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sldIdLst>
    <p:sldId id="256" r:id="rId2"/>
    <p:sldId id="257" r:id="rId3"/>
    <p:sldId id="258" r:id="rId4"/>
    <p:sldId id="260" r:id="rId5"/>
    <p:sldId id="261" r:id="rId6"/>
    <p:sldId id="259" r:id="rId7"/>
    <p:sldId id="262" r:id="rId8"/>
    <p:sldId id="263" r:id="rId9"/>
    <p:sldId id="269" r:id="rId10"/>
    <p:sldId id="265" r:id="rId11"/>
    <p:sldId id="266" r:id="rId12"/>
    <p:sldId id="267" r:id="rId13"/>
    <p:sldId id="270"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DD24311A-3B7A-43CA-B2BF-C6BCC9A009F1}" type="datetimeFigureOut">
              <a:rPr lang="pt-BR" smtClean="0"/>
              <a:t>08/06/2017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689078D-7790-490B-A134-D81139502FCA}" type="slidenum">
              <a:rPr lang="pt-BR" smtClean="0"/>
              <a:t>‹nº›</a:t>
            </a:fld>
            <a:endParaRPr lang="pt-BR"/>
          </a:p>
        </p:txBody>
      </p:sp>
    </p:spTree>
    <p:extLst>
      <p:ext uri="{BB962C8B-B14F-4D97-AF65-F5344CB8AC3E}">
        <p14:creationId xmlns:p14="http://schemas.microsoft.com/office/powerpoint/2010/main" val="600515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D24311A-3B7A-43CA-B2BF-C6BCC9A009F1}" type="datetimeFigureOut">
              <a:rPr lang="pt-BR" smtClean="0"/>
              <a:t>08/06/2017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689078D-7790-490B-A134-D81139502FCA}" type="slidenum">
              <a:rPr lang="pt-BR" smtClean="0"/>
              <a:t>‹nº›</a:t>
            </a:fld>
            <a:endParaRPr lang="pt-BR"/>
          </a:p>
        </p:txBody>
      </p:sp>
    </p:spTree>
    <p:extLst>
      <p:ext uri="{BB962C8B-B14F-4D97-AF65-F5344CB8AC3E}">
        <p14:creationId xmlns:p14="http://schemas.microsoft.com/office/powerpoint/2010/main" val="1068771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D24311A-3B7A-43CA-B2BF-C6BCC9A009F1}" type="datetimeFigureOut">
              <a:rPr lang="pt-BR" smtClean="0"/>
              <a:t>08/06/2017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689078D-7790-490B-A134-D81139502FCA}" type="slidenum">
              <a:rPr lang="pt-BR" smtClean="0"/>
              <a:t>‹nº›</a:t>
            </a:fld>
            <a:endParaRPr lang="pt-BR"/>
          </a:p>
        </p:txBody>
      </p:sp>
    </p:spTree>
    <p:extLst>
      <p:ext uri="{BB962C8B-B14F-4D97-AF65-F5344CB8AC3E}">
        <p14:creationId xmlns:p14="http://schemas.microsoft.com/office/powerpoint/2010/main" val="17002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DD24311A-3B7A-43CA-B2BF-C6BCC9A009F1}" type="datetimeFigureOut">
              <a:rPr lang="pt-BR" smtClean="0"/>
              <a:t>08/06/2017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689078D-7790-490B-A134-D81139502FCA}" type="slidenum">
              <a:rPr lang="pt-BR" smtClean="0"/>
              <a:t>‹nº›</a:t>
            </a:fld>
            <a:endParaRPr lang="pt-BR"/>
          </a:p>
        </p:txBody>
      </p:sp>
    </p:spTree>
    <p:extLst>
      <p:ext uri="{BB962C8B-B14F-4D97-AF65-F5344CB8AC3E}">
        <p14:creationId xmlns:p14="http://schemas.microsoft.com/office/powerpoint/2010/main" val="792972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Editar estilos de texto Mestre</a:t>
            </a:r>
          </a:p>
        </p:txBody>
      </p:sp>
      <p:sp>
        <p:nvSpPr>
          <p:cNvPr id="4" name="Espaço Reservado para Data 3"/>
          <p:cNvSpPr>
            <a:spLocks noGrp="1"/>
          </p:cNvSpPr>
          <p:nvPr>
            <p:ph type="dt" sz="half" idx="10"/>
          </p:nvPr>
        </p:nvSpPr>
        <p:spPr/>
        <p:txBody>
          <a:bodyPr/>
          <a:lstStyle/>
          <a:p>
            <a:fld id="{DD24311A-3B7A-43CA-B2BF-C6BCC9A009F1}" type="datetimeFigureOut">
              <a:rPr lang="pt-BR" smtClean="0"/>
              <a:t>08/06/2017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0689078D-7790-490B-A134-D81139502FCA}" type="slidenum">
              <a:rPr lang="pt-BR" smtClean="0"/>
              <a:t>‹nº›</a:t>
            </a:fld>
            <a:endParaRPr lang="pt-BR"/>
          </a:p>
        </p:txBody>
      </p:sp>
    </p:spTree>
    <p:extLst>
      <p:ext uri="{BB962C8B-B14F-4D97-AF65-F5344CB8AC3E}">
        <p14:creationId xmlns:p14="http://schemas.microsoft.com/office/powerpoint/2010/main" val="285229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DD24311A-3B7A-43CA-B2BF-C6BCC9A009F1}" type="datetimeFigureOut">
              <a:rPr lang="pt-BR" smtClean="0"/>
              <a:t>08/06/2017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689078D-7790-490B-A134-D81139502FCA}" type="slidenum">
              <a:rPr lang="pt-BR" smtClean="0"/>
              <a:t>‹nº›</a:t>
            </a:fld>
            <a:endParaRPr lang="pt-BR"/>
          </a:p>
        </p:txBody>
      </p:sp>
    </p:spTree>
    <p:extLst>
      <p:ext uri="{BB962C8B-B14F-4D97-AF65-F5344CB8AC3E}">
        <p14:creationId xmlns:p14="http://schemas.microsoft.com/office/powerpoint/2010/main" val="1458563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DD24311A-3B7A-43CA-B2BF-C6BCC9A009F1}" type="datetimeFigureOut">
              <a:rPr lang="pt-BR" smtClean="0"/>
              <a:t>08/06/2017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0689078D-7790-490B-A134-D81139502FCA}" type="slidenum">
              <a:rPr lang="pt-BR" smtClean="0"/>
              <a:t>‹nº›</a:t>
            </a:fld>
            <a:endParaRPr lang="pt-BR"/>
          </a:p>
        </p:txBody>
      </p:sp>
    </p:spTree>
    <p:extLst>
      <p:ext uri="{BB962C8B-B14F-4D97-AF65-F5344CB8AC3E}">
        <p14:creationId xmlns:p14="http://schemas.microsoft.com/office/powerpoint/2010/main" val="2867032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DD24311A-3B7A-43CA-B2BF-C6BCC9A009F1}" type="datetimeFigureOut">
              <a:rPr lang="pt-BR" smtClean="0"/>
              <a:t>08/06/2017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0689078D-7790-490B-A134-D81139502FCA}" type="slidenum">
              <a:rPr lang="pt-BR" smtClean="0"/>
              <a:t>‹nº›</a:t>
            </a:fld>
            <a:endParaRPr lang="pt-BR"/>
          </a:p>
        </p:txBody>
      </p:sp>
    </p:spTree>
    <p:extLst>
      <p:ext uri="{BB962C8B-B14F-4D97-AF65-F5344CB8AC3E}">
        <p14:creationId xmlns:p14="http://schemas.microsoft.com/office/powerpoint/2010/main" val="3414658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DD24311A-3B7A-43CA-B2BF-C6BCC9A009F1}" type="datetimeFigureOut">
              <a:rPr lang="pt-BR" smtClean="0"/>
              <a:t>08/06/2017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0689078D-7790-490B-A134-D81139502FCA}" type="slidenum">
              <a:rPr lang="pt-BR" smtClean="0"/>
              <a:t>‹nº›</a:t>
            </a:fld>
            <a:endParaRPr lang="pt-BR"/>
          </a:p>
        </p:txBody>
      </p:sp>
    </p:spTree>
    <p:extLst>
      <p:ext uri="{BB962C8B-B14F-4D97-AF65-F5344CB8AC3E}">
        <p14:creationId xmlns:p14="http://schemas.microsoft.com/office/powerpoint/2010/main" val="2715736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DD24311A-3B7A-43CA-B2BF-C6BCC9A009F1}" type="datetimeFigureOut">
              <a:rPr lang="pt-BR" smtClean="0"/>
              <a:t>08/06/2017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689078D-7790-490B-A134-D81139502FCA}" type="slidenum">
              <a:rPr lang="pt-BR" smtClean="0"/>
              <a:t>‹nº›</a:t>
            </a:fld>
            <a:endParaRPr lang="pt-BR"/>
          </a:p>
        </p:txBody>
      </p:sp>
    </p:spTree>
    <p:extLst>
      <p:ext uri="{BB962C8B-B14F-4D97-AF65-F5344CB8AC3E}">
        <p14:creationId xmlns:p14="http://schemas.microsoft.com/office/powerpoint/2010/main" val="820627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Editar estilos de texto Mestre</a:t>
            </a:r>
          </a:p>
        </p:txBody>
      </p:sp>
      <p:sp>
        <p:nvSpPr>
          <p:cNvPr id="5" name="Espaço Reservado para Data 4"/>
          <p:cNvSpPr>
            <a:spLocks noGrp="1"/>
          </p:cNvSpPr>
          <p:nvPr>
            <p:ph type="dt" sz="half" idx="10"/>
          </p:nvPr>
        </p:nvSpPr>
        <p:spPr/>
        <p:txBody>
          <a:bodyPr/>
          <a:lstStyle/>
          <a:p>
            <a:fld id="{DD24311A-3B7A-43CA-B2BF-C6BCC9A009F1}" type="datetimeFigureOut">
              <a:rPr lang="pt-BR" smtClean="0"/>
              <a:t>08/06/2017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0689078D-7790-490B-A134-D81139502FCA}" type="slidenum">
              <a:rPr lang="pt-BR" smtClean="0"/>
              <a:t>‹nº›</a:t>
            </a:fld>
            <a:endParaRPr lang="pt-BR"/>
          </a:p>
        </p:txBody>
      </p:sp>
    </p:spTree>
    <p:extLst>
      <p:ext uri="{BB962C8B-B14F-4D97-AF65-F5344CB8AC3E}">
        <p14:creationId xmlns:p14="http://schemas.microsoft.com/office/powerpoint/2010/main" val="393106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24311A-3B7A-43CA-B2BF-C6BCC9A009F1}" type="datetimeFigureOut">
              <a:rPr lang="pt-BR" smtClean="0"/>
              <a:t>08/06/2017</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89078D-7790-490B-A134-D81139502FCA}" type="slidenum">
              <a:rPr lang="pt-BR" smtClean="0"/>
              <a:t>‹nº›</a:t>
            </a:fld>
            <a:endParaRPr lang="pt-BR"/>
          </a:p>
        </p:txBody>
      </p:sp>
    </p:spTree>
    <p:extLst>
      <p:ext uri="{BB962C8B-B14F-4D97-AF65-F5344CB8AC3E}">
        <p14:creationId xmlns:p14="http://schemas.microsoft.com/office/powerpoint/2010/main" val="3919417669"/>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06392" y="1122363"/>
            <a:ext cx="10061608" cy="2387600"/>
          </a:xfrm>
        </p:spPr>
        <p:txBody>
          <a:bodyPr/>
          <a:lstStyle/>
          <a:p>
            <a:r>
              <a:rPr lang="pt-BR" dirty="0" smtClean="0"/>
              <a:t>Audiência Pública </a:t>
            </a:r>
            <a:endParaRPr lang="pt-BR" dirty="0"/>
          </a:p>
        </p:txBody>
      </p:sp>
      <p:sp>
        <p:nvSpPr>
          <p:cNvPr id="3" name="Subtítulo 2"/>
          <p:cNvSpPr>
            <a:spLocks noGrp="1"/>
          </p:cNvSpPr>
          <p:nvPr>
            <p:ph type="subTitle" idx="1"/>
          </p:nvPr>
        </p:nvSpPr>
        <p:spPr>
          <a:xfrm>
            <a:off x="2582779" y="4891823"/>
            <a:ext cx="9144000" cy="1655762"/>
          </a:xfrm>
        </p:spPr>
        <p:txBody>
          <a:bodyPr>
            <a:normAutofit/>
          </a:bodyPr>
          <a:lstStyle/>
          <a:p>
            <a:r>
              <a:rPr lang="pt-BR" sz="2800" dirty="0" smtClean="0"/>
              <a:t>Catarina de Almeida Santos – Profa. FE/UnB – Comitê /DF da Campanha Nacional Pelo Direito a Educação  </a:t>
            </a:r>
            <a:endParaRPr lang="pt-BR" sz="2800" dirty="0"/>
          </a:p>
        </p:txBody>
      </p:sp>
    </p:spTree>
    <p:extLst>
      <p:ext uri="{BB962C8B-B14F-4D97-AF65-F5344CB8AC3E}">
        <p14:creationId xmlns:p14="http://schemas.microsoft.com/office/powerpoint/2010/main" val="41892901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59757" y="706056"/>
            <a:ext cx="11192719" cy="5937812"/>
          </a:xfrm>
        </p:spPr>
        <p:txBody>
          <a:bodyPr>
            <a:noAutofit/>
          </a:bodyPr>
          <a:lstStyle/>
          <a:p>
            <a:pPr algn="just">
              <a:buFont typeface="Wingdings" panose="05000000000000000000" pitchFamily="2" charset="2"/>
              <a:buChar char="Ø"/>
            </a:pPr>
            <a:r>
              <a:rPr lang="pt-BR" dirty="0" smtClean="0">
                <a:latin typeface="Arial" panose="020B0604020202020204" pitchFamily="34" charset="0"/>
                <a:cs typeface="Arial" panose="020B0604020202020204" pitchFamily="34" charset="0"/>
              </a:rPr>
              <a:t> O </a:t>
            </a:r>
            <a:r>
              <a:rPr lang="pt-BR" dirty="0">
                <a:latin typeface="Arial" panose="020B0604020202020204" pitchFamily="34" charset="0"/>
                <a:cs typeface="Arial" panose="020B0604020202020204" pitchFamily="34" charset="0"/>
              </a:rPr>
              <a:t>Brasil é o país com a maior quantidade de registros de </a:t>
            </a:r>
            <a:r>
              <a:rPr lang="pt-BR" dirty="0" smtClean="0">
                <a:latin typeface="Arial" panose="020B0604020202020204" pitchFamily="34" charset="0"/>
                <a:cs typeface="Arial" panose="020B0604020202020204" pitchFamily="34" charset="0"/>
              </a:rPr>
              <a:t>crimes </a:t>
            </a:r>
            <a:r>
              <a:rPr lang="pt-BR" dirty="0" err="1" smtClean="0">
                <a:latin typeface="Arial" panose="020B0604020202020204" pitchFamily="34" charset="0"/>
                <a:cs typeface="Arial" panose="020B0604020202020204" pitchFamily="34" charset="0"/>
              </a:rPr>
              <a:t>homofóbicos</a:t>
            </a:r>
            <a:r>
              <a:rPr lang="pt-BR" dirty="0" smtClean="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do mundo, seguido pelo México e pelos Estados Unidos.</a:t>
            </a:r>
          </a:p>
          <a:p>
            <a:pPr algn="just">
              <a:buFont typeface="Wingdings" panose="05000000000000000000" pitchFamily="2" charset="2"/>
              <a:buChar char="Ø"/>
            </a:pPr>
            <a:r>
              <a:rPr lang="pt-BR" dirty="0" smtClean="0">
                <a:latin typeface="Arial" panose="020B0604020202020204" pitchFamily="34" charset="0"/>
                <a:cs typeface="Arial" panose="020B0604020202020204" pitchFamily="34" charset="0"/>
              </a:rPr>
              <a:t> 1 </a:t>
            </a:r>
            <a:r>
              <a:rPr lang="pt-BR" dirty="0">
                <a:latin typeface="Arial" panose="020B0604020202020204" pitchFamily="34" charset="0"/>
                <a:cs typeface="Arial" panose="020B0604020202020204" pitchFamily="34" charset="0"/>
              </a:rPr>
              <a:t>homossexual é morto a cada 28 horas no Brasil por conta </a:t>
            </a:r>
            <a:r>
              <a:rPr lang="pt-BR" dirty="0" smtClean="0">
                <a:latin typeface="Arial" panose="020B0604020202020204" pitchFamily="34" charset="0"/>
                <a:cs typeface="Arial" panose="020B0604020202020204" pitchFamily="34" charset="0"/>
              </a:rPr>
              <a:t>da homofobia </a:t>
            </a:r>
            <a:r>
              <a:rPr lang="pt-BR" dirty="0">
                <a:latin typeface="Arial" panose="020B0604020202020204" pitchFamily="34" charset="0"/>
                <a:cs typeface="Arial" panose="020B0604020202020204" pitchFamily="34" charset="0"/>
              </a:rPr>
              <a:t>(assassinatos e suicídios).</a:t>
            </a:r>
          </a:p>
          <a:p>
            <a:pPr algn="just">
              <a:buFont typeface="Wingdings" panose="05000000000000000000" pitchFamily="2" charset="2"/>
              <a:buChar char="Ø"/>
            </a:pPr>
            <a:r>
              <a:rPr lang="pt-BR" dirty="0" smtClean="0">
                <a:latin typeface="Arial" panose="020B0604020202020204" pitchFamily="34" charset="0"/>
                <a:cs typeface="Arial" panose="020B0604020202020204" pitchFamily="34" charset="0"/>
              </a:rPr>
              <a:t>  Cerca </a:t>
            </a:r>
            <a:r>
              <a:rPr lang="pt-BR" dirty="0">
                <a:latin typeface="Arial" panose="020B0604020202020204" pitchFamily="34" charset="0"/>
                <a:cs typeface="Arial" panose="020B0604020202020204" pitchFamily="34" charset="0"/>
              </a:rPr>
              <a:t>de 70% dos casos dos assassinatos de pessoas LGBT </a:t>
            </a:r>
            <a:r>
              <a:rPr lang="pt-BR" dirty="0" smtClean="0">
                <a:latin typeface="Arial" panose="020B0604020202020204" pitchFamily="34" charset="0"/>
                <a:cs typeface="Arial" panose="020B0604020202020204" pitchFamily="34" charset="0"/>
              </a:rPr>
              <a:t>ficam impunes</a:t>
            </a:r>
            <a:r>
              <a:rPr lang="pt-BR" dirty="0">
                <a:latin typeface="Arial" panose="020B0604020202020204" pitchFamily="34" charset="0"/>
                <a:cs typeface="Arial" panose="020B0604020202020204" pitchFamily="34" charset="0"/>
              </a:rPr>
              <a:t>.</a:t>
            </a:r>
          </a:p>
          <a:p>
            <a:pPr algn="just">
              <a:buFont typeface="Wingdings" panose="05000000000000000000" pitchFamily="2" charset="2"/>
              <a:buChar char="Ø"/>
            </a:pPr>
            <a:r>
              <a:rPr lang="pt-BR" dirty="0" smtClean="0">
                <a:latin typeface="Arial" panose="020B0604020202020204" pitchFamily="34" charset="0"/>
                <a:cs typeface="Arial" panose="020B0604020202020204" pitchFamily="34" charset="0"/>
              </a:rPr>
              <a:t> Sete </a:t>
            </a:r>
            <a:r>
              <a:rPr lang="pt-BR" dirty="0">
                <a:latin typeface="Arial" panose="020B0604020202020204" pitchFamily="34" charset="0"/>
                <a:cs typeface="Arial" panose="020B0604020202020204" pitchFamily="34" charset="0"/>
              </a:rPr>
              <a:t>em cada dez homossexuais brasileiros(as) já sofreram </a:t>
            </a:r>
            <a:r>
              <a:rPr lang="pt-BR" dirty="0" smtClean="0">
                <a:latin typeface="Arial" panose="020B0604020202020204" pitchFamily="34" charset="0"/>
                <a:cs typeface="Arial" panose="020B0604020202020204" pitchFamily="34" charset="0"/>
              </a:rPr>
              <a:t>algum tipo </a:t>
            </a:r>
            <a:r>
              <a:rPr lang="pt-BR" dirty="0">
                <a:latin typeface="Arial" panose="020B0604020202020204" pitchFamily="34" charset="0"/>
                <a:cs typeface="Arial" panose="020B0604020202020204" pitchFamily="34" charset="0"/>
              </a:rPr>
              <a:t>de agressão, seja física ou verbal. (Universidade de São </a:t>
            </a:r>
            <a:r>
              <a:rPr lang="pt-BR" dirty="0" smtClean="0">
                <a:latin typeface="Arial" panose="020B0604020202020204" pitchFamily="34" charset="0"/>
                <a:cs typeface="Arial" panose="020B0604020202020204" pitchFamily="34" charset="0"/>
              </a:rPr>
              <a:t>Paulo, 2014</a:t>
            </a:r>
            <a:r>
              <a:rPr lang="pt-BR" dirty="0">
                <a:latin typeface="Arial" panose="020B0604020202020204" pitchFamily="34" charset="0"/>
                <a:cs typeface="Arial" panose="020B0604020202020204" pitchFamily="34" charset="0"/>
              </a:rPr>
              <a:t>)</a:t>
            </a:r>
          </a:p>
          <a:p>
            <a:pPr algn="just">
              <a:buFont typeface="Wingdings" panose="05000000000000000000" pitchFamily="2" charset="2"/>
              <a:buChar char="Ø"/>
            </a:pPr>
            <a:r>
              <a:rPr lang="pt-BR" dirty="0" smtClean="0">
                <a:latin typeface="Arial" panose="020B0604020202020204" pitchFamily="34" charset="0"/>
                <a:cs typeface="Arial" panose="020B0604020202020204" pitchFamily="34" charset="0"/>
              </a:rPr>
              <a:t> Desde </a:t>
            </a:r>
            <a:r>
              <a:rPr lang="pt-BR" dirty="0">
                <a:latin typeface="Arial" panose="020B0604020202020204" pitchFamily="34" charset="0"/>
                <a:cs typeface="Arial" panose="020B0604020202020204" pitchFamily="34" charset="0"/>
              </a:rPr>
              <a:t>2008, o Brasil concentra quase metade do total de </a:t>
            </a:r>
            <a:r>
              <a:rPr lang="pt-BR" dirty="0" smtClean="0">
                <a:latin typeface="Arial" panose="020B0604020202020204" pitchFamily="34" charset="0"/>
                <a:cs typeface="Arial" panose="020B0604020202020204" pitchFamily="34" charset="0"/>
              </a:rPr>
              <a:t>homicídios de </a:t>
            </a:r>
            <a:r>
              <a:rPr lang="pt-BR" dirty="0">
                <a:latin typeface="Arial" panose="020B0604020202020204" pitchFamily="34" charset="0"/>
                <a:cs typeface="Arial" panose="020B0604020202020204" pitchFamily="34" charset="0"/>
              </a:rPr>
              <a:t>transexuais do mundo. (Organização europeia </a:t>
            </a:r>
            <a:r>
              <a:rPr lang="pt-BR" dirty="0" err="1" smtClean="0">
                <a:latin typeface="Arial" panose="020B0604020202020204" pitchFamily="34" charset="0"/>
                <a:cs typeface="Arial" panose="020B0604020202020204" pitchFamily="34" charset="0"/>
              </a:rPr>
              <a:t>Transgender</a:t>
            </a:r>
            <a:r>
              <a:rPr lang="pt-BR" dirty="0" smtClean="0">
                <a:latin typeface="Arial" panose="020B0604020202020204" pitchFamily="34" charset="0"/>
                <a:cs typeface="Arial" panose="020B0604020202020204" pitchFamily="34" charset="0"/>
              </a:rPr>
              <a:t> </a:t>
            </a:r>
            <a:r>
              <a:rPr lang="pt-BR" dirty="0" err="1" smtClean="0">
                <a:latin typeface="Arial" panose="020B0604020202020204" pitchFamily="34" charset="0"/>
                <a:cs typeface="Arial" panose="020B0604020202020204" pitchFamily="34" charset="0"/>
              </a:rPr>
              <a:t>Europe</a:t>
            </a:r>
            <a:r>
              <a:rPr lang="pt-BR"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430315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2987" y="3240912"/>
            <a:ext cx="11377913" cy="3402957"/>
          </a:xfrm>
        </p:spPr>
        <p:txBody>
          <a:bodyPr>
            <a:normAutofit/>
          </a:bodyPr>
          <a:lstStyle/>
          <a:p>
            <a:pPr algn="just">
              <a:buFont typeface="Wingdings" panose="05000000000000000000" pitchFamily="2" charset="2"/>
              <a:buChar char="Ø"/>
            </a:pPr>
            <a:r>
              <a:rPr lang="pt-BR" dirty="0" smtClean="0">
                <a:latin typeface="Arial" panose="020B0604020202020204" pitchFamily="34" charset="0"/>
                <a:cs typeface="Arial" panose="020B0604020202020204" pitchFamily="34" charset="0"/>
              </a:rPr>
              <a:t>60% se </a:t>
            </a:r>
            <a:r>
              <a:rPr lang="pt-BR" dirty="0">
                <a:latin typeface="Arial" panose="020B0604020202020204" pitchFamily="34" charset="0"/>
                <a:cs typeface="Arial" panose="020B0604020202020204" pitchFamily="34" charset="0"/>
              </a:rPr>
              <a:t>sentiam inseguros/as na escola no último ano por causa de sua orientação sexual. </a:t>
            </a:r>
            <a:endParaRPr lang="pt-BR"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pt-BR" dirty="0" smtClean="0">
                <a:latin typeface="Arial" panose="020B0604020202020204" pitchFamily="34" charset="0"/>
                <a:cs typeface="Arial" panose="020B0604020202020204" pitchFamily="34" charset="0"/>
              </a:rPr>
              <a:t>43</a:t>
            </a:r>
            <a:r>
              <a:rPr lang="pt-BR" dirty="0">
                <a:latin typeface="Arial" panose="020B0604020202020204" pitchFamily="34" charset="0"/>
                <a:cs typeface="Arial" panose="020B0604020202020204" pitchFamily="34" charset="0"/>
              </a:rPr>
              <a:t>% se sentiam inseguros/as por causa de sua identidade/expressão de gênero</a:t>
            </a:r>
            <a:r>
              <a:rPr lang="pt-BR" dirty="0" smtClean="0">
                <a:latin typeface="Arial" panose="020B0604020202020204" pitchFamily="34" charset="0"/>
                <a:cs typeface="Arial" panose="020B0604020202020204" pitchFamily="34" charset="0"/>
              </a:rPr>
              <a:t>.</a:t>
            </a:r>
          </a:p>
          <a:p>
            <a:pPr algn="just">
              <a:buFont typeface="Wingdings" panose="05000000000000000000" pitchFamily="2" charset="2"/>
              <a:buChar char="Ø"/>
            </a:pPr>
            <a:endParaRPr lang="pt-BR"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pt-BR" dirty="0">
                <a:latin typeface="Arial" panose="020B0604020202020204" pitchFamily="34" charset="0"/>
                <a:cs typeface="Arial" panose="020B0604020202020204" pitchFamily="34" charset="0"/>
              </a:rPr>
              <a:t>73% foram agredidos/as verbalmente por causa de sua orientação sexual. </a:t>
            </a:r>
            <a:endParaRPr lang="pt-BR"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pt-BR" dirty="0" smtClean="0">
              <a:latin typeface="Arial" panose="020B0604020202020204" pitchFamily="34" charset="0"/>
              <a:cs typeface="Arial" panose="020B0604020202020204" pitchFamily="34" charset="0"/>
            </a:endParaRPr>
          </a:p>
        </p:txBody>
      </p:sp>
      <p:sp>
        <p:nvSpPr>
          <p:cNvPr id="4" name="Retângulo 3"/>
          <p:cNvSpPr/>
          <p:nvPr/>
        </p:nvSpPr>
        <p:spPr>
          <a:xfrm>
            <a:off x="462987" y="569032"/>
            <a:ext cx="11192718" cy="2677656"/>
          </a:xfrm>
          <a:prstGeom prst="rect">
            <a:avLst/>
          </a:prstGeom>
        </p:spPr>
        <p:txBody>
          <a:bodyPr wrap="square">
            <a:spAutoFit/>
          </a:bodyPr>
          <a:lstStyle/>
          <a:p>
            <a:pPr algn="just"/>
            <a:r>
              <a:rPr lang="pt-BR" sz="2800" dirty="0" smtClean="0">
                <a:latin typeface="Arial" panose="020B0604020202020204" pitchFamily="34" charset="0"/>
                <a:cs typeface="Arial" panose="020B0604020202020204" pitchFamily="34" charset="0"/>
              </a:rPr>
              <a:t>Segundo o Relatório da Secretaria de Educação da Associação Brasileira de Lésbicas, Gays, Bissexuais, Travestis e Transexuais – ABGLTA Sobre as </a:t>
            </a:r>
            <a:r>
              <a:rPr lang="pt-BR" sz="2800" dirty="0">
                <a:latin typeface="Arial" panose="020B0604020202020204" pitchFamily="34" charset="0"/>
                <a:cs typeface="Arial" panose="020B0604020202020204" pitchFamily="34" charset="0"/>
              </a:rPr>
              <a:t>experiências de adolescentes e jovens lésbicas, gays, bissexuais, travestis e transexuais em nossos ambientes educacionais</a:t>
            </a:r>
          </a:p>
          <a:p>
            <a:pPr algn="just"/>
            <a:endParaRPr lang="pt-BR"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1208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93539" y="729205"/>
            <a:ext cx="10960261" cy="5447758"/>
          </a:xfrm>
        </p:spPr>
        <p:txBody>
          <a:bodyPr/>
          <a:lstStyle/>
          <a:p>
            <a:pPr algn="just">
              <a:buFont typeface="Wingdings" panose="05000000000000000000" pitchFamily="2" charset="2"/>
              <a:buChar char="Ø"/>
            </a:pPr>
            <a:r>
              <a:rPr lang="pt-BR" dirty="0" smtClean="0">
                <a:latin typeface="Arial" panose="020B0604020202020204" pitchFamily="34" charset="0"/>
                <a:cs typeface="Arial" panose="020B0604020202020204" pitchFamily="34" charset="0"/>
              </a:rPr>
              <a:t>68% foram agredidos/as verbalmente na escola por causa de sua identidade/expressão de gênero. </a:t>
            </a:r>
          </a:p>
          <a:p>
            <a:pPr algn="just">
              <a:buFont typeface="Wingdings" panose="05000000000000000000" pitchFamily="2" charset="2"/>
              <a:buChar char="Ø"/>
            </a:pPr>
            <a:endParaRPr lang="pt-BR"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pt-BR" dirty="0" smtClean="0">
                <a:latin typeface="Arial" panose="020B0604020202020204" pitchFamily="34" charset="0"/>
                <a:cs typeface="Arial" panose="020B0604020202020204" pitchFamily="34" charset="0"/>
              </a:rPr>
              <a:t>27% dos/das estudantes LGBT foram agredidos/as fisicamente por causa de sua orientação sexual. </a:t>
            </a:r>
          </a:p>
          <a:p>
            <a:pPr algn="just">
              <a:buFont typeface="Wingdings" panose="05000000000000000000" pitchFamily="2" charset="2"/>
              <a:buChar char="Ø"/>
            </a:pPr>
            <a:endParaRPr lang="pt-BR"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pt-BR" dirty="0" smtClean="0">
                <a:latin typeface="Arial" panose="020B0604020202020204" pitchFamily="34" charset="0"/>
                <a:cs typeface="Arial" panose="020B0604020202020204" pitchFamily="34" charset="0"/>
              </a:rPr>
              <a:t>25% foram agredidos/as fisicamente na escola por causa de sua identidade/expressão de gênero. </a:t>
            </a:r>
          </a:p>
          <a:p>
            <a:pPr algn="just">
              <a:buFont typeface="Wingdings" panose="05000000000000000000" pitchFamily="2" charset="2"/>
              <a:buChar char="Ø"/>
            </a:pPr>
            <a:endParaRPr lang="pt-BR"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pt-BR" dirty="0" smtClean="0">
                <a:latin typeface="Arial" panose="020B0604020202020204" pitchFamily="34" charset="0"/>
                <a:cs typeface="Arial" panose="020B0604020202020204" pitchFamily="34" charset="0"/>
              </a:rPr>
              <a:t>56% dos/das estudantes LGBT foram assediados/as sexualmente na escola.</a:t>
            </a:r>
          </a:p>
          <a:p>
            <a:pPr marL="0" indent="0">
              <a:buNone/>
            </a:pPr>
            <a:endParaRPr lang="pt-BR" dirty="0"/>
          </a:p>
        </p:txBody>
      </p:sp>
    </p:spTree>
    <p:extLst>
      <p:ext uri="{BB962C8B-B14F-4D97-AF65-F5344CB8AC3E}">
        <p14:creationId xmlns:p14="http://schemas.microsoft.com/office/powerpoint/2010/main" val="567953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91978" y="1825625"/>
            <a:ext cx="10661822" cy="4351338"/>
          </a:xfrm>
        </p:spPr>
        <p:txBody>
          <a:bodyPr/>
          <a:lstStyle/>
          <a:p>
            <a:pPr marL="0" indent="0" algn="ctr">
              <a:buNone/>
            </a:pPr>
            <a:r>
              <a:rPr lang="pt-BR" dirty="0" smtClean="0"/>
              <a:t>Obrigada!</a:t>
            </a:r>
          </a:p>
          <a:p>
            <a:pPr marL="0" indent="0" algn="ctr">
              <a:buNone/>
            </a:pPr>
            <a:r>
              <a:rPr lang="pt-BR" dirty="0" smtClean="0"/>
              <a:t>cdealmeidasantos@gmail.com</a:t>
            </a:r>
            <a:endParaRPr lang="pt-BR" dirty="0"/>
          </a:p>
        </p:txBody>
      </p:sp>
    </p:spTree>
    <p:extLst>
      <p:ext uri="{BB962C8B-B14F-4D97-AF65-F5344CB8AC3E}">
        <p14:creationId xmlns:p14="http://schemas.microsoft.com/office/powerpoint/2010/main" val="976957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62013" y="702644"/>
            <a:ext cx="11415562" cy="5813659"/>
          </a:xfrm>
        </p:spPr>
        <p:txBody>
          <a:bodyPr/>
          <a:lstStyle/>
          <a:p>
            <a:pPr marL="0" indent="0" algn="just">
              <a:buNone/>
            </a:pPr>
            <a:endParaRPr lang="pt-BR" dirty="0" smtClean="0">
              <a:latin typeface="Arial" panose="020B0604020202020204" pitchFamily="34" charset="0"/>
              <a:cs typeface="Arial" panose="020B0604020202020204" pitchFamily="34" charset="0"/>
            </a:endParaRPr>
          </a:p>
          <a:p>
            <a:pPr marL="0" indent="0" algn="just">
              <a:buNone/>
            </a:pPr>
            <a:r>
              <a:rPr lang="pt-BR" dirty="0" smtClean="0">
                <a:latin typeface="Arial" panose="020B0604020202020204" pitchFamily="34" charset="0"/>
                <a:cs typeface="Arial" panose="020B0604020202020204" pitchFamily="34" charset="0"/>
              </a:rPr>
              <a:t>Art</a:t>
            </a:r>
            <a:r>
              <a:rPr lang="pt-BR" dirty="0">
                <a:latin typeface="Arial" panose="020B0604020202020204" pitchFamily="34" charset="0"/>
                <a:cs typeface="Arial" panose="020B0604020202020204" pitchFamily="34" charset="0"/>
              </a:rPr>
              <a:t>. 3º Constituem objetivos fundamentais da República Federativa do Brasil:</a:t>
            </a:r>
          </a:p>
          <a:p>
            <a:pPr marL="0" indent="0" algn="just">
              <a:buNone/>
            </a:pPr>
            <a:r>
              <a:rPr lang="pt-BR" dirty="0">
                <a:latin typeface="Arial" panose="020B0604020202020204" pitchFamily="34" charset="0"/>
                <a:cs typeface="Arial" panose="020B0604020202020204" pitchFamily="34" charset="0"/>
              </a:rPr>
              <a:t> I - construir uma sociedade livre, justa e solidária;</a:t>
            </a:r>
          </a:p>
          <a:p>
            <a:pPr marL="0" indent="0" algn="just">
              <a:buNone/>
            </a:pPr>
            <a:r>
              <a:rPr lang="pt-BR" dirty="0">
                <a:latin typeface="Arial" panose="020B0604020202020204" pitchFamily="34" charset="0"/>
                <a:cs typeface="Arial" panose="020B0604020202020204" pitchFamily="34" charset="0"/>
              </a:rPr>
              <a:t>II - garantir o desenvolvimento nacional;</a:t>
            </a:r>
          </a:p>
          <a:p>
            <a:pPr marL="0" indent="0" algn="just">
              <a:buNone/>
            </a:pPr>
            <a:r>
              <a:rPr lang="pt-BR" dirty="0" smtClean="0">
                <a:latin typeface="Arial" panose="020B0604020202020204" pitchFamily="34" charset="0"/>
                <a:cs typeface="Arial" panose="020B0604020202020204" pitchFamily="34" charset="0"/>
              </a:rPr>
              <a:t>III </a:t>
            </a:r>
            <a:r>
              <a:rPr lang="pt-BR" dirty="0">
                <a:latin typeface="Arial" panose="020B0604020202020204" pitchFamily="34" charset="0"/>
                <a:cs typeface="Arial" panose="020B0604020202020204" pitchFamily="34" charset="0"/>
              </a:rPr>
              <a:t>- erradicar a pobreza e a marginalização e reduzir as desigualdades sociais e regionais;</a:t>
            </a:r>
          </a:p>
          <a:p>
            <a:pPr marL="0" indent="0" algn="just">
              <a:buNone/>
            </a:pPr>
            <a:r>
              <a:rPr lang="pt-BR" dirty="0" smtClean="0">
                <a:latin typeface="Arial" panose="020B0604020202020204" pitchFamily="34" charset="0"/>
                <a:cs typeface="Arial" panose="020B0604020202020204" pitchFamily="34" charset="0"/>
              </a:rPr>
              <a:t>IV </a:t>
            </a:r>
            <a:r>
              <a:rPr lang="pt-BR" dirty="0">
                <a:latin typeface="Arial" panose="020B0604020202020204" pitchFamily="34" charset="0"/>
                <a:cs typeface="Arial" panose="020B0604020202020204" pitchFamily="34" charset="0"/>
              </a:rPr>
              <a:t>- promover o bem de todos, sem preconceitos de origem, raça, sexo, cor, idade e quaisquer outras formas de </a:t>
            </a:r>
            <a:r>
              <a:rPr lang="pt-BR" dirty="0" smtClean="0">
                <a:latin typeface="Arial" panose="020B0604020202020204" pitchFamily="34" charset="0"/>
                <a:cs typeface="Arial" panose="020B0604020202020204" pitchFamily="34" charset="0"/>
              </a:rPr>
              <a:t>discriminação.</a:t>
            </a:r>
          </a:p>
          <a:p>
            <a:pPr marL="0" indent="0" algn="just">
              <a:buNone/>
            </a:pPr>
            <a:endParaRPr lang="pt-BR"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3651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481263" y="587141"/>
            <a:ext cx="10872537" cy="5589822"/>
          </a:xfrm>
        </p:spPr>
        <p:txBody>
          <a:bodyPr>
            <a:normAutofit/>
          </a:bodyPr>
          <a:lstStyle/>
          <a:p>
            <a:pPr marL="0" indent="0" algn="just">
              <a:buNone/>
            </a:pPr>
            <a:r>
              <a:rPr lang="pt-BR" b="1" dirty="0" smtClean="0">
                <a:latin typeface="Arial" panose="020B0604020202020204" pitchFamily="34" charset="0"/>
                <a:cs typeface="Arial" panose="020B0604020202020204" pitchFamily="34" charset="0"/>
              </a:rPr>
              <a:t>Art. 4º. </a:t>
            </a:r>
            <a:r>
              <a:rPr lang="pt-BR" dirty="0" smtClean="0">
                <a:latin typeface="Arial" panose="020B0604020202020204" pitchFamily="34" charset="0"/>
                <a:cs typeface="Arial" panose="020B0604020202020204" pitchFamily="34" charset="0"/>
              </a:rPr>
              <a:t>A República Federativa do Brasil rege-se nas suas relações internacionais pelos seguintes princípios:</a:t>
            </a:r>
          </a:p>
          <a:p>
            <a:pPr marL="0" indent="0" algn="just">
              <a:buNone/>
            </a:pPr>
            <a:r>
              <a:rPr lang="pt-BR" dirty="0" smtClean="0">
                <a:latin typeface="Arial" panose="020B0604020202020204" pitchFamily="34" charset="0"/>
                <a:cs typeface="Arial" panose="020B0604020202020204" pitchFamily="34" charset="0"/>
              </a:rPr>
              <a:t>II- Prevalência dos direitos humanos.</a:t>
            </a:r>
          </a:p>
          <a:p>
            <a:pPr marL="0" indent="0" algn="just">
              <a:buNone/>
            </a:pPr>
            <a:endParaRPr lang="pt-BR" dirty="0" smtClean="0">
              <a:latin typeface="Arial" panose="020B0604020202020204" pitchFamily="34" charset="0"/>
              <a:cs typeface="Arial" panose="020B0604020202020204" pitchFamily="34" charset="0"/>
            </a:endParaRPr>
          </a:p>
          <a:p>
            <a:pPr marL="0" indent="0" algn="just">
              <a:buNone/>
            </a:pPr>
            <a:r>
              <a:rPr lang="pt-BR" b="1" dirty="0" smtClean="0">
                <a:latin typeface="Arial" panose="020B0604020202020204" pitchFamily="34" charset="0"/>
                <a:cs typeface="Arial" panose="020B0604020202020204" pitchFamily="34" charset="0"/>
              </a:rPr>
              <a:t>Art</a:t>
            </a:r>
            <a:r>
              <a:rPr lang="pt-BR" b="1" dirty="0">
                <a:latin typeface="Arial" panose="020B0604020202020204" pitchFamily="34" charset="0"/>
                <a:cs typeface="Arial" panose="020B0604020202020204" pitchFamily="34" charset="0"/>
              </a:rPr>
              <a:t>. 5º </a:t>
            </a:r>
            <a:r>
              <a:rPr lang="pt-BR" dirty="0">
                <a:latin typeface="Arial" panose="020B0604020202020204" pitchFamily="34" charset="0"/>
                <a:cs typeface="Arial" panose="020B0604020202020204" pitchFamily="34" charset="0"/>
              </a:rPr>
              <a:t>Todos são iguais perante a lei, sem distinção de qualquer natureza, garantindo-se aos brasileiros e aos estrangeiros residentes no País a inviolabilidade do direito à vida, à liberdade, à igualdade, à segurança e à propriedade, nos termos </a:t>
            </a:r>
            <a:r>
              <a:rPr lang="pt-BR" dirty="0" smtClean="0">
                <a:latin typeface="Arial" panose="020B0604020202020204" pitchFamily="34" charset="0"/>
                <a:cs typeface="Arial" panose="020B0604020202020204" pitchFamily="34" charset="0"/>
              </a:rPr>
              <a:t>seguintes:</a:t>
            </a:r>
          </a:p>
          <a:p>
            <a:pPr marL="0" indent="0" algn="just">
              <a:buNone/>
            </a:pPr>
            <a:endParaRPr lang="pt-BR" dirty="0">
              <a:latin typeface="Arial" panose="020B0604020202020204" pitchFamily="34" charset="0"/>
              <a:cs typeface="Arial" panose="020B0604020202020204" pitchFamily="34" charset="0"/>
            </a:endParaRPr>
          </a:p>
          <a:p>
            <a:pPr marL="0" indent="0" algn="just">
              <a:buNone/>
            </a:pPr>
            <a:r>
              <a:rPr lang="pt-BR" dirty="0" smtClean="0">
                <a:latin typeface="Arial" panose="020B0604020202020204" pitchFamily="34" charset="0"/>
                <a:cs typeface="Arial" panose="020B0604020202020204" pitchFamily="34" charset="0"/>
              </a:rPr>
              <a:t>III </a:t>
            </a:r>
            <a:r>
              <a:rPr lang="pt-BR" dirty="0">
                <a:latin typeface="Arial" panose="020B0604020202020204" pitchFamily="34" charset="0"/>
                <a:cs typeface="Arial" panose="020B0604020202020204" pitchFamily="34" charset="0"/>
              </a:rPr>
              <a:t>- ninguém será submetido a tortura nem a tratamento desumano ou degradante</a:t>
            </a:r>
            <a:r>
              <a:rPr lang="pt-BR" dirty="0" smtClean="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015962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702644" y="683394"/>
            <a:ext cx="10651156" cy="5707781"/>
          </a:xfrm>
        </p:spPr>
        <p:txBody>
          <a:bodyPr>
            <a:normAutofit lnSpcReduction="10000"/>
          </a:bodyPr>
          <a:lstStyle/>
          <a:p>
            <a:pPr marL="0" indent="0" algn="just">
              <a:buNone/>
            </a:pPr>
            <a:r>
              <a:rPr lang="pt-BR" b="1" dirty="0"/>
              <a:t>Art. 205</a:t>
            </a:r>
            <a:r>
              <a:rPr lang="pt-BR" dirty="0"/>
              <a:t>. A educação, direito de todos e dever do Estado e </a:t>
            </a:r>
            <a:r>
              <a:rPr lang="pt-BR" dirty="0" smtClean="0"/>
              <a:t>da família</a:t>
            </a:r>
            <a:r>
              <a:rPr lang="pt-BR" dirty="0"/>
              <a:t>, será promovida e incentivada com a colaboração </a:t>
            </a:r>
            <a:r>
              <a:rPr lang="pt-BR" dirty="0" smtClean="0"/>
              <a:t>da sociedade</a:t>
            </a:r>
            <a:r>
              <a:rPr lang="pt-BR" dirty="0"/>
              <a:t>, visando ao pleno desenvolvimento da pessoa, </a:t>
            </a:r>
            <a:r>
              <a:rPr lang="pt-BR" dirty="0" smtClean="0"/>
              <a:t>seu preparo </a:t>
            </a:r>
            <a:r>
              <a:rPr lang="pt-BR" dirty="0"/>
              <a:t>para o exercício da cidadania e sua qualificação para </a:t>
            </a:r>
            <a:r>
              <a:rPr lang="pt-BR" dirty="0" smtClean="0"/>
              <a:t>o trabalho</a:t>
            </a:r>
            <a:r>
              <a:rPr lang="pt-BR" dirty="0"/>
              <a:t>.</a:t>
            </a:r>
          </a:p>
          <a:p>
            <a:pPr marL="0" indent="0" algn="just">
              <a:buNone/>
            </a:pPr>
            <a:endParaRPr lang="pt-BR" b="1" dirty="0" smtClean="0"/>
          </a:p>
          <a:p>
            <a:pPr marL="0" indent="0" algn="just">
              <a:buNone/>
            </a:pPr>
            <a:r>
              <a:rPr lang="pt-BR" b="1" dirty="0" smtClean="0"/>
              <a:t>Art</a:t>
            </a:r>
            <a:r>
              <a:rPr lang="pt-BR" b="1" dirty="0"/>
              <a:t>. 206</a:t>
            </a:r>
            <a:r>
              <a:rPr lang="pt-BR" dirty="0"/>
              <a:t>. O ensino será ministrado com base nos </a:t>
            </a:r>
            <a:r>
              <a:rPr lang="pt-BR" dirty="0" smtClean="0"/>
              <a:t>seguintes princípios:</a:t>
            </a:r>
          </a:p>
          <a:p>
            <a:pPr marL="0" indent="0" algn="just">
              <a:buNone/>
            </a:pPr>
            <a:endParaRPr lang="pt-BR" dirty="0"/>
          </a:p>
          <a:p>
            <a:pPr marL="0" indent="0" algn="just">
              <a:buNone/>
            </a:pPr>
            <a:r>
              <a:rPr lang="pt-BR" dirty="0"/>
              <a:t>I - igualdade de condições para o acesso e permanência na escola</a:t>
            </a:r>
            <a:r>
              <a:rPr lang="pt-BR" dirty="0" smtClean="0"/>
              <a:t>;</a:t>
            </a:r>
          </a:p>
          <a:p>
            <a:pPr marL="0" indent="0" algn="just">
              <a:buNone/>
            </a:pPr>
            <a:r>
              <a:rPr lang="pt-BR" dirty="0" smtClean="0"/>
              <a:t>II </a:t>
            </a:r>
            <a:r>
              <a:rPr lang="pt-BR" dirty="0"/>
              <a:t>- liberdade de aprender, ensinar, pesquisar e divulgar </a:t>
            </a:r>
            <a:r>
              <a:rPr lang="pt-BR" dirty="0" smtClean="0"/>
              <a:t>o pensamento</a:t>
            </a:r>
            <a:r>
              <a:rPr lang="pt-BR" dirty="0"/>
              <a:t>, a arte e o saber</a:t>
            </a:r>
            <a:r>
              <a:rPr lang="pt-BR" dirty="0" smtClean="0"/>
              <a:t>;</a:t>
            </a:r>
          </a:p>
          <a:p>
            <a:pPr marL="0" indent="0" algn="just">
              <a:buNone/>
            </a:pPr>
            <a:r>
              <a:rPr lang="pt-BR" dirty="0"/>
              <a:t>VII - garantia de padrão de qualidade</a:t>
            </a:r>
            <a:r>
              <a:rPr lang="pt-BR" dirty="0" smtClean="0"/>
              <a:t>.</a:t>
            </a:r>
          </a:p>
          <a:p>
            <a:pPr marL="0" indent="0">
              <a:buNone/>
            </a:pPr>
            <a:r>
              <a:rPr lang="pt-BR" b="1" dirty="0"/>
              <a:t>A</a:t>
            </a:r>
            <a:r>
              <a:rPr lang="pt-BR" b="1" dirty="0" smtClean="0"/>
              <a:t>rt. 3º da LDB</a:t>
            </a:r>
          </a:p>
          <a:p>
            <a:pPr marL="0" indent="0">
              <a:buNone/>
            </a:pPr>
            <a:r>
              <a:rPr lang="pt-BR" dirty="0" smtClean="0"/>
              <a:t>IV- Respeito à liberdade humana e apreço à tolerância;</a:t>
            </a:r>
          </a:p>
          <a:p>
            <a:pPr marL="0" indent="0" algn="just">
              <a:buNone/>
            </a:pPr>
            <a:endParaRPr lang="pt-BR" dirty="0" smtClean="0"/>
          </a:p>
          <a:p>
            <a:pPr marL="0" indent="0" algn="just">
              <a:buNone/>
            </a:pPr>
            <a:endParaRPr lang="pt-BR" dirty="0"/>
          </a:p>
        </p:txBody>
      </p:sp>
    </p:spTree>
    <p:extLst>
      <p:ext uri="{BB962C8B-B14F-4D97-AF65-F5344CB8AC3E}">
        <p14:creationId xmlns:p14="http://schemas.microsoft.com/office/powerpoint/2010/main" val="31702831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Plano Nacional de Educação </a:t>
            </a:r>
            <a:endParaRPr lang="pt-BR" dirty="0"/>
          </a:p>
        </p:txBody>
      </p:sp>
      <p:sp>
        <p:nvSpPr>
          <p:cNvPr id="3" name="Espaço Reservado para Conteúdo 2"/>
          <p:cNvSpPr>
            <a:spLocks noGrp="1"/>
          </p:cNvSpPr>
          <p:nvPr>
            <p:ph idx="1"/>
          </p:nvPr>
        </p:nvSpPr>
        <p:spPr>
          <a:xfrm>
            <a:off x="577515" y="1825625"/>
            <a:ext cx="11300059" cy="4373044"/>
          </a:xfrm>
        </p:spPr>
        <p:txBody>
          <a:bodyPr>
            <a:normAutofit/>
          </a:bodyPr>
          <a:lstStyle/>
          <a:p>
            <a:pPr marL="0" indent="0" algn="just">
              <a:buNone/>
            </a:pPr>
            <a:r>
              <a:rPr lang="pt-BR" b="1" dirty="0">
                <a:latin typeface="Arial" panose="020B0604020202020204" pitchFamily="34" charset="0"/>
                <a:cs typeface="Arial" panose="020B0604020202020204" pitchFamily="34" charset="0"/>
              </a:rPr>
              <a:t>Art. 2o </a:t>
            </a:r>
            <a:r>
              <a:rPr lang="pt-BR" dirty="0">
                <a:latin typeface="Arial" panose="020B0604020202020204" pitchFamily="34" charset="0"/>
                <a:cs typeface="Arial" panose="020B0604020202020204" pitchFamily="34" charset="0"/>
              </a:rPr>
              <a:t>São diretrizes do PNE:</a:t>
            </a:r>
          </a:p>
          <a:p>
            <a:pPr marL="0" indent="0" algn="just">
              <a:buNone/>
            </a:pPr>
            <a:r>
              <a:rPr lang="pt-BR" dirty="0">
                <a:latin typeface="Arial" panose="020B0604020202020204" pitchFamily="34" charset="0"/>
                <a:cs typeface="Arial" panose="020B0604020202020204" pitchFamily="34" charset="0"/>
              </a:rPr>
              <a:t>I - erradicação do analfabetismo;</a:t>
            </a:r>
          </a:p>
          <a:p>
            <a:pPr marL="0" indent="0" algn="just">
              <a:buNone/>
            </a:pPr>
            <a:r>
              <a:rPr lang="pt-BR" dirty="0">
                <a:latin typeface="Arial" panose="020B0604020202020204" pitchFamily="34" charset="0"/>
                <a:cs typeface="Arial" panose="020B0604020202020204" pitchFamily="34" charset="0"/>
              </a:rPr>
              <a:t>II - universalização do atendimento escolar;</a:t>
            </a:r>
          </a:p>
          <a:p>
            <a:pPr marL="0" indent="0" algn="just">
              <a:buNone/>
            </a:pPr>
            <a:r>
              <a:rPr lang="pt-BR" dirty="0">
                <a:latin typeface="Arial" panose="020B0604020202020204" pitchFamily="34" charset="0"/>
                <a:cs typeface="Arial" panose="020B0604020202020204" pitchFamily="34" charset="0"/>
              </a:rPr>
              <a:t>III - superação das desigualdades educacionais, com ênfase </a:t>
            </a:r>
            <a:r>
              <a:rPr lang="pt-BR" dirty="0" smtClean="0">
                <a:latin typeface="Arial" panose="020B0604020202020204" pitchFamily="34" charset="0"/>
                <a:cs typeface="Arial" panose="020B0604020202020204" pitchFamily="34" charset="0"/>
              </a:rPr>
              <a:t>na promoção </a:t>
            </a:r>
            <a:r>
              <a:rPr lang="pt-BR" dirty="0">
                <a:latin typeface="Arial" panose="020B0604020202020204" pitchFamily="34" charset="0"/>
                <a:cs typeface="Arial" panose="020B0604020202020204" pitchFamily="34" charset="0"/>
              </a:rPr>
              <a:t>da cidadania e na erradicação de todas as formas </a:t>
            </a:r>
            <a:r>
              <a:rPr lang="pt-BR" dirty="0" smtClean="0">
                <a:latin typeface="Arial" panose="020B0604020202020204" pitchFamily="34" charset="0"/>
                <a:cs typeface="Arial" panose="020B0604020202020204" pitchFamily="34" charset="0"/>
              </a:rPr>
              <a:t>de discriminação</a:t>
            </a:r>
            <a:r>
              <a:rPr lang="pt-BR" dirty="0">
                <a:latin typeface="Arial" panose="020B0604020202020204" pitchFamily="34" charset="0"/>
                <a:cs typeface="Arial" panose="020B0604020202020204" pitchFamily="34" charset="0"/>
              </a:rPr>
              <a:t>;</a:t>
            </a:r>
          </a:p>
          <a:p>
            <a:pPr marL="0" indent="0" algn="just">
              <a:buNone/>
            </a:pPr>
            <a:r>
              <a:rPr lang="pt-BR" dirty="0">
                <a:latin typeface="Arial" panose="020B0604020202020204" pitchFamily="34" charset="0"/>
                <a:cs typeface="Arial" panose="020B0604020202020204" pitchFamily="34" charset="0"/>
              </a:rPr>
              <a:t>IV - melhoria da </a:t>
            </a:r>
            <a:r>
              <a:rPr lang="pt-BR" dirty="0" smtClean="0">
                <a:latin typeface="Arial" panose="020B0604020202020204" pitchFamily="34" charset="0"/>
                <a:cs typeface="Arial" panose="020B0604020202020204" pitchFamily="34" charset="0"/>
              </a:rPr>
              <a:t>qualidade</a:t>
            </a:r>
          </a:p>
        </p:txBody>
      </p:sp>
    </p:spTree>
    <p:extLst>
      <p:ext uri="{BB962C8B-B14F-4D97-AF65-F5344CB8AC3E}">
        <p14:creationId xmlns:p14="http://schemas.microsoft.com/office/powerpoint/2010/main" val="34046252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smtClean="0"/>
              <a:t>DECLARAÇÃO UNIVERSAL DOS DIREITOS HUMANOS</a:t>
            </a:r>
            <a:br>
              <a:rPr lang="pt-BR" b="1" dirty="0" smtClean="0"/>
            </a:br>
            <a:endParaRPr lang="pt-BR" dirty="0"/>
          </a:p>
        </p:txBody>
      </p:sp>
      <p:sp>
        <p:nvSpPr>
          <p:cNvPr id="3" name="Espaço Reservado para Conteúdo 2"/>
          <p:cNvSpPr>
            <a:spLocks noGrp="1"/>
          </p:cNvSpPr>
          <p:nvPr>
            <p:ph idx="1"/>
          </p:nvPr>
        </p:nvSpPr>
        <p:spPr>
          <a:xfrm>
            <a:off x="259882" y="1876925"/>
            <a:ext cx="11093918" cy="4300037"/>
          </a:xfrm>
        </p:spPr>
        <p:txBody>
          <a:bodyPr/>
          <a:lstStyle/>
          <a:p>
            <a:pPr marL="0" indent="0" algn="just">
              <a:lnSpc>
                <a:spcPct val="100000"/>
              </a:lnSpc>
              <a:buNone/>
            </a:pPr>
            <a:r>
              <a:rPr lang="pt-BR" b="1" dirty="0" smtClean="0"/>
              <a:t>Artigo 1° </a:t>
            </a:r>
            <a:r>
              <a:rPr lang="pt-BR" dirty="0" smtClean="0"/>
              <a:t>Todos os seres humanos nascem livres e iguais em dignidade e em direitos. Dotados de razão e de consciência, devem agir uns para com os outros em espírito de fraternidade.</a:t>
            </a:r>
          </a:p>
          <a:p>
            <a:pPr marL="0" indent="0" algn="just">
              <a:lnSpc>
                <a:spcPct val="100000"/>
              </a:lnSpc>
              <a:buNone/>
            </a:pPr>
            <a:endParaRPr lang="pt-BR" dirty="0" smtClean="0"/>
          </a:p>
          <a:p>
            <a:pPr marL="0" indent="0" algn="just">
              <a:lnSpc>
                <a:spcPct val="100000"/>
              </a:lnSpc>
              <a:buNone/>
            </a:pPr>
            <a:r>
              <a:rPr lang="pt-BR" b="1" dirty="0" smtClean="0"/>
              <a:t>Artigo 2° </a:t>
            </a:r>
            <a:r>
              <a:rPr lang="pt-BR" dirty="0" smtClean="0"/>
              <a:t>Todos os seres humanos podem invocar os direitos e as liberdades proclamados na presente Declaração, sem distinção alguma, nomeadamente de raça, de cor, de sexo, de língua, de religião, de opinião política ou outra, de origem nacional ou social, de fortuna, de nascimento ou de qualquer outra situação</a:t>
            </a:r>
          </a:p>
          <a:p>
            <a:endParaRPr lang="pt-BR" dirty="0"/>
          </a:p>
        </p:txBody>
      </p:sp>
    </p:spTree>
    <p:extLst>
      <p:ext uri="{BB962C8B-B14F-4D97-AF65-F5344CB8AC3E}">
        <p14:creationId xmlns:p14="http://schemas.microsoft.com/office/powerpoint/2010/main" val="5746412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48640" y="904775"/>
            <a:ext cx="10805160" cy="5272188"/>
          </a:xfrm>
        </p:spPr>
        <p:txBody>
          <a:bodyPr>
            <a:normAutofit lnSpcReduction="10000"/>
          </a:bodyPr>
          <a:lstStyle/>
          <a:p>
            <a:pPr marL="0" indent="0" algn="just">
              <a:lnSpc>
                <a:spcPct val="100000"/>
              </a:lnSpc>
              <a:buNone/>
            </a:pPr>
            <a:r>
              <a:rPr lang="pt-BR" dirty="0" smtClean="0">
                <a:latin typeface="Arial" panose="020B0604020202020204" pitchFamily="34" charset="0"/>
                <a:cs typeface="Arial" panose="020B0604020202020204" pitchFamily="34" charset="0"/>
              </a:rPr>
              <a:t>O Comitê sobre os Direitos da Criança (CRC/ONU), de 2015, que, dando luz aos artigos 2, 3, 6 e 12 da Convenção dos Direitos da Criança, ratificada pelo Brasil em 1990, recomendou ao Brasil:</a:t>
            </a:r>
          </a:p>
          <a:p>
            <a:pPr marL="0" indent="0" algn="just">
              <a:lnSpc>
                <a:spcPct val="100000"/>
              </a:lnSpc>
              <a:buNone/>
            </a:pPr>
            <a:endParaRPr lang="pt-BR" dirty="0" smtClean="0">
              <a:latin typeface="Arial" panose="020B0604020202020204" pitchFamily="34" charset="0"/>
              <a:cs typeface="Arial" panose="020B0604020202020204" pitchFamily="34" charset="0"/>
            </a:endParaRPr>
          </a:p>
          <a:p>
            <a:pPr marL="0" indent="0" algn="just">
              <a:lnSpc>
                <a:spcPct val="100000"/>
              </a:lnSpc>
              <a:buNone/>
            </a:pPr>
            <a:r>
              <a:rPr lang="pt-BR" dirty="0" smtClean="0">
                <a:latin typeface="Arial" panose="020B0604020202020204" pitchFamily="34" charset="0"/>
                <a:cs typeface="Arial" panose="020B0604020202020204" pitchFamily="34" charset="0"/>
              </a:rPr>
              <a:t>b) decretar legislação que proíba discriminação ou incitamento de violência com base em orientação sexual e identidade de gênero assim como continuar o projeto “Escola Sem Homofobia”;</a:t>
            </a:r>
          </a:p>
          <a:p>
            <a:pPr marL="0" indent="0" algn="just">
              <a:lnSpc>
                <a:spcPct val="100000"/>
              </a:lnSpc>
              <a:buNone/>
            </a:pPr>
            <a:r>
              <a:rPr lang="pt-BR" dirty="0" smtClean="0">
                <a:latin typeface="Arial" panose="020B0604020202020204" pitchFamily="34" charset="0"/>
                <a:cs typeface="Arial" panose="020B0604020202020204" pitchFamily="34" charset="0"/>
              </a:rPr>
              <a:t> </a:t>
            </a:r>
          </a:p>
          <a:p>
            <a:pPr marL="0" indent="0" algn="just">
              <a:lnSpc>
                <a:spcPct val="100000"/>
              </a:lnSpc>
              <a:buNone/>
            </a:pPr>
            <a:r>
              <a:rPr lang="pt-BR" dirty="0" smtClean="0">
                <a:latin typeface="Arial" panose="020B0604020202020204" pitchFamily="34" charset="0"/>
                <a:cs typeface="Arial" panose="020B0604020202020204" pitchFamily="34" charset="0"/>
              </a:rPr>
              <a:t> c) priorizar a eliminação de atitudes patriarcais e estereótipos de gênero, inclusive por meio de programas educacionais e de sensibilização”.</a:t>
            </a: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697553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944078" y="2646947"/>
            <a:ext cx="10515600" cy="2162509"/>
          </a:xfrm>
        </p:spPr>
        <p:txBody>
          <a:bodyPr>
            <a:normAutofit fontScale="90000"/>
          </a:bodyPr>
          <a:lstStyle/>
          <a:p>
            <a:pPr algn="ctr"/>
            <a:r>
              <a:rPr lang="pt-BR" dirty="0" smtClean="0">
                <a:latin typeface="Arial" panose="020B0604020202020204" pitchFamily="34" charset="0"/>
                <a:cs typeface="Arial" panose="020B0604020202020204" pitchFamily="34" charset="0"/>
              </a:rPr>
              <a:t>Por que </a:t>
            </a:r>
            <a:r>
              <a:rPr lang="pt-BR" dirty="0">
                <a:latin typeface="Arial" panose="020B0604020202020204" pitchFamily="34" charset="0"/>
                <a:cs typeface="Arial" panose="020B0604020202020204" pitchFamily="34" charset="0"/>
              </a:rPr>
              <a:t>discutir questões de gênero e orientação sexual na </a:t>
            </a:r>
            <a:r>
              <a:rPr lang="pt-BR" dirty="0" smtClean="0">
                <a:latin typeface="Arial" panose="020B0604020202020204" pitchFamily="34" charset="0"/>
                <a:cs typeface="Arial" panose="020B0604020202020204" pitchFamily="34" charset="0"/>
              </a:rPr>
              <a:t>escola?</a:t>
            </a:r>
            <a:r>
              <a:rPr lang="pt-BR" dirty="0">
                <a:latin typeface="Arial" panose="020B0604020202020204" pitchFamily="34" charset="0"/>
                <a:cs typeface="Arial" panose="020B0604020202020204" pitchFamily="34" charset="0"/>
              </a:rPr>
              <a:t/>
            </a:r>
            <a:br>
              <a:rPr lang="pt-BR" dirty="0">
                <a:latin typeface="Arial" panose="020B0604020202020204" pitchFamily="34" charset="0"/>
                <a:cs typeface="Arial" panose="020B0604020202020204" pitchFamily="34" charset="0"/>
              </a:rPr>
            </a:br>
            <a:r>
              <a:rPr lang="pt-BR" dirty="0">
                <a:latin typeface="Arial" panose="020B0604020202020204" pitchFamily="34" charset="0"/>
                <a:cs typeface="Arial" panose="020B0604020202020204" pitchFamily="34" charset="0"/>
              </a:rPr>
              <a:t> </a:t>
            </a:r>
            <a:br>
              <a:rPr lang="pt-BR" dirty="0">
                <a:latin typeface="Arial" panose="020B0604020202020204" pitchFamily="34" charset="0"/>
                <a:cs typeface="Arial" panose="020B0604020202020204" pitchFamily="34" charset="0"/>
              </a:rPr>
            </a:br>
            <a:endParaRPr lang="pt-B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01479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44010" y="798653"/>
            <a:ext cx="10809790" cy="5378310"/>
          </a:xfrm>
        </p:spPr>
        <p:txBody>
          <a:bodyPr/>
          <a:lstStyle/>
          <a:p>
            <a:pPr marL="0" indent="0">
              <a:buNone/>
            </a:pPr>
            <a:r>
              <a:rPr lang="pt-BR" dirty="0">
                <a:latin typeface="Arial" panose="020B0604020202020204" pitchFamily="34" charset="0"/>
                <a:cs typeface="Arial" panose="020B0604020202020204" pitchFamily="34" charset="0"/>
              </a:rPr>
              <a:t>Segundo dados da Secretaria Especial de Direitos Humanos do governo federal, em 2012, houve </a:t>
            </a:r>
            <a:endParaRPr lang="pt-BR" dirty="0" smtClean="0">
              <a:latin typeface="Arial" panose="020B0604020202020204" pitchFamily="34" charset="0"/>
              <a:cs typeface="Arial" panose="020B0604020202020204" pitchFamily="34" charset="0"/>
            </a:endParaRPr>
          </a:p>
          <a:p>
            <a:pPr marL="0" indent="0">
              <a:buNone/>
            </a:pPr>
            <a:endParaRPr lang="pt-BR"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pt-BR" dirty="0" smtClean="0">
                <a:latin typeface="Arial" panose="020B0604020202020204" pitchFamily="34" charset="0"/>
                <a:cs typeface="Arial" panose="020B0604020202020204" pitchFamily="34" charset="0"/>
              </a:rPr>
              <a:t>9.982 </a:t>
            </a:r>
            <a:r>
              <a:rPr lang="pt-BR" dirty="0">
                <a:latin typeface="Arial" panose="020B0604020202020204" pitchFamily="34" charset="0"/>
                <a:cs typeface="Arial" panose="020B0604020202020204" pitchFamily="34" charset="0"/>
              </a:rPr>
              <a:t>denúncias de violações dos direitos humanos de pessoas LGBT, bem como pelo menos </a:t>
            </a:r>
            <a:r>
              <a:rPr lang="pt-BR" dirty="0" smtClean="0">
                <a:latin typeface="Arial" panose="020B0604020202020204" pitchFamily="34" charset="0"/>
                <a:cs typeface="Arial" panose="020B0604020202020204" pitchFamily="34" charset="0"/>
              </a:rPr>
              <a:t> 310 </a:t>
            </a:r>
            <a:r>
              <a:rPr lang="pt-BR" dirty="0">
                <a:latin typeface="Arial" panose="020B0604020202020204" pitchFamily="34" charset="0"/>
                <a:cs typeface="Arial" panose="020B0604020202020204" pitchFamily="34" charset="0"/>
              </a:rPr>
              <a:t>homicídios de LGBT no país. </a:t>
            </a:r>
            <a:endParaRPr lang="pt-BR"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pt-BR"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pt-BR" dirty="0" smtClean="0">
                <a:latin typeface="Arial" panose="020B0604020202020204" pitchFamily="34" charset="0"/>
                <a:cs typeface="Arial" panose="020B0604020202020204" pitchFamily="34" charset="0"/>
              </a:rPr>
              <a:t>A </a:t>
            </a:r>
            <a:r>
              <a:rPr lang="pt-BR" dirty="0">
                <a:latin typeface="Arial" panose="020B0604020202020204" pitchFamily="34" charset="0"/>
                <a:cs typeface="Arial" panose="020B0604020202020204" pitchFamily="34" charset="0"/>
              </a:rPr>
              <a:t>mesma fonte descreve com detalhes chocantes a natureza desses homicídios: </a:t>
            </a:r>
            <a:r>
              <a:rPr lang="pt-BR" dirty="0" smtClean="0">
                <a:latin typeface="Arial" panose="020B0604020202020204" pitchFamily="34" charset="0"/>
                <a:cs typeface="Arial" panose="020B0604020202020204" pitchFamily="34" charset="0"/>
              </a:rPr>
              <a:t>“</a:t>
            </a:r>
            <a:r>
              <a:rPr lang="pt-BR" dirty="0">
                <a:latin typeface="Arial" panose="020B0604020202020204" pitchFamily="34" charset="0"/>
                <a:cs typeface="Arial" panose="020B0604020202020204" pitchFamily="34" charset="0"/>
              </a:rPr>
              <a:t>22,4% das vítimas sofreram facadas; </a:t>
            </a:r>
            <a:r>
              <a:rPr lang="pt-BR" dirty="0" smtClean="0">
                <a:latin typeface="Arial" panose="020B0604020202020204" pitchFamily="34" charset="0"/>
                <a:cs typeface="Arial" panose="020B0604020202020204" pitchFamily="34" charset="0"/>
              </a:rPr>
              <a:t>21,9</a:t>
            </a:r>
            <a:r>
              <a:rPr lang="pt-BR" dirty="0">
                <a:latin typeface="Arial" panose="020B0604020202020204" pitchFamily="34" charset="0"/>
                <a:cs typeface="Arial" panose="020B0604020202020204" pitchFamily="34" charset="0"/>
              </a:rPr>
              <a:t>% foram alvejados a tiros; </a:t>
            </a:r>
            <a:r>
              <a:rPr lang="pt-BR" dirty="0" smtClean="0">
                <a:latin typeface="Arial" panose="020B0604020202020204" pitchFamily="34" charset="0"/>
                <a:cs typeface="Arial" panose="020B0604020202020204" pitchFamily="34" charset="0"/>
              </a:rPr>
              <a:t>8,6</a:t>
            </a:r>
            <a:r>
              <a:rPr lang="pt-BR" dirty="0">
                <a:latin typeface="Arial" panose="020B0604020202020204" pitchFamily="34" charset="0"/>
                <a:cs typeface="Arial" panose="020B0604020202020204" pitchFamily="34" charset="0"/>
              </a:rPr>
              <a:t>% foram espancados; </a:t>
            </a:r>
            <a:r>
              <a:rPr lang="pt-BR" dirty="0" smtClean="0">
                <a:latin typeface="Arial" panose="020B0604020202020204" pitchFamily="34" charset="0"/>
                <a:cs typeface="Arial" panose="020B0604020202020204" pitchFamily="34" charset="0"/>
              </a:rPr>
              <a:t>6,2</a:t>
            </a:r>
            <a:r>
              <a:rPr lang="pt-BR" dirty="0">
                <a:latin typeface="Arial" panose="020B0604020202020204" pitchFamily="34" charset="0"/>
                <a:cs typeface="Arial" panose="020B0604020202020204" pitchFamily="34" charset="0"/>
              </a:rPr>
              <a:t>% foram estrangulados; </a:t>
            </a:r>
            <a:r>
              <a:rPr lang="pt-BR" dirty="0" smtClean="0">
                <a:latin typeface="Arial" panose="020B0604020202020204" pitchFamily="34" charset="0"/>
                <a:cs typeface="Arial" panose="020B0604020202020204" pitchFamily="34" charset="0"/>
              </a:rPr>
              <a:t>5,2</a:t>
            </a:r>
            <a:r>
              <a:rPr lang="pt-BR" dirty="0">
                <a:latin typeface="Arial" panose="020B0604020202020204" pitchFamily="34" charset="0"/>
                <a:cs typeface="Arial" panose="020B0604020202020204" pitchFamily="34" charset="0"/>
              </a:rPr>
              <a:t>% foram apedrejados; </a:t>
            </a:r>
            <a:r>
              <a:rPr lang="pt-BR" dirty="0" smtClean="0">
                <a:latin typeface="Arial" panose="020B0604020202020204" pitchFamily="34" charset="0"/>
                <a:cs typeface="Arial" panose="020B0604020202020204" pitchFamily="34" charset="0"/>
              </a:rPr>
              <a:t>4,4</a:t>
            </a:r>
            <a:r>
              <a:rPr lang="pt-BR" dirty="0">
                <a:latin typeface="Arial" panose="020B0604020202020204" pitchFamily="34" charset="0"/>
                <a:cs typeface="Arial" panose="020B0604020202020204" pitchFamily="34" charset="0"/>
              </a:rPr>
              <a:t>% sofreram pauladas; 2,6% foram asfixiados; 1,6% foram carbonizados e 0,5% foram afogados. </a:t>
            </a:r>
            <a:endParaRPr lang="pt-BR"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endParaRPr lang="pt-BR" dirty="0"/>
          </a:p>
        </p:txBody>
      </p:sp>
    </p:spTree>
    <p:extLst>
      <p:ext uri="{BB962C8B-B14F-4D97-AF65-F5344CB8AC3E}">
        <p14:creationId xmlns:p14="http://schemas.microsoft.com/office/powerpoint/2010/main" val="462657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84</TotalTime>
  <Words>835</Words>
  <Application>Microsoft Office PowerPoint</Application>
  <PresentationFormat>Widescreen</PresentationFormat>
  <Paragraphs>63</Paragraphs>
  <Slides>13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13</vt:i4>
      </vt:variant>
    </vt:vector>
  </HeadingPairs>
  <TitlesOfParts>
    <vt:vector size="18" baseType="lpstr">
      <vt:lpstr>Arial</vt:lpstr>
      <vt:lpstr>Calibri</vt:lpstr>
      <vt:lpstr>Calibri Light</vt:lpstr>
      <vt:lpstr>Wingdings</vt:lpstr>
      <vt:lpstr>Tema do Office</vt:lpstr>
      <vt:lpstr>Audiência Pública </vt:lpstr>
      <vt:lpstr>Apresentação do PowerPoint</vt:lpstr>
      <vt:lpstr>Apresentação do PowerPoint</vt:lpstr>
      <vt:lpstr>Apresentação do PowerPoint</vt:lpstr>
      <vt:lpstr>Plano Nacional de Educação </vt:lpstr>
      <vt:lpstr>DECLARAÇÃO UNIVERSAL DOS DIREITOS HUMANOS </vt:lpstr>
      <vt:lpstr>Apresentação do PowerPoint</vt:lpstr>
      <vt:lpstr>Por que discutir questões de gênero e orientação sexual na escola?   </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Catarina Santos</dc:creator>
  <cp:lastModifiedBy>Elizabeth Gomes de Lima Santos</cp:lastModifiedBy>
  <cp:revision>10</cp:revision>
  <dcterms:created xsi:type="dcterms:W3CDTF">2017-06-08T06:54:03Z</dcterms:created>
  <dcterms:modified xsi:type="dcterms:W3CDTF">2017-06-08T12:28:23Z</dcterms:modified>
</cp:coreProperties>
</file>