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1" r:id="rId3"/>
    <p:sldId id="275" r:id="rId4"/>
    <p:sldId id="273" r:id="rId5"/>
    <p:sldId id="288" r:id="rId6"/>
    <p:sldId id="270" r:id="rId7"/>
    <p:sldId id="269" r:id="rId8"/>
    <p:sldId id="272" r:id="rId9"/>
    <p:sldId id="278" r:id="rId10"/>
    <p:sldId id="274" r:id="rId11"/>
    <p:sldId id="297" r:id="rId12"/>
    <p:sldId id="292" r:id="rId13"/>
    <p:sldId id="282" r:id="rId14"/>
    <p:sldId id="289" r:id="rId15"/>
    <p:sldId id="296" r:id="rId16"/>
    <p:sldId id="290" r:id="rId17"/>
    <p:sldId id="294" r:id="rId18"/>
    <p:sldId id="295" r:id="rId1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110" d="100"/>
          <a:sy n="110" d="100"/>
        </p:scale>
        <p:origin x="630" y="120"/>
      </p:cViewPr>
      <p:guideLst>
        <p:guide orient="horz" pos="845"/>
        <p:guide pos="3840"/>
      </p:guideLst>
    </p:cSldViewPr>
  </p:slideViewPr>
  <p:notesTextViewPr>
    <p:cViewPr>
      <p:scale>
        <a:sx n="1" d="1"/>
        <a:sy n="1" d="1"/>
      </p:scale>
      <p:origin x="0" y="0"/>
    </p:cViewPr>
  </p:notesTextViewPr>
  <p:sorterViewPr>
    <p:cViewPr varScale="1">
      <p:scale>
        <a:sx n="1" d="1"/>
        <a:sy n="1" d="1"/>
      </p:scale>
      <p:origin x="0" y="-5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A06E72-2860-4AFF-B777-2D5B88F8096C}" type="datetimeFigureOut">
              <a:rPr lang="pt-BR" smtClean="0"/>
              <a:t>06/06/2017</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A6159D-06A6-46C2-8BCD-9C5ED703E159}" type="slidenum">
              <a:rPr lang="pt-BR" smtClean="0"/>
              <a:t>‹nº›</a:t>
            </a:fld>
            <a:endParaRPr lang="pt-BR"/>
          </a:p>
        </p:txBody>
      </p:sp>
    </p:spTree>
    <p:extLst>
      <p:ext uri="{BB962C8B-B14F-4D97-AF65-F5344CB8AC3E}">
        <p14:creationId xmlns:p14="http://schemas.microsoft.com/office/powerpoint/2010/main" val="4266841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a:t>Clique para editar o título mestre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30" name="Date Placeholder 29"/>
          <p:cNvSpPr>
            <a:spLocks noGrp="1"/>
          </p:cNvSpPr>
          <p:nvPr>
            <p:ph type="dt" sz="half" idx="10"/>
          </p:nvPr>
        </p:nvSpPr>
        <p:spPr/>
        <p:txBody>
          <a:bodyPr/>
          <a:lstStyle/>
          <a:p>
            <a:fld id="{C29B32BF-D237-4201-A924-29731DDDCFF3}" type="datetimeFigureOut">
              <a:rPr lang="pt-BR" smtClean="0"/>
              <a:t>06/06/2017</a:t>
            </a:fld>
            <a:endParaRPr lang="pt-BR"/>
          </a:p>
        </p:txBody>
      </p:sp>
      <p:sp>
        <p:nvSpPr>
          <p:cNvPr id="19" name="Footer Placeholder 18"/>
          <p:cNvSpPr>
            <a:spLocks noGrp="1"/>
          </p:cNvSpPr>
          <p:nvPr>
            <p:ph type="ftr" sz="quarter" idx="11"/>
          </p:nvPr>
        </p:nvSpPr>
        <p:spPr/>
        <p:txBody>
          <a:bodyPr/>
          <a:lstStyle/>
          <a:p>
            <a:endParaRPr lang="pt-BR"/>
          </a:p>
        </p:txBody>
      </p:sp>
      <p:sp>
        <p:nvSpPr>
          <p:cNvPr id="27" name="Slide Number Placeholder 26"/>
          <p:cNvSpPr>
            <a:spLocks noGrp="1"/>
          </p:cNvSpPr>
          <p:nvPr>
            <p:ph type="sldNum" sz="quarter" idx="12"/>
          </p:nvPr>
        </p:nvSpPr>
        <p:spPr/>
        <p:txBody>
          <a:bodyPr/>
          <a:lstStyle/>
          <a:p>
            <a:fld id="{3F2444B7-E10D-4051-8F62-0791167C4D5D}"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a:t>Clique para editar o título mestre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Date Placeholder 3"/>
          <p:cNvSpPr>
            <a:spLocks noGrp="1"/>
          </p:cNvSpPr>
          <p:nvPr>
            <p:ph type="dt" sz="half" idx="10"/>
          </p:nvPr>
        </p:nvSpPr>
        <p:spPr/>
        <p:txBody>
          <a:bodyPr/>
          <a:lstStyle/>
          <a:p>
            <a:fld id="{C29B32BF-D237-4201-A924-29731DDDCFF3}" type="datetimeFigureOut">
              <a:rPr lang="pt-BR" smtClean="0"/>
              <a:t>06/06/2017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F2444B7-E10D-4051-8F62-0791167C4D5D}"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pt-BR"/>
              <a:t>Clique para editar o título mestre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Date Placeholder 3"/>
          <p:cNvSpPr>
            <a:spLocks noGrp="1"/>
          </p:cNvSpPr>
          <p:nvPr>
            <p:ph type="dt" sz="half" idx="10"/>
          </p:nvPr>
        </p:nvSpPr>
        <p:spPr/>
        <p:txBody>
          <a:bodyPr/>
          <a:lstStyle/>
          <a:p>
            <a:fld id="{C29B32BF-D237-4201-A924-29731DDDCFF3}" type="datetimeFigureOut">
              <a:rPr lang="pt-BR" smtClean="0"/>
              <a:t>06/06/2017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F2444B7-E10D-4051-8F62-0791167C4D5D}"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pic>
        <p:nvPicPr>
          <p:cNvPr id="7" name="Imagem 6"/>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7580" y="107580"/>
            <a:ext cx="946034" cy="97894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beçalho da Seção">
    <p:bg>
      <p:bgRef idx="1002">
        <a:schemeClr val="bg2"/>
      </p:bgRef>
    </p:bg>
    <p:spTree>
      <p:nvGrpSpPr>
        <p:cNvPr id="1" name=""/>
        <p:cNvGrpSpPr/>
        <p:nvPr/>
      </p:nvGrpSpPr>
      <p:grpSpPr>
        <a:xfrm>
          <a:off x="0" y="0"/>
          <a:ext cx="0" cy="0"/>
          <a:chOff x="0" y="0"/>
          <a:chExt cx="0" cy="0"/>
        </a:xfrm>
      </p:grpSpPr>
      <p:sp>
        <p:nvSpPr>
          <p:cNvPr id="9" name="Elipse 8"/>
          <p:cNvSpPr/>
          <p:nvPr userDrawn="1"/>
        </p:nvSpPr>
        <p:spPr>
          <a:xfrm>
            <a:off x="178125" y="178125"/>
            <a:ext cx="1190826" cy="1138208"/>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7" name="Imagem 6"/>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38793" y="297229"/>
            <a:ext cx="869491" cy="900000"/>
          </a:xfrm>
          <a:prstGeom prst="rect">
            <a:avLst/>
          </a:prstGeom>
        </p:spPr>
      </p:pic>
      <p:pic>
        <p:nvPicPr>
          <p:cNvPr id="10" name="Imagem 9"/>
          <p:cNvPicPr>
            <a:picLocks noChangeAspect="1"/>
          </p:cNvPicPr>
          <p:nvPr userDrawn="1"/>
        </p:nvPicPr>
        <p:blipFill>
          <a:blip r:embed="rId3"/>
          <a:stretch>
            <a:fillRect/>
          </a:stretch>
        </p:blipFill>
        <p:spPr>
          <a:xfrm>
            <a:off x="10733298" y="178125"/>
            <a:ext cx="1276859" cy="819402"/>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pt-BR"/>
              <a:t>Clique para editar o título mestre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Date Placeholder 4"/>
          <p:cNvSpPr>
            <a:spLocks noGrp="1"/>
          </p:cNvSpPr>
          <p:nvPr>
            <p:ph type="dt" sz="half" idx="10"/>
          </p:nvPr>
        </p:nvSpPr>
        <p:spPr/>
        <p:txBody>
          <a:bodyPr/>
          <a:lstStyle/>
          <a:p>
            <a:fld id="{C29B32BF-D237-4201-A924-29731DDDCFF3}" type="datetimeFigureOut">
              <a:rPr lang="pt-BR" smtClean="0"/>
              <a:t>06/06/2017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F2444B7-E10D-4051-8F62-0791167C4D5D}"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pt-BR"/>
              <a:t>Clique para editar o título mestre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 texto mestre</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 texto mestre</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Date Placeholder 6"/>
          <p:cNvSpPr>
            <a:spLocks noGrp="1"/>
          </p:cNvSpPr>
          <p:nvPr>
            <p:ph type="dt" sz="half" idx="10"/>
          </p:nvPr>
        </p:nvSpPr>
        <p:spPr/>
        <p:txBody>
          <a:bodyPr/>
          <a:lstStyle/>
          <a:p>
            <a:fld id="{C29B32BF-D237-4201-A924-29731DDDCFF3}" type="datetimeFigureOut">
              <a:rPr lang="pt-BR" smtClean="0"/>
              <a:t>06/06/2017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3F2444B7-E10D-4051-8F62-0791167C4D5D}"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a:t>Clique para editar o título mestre</a:t>
            </a:r>
            <a:endParaRPr kumimoji="0" lang="en-US"/>
          </a:p>
        </p:txBody>
      </p:sp>
      <p:sp>
        <p:nvSpPr>
          <p:cNvPr id="3" name="Date Placeholder 2"/>
          <p:cNvSpPr>
            <a:spLocks noGrp="1"/>
          </p:cNvSpPr>
          <p:nvPr>
            <p:ph type="dt" sz="half" idx="10"/>
          </p:nvPr>
        </p:nvSpPr>
        <p:spPr/>
        <p:txBody>
          <a:bodyPr/>
          <a:lstStyle/>
          <a:p>
            <a:fld id="{C29B32BF-D237-4201-A924-29731DDDCFF3}" type="datetimeFigureOut">
              <a:rPr lang="pt-BR" smtClean="0"/>
              <a:t>06/06/2017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3F2444B7-E10D-4051-8F62-0791167C4D5D}"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B32BF-D237-4201-A924-29731DDDCFF3}" type="datetimeFigureOut">
              <a:rPr lang="pt-BR" smtClean="0"/>
              <a:t>06/06/2017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3F2444B7-E10D-4051-8F62-0791167C4D5D}"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a:t>Clique para editar o título mestre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a:t>Clique para editar o texto mestre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Date Placeholder 4"/>
          <p:cNvSpPr>
            <a:spLocks noGrp="1"/>
          </p:cNvSpPr>
          <p:nvPr>
            <p:ph type="dt" sz="half" idx="10"/>
          </p:nvPr>
        </p:nvSpPr>
        <p:spPr/>
        <p:txBody>
          <a:bodyPr/>
          <a:lstStyle/>
          <a:p>
            <a:fld id="{C29B32BF-D237-4201-A924-29731DDDCFF3}" type="datetimeFigureOut">
              <a:rPr lang="pt-BR" smtClean="0"/>
              <a:t>06/06/2017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F2444B7-E10D-4051-8F62-0791167C4D5D}"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pt-BR"/>
              <a:t>Clique para editar o título mestre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a:t>Clique para editar o texto mestre</a:t>
            </a:r>
          </a:p>
        </p:txBody>
      </p:sp>
      <p:sp>
        <p:nvSpPr>
          <p:cNvPr id="5" name="Date Placeholder 4"/>
          <p:cNvSpPr>
            <a:spLocks noGrp="1"/>
          </p:cNvSpPr>
          <p:nvPr>
            <p:ph type="dt" sz="half" idx="10"/>
          </p:nvPr>
        </p:nvSpPr>
        <p:spPr/>
        <p:txBody>
          <a:bodyPr/>
          <a:lstStyle/>
          <a:p>
            <a:fld id="{C29B32BF-D237-4201-A924-29731DDDCFF3}" type="datetimeFigureOut">
              <a:rPr lang="pt-BR" smtClean="0"/>
              <a:t>06/06/2017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a:xfrm>
            <a:off x="10769600" y="6356351"/>
            <a:ext cx="812800" cy="365125"/>
          </a:xfrm>
        </p:spPr>
        <p:txBody>
          <a:bodyPr/>
          <a:lstStyle/>
          <a:p>
            <a:fld id="{3F2444B7-E10D-4051-8F62-0791167C4D5D}" type="slidenum">
              <a:rPr lang="pt-BR" smtClean="0"/>
              <a:t>‹nº›</a:t>
            </a:fld>
            <a:endParaRPr lang="pt-B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a:t>Clique no ícone para adicionar uma imagem</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pt-BR"/>
              <a:t>Clique para editar o título mestre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pt-BR"/>
              <a:t>Clique para editar 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29B32BF-D237-4201-A924-29731DDDCFF3}" type="datetimeFigureOut">
              <a:rPr lang="pt-BR" smtClean="0"/>
              <a:t>06/06/2017</a:t>
            </a:fld>
            <a:endParaRPr lang="pt-B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F2444B7-E10D-4051-8F62-0791167C4D5D}" type="slidenum">
              <a:rPr lang="pt-BR" smtClean="0"/>
              <a:t>‹nº›</a:t>
            </a:fld>
            <a:endParaRPr lang="pt-B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19931" y="640363"/>
            <a:ext cx="10555924" cy="2215991"/>
          </a:xfrm>
        </p:spPr>
        <p:txBody>
          <a:bodyPr wrap="square">
            <a:spAutoFit/>
          </a:bodyPr>
          <a:lstStyle/>
          <a:p>
            <a:pPr algn="ctr"/>
            <a:r>
              <a:rPr lang="pt-BR" sz="4800" dirty="0">
                <a:solidFill>
                  <a:srgbClr val="FFC000"/>
                </a:solidFill>
              </a:rPr>
              <a:t>Debate sobre Formas de Combate</a:t>
            </a:r>
            <a:br>
              <a:rPr lang="pt-BR" sz="4800" dirty="0">
                <a:solidFill>
                  <a:srgbClr val="FFC000"/>
                </a:solidFill>
              </a:rPr>
            </a:br>
            <a:r>
              <a:rPr lang="pt-BR" sz="4800" dirty="0">
                <a:solidFill>
                  <a:srgbClr val="FFC000"/>
                </a:solidFill>
              </a:rPr>
              <a:t>à Incitação à Prática de Trote</a:t>
            </a:r>
            <a:br>
              <a:rPr lang="pt-BR" sz="4800" dirty="0">
                <a:solidFill>
                  <a:srgbClr val="FFC000"/>
                </a:solidFill>
              </a:rPr>
            </a:br>
            <a:r>
              <a:rPr lang="pt-BR" sz="4800" dirty="0">
                <a:solidFill>
                  <a:srgbClr val="FFC000"/>
                </a:solidFill>
              </a:rPr>
              <a:t>ou Outra Conduta Perniciosa na Internet</a:t>
            </a:r>
          </a:p>
        </p:txBody>
      </p:sp>
      <p:sp>
        <p:nvSpPr>
          <p:cNvPr id="3" name="Subtítulo 2"/>
          <p:cNvSpPr>
            <a:spLocks noGrp="1"/>
          </p:cNvSpPr>
          <p:nvPr>
            <p:ph type="subTitle" idx="1"/>
          </p:nvPr>
        </p:nvSpPr>
        <p:spPr>
          <a:xfrm>
            <a:off x="1508974" y="5481751"/>
            <a:ext cx="9174051" cy="1157240"/>
          </a:xfrm>
        </p:spPr>
        <p:txBody>
          <a:bodyPr>
            <a:spAutoFit/>
          </a:bodyPr>
          <a:lstStyle/>
          <a:p>
            <a:pPr algn="ctr"/>
            <a:r>
              <a:rPr lang="pt-BR" b="1" dirty="0">
                <a:effectLst>
                  <a:outerShdw blurRad="38100" dist="38100" dir="2700000" algn="tl">
                    <a:srgbClr val="000000">
                      <a:alpha val="43137"/>
                    </a:srgbClr>
                  </a:outerShdw>
                </a:effectLst>
              </a:rPr>
              <a:t>EVELYN EISENSTEIN</a:t>
            </a:r>
          </a:p>
          <a:p>
            <a:pPr algn="ctr"/>
            <a:r>
              <a:rPr lang="pt-BR" sz="1800" dirty="0">
                <a:effectLst>
                  <a:outerShdw blurRad="38100" dist="38100" dir="2700000" algn="tl">
                    <a:srgbClr val="000000">
                      <a:alpha val="43137"/>
                    </a:srgbClr>
                  </a:outerShdw>
                </a:effectLst>
              </a:rPr>
              <a:t>Professora Associada de Pediatria e Clinica de Adolescentes FCM-UERJ</a:t>
            </a:r>
          </a:p>
          <a:p>
            <a:pPr algn="ctr"/>
            <a:r>
              <a:rPr lang="pt-BR" sz="1800" dirty="0">
                <a:effectLst>
                  <a:outerShdw blurRad="38100" dist="38100" dir="2700000" algn="tl">
                    <a:srgbClr val="000000">
                      <a:alpha val="43137"/>
                    </a:srgbClr>
                  </a:outerShdw>
                </a:effectLst>
              </a:rPr>
              <a:t>Membro do DCA e do GT de Violência da Sociedade Brasileira de Pediatria, SBP</a:t>
            </a:r>
          </a:p>
        </p:txBody>
      </p:sp>
      <p:sp>
        <p:nvSpPr>
          <p:cNvPr id="6" name="Subtítulo 2"/>
          <p:cNvSpPr txBox="1">
            <a:spLocks/>
          </p:cNvSpPr>
          <p:nvPr/>
        </p:nvSpPr>
        <p:spPr>
          <a:xfrm>
            <a:off x="0" y="3305890"/>
            <a:ext cx="12192000" cy="861774"/>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lgn="r">
              <a:spcBef>
                <a:spcPct val="0"/>
              </a:spcBef>
              <a:buNone/>
              <a:defRPr kumimoji="0" sz="48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pt-BR" sz="2800" dirty="0"/>
              <a:t>Comissão de Educação |Câmara dos Deputados | Audiência Pública</a:t>
            </a:r>
          </a:p>
          <a:p>
            <a:pPr algn="ctr"/>
            <a:r>
              <a:rPr lang="pt-BR" sz="2800" dirty="0"/>
              <a:t>Brasília, 6 de Junho de 2017</a:t>
            </a:r>
          </a:p>
        </p:txBody>
      </p:sp>
    </p:spTree>
    <p:extLst>
      <p:ext uri="{BB962C8B-B14F-4D97-AF65-F5344CB8AC3E}">
        <p14:creationId xmlns:p14="http://schemas.microsoft.com/office/powerpoint/2010/main" val="2862443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784527" y="725885"/>
            <a:ext cx="9035767"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Novas Formas de Violência - 2</a:t>
            </a:r>
          </a:p>
        </p:txBody>
      </p:sp>
      <p:sp>
        <p:nvSpPr>
          <p:cNvPr id="5" name="Espaço Reservado para Conteúdo 2"/>
          <p:cNvSpPr txBox="1">
            <a:spLocks/>
          </p:cNvSpPr>
          <p:nvPr/>
        </p:nvSpPr>
        <p:spPr>
          <a:xfrm>
            <a:off x="814427" y="1681995"/>
            <a:ext cx="11388724" cy="4431983"/>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pt-BR" dirty="0"/>
              <a:t>Glamourização e gamificação da violência em </a:t>
            </a:r>
            <a:r>
              <a:rPr lang="pt-BR" dirty="0" err="1"/>
              <a:t>vídeo-games</a:t>
            </a:r>
            <a:endParaRPr lang="pt-BR" dirty="0"/>
          </a:p>
          <a:p>
            <a:r>
              <a:rPr lang="pt-BR" dirty="0"/>
              <a:t>Filmes </a:t>
            </a:r>
            <a:r>
              <a:rPr lang="pt-BR" i="1" dirty="0" err="1"/>
              <a:t>snuff</a:t>
            </a:r>
            <a:r>
              <a:rPr lang="pt-BR" dirty="0"/>
              <a:t> : misturam horror e pornografia com abusos/mortes reais</a:t>
            </a:r>
          </a:p>
          <a:p>
            <a:r>
              <a:rPr lang="pt-BR" dirty="0"/>
              <a:t>Receitas distorcidas sobre como “viver” com “mais felicidade”: drogas, álcool, etc.</a:t>
            </a:r>
          </a:p>
          <a:p>
            <a:r>
              <a:rPr lang="pt-BR" dirty="0"/>
              <a:t>Exaltação da destruição do “outro” em tempo real: nos massacres, guerras, conflitos e terrorismo multiplicado em duplas mensagens nas mídias sociais, na TV e nos comportamentos</a:t>
            </a:r>
          </a:p>
          <a:p>
            <a:r>
              <a:rPr lang="pt-BR" dirty="0"/>
              <a:t>Genocídio digital e social, como indústria de lucro político do “poder do mal”, incluindo ataques virais </a:t>
            </a:r>
            <a:r>
              <a:rPr lang="pt-BR" dirty="0" smtClean="0"/>
              <a:t>cibernéticos</a:t>
            </a:r>
          </a:p>
          <a:p>
            <a:r>
              <a:rPr lang="pt-BR" dirty="0" smtClean="0"/>
              <a:t>Sensacionalismo causando ondas de pânico: problemas de saúde pública</a:t>
            </a:r>
            <a:endParaRPr lang="pt-BR" dirty="0"/>
          </a:p>
        </p:txBody>
      </p:sp>
    </p:spTree>
    <p:extLst>
      <p:ext uri="{BB962C8B-B14F-4D97-AF65-F5344CB8AC3E}">
        <p14:creationId xmlns:p14="http://schemas.microsoft.com/office/powerpoint/2010/main" val="4287920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330438" y="715571"/>
            <a:ext cx="10407473"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smtClean="0">
                <a:solidFill>
                  <a:srgbClr val="FFC000"/>
                </a:solidFill>
              </a:rPr>
              <a:t>  Principais </a:t>
            </a:r>
            <a:r>
              <a:rPr lang="pt-BR" dirty="0">
                <a:solidFill>
                  <a:srgbClr val="FFC000"/>
                </a:solidFill>
              </a:rPr>
              <a:t>Sinais de </a:t>
            </a:r>
            <a:r>
              <a:rPr lang="pt-BR" dirty="0" smtClean="0">
                <a:solidFill>
                  <a:srgbClr val="FFC000"/>
                </a:solidFill>
              </a:rPr>
              <a:t>Alerta</a:t>
            </a:r>
            <a:endParaRPr lang="pt-BR" dirty="0">
              <a:solidFill>
                <a:srgbClr val="FFC000"/>
              </a:solidFill>
            </a:endParaRPr>
          </a:p>
        </p:txBody>
      </p:sp>
      <p:sp>
        <p:nvSpPr>
          <p:cNvPr id="5" name="Espaço Reservado para Conteúdo 2"/>
          <p:cNvSpPr txBox="1">
            <a:spLocks/>
          </p:cNvSpPr>
          <p:nvPr/>
        </p:nvSpPr>
        <p:spPr>
          <a:xfrm>
            <a:off x="803276" y="1441160"/>
            <a:ext cx="11388724" cy="5016758"/>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pPr>
              <a:spcAft>
                <a:spcPts val="1200"/>
              </a:spcAft>
            </a:pPr>
            <a:r>
              <a:rPr lang="pt-BR" dirty="0"/>
              <a:t>Transtornos de </a:t>
            </a:r>
            <a:r>
              <a:rPr lang="pt-BR" dirty="0" smtClean="0"/>
              <a:t>sono e terror noturno ou pesadelos</a:t>
            </a:r>
            <a:endParaRPr lang="pt-BR" dirty="0"/>
          </a:p>
          <a:p>
            <a:pPr>
              <a:spcAft>
                <a:spcPts val="1200"/>
              </a:spcAft>
            </a:pPr>
            <a:r>
              <a:rPr lang="pt-BR" dirty="0"/>
              <a:t>Isolamento de amigos ou do convívio familiar ou “vontade de sumir” </a:t>
            </a:r>
          </a:p>
          <a:p>
            <a:pPr>
              <a:spcAft>
                <a:spcPts val="1200"/>
              </a:spcAft>
            </a:pPr>
            <a:r>
              <a:rPr lang="pt-BR" dirty="0"/>
              <a:t>Queda do rendimento escolar e recusa de ir à escola</a:t>
            </a:r>
          </a:p>
          <a:p>
            <a:pPr>
              <a:spcAft>
                <a:spcPts val="1200"/>
              </a:spcAft>
            </a:pPr>
            <a:r>
              <a:rPr lang="pt-BR" dirty="0"/>
              <a:t>Irritabilidade fácil e exagerada, mudanças de humor constantes</a:t>
            </a:r>
          </a:p>
          <a:p>
            <a:pPr>
              <a:spcAft>
                <a:spcPts val="1200"/>
              </a:spcAft>
            </a:pPr>
            <a:r>
              <a:rPr lang="pt-BR" dirty="0"/>
              <a:t>Choros frequentes, olhos avermelhados, tristeza e alterações comportamentais</a:t>
            </a:r>
          </a:p>
          <a:p>
            <a:pPr>
              <a:spcAft>
                <a:spcPts val="1200"/>
              </a:spcAft>
            </a:pPr>
            <a:r>
              <a:rPr lang="pt-BR" dirty="0"/>
              <a:t>Feridas e </a:t>
            </a:r>
            <a:r>
              <a:rPr lang="pt-BR" dirty="0" smtClean="0"/>
              <a:t>cicatrizes &amp; </a:t>
            </a:r>
            <a:r>
              <a:rPr lang="pt-BR" dirty="0"/>
              <a:t>múltiplos piercings</a:t>
            </a:r>
          </a:p>
          <a:p>
            <a:pPr>
              <a:spcAft>
                <a:spcPts val="1200"/>
              </a:spcAft>
            </a:pPr>
            <a:r>
              <a:rPr lang="pt-BR" dirty="0"/>
              <a:t>Situações de </a:t>
            </a:r>
            <a:r>
              <a:rPr lang="pt-BR" i="1" dirty="0" err="1"/>
              <a:t>bullying</a:t>
            </a:r>
            <a:r>
              <a:rPr lang="pt-BR" i="1" dirty="0"/>
              <a:t> </a:t>
            </a:r>
            <a:r>
              <a:rPr lang="pt-BR" i="1" dirty="0" smtClean="0"/>
              <a:t>– </a:t>
            </a:r>
            <a:r>
              <a:rPr lang="pt-BR" i="1" dirty="0" err="1" smtClean="0"/>
              <a:t>cyberbullying</a:t>
            </a:r>
            <a:r>
              <a:rPr lang="pt-BR" i="1" dirty="0" smtClean="0"/>
              <a:t> </a:t>
            </a:r>
            <a:r>
              <a:rPr lang="pt-BR" dirty="0" smtClean="0">
                <a:effectLst/>
              </a:rPr>
              <a:t>na escola ou nas redes sociais</a:t>
            </a:r>
            <a:endParaRPr lang="pt-BR" i="1" dirty="0"/>
          </a:p>
          <a:p>
            <a:pPr>
              <a:spcAft>
                <a:spcPts val="1200"/>
              </a:spcAft>
            </a:pPr>
            <a:r>
              <a:rPr lang="pt-BR" dirty="0"/>
              <a:t>Episódio de abuso sexual recente ou reações pós-traumáticas de perdas afetivas</a:t>
            </a:r>
          </a:p>
          <a:p>
            <a:pPr>
              <a:spcAft>
                <a:spcPts val="1200"/>
              </a:spcAft>
            </a:pPr>
            <a:r>
              <a:rPr lang="pt-BR" dirty="0"/>
              <a:t>Postagens violentas ou mensagens de baixa autoestima compartilhadas em redes</a:t>
            </a:r>
          </a:p>
          <a:p>
            <a:pPr>
              <a:spcAft>
                <a:spcPts val="1200"/>
              </a:spcAft>
            </a:pPr>
            <a:r>
              <a:rPr lang="pt-BR" dirty="0"/>
              <a:t>Tempo “interminável” em jogos </a:t>
            </a:r>
            <a:r>
              <a:rPr lang="pt-BR" dirty="0" smtClean="0"/>
              <a:t>online causando as reações de dependência </a:t>
            </a:r>
            <a:endParaRPr lang="pt-BR" dirty="0"/>
          </a:p>
        </p:txBody>
      </p:sp>
    </p:spTree>
    <p:extLst>
      <p:ext uri="{BB962C8B-B14F-4D97-AF65-F5344CB8AC3E}">
        <p14:creationId xmlns:p14="http://schemas.microsoft.com/office/powerpoint/2010/main" val="3227646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784527" y="725885"/>
            <a:ext cx="9035767"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Fatores de Risco x Fatores Protetores</a:t>
            </a:r>
          </a:p>
        </p:txBody>
      </p:sp>
      <p:sp>
        <p:nvSpPr>
          <p:cNvPr id="5" name="Espaço Reservado para Conteúdo 2"/>
          <p:cNvSpPr txBox="1">
            <a:spLocks/>
          </p:cNvSpPr>
          <p:nvPr/>
        </p:nvSpPr>
        <p:spPr>
          <a:xfrm>
            <a:off x="1182414" y="1681995"/>
            <a:ext cx="4571612" cy="4078039"/>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pPr marL="0" indent="0">
              <a:spcAft>
                <a:spcPts val="0"/>
              </a:spcAft>
              <a:buNone/>
            </a:pPr>
            <a:r>
              <a:rPr lang="pt-BR" b="1" dirty="0">
                <a:solidFill>
                  <a:srgbClr val="FFC000"/>
                </a:solidFill>
              </a:rPr>
              <a:t>FATORES DE RISCO</a:t>
            </a:r>
          </a:p>
          <a:p>
            <a:pPr marL="0" indent="0">
              <a:buNone/>
            </a:pPr>
            <a:r>
              <a:rPr lang="pt-BR" dirty="0">
                <a:solidFill>
                  <a:srgbClr val="FFC000"/>
                </a:solidFill>
              </a:rPr>
              <a:t>Contexto Familiar:</a:t>
            </a:r>
          </a:p>
          <a:p>
            <a:r>
              <a:rPr lang="pt-BR" dirty="0"/>
              <a:t>Falta de diálogo</a:t>
            </a:r>
          </a:p>
          <a:p>
            <a:r>
              <a:rPr lang="pt-BR" dirty="0"/>
              <a:t>Abandono afetivo</a:t>
            </a:r>
          </a:p>
          <a:p>
            <a:r>
              <a:rPr lang="pt-BR" dirty="0"/>
              <a:t>Falta de limites</a:t>
            </a:r>
          </a:p>
          <a:p>
            <a:r>
              <a:rPr lang="pt-BR" dirty="0"/>
              <a:t>Negação dos comportamentos inadequados do(s) filho(s)</a:t>
            </a:r>
          </a:p>
          <a:p>
            <a:r>
              <a:rPr lang="pt-BR" dirty="0"/>
              <a:t>Violência familiar</a:t>
            </a:r>
          </a:p>
        </p:txBody>
      </p:sp>
      <p:sp>
        <p:nvSpPr>
          <p:cNvPr id="6" name="Espaço Reservado para Conteúdo 2"/>
          <p:cNvSpPr txBox="1">
            <a:spLocks/>
          </p:cNvSpPr>
          <p:nvPr/>
        </p:nvSpPr>
        <p:spPr>
          <a:xfrm>
            <a:off x="6463986" y="1681995"/>
            <a:ext cx="4571612" cy="4201150"/>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pPr marL="0" indent="0">
              <a:spcAft>
                <a:spcPts val="0"/>
              </a:spcAft>
              <a:buNone/>
            </a:pPr>
            <a:r>
              <a:rPr lang="pt-BR" b="1" dirty="0">
                <a:solidFill>
                  <a:srgbClr val="FFC000"/>
                </a:solidFill>
              </a:rPr>
              <a:t>FATORES PROTETORES</a:t>
            </a:r>
          </a:p>
          <a:p>
            <a:pPr marL="0" indent="0">
              <a:buNone/>
            </a:pPr>
            <a:r>
              <a:rPr lang="pt-BR" dirty="0">
                <a:solidFill>
                  <a:srgbClr val="FFC000"/>
                </a:solidFill>
              </a:rPr>
              <a:t>Contexto Familiar:</a:t>
            </a:r>
          </a:p>
          <a:p>
            <a:r>
              <a:rPr lang="pt-BR" dirty="0"/>
              <a:t>Diálogo e Supervisão com Responsabilidades</a:t>
            </a:r>
          </a:p>
          <a:p>
            <a:r>
              <a:rPr lang="pt-BR" dirty="0"/>
              <a:t>Respeito e regras de convivência real &amp; digital</a:t>
            </a:r>
          </a:p>
          <a:p>
            <a:r>
              <a:rPr lang="pt-BR" dirty="0"/>
              <a:t>Modelo de identificação</a:t>
            </a:r>
          </a:p>
          <a:p>
            <a:r>
              <a:rPr lang="pt-BR" dirty="0"/>
              <a:t>Desenvolvimento de valores éticos e humanistas</a:t>
            </a:r>
          </a:p>
        </p:txBody>
      </p:sp>
    </p:spTree>
    <p:extLst>
      <p:ext uri="{BB962C8B-B14F-4D97-AF65-F5344CB8AC3E}">
        <p14:creationId xmlns:p14="http://schemas.microsoft.com/office/powerpoint/2010/main" val="1104942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Agrupar 9"/>
          <p:cNvGrpSpPr/>
          <p:nvPr/>
        </p:nvGrpSpPr>
        <p:grpSpPr>
          <a:xfrm>
            <a:off x="1994211" y="1715426"/>
            <a:ext cx="8229600" cy="4953000"/>
            <a:chOff x="2228382" y="1447800"/>
            <a:chExt cx="8229600" cy="4953000"/>
          </a:xfrm>
        </p:grpSpPr>
        <p:sp>
          <p:nvSpPr>
            <p:cNvPr id="2" name="AutoShape 3"/>
            <p:cNvSpPr>
              <a:spLocks noChangeArrowheads="1"/>
            </p:cNvSpPr>
            <p:nvPr/>
          </p:nvSpPr>
          <p:spPr bwMode="auto">
            <a:xfrm rot="16200000">
              <a:off x="3142782" y="533400"/>
              <a:ext cx="914400" cy="2743200"/>
            </a:xfrm>
            <a:prstGeom prst="chevron">
              <a:avLst>
                <a:gd name="adj" fmla="val 25000"/>
              </a:avLst>
            </a:prstGeom>
            <a:solidFill>
              <a:srgbClr val="CC00CC"/>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CC00CC"/>
              </a:extrusionClr>
            </a:sp3d>
            <a:extLst/>
          </p:spPr>
          <p:txBody>
            <a:bodyPr vert="eaVert" wrap="none" anchor="ctr">
              <a:flatTx/>
            </a:bodyPr>
            <a:lstStyle/>
            <a:p>
              <a:pPr algn="ctr">
                <a:defRPr/>
              </a:pPr>
              <a:r>
                <a:rPr lang="pt-BR" altLang="pt-BR">
                  <a:solidFill>
                    <a:schemeClr val="bg1"/>
                  </a:solidFill>
                  <a:effectLst>
                    <a:outerShdw blurRad="38100" dist="38100" dir="2700000" algn="tl">
                      <a:srgbClr val="000000"/>
                    </a:outerShdw>
                  </a:effectLst>
                  <a:latin typeface="Tahoma" pitchFamily="34" charset="0"/>
                </a:rPr>
                <a:t>Proteção</a:t>
              </a:r>
            </a:p>
          </p:txBody>
        </p:sp>
        <p:sp>
          <p:nvSpPr>
            <p:cNvPr id="3" name="AutoShape 4"/>
            <p:cNvSpPr>
              <a:spLocks noChangeArrowheads="1"/>
            </p:cNvSpPr>
            <p:nvPr/>
          </p:nvSpPr>
          <p:spPr bwMode="auto">
            <a:xfrm rot="16200000">
              <a:off x="4241332" y="1341438"/>
              <a:ext cx="914400" cy="2743200"/>
            </a:xfrm>
            <a:prstGeom prst="chevron">
              <a:avLst>
                <a:gd name="adj" fmla="val 25000"/>
              </a:avLst>
            </a:prstGeom>
            <a:solidFill>
              <a:srgbClr val="FF00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00FF"/>
              </a:extrusionClr>
            </a:sp3d>
            <a:extLst/>
          </p:spPr>
          <p:txBody>
            <a:bodyPr vert="eaVert" wrap="none" anchor="ctr">
              <a:flatTx/>
            </a:bodyPr>
            <a:lstStyle/>
            <a:p>
              <a:pPr algn="ctr">
                <a:defRPr/>
              </a:pPr>
              <a:r>
                <a:rPr lang="pt-BR" altLang="pt-BR">
                  <a:solidFill>
                    <a:schemeClr val="bg1"/>
                  </a:solidFill>
                  <a:effectLst>
                    <a:outerShdw blurRad="38100" dist="38100" dir="2700000" algn="tl">
                      <a:srgbClr val="000000"/>
                    </a:outerShdw>
                  </a:effectLst>
                  <a:latin typeface="Tahoma" pitchFamily="34" charset="0"/>
                </a:rPr>
                <a:t>Promoção</a:t>
              </a:r>
            </a:p>
          </p:txBody>
        </p:sp>
        <p:sp>
          <p:nvSpPr>
            <p:cNvPr id="4" name="AutoShape 5"/>
            <p:cNvSpPr>
              <a:spLocks noChangeArrowheads="1"/>
            </p:cNvSpPr>
            <p:nvPr/>
          </p:nvSpPr>
          <p:spPr bwMode="auto">
            <a:xfrm rot="16200000">
              <a:off x="5338295" y="2149475"/>
              <a:ext cx="914400" cy="2743200"/>
            </a:xfrm>
            <a:prstGeom prst="chevron">
              <a:avLst>
                <a:gd name="adj" fmla="val 25000"/>
              </a:avLst>
            </a:prstGeom>
            <a:solidFill>
              <a:srgbClr val="FF66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66FF"/>
              </a:extrusionClr>
            </a:sp3d>
            <a:extLst/>
          </p:spPr>
          <p:txBody>
            <a:bodyPr vert="eaVert" wrap="none" anchor="ctr">
              <a:flatTx/>
            </a:bodyPr>
            <a:lstStyle/>
            <a:p>
              <a:pPr algn="ctr">
                <a:defRPr/>
              </a:pPr>
              <a:r>
                <a:rPr lang="pt-BR" altLang="pt-BR">
                  <a:solidFill>
                    <a:schemeClr val="bg1"/>
                  </a:solidFill>
                  <a:effectLst>
                    <a:outerShdw blurRad="38100" dist="38100" dir="2700000" algn="tl">
                      <a:srgbClr val="000000"/>
                    </a:outerShdw>
                  </a:effectLst>
                  <a:latin typeface="Tahoma" pitchFamily="34" charset="0"/>
                </a:rPr>
                <a:t>Prevenção</a:t>
              </a:r>
            </a:p>
          </p:txBody>
        </p:sp>
        <p:sp>
          <p:nvSpPr>
            <p:cNvPr id="5" name="AutoShape 6"/>
            <p:cNvSpPr>
              <a:spLocks noChangeArrowheads="1"/>
            </p:cNvSpPr>
            <p:nvPr/>
          </p:nvSpPr>
          <p:spPr bwMode="auto">
            <a:xfrm rot="16200000">
              <a:off x="6435257" y="2957513"/>
              <a:ext cx="914400" cy="2743200"/>
            </a:xfrm>
            <a:prstGeom prst="chevron">
              <a:avLst>
                <a:gd name="adj" fmla="val 25000"/>
              </a:avLst>
            </a:prstGeom>
            <a:solidFill>
              <a:srgbClr val="FF99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99FF"/>
              </a:extrusionClr>
            </a:sp3d>
            <a:extLst/>
          </p:spPr>
          <p:txBody>
            <a:bodyPr vert="eaVert" wrap="none" anchor="ctr">
              <a:flatTx/>
            </a:bodyPr>
            <a:lstStyle/>
            <a:p>
              <a:pPr algn="ctr">
                <a:defRPr/>
              </a:pPr>
              <a:r>
                <a:rPr lang="pt-BR" altLang="pt-BR">
                  <a:solidFill>
                    <a:schemeClr val="bg1"/>
                  </a:solidFill>
                  <a:effectLst>
                    <a:outerShdw blurRad="38100" dist="38100" dir="2700000" algn="tl">
                      <a:srgbClr val="000000"/>
                    </a:outerShdw>
                  </a:effectLst>
                  <a:latin typeface="Tahoma" pitchFamily="34" charset="0"/>
                </a:rPr>
                <a:t>Intervenção</a:t>
              </a:r>
            </a:p>
          </p:txBody>
        </p:sp>
        <p:sp>
          <p:nvSpPr>
            <p:cNvPr id="6" name="AutoShape 7"/>
            <p:cNvSpPr>
              <a:spLocks noChangeArrowheads="1"/>
            </p:cNvSpPr>
            <p:nvPr/>
          </p:nvSpPr>
          <p:spPr bwMode="auto">
            <a:xfrm rot="16200000">
              <a:off x="7532220" y="3765550"/>
              <a:ext cx="914400" cy="2743200"/>
            </a:xfrm>
            <a:prstGeom prst="chevron">
              <a:avLst>
                <a:gd name="adj" fmla="val 25000"/>
              </a:avLst>
            </a:prstGeom>
            <a:solidFill>
              <a:srgbClr val="FFCC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CCFF"/>
              </a:extrusionClr>
            </a:sp3d>
            <a:extLst/>
          </p:spPr>
          <p:txBody>
            <a:bodyPr vert="eaVert" wrap="none" anchor="ctr">
              <a:flatTx/>
            </a:bodyPr>
            <a:lstStyle/>
            <a:p>
              <a:pPr algn="ctr">
                <a:defRPr/>
              </a:pPr>
              <a:r>
                <a:rPr lang="pt-BR" altLang="pt-BR">
                  <a:solidFill>
                    <a:schemeClr val="bg1"/>
                  </a:solidFill>
                  <a:effectLst>
                    <a:outerShdw blurRad="38100" dist="38100" dir="2700000" algn="tl">
                      <a:srgbClr val="000000"/>
                    </a:outerShdw>
                  </a:effectLst>
                  <a:latin typeface="Tahoma" pitchFamily="34" charset="0"/>
                </a:rPr>
                <a:t>Recuperação</a:t>
              </a:r>
            </a:p>
          </p:txBody>
        </p:sp>
        <p:sp>
          <p:nvSpPr>
            <p:cNvPr id="7" name="AutoShape 8"/>
            <p:cNvSpPr>
              <a:spLocks noChangeArrowheads="1"/>
            </p:cNvSpPr>
            <p:nvPr/>
          </p:nvSpPr>
          <p:spPr bwMode="auto">
            <a:xfrm rot="16200000">
              <a:off x="8629182" y="4572000"/>
              <a:ext cx="914400" cy="2743200"/>
            </a:xfrm>
            <a:prstGeom prst="chevron">
              <a:avLst>
                <a:gd name="adj" fmla="val 25000"/>
              </a:avLst>
            </a:prstGeom>
            <a:solidFill>
              <a:srgbClr val="FFFF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FFFF"/>
              </a:extrusionClr>
            </a:sp3d>
            <a:extLst/>
          </p:spPr>
          <p:txBody>
            <a:bodyPr vert="eaVert" wrap="none" anchor="ctr">
              <a:flatTx/>
            </a:bodyPr>
            <a:lstStyle/>
            <a:p>
              <a:pPr algn="ctr">
                <a:defRPr/>
              </a:pPr>
              <a:r>
                <a:rPr lang="pt-BR" altLang="pt-BR" b="1" dirty="0">
                  <a:solidFill>
                    <a:schemeClr val="bg1"/>
                  </a:solidFill>
                  <a:effectLst>
                    <a:outerShdw blurRad="38100" dist="38100" dir="2700000" algn="tl">
                      <a:srgbClr val="C0C0C0"/>
                    </a:outerShdw>
                  </a:effectLst>
                  <a:latin typeface="Tahoma" pitchFamily="34" charset="0"/>
                </a:rPr>
                <a:t>Reintegração</a:t>
              </a:r>
            </a:p>
          </p:txBody>
        </p:sp>
      </p:grpSp>
      <p:sp>
        <p:nvSpPr>
          <p:cNvPr id="9" name="Título 1"/>
          <p:cNvSpPr txBox="1">
            <a:spLocks/>
          </p:cNvSpPr>
          <p:nvPr/>
        </p:nvSpPr>
        <p:spPr>
          <a:xfrm>
            <a:off x="1784527" y="725885"/>
            <a:ext cx="9035767"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smtClean="0">
                <a:solidFill>
                  <a:srgbClr val="FFC000"/>
                </a:solidFill>
              </a:rPr>
              <a:t>Investimentos em </a:t>
            </a:r>
            <a:r>
              <a:rPr lang="pt-BR" dirty="0">
                <a:solidFill>
                  <a:srgbClr val="FFC000"/>
                </a:solidFill>
              </a:rPr>
              <a:t>Educação </a:t>
            </a:r>
            <a:r>
              <a:rPr lang="pt-BR" dirty="0" smtClean="0">
                <a:solidFill>
                  <a:srgbClr val="FFC000"/>
                </a:solidFill>
              </a:rPr>
              <a:t>e </a:t>
            </a:r>
            <a:r>
              <a:rPr lang="pt-BR" dirty="0">
                <a:solidFill>
                  <a:srgbClr val="FFC000"/>
                </a:solidFill>
              </a:rPr>
              <a:t>Saúde</a:t>
            </a:r>
          </a:p>
        </p:txBody>
      </p:sp>
    </p:spTree>
    <p:extLst>
      <p:ext uri="{BB962C8B-B14F-4D97-AF65-F5344CB8AC3E}">
        <p14:creationId xmlns:p14="http://schemas.microsoft.com/office/powerpoint/2010/main" val="243097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511572" y="906640"/>
            <a:ext cx="10407473"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Sociedade Brasileira de Pediatria recomenda - </a:t>
            </a:r>
            <a:r>
              <a:rPr lang="pt-BR" dirty="0" smtClean="0">
                <a:solidFill>
                  <a:srgbClr val="FFC000"/>
                </a:solidFill>
              </a:rPr>
              <a:t>1</a:t>
            </a:r>
            <a:endParaRPr lang="pt-BR" dirty="0">
              <a:solidFill>
                <a:srgbClr val="FFC000"/>
              </a:solidFill>
            </a:endParaRPr>
          </a:p>
        </p:txBody>
      </p:sp>
      <p:sp>
        <p:nvSpPr>
          <p:cNvPr id="5" name="Espaço Reservado para Conteúdo 2"/>
          <p:cNvSpPr txBox="1">
            <a:spLocks/>
          </p:cNvSpPr>
          <p:nvPr/>
        </p:nvSpPr>
        <p:spPr>
          <a:xfrm>
            <a:off x="354842" y="1719619"/>
            <a:ext cx="11427725" cy="4667130"/>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pt-BR" dirty="0"/>
              <a:t>Construção de habilidades de participação </a:t>
            </a:r>
            <a:r>
              <a:rPr lang="pt-BR" dirty="0" smtClean="0"/>
              <a:t>saudável e </a:t>
            </a:r>
            <a:r>
              <a:rPr lang="pt-BR" dirty="0"/>
              <a:t>inclusão social</a:t>
            </a:r>
          </a:p>
          <a:p>
            <a:r>
              <a:rPr lang="pt-BR" dirty="0"/>
              <a:t>Protagonismo juvenil e </a:t>
            </a:r>
            <a:r>
              <a:rPr lang="pt-BR" i="1" dirty="0"/>
              <a:t>media </a:t>
            </a:r>
            <a:r>
              <a:rPr lang="pt-BR" i="1" dirty="0" err="1"/>
              <a:t>literacy</a:t>
            </a:r>
            <a:r>
              <a:rPr lang="pt-BR" i="1" dirty="0"/>
              <a:t> </a:t>
            </a:r>
            <a:r>
              <a:rPr lang="pt-BR" dirty="0"/>
              <a:t>(alfabetização digital)</a:t>
            </a:r>
          </a:p>
          <a:p>
            <a:r>
              <a:rPr lang="pt-BR" dirty="0"/>
              <a:t>Apoio psicossocial em atividades culturais alternativas</a:t>
            </a:r>
          </a:p>
          <a:p>
            <a:r>
              <a:rPr lang="pt-BR" dirty="0"/>
              <a:t>Pontes de diálogo entre a </a:t>
            </a:r>
            <a:r>
              <a:rPr lang="pt-BR" dirty="0" smtClean="0"/>
              <a:t>Sociedade, Mídias, Famílias e Adolescentes</a:t>
            </a:r>
            <a:endParaRPr lang="pt-BR" dirty="0"/>
          </a:p>
          <a:p>
            <a:r>
              <a:rPr lang="pt-BR" dirty="0"/>
              <a:t>Interrupção imediata da </a:t>
            </a:r>
            <a:r>
              <a:rPr lang="pt-BR" dirty="0" smtClean="0"/>
              <a:t>violência, abusos e mortes desnecessárias </a:t>
            </a:r>
            <a:endParaRPr lang="pt-BR" dirty="0"/>
          </a:p>
          <a:p>
            <a:r>
              <a:rPr lang="pt-BR" dirty="0"/>
              <a:t>Intervenções precoces e encaminhamento para assistência </a:t>
            </a:r>
            <a:r>
              <a:rPr lang="pt-BR" dirty="0" smtClean="0"/>
              <a:t>médica &amp; tratamentos psicoterapêuticos</a:t>
            </a:r>
            <a:endParaRPr lang="pt-BR" dirty="0"/>
          </a:p>
          <a:p>
            <a:r>
              <a:rPr lang="pt-BR" dirty="0"/>
              <a:t>Atenção à saúde mental e comportamental de crianças e adolescentes e</a:t>
            </a:r>
            <a:r>
              <a:rPr lang="pt-BR" dirty="0" smtClean="0"/>
              <a:t> </a:t>
            </a:r>
            <a:r>
              <a:rPr lang="pt-BR" dirty="0"/>
              <a:t>acesso universal ao sistema de saúde </a:t>
            </a:r>
            <a:r>
              <a:rPr lang="pt-BR" dirty="0" smtClean="0"/>
              <a:t>pública, pois a proteção social é uma questão de direitos !</a:t>
            </a:r>
            <a:endParaRPr lang="pt-BR" dirty="0"/>
          </a:p>
        </p:txBody>
      </p:sp>
    </p:spTree>
    <p:extLst>
      <p:ext uri="{BB962C8B-B14F-4D97-AF65-F5344CB8AC3E}">
        <p14:creationId xmlns:p14="http://schemas.microsoft.com/office/powerpoint/2010/main" val="2968161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0627" y="261257"/>
            <a:ext cx="8564734" cy="6426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441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97924" y="974879"/>
            <a:ext cx="10407473"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Sociedade Brasileira de Pediatria recomenda - 2</a:t>
            </a:r>
          </a:p>
        </p:txBody>
      </p:sp>
      <p:sp>
        <p:nvSpPr>
          <p:cNvPr id="5" name="Espaço Reservado para Conteúdo 2"/>
          <p:cNvSpPr txBox="1">
            <a:spLocks/>
          </p:cNvSpPr>
          <p:nvPr/>
        </p:nvSpPr>
        <p:spPr>
          <a:xfrm>
            <a:off x="814427" y="1782354"/>
            <a:ext cx="11388724" cy="4893647"/>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pt-BR" b="1" dirty="0"/>
              <a:t>Manual de Orientação de Saúde de Crianças e Adolescentes na Era Digital </a:t>
            </a:r>
          </a:p>
          <a:p>
            <a:pPr marL="0" indent="0">
              <a:buNone/>
            </a:pPr>
            <a:r>
              <a:rPr lang="pt-BR" i="1" dirty="0"/>
              <a:t>www.sbp.com.br/src/uploads/2016/11/19166d-MOrient-Saude-Crian-e-Adolesc.pdf </a:t>
            </a:r>
          </a:p>
          <a:p>
            <a:pPr marL="0" indent="0">
              <a:buNone/>
            </a:pPr>
            <a:endParaRPr lang="pt-BR" i="1" dirty="0"/>
          </a:p>
          <a:p>
            <a:r>
              <a:rPr lang="pt-BR" b="1" dirty="0"/>
              <a:t>SBP Alerta sobre grupos de incitação ao suicídio e auto mutilação</a:t>
            </a:r>
          </a:p>
          <a:p>
            <a:pPr marL="0" indent="0">
              <a:buNone/>
            </a:pPr>
            <a:r>
              <a:rPr lang="pt-BR" i="1" dirty="0"/>
              <a:t>www.sbp.com.br/</a:t>
            </a:r>
            <a:r>
              <a:rPr lang="pt-BR" i="1" dirty="0" err="1"/>
              <a:t>sbp</a:t>
            </a:r>
            <a:r>
              <a:rPr lang="pt-BR" i="1" dirty="0"/>
              <a:t>-</a:t>
            </a:r>
            <a:r>
              <a:rPr lang="pt-BR" i="1" dirty="0" err="1"/>
              <a:t>em-acao</a:t>
            </a:r>
            <a:r>
              <a:rPr lang="pt-BR" i="1" dirty="0"/>
              <a:t>/sbp-alerta-sobre-como-prevenir-exposição-de-crianças-e-adolescentes-a-grupos-de-incitação-ao-suicídio-e-a-automutilacao </a:t>
            </a:r>
          </a:p>
          <a:p>
            <a:pPr marL="0" indent="0">
              <a:buNone/>
            </a:pPr>
            <a:endParaRPr lang="pt-BR" i="1" dirty="0"/>
          </a:p>
          <a:p>
            <a:r>
              <a:rPr lang="pt-BR" b="1" dirty="0"/>
              <a:t>OMS Prevenção de Suicídio: o Papel da Comunidade </a:t>
            </a:r>
          </a:p>
          <a:p>
            <a:pPr marL="0" indent="0">
              <a:buNone/>
            </a:pPr>
            <a:r>
              <a:rPr lang="pt-BR" i="1" dirty="0"/>
              <a:t>http://apps.who.int/íris/</a:t>
            </a:r>
            <a:r>
              <a:rPr lang="pt-BR" i="1" dirty="0" err="1"/>
              <a:t>bitstream</a:t>
            </a:r>
            <a:r>
              <a:rPr lang="pt-BR" i="1" dirty="0"/>
              <a:t>/10665/252071/1/WHO-MSD-MER-16.6-eng.pdf?ua=1</a:t>
            </a:r>
          </a:p>
        </p:txBody>
      </p:sp>
    </p:spTree>
    <p:extLst>
      <p:ext uri="{BB962C8B-B14F-4D97-AF65-F5344CB8AC3E}">
        <p14:creationId xmlns:p14="http://schemas.microsoft.com/office/powerpoint/2010/main" val="4023700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2"/>
          <p:cNvGrpSpPr>
            <a:grpSpLocks/>
          </p:cNvGrpSpPr>
          <p:nvPr/>
        </p:nvGrpSpPr>
        <p:grpSpPr bwMode="auto">
          <a:xfrm>
            <a:off x="2671442" y="1496628"/>
            <a:ext cx="6846512" cy="5096390"/>
            <a:chOff x="1506" y="1052"/>
            <a:chExt cx="2678" cy="1994"/>
          </a:xfrm>
        </p:grpSpPr>
        <p:sp>
          <p:nvSpPr>
            <p:cNvPr id="3" name="_s1028"/>
            <p:cNvSpPr>
              <a:spLocks noChangeArrowheads="1" noTextEdit="1"/>
            </p:cNvSpPr>
            <p:nvPr/>
          </p:nvSpPr>
          <p:spPr bwMode="auto">
            <a:xfrm>
              <a:off x="2408" y="1342"/>
              <a:ext cx="900" cy="900"/>
            </a:xfrm>
            <a:prstGeom prst="ellipse">
              <a:avLst/>
            </a:prstGeom>
            <a:solidFill>
              <a:srgbClr val="1A0FFF">
                <a:alpha val="50195"/>
              </a:srgbClr>
            </a:solidFill>
            <a:ln w="9525">
              <a:solidFill>
                <a:srgbClr val="1A0FFF"/>
              </a:solidFill>
              <a:round/>
              <a:headEnd/>
              <a:tailEnd/>
            </a:ln>
          </p:spPr>
          <p:txBody>
            <a:bodyPr lIns="0" tIns="0" rIns="0" bIns="0" anchor="ctr"/>
            <a:lstStyle/>
            <a:p>
              <a:endParaRPr lang="pt-BR"/>
            </a:p>
          </p:txBody>
        </p:sp>
        <p:sp>
          <p:nvSpPr>
            <p:cNvPr id="4" name="_s1029"/>
            <p:cNvSpPr>
              <a:spLocks noChangeArrowheads="1"/>
            </p:cNvSpPr>
            <p:nvPr/>
          </p:nvSpPr>
          <p:spPr bwMode="auto">
            <a:xfrm>
              <a:off x="2589" y="1052"/>
              <a:ext cx="539" cy="175"/>
            </a:xfrm>
            <a:prstGeom prst="rect">
              <a:avLst/>
            </a:prstGeom>
            <a:noFill/>
            <a:ln>
              <a:noFill/>
            </a:ln>
            <a:extLst/>
          </p:spPr>
          <p:txBody>
            <a:bodyPr wrap="none" lIns="0" tIns="0" rIns="0" bIns="0" anchor="ctr">
              <a:spAutoFit/>
            </a:bodyPr>
            <a:lstStyle/>
            <a:p>
              <a:pPr algn="ctr">
                <a:defRPr/>
              </a:pPr>
              <a:r>
                <a:rPr lang="pt-BR" altLang="pt-BR" sz="2900" b="1" dirty="0">
                  <a:solidFill>
                    <a:srgbClr val="002060"/>
                  </a:solidFill>
                  <a:effectLst>
                    <a:outerShdw blurRad="38100" dist="38100" dir="2700000" algn="tl">
                      <a:srgbClr val="C0C0C0"/>
                    </a:outerShdw>
                  </a:effectLst>
                  <a:latin typeface="Tahoma" pitchFamily="34" charset="0"/>
                </a:rPr>
                <a:t>Cultura</a:t>
              </a:r>
            </a:p>
          </p:txBody>
        </p:sp>
        <p:sp>
          <p:nvSpPr>
            <p:cNvPr id="5" name="_s1030"/>
            <p:cNvSpPr>
              <a:spLocks noChangeArrowheads="1" noTextEdit="1"/>
            </p:cNvSpPr>
            <p:nvPr/>
          </p:nvSpPr>
          <p:spPr bwMode="auto">
            <a:xfrm>
              <a:off x="2733" y="1578"/>
              <a:ext cx="900" cy="900"/>
            </a:xfrm>
            <a:prstGeom prst="ellipse">
              <a:avLst/>
            </a:prstGeom>
            <a:solidFill>
              <a:srgbClr val="01BD0A">
                <a:alpha val="50195"/>
              </a:srgbClr>
            </a:solidFill>
            <a:ln w="9525">
              <a:solidFill>
                <a:srgbClr val="01BD0A"/>
              </a:solidFill>
              <a:round/>
              <a:headEnd/>
              <a:tailEnd/>
            </a:ln>
          </p:spPr>
          <p:txBody>
            <a:bodyPr lIns="0" tIns="0" rIns="0" bIns="0" anchor="ctr"/>
            <a:lstStyle/>
            <a:p>
              <a:endParaRPr lang="pt-BR"/>
            </a:p>
          </p:txBody>
        </p:sp>
        <p:sp>
          <p:nvSpPr>
            <p:cNvPr id="6" name="_s1031"/>
            <p:cNvSpPr>
              <a:spLocks noChangeArrowheads="1"/>
            </p:cNvSpPr>
            <p:nvPr/>
          </p:nvSpPr>
          <p:spPr bwMode="auto">
            <a:xfrm>
              <a:off x="3492" y="1661"/>
              <a:ext cx="692" cy="175"/>
            </a:xfrm>
            <a:prstGeom prst="rect">
              <a:avLst/>
            </a:prstGeom>
            <a:noFill/>
            <a:ln>
              <a:noFill/>
            </a:ln>
            <a:extLst/>
          </p:spPr>
          <p:txBody>
            <a:bodyPr wrap="none" lIns="0" tIns="0" rIns="0" bIns="0" anchor="ctr">
              <a:spAutoFit/>
            </a:bodyPr>
            <a:lstStyle/>
            <a:p>
              <a:pPr algn="ctr">
                <a:defRPr/>
              </a:pPr>
              <a:r>
                <a:rPr lang="pt-BR" altLang="pt-BR" sz="2900" b="1" dirty="0">
                  <a:solidFill>
                    <a:srgbClr val="002060"/>
                  </a:solidFill>
                  <a:effectLst>
                    <a:outerShdw blurRad="38100" dist="38100" dir="2700000" algn="tl">
                      <a:srgbClr val="C0C0C0"/>
                    </a:outerShdw>
                  </a:effectLst>
                  <a:latin typeface="Tahoma" pitchFamily="34" charset="0"/>
                </a:rPr>
                <a:t>Educação</a:t>
              </a:r>
            </a:p>
          </p:txBody>
        </p:sp>
        <p:sp>
          <p:nvSpPr>
            <p:cNvPr id="7" name="_s1032"/>
            <p:cNvSpPr>
              <a:spLocks noChangeArrowheads="1" noTextEdit="1"/>
            </p:cNvSpPr>
            <p:nvPr/>
          </p:nvSpPr>
          <p:spPr bwMode="auto">
            <a:xfrm>
              <a:off x="2609" y="1960"/>
              <a:ext cx="900" cy="900"/>
            </a:xfrm>
            <a:prstGeom prst="ellipse">
              <a:avLst/>
            </a:prstGeom>
            <a:solidFill>
              <a:srgbClr val="F1FD09">
                <a:alpha val="50195"/>
              </a:srgbClr>
            </a:solidFill>
            <a:ln w="9525">
              <a:solidFill>
                <a:srgbClr val="F1FD09"/>
              </a:solidFill>
              <a:round/>
              <a:headEnd/>
              <a:tailEnd/>
            </a:ln>
          </p:spPr>
          <p:txBody>
            <a:bodyPr lIns="0" tIns="0" rIns="0" bIns="0" anchor="ctr"/>
            <a:lstStyle/>
            <a:p>
              <a:endParaRPr lang="pt-BR"/>
            </a:p>
          </p:txBody>
        </p:sp>
        <p:sp>
          <p:nvSpPr>
            <p:cNvPr id="8" name="_s1033"/>
            <p:cNvSpPr>
              <a:spLocks noChangeArrowheads="1"/>
            </p:cNvSpPr>
            <p:nvPr/>
          </p:nvSpPr>
          <p:spPr bwMode="auto">
            <a:xfrm>
              <a:off x="3030" y="2871"/>
              <a:ext cx="973" cy="175"/>
            </a:xfrm>
            <a:prstGeom prst="rect">
              <a:avLst/>
            </a:prstGeom>
            <a:noFill/>
            <a:ln>
              <a:noFill/>
            </a:ln>
            <a:extLst/>
          </p:spPr>
          <p:txBody>
            <a:bodyPr wrap="none" lIns="0" tIns="0" rIns="0" bIns="0" anchor="ctr">
              <a:spAutoFit/>
            </a:bodyPr>
            <a:lstStyle/>
            <a:p>
              <a:pPr algn="ctr">
                <a:defRPr/>
              </a:pPr>
              <a:r>
                <a:rPr lang="pt-BR" altLang="pt-BR" sz="2900" b="1" dirty="0">
                  <a:solidFill>
                    <a:srgbClr val="002060"/>
                  </a:solidFill>
                  <a:effectLst>
                    <a:outerShdw blurRad="38100" dist="38100" dir="2700000" algn="tl">
                      <a:srgbClr val="C0C0C0"/>
                    </a:outerShdw>
                  </a:effectLst>
                  <a:latin typeface="Tahoma" pitchFamily="34" charset="0"/>
                </a:rPr>
                <a:t>Comunicação</a:t>
              </a:r>
            </a:p>
          </p:txBody>
        </p:sp>
        <p:sp>
          <p:nvSpPr>
            <p:cNvPr id="9" name="_s1034"/>
            <p:cNvSpPr>
              <a:spLocks noChangeArrowheads="1" noTextEdit="1"/>
            </p:cNvSpPr>
            <p:nvPr/>
          </p:nvSpPr>
          <p:spPr bwMode="auto">
            <a:xfrm>
              <a:off x="2207" y="1960"/>
              <a:ext cx="900" cy="900"/>
            </a:xfrm>
            <a:prstGeom prst="ellipse">
              <a:avLst/>
            </a:prstGeom>
            <a:solidFill>
              <a:srgbClr val="F60802">
                <a:alpha val="50195"/>
              </a:srgbClr>
            </a:solidFill>
            <a:ln w="9525">
              <a:solidFill>
                <a:srgbClr val="F60802"/>
              </a:solidFill>
              <a:round/>
              <a:headEnd/>
              <a:tailEnd/>
            </a:ln>
          </p:spPr>
          <p:txBody>
            <a:bodyPr lIns="0" tIns="0" rIns="0" bIns="0" anchor="ctr"/>
            <a:lstStyle/>
            <a:p>
              <a:endParaRPr lang="pt-BR"/>
            </a:p>
          </p:txBody>
        </p:sp>
        <p:sp>
          <p:nvSpPr>
            <p:cNvPr id="10" name="_s1035"/>
            <p:cNvSpPr>
              <a:spLocks noChangeArrowheads="1"/>
            </p:cNvSpPr>
            <p:nvPr/>
          </p:nvSpPr>
          <p:spPr bwMode="auto">
            <a:xfrm>
              <a:off x="1774" y="2871"/>
              <a:ext cx="851" cy="175"/>
            </a:xfrm>
            <a:prstGeom prst="rect">
              <a:avLst/>
            </a:prstGeom>
            <a:noFill/>
            <a:ln>
              <a:noFill/>
            </a:ln>
            <a:extLst/>
          </p:spPr>
          <p:txBody>
            <a:bodyPr wrap="none" lIns="0" tIns="0" rIns="0" bIns="0" anchor="ctr">
              <a:spAutoFit/>
            </a:bodyPr>
            <a:lstStyle/>
            <a:p>
              <a:pPr algn="ctr">
                <a:defRPr/>
              </a:pPr>
              <a:r>
                <a:rPr lang="pt-BR" altLang="pt-BR" sz="2900" b="1" dirty="0">
                  <a:solidFill>
                    <a:srgbClr val="002060"/>
                  </a:solidFill>
                  <a:effectLst>
                    <a:outerShdw blurRad="38100" dist="38100" dir="2700000" algn="tl">
                      <a:srgbClr val="C0C0C0"/>
                    </a:outerShdw>
                  </a:effectLst>
                  <a:latin typeface="Tahoma" pitchFamily="34" charset="0"/>
                </a:rPr>
                <a:t>Informação</a:t>
              </a:r>
            </a:p>
          </p:txBody>
        </p:sp>
        <p:sp>
          <p:nvSpPr>
            <p:cNvPr id="11" name="_s1036"/>
            <p:cNvSpPr>
              <a:spLocks noChangeArrowheads="1" noTextEdit="1"/>
            </p:cNvSpPr>
            <p:nvPr/>
          </p:nvSpPr>
          <p:spPr bwMode="auto">
            <a:xfrm>
              <a:off x="2083" y="1578"/>
              <a:ext cx="900" cy="900"/>
            </a:xfrm>
            <a:prstGeom prst="ellipse">
              <a:avLst/>
            </a:prstGeom>
            <a:solidFill>
              <a:srgbClr val="0399FF">
                <a:alpha val="50195"/>
              </a:srgbClr>
            </a:solidFill>
            <a:ln w="9525">
              <a:solidFill>
                <a:srgbClr val="4B595B"/>
              </a:solidFill>
              <a:round/>
              <a:headEnd/>
              <a:tailEnd/>
            </a:ln>
          </p:spPr>
          <p:txBody>
            <a:bodyPr lIns="0" tIns="0" rIns="0" bIns="0" anchor="ctr"/>
            <a:lstStyle/>
            <a:p>
              <a:endParaRPr lang="pt-BR"/>
            </a:p>
          </p:txBody>
        </p:sp>
        <p:sp>
          <p:nvSpPr>
            <p:cNvPr id="12" name="_s1037"/>
            <p:cNvSpPr>
              <a:spLocks noChangeArrowheads="1"/>
            </p:cNvSpPr>
            <p:nvPr/>
          </p:nvSpPr>
          <p:spPr bwMode="auto">
            <a:xfrm>
              <a:off x="1506" y="1661"/>
              <a:ext cx="746" cy="175"/>
            </a:xfrm>
            <a:prstGeom prst="rect">
              <a:avLst/>
            </a:prstGeom>
            <a:noFill/>
            <a:ln>
              <a:noFill/>
            </a:ln>
            <a:extLst/>
          </p:spPr>
          <p:txBody>
            <a:bodyPr wrap="none" lIns="0" tIns="0" rIns="0" bIns="0" anchor="ctr">
              <a:spAutoFit/>
            </a:bodyPr>
            <a:lstStyle/>
            <a:p>
              <a:pPr algn="ctr">
                <a:defRPr/>
              </a:pPr>
              <a:r>
                <a:rPr lang="pt-BR" altLang="pt-BR" sz="2900" b="1" dirty="0">
                  <a:solidFill>
                    <a:srgbClr val="002060"/>
                  </a:solidFill>
                  <a:effectLst>
                    <a:outerShdw blurRad="38100" dist="38100" dir="2700000" algn="tl">
                      <a:srgbClr val="C0C0C0"/>
                    </a:outerShdw>
                  </a:effectLst>
                  <a:latin typeface="Tahoma" pitchFamily="34" charset="0"/>
                </a:rPr>
                <a:t>Sociedade</a:t>
              </a:r>
            </a:p>
          </p:txBody>
        </p:sp>
      </p:grpSp>
      <p:sp>
        <p:nvSpPr>
          <p:cNvPr id="13" name="Text Box 22"/>
          <p:cNvSpPr txBox="1">
            <a:spLocks noChangeArrowheads="1"/>
          </p:cNvSpPr>
          <p:nvPr/>
        </p:nvSpPr>
        <p:spPr bwMode="auto">
          <a:xfrm>
            <a:off x="5292113" y="4033472"/>
            <a:ext cx="1671637" cy="457200"/>
          </a:xfrm>
          <a:prstGeom prst="rect">
            <a:avLst/>
          </a:prstGeom>
          <a:noFill/>
          <a:ln>
            <a:noFill/>
          </a:ln>
          <a:effectLst/>
          <a:extLst/>
        </p:spPr>
        <p:txBody>
          <a:bodyPr wrap="none" lIns="0" tIns="0" rIns="0" bIns="0" anchor="ctr"/>
          <a:lstStyle/>
          <a:p>
            <a:pPr algn="ctr">
              <a:defRPr/>
            </a:pPr>
            <a:r>
              <a:rPr lang="pt-BR" altLang="pt-BR" sz="2900" b="1" dirty="0">
                <a:solidFill>
                  <a:schemeClr val="bg1"/>
                </a:solidFill>
                <a:effectLst>
                  <a:outerShdw blurRad="38100" dist="38100" dir="2700000" algn="tl">
                    <a:srgbClr val="000000"/>
                  </a:outerShdw>
                </a:effectLst>
                <a:latin typeface="Tahoma" pitchFamily="34" charset="0"/>
              </a:rPr>
              <a:t>SAÚDE</a:t>
            </a:r>
          </a:p>
        </p:txBody>
      </p:sp>
      <p:sp>
        <p:nvSpPr>
          <p:cNvPr id="16" name="Título 1"/>
          <p:cNvSpPr txBox="1">
            <a:spLocks/>
          </p:cNvSpPr>
          <p:nvPr/>
        </p:nvSpPr>
        <p:spPr>
          <a:xfrm>
            <a:off x="1473959" y="-62862"/>
            <a:ext cx="10718042" cy="1231106"/>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Conversando </a:t>
            </a:r>
            <a:r>
              <a:rPr lang="pt-BR" dirty="0" smtClean="0">
                <a:solidFill>
                  <a:srgbClr val="FFC000"/>
                </a:solidFill>
              </a:rPr>
              <a:t>nas Escolas </a:t>
            </a:r>
            <a:r>
              <a:rPr lang="pt-BR" dirty="0">
                <a:solidFill>
                  <a:srgbClr val="FFC000"/>
                </a:solidFill>
              </a:rPr>
              <a:t>com </a:t>
            </a:r>
            <a:r>
              <a:rPr lang="pt-BR" dirty="0" smtClean="0">
                <a:solidFill>
                  <a:srgbClr val="FFC000"/>
                </a:solidFill>
              </a:rPr>
              <a:t>Adolescentes</a:t>
            </a:r>
          </a:p>
          <a:p>
            <a:r>
              <a:rPr lang="pt-BR" dirty="0" smtClean="0">
                <a:solidFill>
                  <a:srgbClr val="FFC000"/>
                </a:solidFill>
              </a:rPr>
              <a:t>            Somos TOD@S Responsáveis</a:t>
            </a:r>
            <a:endParaRPr lang="pt-BR" dirty="0">
              <a:solidFill>
                <a:srgbClr val="FFC000"/>
              </a:solidFill>
            </a:endParaRPr>
          </a:p>
        </p:txBody>
      </p:sp>
    </p:spTree>
    <p:extLst>
      <p:ext uri="{BB962C8B-B14F-4D97-AF65-F5344CB8AC3E}">
        <p14:creationId xmlns:p14="http://schemas.microsoft.com/office/powerpoint/2010/main" val="614698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240124" y="1828800"/>
            <a:ext cx="4495800" cy="4514850"/>
            <a:chOff x="1824" y="633"/>
            <a:chExt cx="2834" cy="2849"/>
          </a:xfrm>
        </p:grpSpPr>
        <p:sp>
          <p:nvSpPr>
            <p:cNvPr id="3" name="Puzzle3"/>
            <p:cNvSpPr>
              <a:spLocks noEditPoints="1" noChangeArrowheads="1"/>
            </p:cNvSpPr>
            <p:nvPr/>
          </p:nvSpPr>
          <p:spPr bwMode="auto">
            <a:xfrm>
              <a:off x="3204" y="633"/>
              <a:ext cx="1114" cy="151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pt-BR"/>
            </a:p>
          </p:txBody>
        </p:sp>
        <p:sp>
          <p:nvSpPr>
            <p:cNvPr id="4" name="Puzzle2"/>
            <p:cNvSpPr>
              <a:spLocks noEditPoints="1" noChangeArrowheads="1"/>
            </p:cNvSpPr>
            <p:nvPr/>
          </p:nvSpPr>
          <p:spPr bwMode="auto">
            <a:xfrm>
              <a:off x="2880" y="1736"/>
              <a:ext cx="1778" cy="13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pt-BR"/>
            </a:p>
          </p:txBody>
        </p:sp>
        <p:sp>
          <p:nvSpPr>
            <p:cNvPr id="5" name="Puzzle4"/>
            <p:cNvSpPr>
              <a:spLocks noEditPoints="1" noChangeArrowheads="1"/>
            </p:cNvSpPr>
            <p:nvPr/>
          </p:nvSpPr>
          <p:spPr bwMode="auto">
            <a:xfrm>
              <a:off x="2192" y="1719"/>
              <a:ext cx="1072" cy="176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pt-BR"/>
            </a:p>
          </p:txBody>
        </p:sp>
        <p:sp>
          <p:nvSpPr>
            <p:cNvPr id="6" name="Puzzle1"/>
            <p:cNvSpPr>
              <a:spLocks noEditPoints="1" noChangeArrowheads="1"/>
            </p:cNvSpPr>
            <p:nvPr/>
          </p:nvSpPr>
          <p:spPr bwMode="auto">
            <a:xfrm>
              <a:off x="1824" y="1091"/>
              <a:ext cx="1800" cy="105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pt-BR"/>
            </a:p>
          </p:txBody>
        </p:sp>
      </p:grpSp>
      <p:sp>
        <p:nvSpPr>
          <p:cNvPr id="7" name="Text Box 7"/>
          <p:cNvSpPr txBox="1">
            <a:spLocks noChangeArrowheads="1"/>
          </p:cNvSpPr>
          <p:nvPr/>
        </p:nvSpPr>
        <p:spPr bwMode="auto">
          <a:xfrm>
            <a:off x="4033874" y="4265613"/>
            <a:ext cx="125095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pt-BR" altLang="pt-BR" sz="1600" b="1">
                <a:solidFill>
                  <a:schemeClr val="accent2"/>
                </a:solidFill>
                <a:latin typeface="Tahoma" panose="020B0604030504040204" pitchFamily="34" charset="0"/>
                <a:cs typeface="Arial" panose="020B0604020202090204" pitchFamily="34" charset="0"/>
              </a:rPr>
              <a:t>Prevenção</a:t>
            </a:r>
          </a:p>
          <a:p>
            <a:pPr algn="ctr" eaLnBrk="1" hangingPunct="1">
              <a:lnSpc>
                <a:spcPct val="80000"/>
              </a:lnSpc>
            </a:pPr>
            <a:r>
              <a:rPr lang="pt-BR" altLang="pt-BR" sz="1600" b="1">
                <a:solidFill>
                  <a:schemeClr val="accent2"/>
                </a:solidFill>
                <a:latin typeface="Tahoma" panose="020B0604030504040204" pitchFamily="34" charset="0"/>
                <a:cs typeface="Arial" panose="020B0604020202090204" pitchFamily="34" charset="0"/>
              </a:rPr>
              <a:t>primordial</a:t>
            </a:r>
          </a:p>
        </p:txBody>
      </p:sp>
      <p:sp>
        <p:nvSpPr>
          <p:cNvPr id="8" name="Text Box 8"/>
          <p:cNvSpPr txBox="1">
            <a:spLocks noChangeArrowheads="1"/>
          </p:cNvSpPr>
          <p:nvPr/>
        </p:nvSpPr>
        <p:spPr bwMode="auto">
          <a:xfrm>
            <a:off x="5632981" y="4314825"/>
            <a:ext cx="1342035" cy="4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pt-BR" altLang="pt-BR" sz="1600" b="1" dirty="0">
                <a:solidFill>
                  <a:schemeClr val="accent2"/>
                </a:solidFill>
                <a:latin typeface="Tahoma" panose="020B0604030504040204" pitchFamily="34" charset="0"/>
                <a:cs typeface="Arial" panose="020B0604020202090204" pitchFamily="34" charset="0"/>
              </a:rPr>
              <a:t>Maximizar</a:t>
            </a:r>
          </a:p>
          <a:p>
            <a:pPr algn="ctr" eaLnBrk="1" hangingPunct="1">
              <a:lnSpc>
                <a:spcPct val="80000"/>
              </a:lnSpc>
            </a:pPr>
            <a:r>
              <a:rPr lang="pt-BR" altLang="pt-BR" sz="1600" b="1" dirty="0">
                <a:solidFill>
                  <a:schemeClr val="accent2"/>
                </a:solidFill>
                <a:latin typeface="Tahoma" panose="020B0604030504040204" pitchFamily="34" charset="0"/>
                <a:cs typeface="Arial" panose="020B0604020202090204" pitchFamily="34" charset="0"/>
              </a:rPr>
              <a:t>os esforços</a:t>
            </a:r>
          </a:p>
        </p:txBody>
      </p:sp>
      <p:sp>
        <p:nvSpPr>
          <p:cNvPr id="9" name="Text Box 9"/>
          <p:cNvSpPr txBox="1">
            <a:spLocks noChangeArrowheads="1"/>
          </p:cNvSpPr>
          <p:nvPr/>
        </p:nvSpPr>
        <p:spPr bwMode="auto">
          <a:xfrm>
            <a:off x="5596352" y="2667000"/>
            <a:ext cx="1366080" cy="43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pt-BR" altLang="pt-BR" sz="1400" b="1" dirty="0">
                <a:solidFill>
                  <a:schemeClr val="accent2"/>
                </a:solidFill>
                <a:latin typeface="Tahoma" panose="020B0604030504040204" pitchFamily="34" charset="0"/>
                <a:cs typeface="Arial" panose="020B0604020202090204" pitchFamily="34" charset="0"/>
              </a:rPr>
              <a:t>Elos</a:t>
            </a:r>
          </a:p>
          <a:p>
            <a:pPr algn="ctr" eaLnBrk="1" hangingPunct="1">
              <a:lnSpc>
                <a:spcPct val="80000"/>
              </a:lnSpc>
            </a:pPr>
            <a:r>
              <a:rPr lang="pt-BR" altLang="pt-BR" sz="1400" b="1" dirty="0">
                <a:solidFill>
                  <a:schemeClr val="accent2"/>
                </a:solidFill>
                <a:latin typeface="Tahoma" panose="020B0604030504040204" pitchFamily="34" charset="0"/>
                <a:cs typeface="Arial" panose="020B0604020202090204" pitchFamily="34" charset="0"/>
              </a:rPr>
              <a:t>comunitários</a:t>
            </a:r>
          </a:p>
        </p:txBody>
      </p:sp>
      <p:sp>
        <p:nvSpPr>
          <p:cNvPr id="10" name="Text Box 10"/>
          <p:cNvSpPr txBox="1">
            <a:spLocks noChangeArrowheads="1"/>
          </p:cNvSpPr>
          <p:nvPr/>
        </p:nvSpPr>
        <p:spPr bwMode="auto">
          <a:xfrm>
            <a:off x="3539084" y="3187700"/>
            <a:ext cx="215956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pt-BR" altLang="pt-BR" sz="2000" b="1" dirty="0">
                <a:solidFill>
                  <a:schemeClr val="accent2"/>
                </a:solidFill>
                <a:latin typeface="Tahoma" panose="020B0604030504040204" pitchFamily="34" charset="0"/>
                <a:cs typeface="Arial" panose="020B0604020202090204" pitchFamily="34" charset="0"/>
              </a:rPr>
              <a:t>Saúde de todos</a:t>
            </a:r>
          </a:p>
        </p:txBody>
      </p:sp>
      <p:sp>
        <p:nvSpPr>
          <p:cNvPr id="11" name="AutoShape 12"/>
          <p:cNvSpPr>
            <a:spLocks noChangeArrowheads="1"/>
          </p:cNvSpPr>
          <p:nvPr/>
        </p:nvSpPr>
        <p:spPr bwMode="auto">
          <a:xfrm>
            <a:off x="2049499" y="1571625"/>
            <a:ext cx="2590800" cy="838200"/>
          </a:xfrm>
          <a:prstGeom prst="wedgeRectCallout">
            <a:avLst>
              <a:gd name="adj1" fmla="val 38310"/>
              <a:gd name="adj2" fmla="val 123588"/>
            </a:avLst>
          </a:prstGeom>
          <a:solidFill>
            <a:schemeClr val="bg2">
              <a:lumMod val="20000"/>
              <a:lumOff val="80000"/>
            </a:schemeClr>
          </a:solidFill>
          <a:ln w="28575">
            <a:solidFill>
              <a:schemeClr val="accent2"/>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pt-BR" altLang="pt-BR" sz="2000">
                <a:solidFill>
                  <a:srgbClr val="FF3300"/>
                </a:solidFill>
                <a:latin typeface="Tahoma" panose="020B0604030504040204" pitchFamily="34" charset="0"/>
                <a:cs typeface="Arial" panose="020B0604020202090204" pitchFamily="34" charset="0"/>
              </a:rPr>
              <a:t>Reduzir doenças</a:t>
            </a:r>
          </a:p>
          <a:p>
            <a:pPr algn="ctr" eaLnBrk="1" hangingPunct="1"/>
            <a:r>
              <a:rPr lang="pt-BR" altLang="pt-BR" sz="2000">
                <a:solidFill>
                  <a:srgbClr val="FF3300"/>
                </a:solidFill>
                <a:latin typeface="Tahoma" panose="020B0604030504040204" pitchFamily="34" charset="0"/>
                <a:cs typeface="Arial" panose="020B0604020202090204" pitchFamily="34" charset="0"/>
              </a:rPr>
              <a:t>Diminuir custos</a:t>
            </a:r>
          </a:p>
        </p:txBody>
      </p:sp>
      <p:sp>
        <p:nvSpPr>
          <p:cNvPr id="12" name="AutoShape 13"/>
          <p:cNvSpPr>
            <a:spLocks noChangeArrowheads="1"/>
          </p:cNvSpPr>
          <p:nvPr/>
        </p:nvSpPr>
        <p:spPr bwMode="auto">
          <a:xfrm>
            <a:off x="7196174" y="1457325"/>
            <a:ext cx="2844800" cy="1066800"/>
          </a:xfrm>
          <a:prstGeom prst="wedgeRectCallout">
            <a:avLst>
              <a:gd name="adj1" fmla="val -77685"/>
              <a:gd name="adj2" fmla="val 118296"/>
            </a:avLst>
          </a:prstGeom>
          <a:solidFill>
            <a:schemeClr val="bg2">
              <a:lumMod val="20000"/>
              <a:lumOff val="80000"/>
            </a:schemeClr>
          </a:solidFill>
          <a:ln w="28575">
            <a:solidFill>
              <a:schemeClr val="accent2"/>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pt-BR" altLang="pt-BR" sz="2000" dirty="0">
                <a:solidFill>
                  <a:srgbClr val="FF3300"/>
                </a:solidFill>
                <a:latin typeface="Tahoma" panose="020B0604030504040204" pitchFamily="34" charset="0"/>
                <a:cs typeface="Arial" panose="020B0604020202090204" pitchFamily="34" charset="0"/>
              </a:rPr>
              <a:t>Ponte entre as necessidades e </a:t>
            </a:r>
            <a:r>
              <a:rPr lang="pt-BR" altLang="pt-BR" sz="2000" dirty="0" smtClean="0">
                <a:solidFill>
                  <a:srgbClr val="FF3300"/>
                </a:solidFill>
                <a:latin typeface="Tahoma" panose="020B0604030504040204" pitchFamily="34" charset="0"/>
                <a:cs typeface="Arial" panose="020B0604020202090204" pitchFamily="34" charset="0"/>
              </a:rPr>
              <a:t>riscos </a:t>
            </a:r>
            <a:r>
              <a:rPr lang="pt-BR" altLang="pt-BR" sz="2000" dirty="0">
                <a:solidFill>
                  <a:srgbClr val="FF3300"/>
                </a:solidFill>
                <a:latin typeface="Tahoma" panose="020B0604030504040204" pitchFamily="34" charset="0"/>
                <a:cs typeface="Arial" panose="020B0604020202090204" pitchFamily="34" charset="0"/>
              </a:rPr>
              <a:t>populacionais</a:t>
            </a:r>
          </a:p>
        </p:txBody>
      </p:sp>
      <p:sp>
        <p:nvSpPr>
          <p:cNvPr id="13" name="AutoShape 14"/>
          <p:cNvSpPr>
            <a:spLocks noChangeArrowheads="1"/>
          </p:cNvSpPr>
          <p:nvPr/>
        </p:nvSpPr>
        <p:spPr bwMode="auto">
          <a:xfrm>
            <a:off x="7556535" y="5562600"/>
            <a:ext cx="3321261" cy="1066800"/>
          </a:xfrm>
          <a:prstGeom prst="wedgeRectCallout">
            <a:avLst>
              <a:gd name="adj1" fmla="val -86713"/>
              <a:gd name="adj2" fmla="val -113505"/>
            </a:avLst>
          </a:prstGeom>
          <a:solidFill>
            <a:schemeClr val="bg2">
              <a:lumMod val="20000"/>
              <a:lumOff val="80000"/>
            </a:schemeClr>
          </a:solidFill>
          <a:ln w="28575">
            <a:solidFill>
              <a:schemeClr val="accent2"/>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pt-BR" altLang="pt-BR" sz="2000" dirty="0">
                <a:solidFill>
                  <a:srgbClr val="FF3300"/>
                </a:solidFill>
                <a:latin typeface="Tahoma" panose="020B0604030504040204" pitchFamily="34" charset="0"/>
                <a:cs typeface="Arial" panose="020B0604020202090204" pitchFamily="34" charset="0"/>
              </a:rPr>
              <a:t>I</a:t>
            </a:r>
            <a:r>
              <a:rPr lang="pt-BR" altLang="pt-BR" sz="2000" dirty="0" smtClean="0">
                <a:solidFill>
                  <a:srgbClr val="FF3300"/>
                </a:solidFill>
                <a:latin typeface="Tahoma" panose="020B0604030504040204" pitchFamily="34" charset="0"/>
                <a:cs typeface="Arial" panose="020B0604020202090204" pitchFamily="34" charset="0"/>
              </a:rPr>
              <a:t>nvestir </a:t>
            </a:r>
            <a:r>
              <a:rPr lang="pt-BR" altLang="pt-BR" sz="2000" dirty="0">
                <a:solidFill>
                  <a:srgbClr val="FF3300"/>
                </a:solidFill>
                <a:latin typeface="Tahoma" panose="020B0604030504040204" pitchFamily="34" charset="0"/>
                <a:cs typeface="Arial" panose="020B0604020202090204" pitchFamily="34" charset="0"/>
              </a:rPr>
              <a:t>no futuro: trabalho em redes de proteção e prevenção dos riscos</a:t>
            </a:r>
          </a:p>
        </p:txBody>
      </p:sp>
      <p:sp>
        <p:nvSpPr>
          <p:cNvPr id="15" name="AutoShape 14"/>
          <p:cNvSpPr>
            <a:spLocks noChangeArrowheads="1"/>
          </p:cNvSpPr>
          <p:nvPr/>
        </p:nvSpPr>
        <p:spPr bwMode="auto">
          <a:xfrm>
            <a:off x="1976474" y="6021388"/>
            <a:ext cx="2303462" cy="703262"/>
          </a:xfrm>
          <a:prstGeom prst="wedgeRectCallout">
            <a:avLst>
              <a:gd name="adj1" fmla="val 70625"/>
              <a:gd name="adj2" fmla="val -185852"/>
            </a:avLst>
          </a:prstGeom>
          <a:solidFill>
            <a:schemeClr val="bg2">
              <a:lumMod val="20000"/>
              <a:lumOff val="80000"/>
            </a:schemeClr>
          </a:solidFill>
          <a:ln w="28575">
            <a:solidFill>
              <a:schemeClr val="accent2"/>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pt-BR" altLang="pt-BR" sz="2000" dirty="0">
                <a:solidFill>
                  <a:srgbClr val="FF3300"/>
                </a:solidFill>
                <a:latin typeface="Tahoma" panose="020B0604030504040204" pitchFamily="34" charset="0"/>
                <a:cs typeface="Arial" panose="020B0604020202090204" pitchFamily="34" charset="0"/>
              </a:rPr>
              <a:t>Atenção primária</a:t>
            </a:r>
          </a:p>
          <a:p>
            <a:pPr algn="ctr" eaLnBrk="1" hangingPunct="1"/>
            <a:r>
              <a:rPr lang="pt-BR" altLang="pt-BR" sz="2000" dirty="0">
                <a:solidFill>
                  <a:srgbClr val="FF3300"/>
                </a:solidFill>
                <a:latin typeface="Tahoma" panose="020B0604030504040204" pitchFamily="34" charset="0"/>
                <a:cs typeface="Arial" panose="020B0604020202090204" pitchFamily="34" charset="0"/>
              </a:rPr>
              <a:t>Educação </a:t>
            </a:r>
            <a:r>
              <a:rPr lang="pt-BR" altLang="pt-BR" sz="2000" dirty="0" smtClean="0">
                <a:solidFill>
                  <a:srgbClr val="FF3300"/>
                </a:solidFill>
                <a:latin typeface="Tahoma" panose="020B0604030504040204" pitchFamily="34" charset="0"/>
                <a:cs typeface="Arial" panose="020B0604020202090204" pitchFamily="34" charset="0"/>
              </a:rPr>
              <a:t>e </a:t>
            </a:r>
            <a:r>
              <a:rPr lang="pt-BR" altLang="pt-BR" sz="2000" dirty="0">
                <a:solidFill>
                  <a:srgbClr val="FF3300"/>
                </a:solidFill>
                <a:latin typeface="Tahoma" panose="020B0604030504040204" pitchFamily="34" charset="0"/>
                <a:cs typeface="Arial" panose="020B0604020202090204" pitchFamily="34" charset="0"/>
              </a:rPr>
              <a:t>Saúde </a:t>
            </a:r>
          </a:p>
        </p:txBody>
      </p:sp>
      <p:sp>
        <p:nvSpPr>
          <p:cNvPr id="17" name="Título 1"/>
          <p:cNvSpPr txBox="1">
            <a:spLocks/>
          </p:cNvSpPr>
          <p:nvPr/>
        </p:nvSpPr>
        <p:spPr>
          <a:xfrm>
            <a:off x="1784527" y="552691"/>
            <a:ext cx="10407473"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smtClean="0">
                <a:solidFill>
                  <a:srgbClr val="FFC000"/>
                </a:solidFill>
              </a:rPr>
              <a:t>Investimentos em Redes de Proteção</a:t>
            </a:r>
            <a:endParaRPr lang="pt-BR" dirty="0">
              <a:solidFill>
                <a:srgbClr val="FFC000"/>
              </a:solidFill>
            </a:endParaRPr>
          </a:p>
        </p:txBody>
      </p:sp>
    </p:spTree>
    <p:extLst>
      <p:ext uri="{BB962C8B-B14F-4D97-AF65-F5344CB8AC3E}">
        <p14:creationId xmlns:p14="http://schemas.microsoft.com/office/powerpoint/2010/main" val="841240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774825" y="725885"/>
            <a:ext cx="9742033" cy="615553"/>
          </a:xfr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p>
            <a:r>
              <a:rPr lang="pt-BR" sz="4000" b="1" dirty="0">
                <a:solidFill>
                  <a:srgbClr val="FFC000"/>
                </a:solidFill>
                <a:effectLst>
                  <a:outerShdw blurRad="38100" dist="25400" dir="5400000" algn="tl" rotWithShape="0">
                    <a:srgbClr val="000000">
                      <a:alpha val="43000"/>
                    </a:srgbClr>
                  </a:outerShdw>
                </a:effectLst>
              </a:rPr>
              <a:t>Alguns Dados da Realidade do BRASIL</a:t>
            </a:r>
          </a:p>
        </p:txBody>
      </p:sp>
      <p:sp>
        <p:nvSpPr>
          <p:cNvPr id="4" name="Espaço Reservado para Conteúdo 2"/>
          <p:cNvSpPr txBox="1">
            <a:spLocks/>
          </p:cNvSpPr>
          <p:nvPr/>
        </p:nvSpPr>
        <p:spPr>
          <a:xfrm>
            <a:off x="811856" y="1734708"/>
            <a:ext cx="11402446" cy="4693593"/>
          </a:xfrm>
          <a:prstGeom prst="rect">
            <a:avLst/>
          </a:prstGeom>
        </p:spPr>
        <p:txBody>
          <a:bodyPr vert="horz" wrap="square">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pt-BR" sz="2300" dirty="0">
                <a:effectLst>
                  <a:outerShdw blurRad="38100" dist="38100" dir="2700000" algn="tl">
                    <a:srgbClr val="000000">
                      <a:alpha val="43137"/>
                    </a:srgbClr>
                  </a:outerShdw>
                </a:effectLst>
              </a:rPr>
              <a:t>29 milhões (16 %) Crianças de 0-9 anos (IBGE, 2010)</a:t>
            </a:r>
          </a:p>
          <a:p>
            <a:r>
              <a:rPr lang="pt-BR" sz="2300" dirty="0">
                <a:effectLst>
                  <a:outerShdw blurRad="38100" dist="38100" dir="2700000" algn="tl">
                    <a:srgbClr val="000000">
                      <a:alpha val="43137"/>
                    </a:srgbClr>
                  </a:outerShdw>
                </a:effectLst>
              </a:rPr>
              <a:t>35 milhões (18 %) Adolescentes de 10-19 anos (IBGE, 2010)</a:t>
            </a:r>
          </a:p>
          <a:p>
            <a:r>
              <a:rPr lang="pt-BR" sz="2300" dirty="0">
                <a:effectLst>
                  <a:outerShdw blurRad="38100" dist="38100" dir="2700000" algn="tl">
                    <a:srgbClr val="000000">
                      <a:alpha val="43137"/>
                    </a:srgbClr>
                  </a:outerShdw>
                </a:effectLst>
              </a:rPr>
              <a:t>Total de 64 milhões (34%) entre 0-19 anos da população brasileira</a:t>
            </a:r>
          </a:p>
          <a:p>
            <a:r>
              <a:rPr lang="pt-BR" sz="2300" dirty="0">
                <a:effectLst>
                  <a:outerShdw blurRad="38100" dist="38100" dir="2700000" algn="tl">
                    <a:srgbClr val="000000">
                      <a:alpha val="43137"/>
                    </a:srgbClr>
                  </a:outerShdw>
                </a:effectLst>
              </a:rPr>
              <a:t>Mortalidade por causas externas 31,9 /100.000 </a:t>
            </a:r>
            <a:r>
              <a:rPr lang="pt-BR" sz="2300" dirty="0" err="1">
                <a:effectLst>
                  <a:outerShdw blurRad="38100" dist="38100" dir="2700000" algn="tl">
                    <a:srgbClr val="000000">
                      <a:alpha val="43137"/>
                    </a:srgbClr>
                  </a:outerShdw>
                </a:effectLst>
              </a:rPr>
              <a:t>hab</a:t>
            </a:r>
            <a:r>
              <a:rPr lang="pt-BR" sz="2300" dirty="0">
                <a:effectLst>
                  <a:outerShdw blurRad="38100" dist="38100" dir="2700000" algn="tl">
                    <a:srgbClr val="000000">
                      <a:alpha val="43137"/>
                    </a:srgbClr>
                  </a:outerShdw>
                </a:effectLst>
              </a:rPr>
              <a:t> (26,5%) (SINAN-MS, 2010)</a:t>
            </a:r>
          </a:p>
          <a:p>
            <a:endParaRPr lang="pt-BR" sz="2300" dirty="0">
              <a:effectLst>
                <a:outerShdw blurRad="38100" dist="38100" dir="2700000" algn="tl">
                  <a:srgbClr val="000000">
                    <a:alpha val="43137"/>
                  </a:srgbClr>
                </a:outerShdw>
              </a:effectLst>
            </a:endParaRPr>
          </a:p>
          <a:p>
            <a:endParaRPr lang="pt-BR" sz="2300" dirty="0">
              <a:effectLst>
                <a:outerShdw blurRad="38100" dist="38100" dir="2700000" algn="tl">
                  <a:srgbClr val="000000">
                    <a:alpha val="43137"/>
                  </a:srgbClr>
                </a:outerShdw>
              </a:effectLst>
            </a:endParaRPr>
          </a:p>
          <a:p>
            <a:endParaRPr lang="pt-BR" sz="2300" dirty="0">
              <a:effectLst>
                <a:outerShdw blurRad="38100" dist="38100" dir="2700000" algn="tl">
                  <a:srgbClr val="000000">
                    <a:alpha val="43137"/>
                  </a:srgbClr>
                </a:outerShdw>
              </a:effectLst>
            </a:endParaRPr>
          </a:p>
          <a:p>
            <a:r>
              <a:rPr lang="pt-BR" sz="2300" dirty="0">
                <a:effectLst>
                  <a:outerShdw blurRad="38100" dist="38100" dir="2700000" algn="tl">
                    <a:srgbClr val="000000">
                      <a:alpha val="43137"/>
                    </a:srgbClr>
                  </a:outerShdw>
                </a:effectLst>
              </a:rPr>
              <a:t>Usuários da Internet de 9 -17 anos: 23.380.494 usuários (85% </a:t>
            </a:r>
            <a:r>
              <a:rPr lang="pt-BR" sz="2300" dirty="0" err="1">
                <a:effectLst>
                  <a:outerShdw blurRad="38100" dist="38100" dir="2700000" algn="tl">
                    <a:srgbClr val="000000">
                      <a:alpha val="43137"/>
                    </a:srgbClr>
                  </a:outerShdw>
                </a:effectLst>
              </a:rPr>
              <a:t>telcel</a:t>
            </a:r>
            <a:r>
              <a:rPr lang="pt-BR" sz="2300" dirty="0">
                <a:effectLst>
                  <a:outerShdw blurRad="38100" dist="38100" dir="2700000" algn="tl">
                    <a:srgbClr val="000000">
                      <a:alpha val="43137"/>
                    </a:srgbClr>
                  </a:outerShdw>
                </a:effectLst>
              </a:rPr>
              <a:t>) (CGI</a:t>
            </a:r>
            <a:r>
              <a:rPr lang="pt-BR" sz="2300" dirty="0" smtClean="0">
                <a:effectLst>
                  <a:outerShdw blurRad="38100" dist="38100" dir="2700000" algn="tl">
                    <a:srgbClr val="000000">
                      <a:alpha val="43137"/>
                    </a:srgbClr>
                  </a:outerShdw>
                </a:effectLst>
              </a:rPr>
              <a:t>, 2015</a:t>
            </a:r>
            <a:r>
              <a:rPr lang="pt-BR" sz="2300" dirty="0">
                <a:effectLst>
                  <a:outerShdw blurRad="38100" dist="38100" dir="2700000" algn="tl">
                    <a:srgbClr val="000000">
                      <a:alpha val="43137"/>
                    </a:srgbClr>
                  </a:outerShdw>
                </a:effectLst>
              </a:rPr>
              <a:t>)</a:t>
            </a:r>
          </a:p>
          <a:p>
            <a:r>
              <a:rPr lang="pt-BR" sz="2300" dirty="0">
                <a:effectLst>
                  <a:outerShdw blurRad="38100" dist="38100" dir="2700000" algn="tl">
                    <a:srgbClr val="000000">
                      <a:alpha val="43137"/>
                    </a:srgbClr>
                  </a:outerShdw>
                </a:effectLst>
              </a:rPr>
              <a:t>38 % jogam online conectados com outros jogadores (CGI, 2015)</a:t>
            </a:r>
          </a:p>
          <a:p>
            <a:r>
              <a:rPr lang="pt-BR" sz="2300" dirty="0">
                <a:effectLst>
                  <a:outerShdw blurRad="38100" dist="38100" dir="2700000" algn="tl">
                    <a:srgbClr val="000000">
                      <a:alpha val="43137"/>
                    </a:srgbClr>
                  </a:outerShdw>
                </a:effectLst>
              </a:rPr>
              <a:t>79% nas redes sociais, 80% compartilharam fotos, 37% mentem sobre a idade</a:t>
            </a:r>
          </a:p>
          <a:p>
            <a:r>
              <a:rPr lang="pt-BR" sz="2300" b="1" dirty="0">
                <a:solidFill>
                  <a:srgbClr val="FF0000"/>
                </a:solidFill>
                <a:effectLst>
                  <a:outerShdw blurRad="38100" dist="38100" dir="2700000" algn="tl">
                    <a:srgbClr val="000000">
                      <a:alpha val="43137"/>
                    </a:srgbClr>
                  </a:outerShdw>
                </a:effectLst>
              </a:rPr>
              <a:t>11</a:t>
            </a:r>
            <a:r>
              <a:rPr lang="pt-BR" sz="2300" dirty="0">
                <a:solidFill>
                  <a:srgbClr val="FF0000"/>
                </a:solidFill>
                <a:effectLst>
                  <a:outerShdw blurRad="38100" dist="38100" dir="2700000" algn="tl">
                    <a:srgbClr val="000000">
                      <a:alpha val="43137"/>
                    </a:srgbClr>
                  </a:outerShdw>
                </a:effectLst>
              </a:rPr>
              <a:t>%</a:t>
            </a:r>
            <a:r>
              <a:rPr lang="pt-BR" sz="2300" dirty="0">
                <a:effectLst>
                  <a:outerShdw blurRad="38100" dist="38100" dir="2700000" algn="tl">
                    <a:srgbClr val="000000">
                      <a:alpha val="43137"/>
                    </a:srgbClr>
                  </a:outerShdw>
                </a:effectLst>
              </a:rPr>
              <a:t> formas de machucar a si mesmo  e </a:t>
            </a:r>
            <a:r>
              <a:rPr lang="pt-BR" sz="2300" b="1" dirty="0">
                <a:solidFill>
                  <a:srgbClr val="FF0000"/>
                </a:solidFill>
                <a:effectLst>
                  <a:outerShdw blurRad="38100" dist="38100" dir="2700000" algn="tl">
                    <a:srgbClr val="000000">
                      <a:alpha val="43137"/>
                    </a:srgbClr>
                  </a:outerShdw>
                </a:effectLst>
              </a:rPr>
              <a:t>6</a:t>
            </a:r>
            <a:r>
              <a:rPr lang="pt-BR" sz="2300" dirty="0">
                <a:solidFill>
                  <a:srgbClr val="FF0000"/>
                </a:solidFill>
                <a:effectLst>
                  <a:outerShdw blurRad="38100" dist="38100" dir="2700000" algn="tl">
                    <a:srgbClr val="000000">
                      <a:alpha val="43137"/>
                    </a:srgbClr>
                  </a:outerShdw>
                </a:effectLst>
              </a:rPr>
              <a:t>% </a:t>
            </a:r>
            <a:r>
              <a:rPr lang="pt-BR" sz="2300" dirty="0">
                <a:effectLst>
                  <a:outerShdw blurRad="38100" dist="38100" dir="2700000" algn="tl">
                    <a:srgbClr val="000000">
                      <a:alpha val="43137"/>
                    </a:srgbClr>
                  </a:outerShdw>
                </a:effectLst>
              </a:rPr>
              <a:t>formas de cometer suicídio (CGI</a:t>
            </a:r>
            <a:r>
              <a:rPr lang="pt-BR" sz="2300" dirty="0" smtClean="0">
                <a:effectLst>
                  <a:outerShdw blurRad="38100" dist="38100" dir="2700000" algn="tl">
                    <a:srgbClr val="000000">
                      <a:alpha val="43137"/>
                    </a:srgbClr>
                  </a:outerShdw>
                </a:effectLst>
              </a:rPr>
              <a:t>, 2015</a:t>
            </a:r>
            <a:r>
              <a:rPr lang="pt-BR" sz="2300" dirty="0">
                <a:effectLst>
                  <a:outerShdw blurRad="38100" dist="38100" dir="2700000" algn="tl">
                    <a:srgbClr val="000000">
                      <a:alpha val="43137"/>
                    </a:srgbClr>
                  </a:outerShdw>
                </a:effectLst>
              </a:rPr>
              <a:t>)</a:t>
            </a:r>
          </a:p>
        </p:txBody>
      </p:sp>
      <p:sp>
        <p:nvSpPr>
          <p:cNvPr id="5" name="Espaço Reservado para Conteúdo 2"/>
          <p:cNvSpPr txBox="1">
            <a:spLocks/>
          </p:cNvSpPr>
          <p:nvPr/>
        </p:nvSpPr>
        <p:spPr>
          <a:xfrm>
            <a:off x="1176338" y="3453212"/>
            <a:ext cx="4075816" cy="1107996"/>
          </a:xfrm>
          <a:prstGeom prst="rect">
            <a:avLst/>
          </a:prstGeom>
        </p:spPr>
        <p:txBody>
          <a:bodyPr vert="horz">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spcBef>
                <a:spcPts val="0"/>
              </a:spcBef>
              <a:buFontTx/>
              <a:buChar char="-"/>
            </a:pPr>
            <a:r>
              <a:rPr lang="pt-BR" sz="2200" dirty="0">
                <a:effectLst>
                  <a:outerShdw blurRad="38100" dist="38100" dir="2700000" algn="tl">
                    <a:srgbClr val="000000">
                      <a:alpha val="43137"/>
                    </a:srgbClr>
                  </a:outerShdw>
                </a:effectLst>
              </a:rPr>
              <a:t>homicídio = 43,3%</a:t>
            </a:r>
          </a:p>
          <a:p>
            <a:pPr>
              <a:spcBef>
                <a:spcPts val="0"/>
              </a:spcBef>
              <a:buFontTx/>
              <a:buChar char="-"/>
            </a:pPr>
            <a:r>
              <a:rPr lang="pt-BR" sz="2200" dirty="0">
                <a:effectLst>
                  <a:outerShdw blurRad="38100" dist="38100" dir="2700000" algn="tl">
                    <a:srgbClr val="000000">
                      <a:alpha val="43137"/>
                    </a:srgbClr>
                  </a:outerShdw>
                </a:effectLst>
              </a:rPr>
              <a:t>outros acidentes = 19,7%</a:t>
            </a:r>
          </a:p>
          <a:p>
            <a:pPr>
              <a:spcBef>
                <a:spcPts val="0"/>
              </a:spcBef>
              <a:buFontTx/>
              <a:buChar char="-"/>
            </a:pPr>
            <a:r>
              <a:rPr lang="pt-BR" sz="2200" dirty="0">
                <a:effectLst>
                  <a:outerShdw blurRad="38100" dist="38100" dir="2700000" algn="tl">
                    <a:srgbClr val="000000">
                      <a:alpha val="43137"/>
                    </a:srgbClr>
                  </a:outerShdw>
                </a:effectLst>
              </a:rPr>
              <a:t>suicídio = 3,5%</a:t>
            </a:r>
          </a:p>
        </p:txBody>
      </p:sp>
      <p:sp>
        <p:nvSpPr>
          <p:cNvPr id="6" name="Espaço Reservado para Conteúdo 2"/>
          <p:cNvSpPr txBox="1">
            <a:spLocks/>
          </p:cNvSpPr>
          <p:nvPr/>
        </p:nvSpPr>
        <p:spPr>
          <a:xfrm>
            <a:off x="5284917" y="3453212"/>
            <a:ext cx="3859481" cy="769441"/>
          </a:xfrm>
          <a:prstGeom prst="rect">
            <a:avLst/>
          </a:prstGeom>
        </p:spPr>
        <p:txBody>
          <a:bodyPr vert="horz" wrap="square">
            <a:spAutoFit/>
          </a:bodyPr>
          <a:lstStyle>
            <a:defPPr>
              <a:defRPr lang="pt-BR"/>
            </a:defPPr>
            <a:lvl1pPr marL="274320" indent="-274320">
              <a:spcBef>
                <a:spcPct val="20000"/>
              </a:spcBef>
              <a:buClr>
                <a:schemeClr val="accent3"/>
              </a:buClr>
              <a:buSzPct val="95000"/>
              <a:buFontTx/>
              <a:buChar char="-"/>
              <a:defRPr kumimoji="0" sz="2400"/>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pPr>
              <a:spcBef>
                <a:spcPts val="0"/>
              </a:spcBef>
            </a:pPr>
            <a:r>
              <a:rPr lang="pt-BR" sz="2200" dirty="0">
                <a:effectLst>
                  <a:outerShdw blurRad="38100" dist="38100" dir="2700000" algn="tl">
                    <a:srgbClr val="000000">
                      <a:alpha val="43137"/>
                    </a:srgbClr>
                  </a:outerShdw>
                </a:effectLst>
              </a:rPr>
              <a:t>acidentes = 27,2%</a:t>
            </a:r>
          </a:p>
          <a:p>
            <a:pPr>
              <a:spcBef>
                <a:spcPts val="0"/>
              </a:spcBef>
            </a:pPr>
            <a:r>
              <a:rPr lang="pt-BR" sz="2200" dirty="0">
                <a:effectLst>
                  <a:outerShdw blurRad="38100" dist="38100" dir="2700000" algn="tl">
                    <a:srgbClr val="000000">
                      <a:alpha val="43137"/>
                    </a:srgbClr>
                  </a:outerShdw>
                </a:effectLst>
              </a:rPr>
              <a:t>outras violências = 6,2%</a:t>
            </a:r>
          </a:p>
        </p:txBody>
      </p:sp>
    </p:spTree>
    <p:extLst>
      <p:ext uri="{BB962C8B-B14F-4D97-AF65-F5344CB8AC3E}">
        <p14:creationId xmlns:p14="http://schemas.microsoft.com/office/powerpoint/2010/main" val="1149669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2380" y="932893"/>
            <a:ext cx="7367240" cy="5661276"/>
          </a:xfrm>
          <a:prstGeom prst="rect">
            <a:avLst/>
          </a:prstGeom>
        </p:spPr>
      </p:pic>
    </p:spTree>
    <p:extLst>
      <p:ext uri="{BB962C8B-B14F-4D97-AF65-F5344CB8AC3E}">
        <p14:creationId xmlns:p14="http://schemas.microsoft.com/office/powerpoint/2010/main" val="317060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1780982" y="725885"/>
            <a:ext cx="9113925"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Definição de Violência pela OMS</a:t>
            </a:r>
          </a:p>
        </p:txBody>
      </p:sp>
      <p:sp>
        <p:nvSpPr>
          <p:cNvPr id="6" name="Retângulo 5"/>
          <p:cNvSpPr/>
          <p:nvPr/>
        </p:nvSpPr>
        <p:spPr>
          <a:xfrm>
            <a:off x="803275" y="1364188"/>
            <a:ext cx="11388724" cy="5493812"/>
          </a:xfrm>
          <a:prstGeom prst="rect">
            <a:avLst/>
          </a:prstGeom>
        </p:spPr>
        <p:txBody>
          <a:bodyPr vert="horz" wrap="square">
            <a:spAutoFit/>
          </a:bodyPr>
          <a:lstStyle/>
          <a:p>
            <a:pPr marL="274320" indent="-274320">
              <a:spcAft>
                <a:spcPts val="1800"/>
              </a:spcAft>
              <a:buClr>
                <a:schemeClr val="accent3"/>
              </a:buClr>
              <a:buSzPct val="95000"/>
              <a:buFont typeface="Wingdings 2"/>
              <a:buChar char=""/>
            </a:pPr>
            <a:r>
              <a:rPr lang="pt-BR" sz="2300" dirty="0">
                <a:effectLst>
                  <a:outerShdw blurRad="38100" dist="38100" dir="2700000" algn="tl">
                    <a:srgbClr val="000000">
                      <a:alpha val="43137"/>
                    </a:srgbClr>
                  </a:outerShdw>
                </a:effectLst>
              </a:rPr>
              <a:t>O uso intencional da força física ou do poder, ameaçado ou real, contra si mesmo, contra outra pessoa ou contra um grupo ou comunidade, com alta probabilidade (riscos) de resultar em lesão, morte, dano psicológico, transtornos do desenvolvimento mental ou privação. </a:t>
            </a:r>
          </a:p>
          <a:p>
            <a:pPr marL="274320" indent="-274320">
              <a:spcAft>
                <a:spcPts val="1800"/>
              </a:spcAft>
              <a:buClr>
                <a:schemeClr val="accent3"/>
              </a:buClr>
              <a:buSzPct val="95000"/>
              <a:buFont typeface="Wingdings 2"/>
              <a:buChar char=""/>
            </a:pPr>
            <a:r>
              <a:rPr lang="pt-BR" sz="2300" dirty="0">
                <a:effectLst>
                  <a:outerShdw blurRad="38100" dist="38100" dir="2700000" algn="tl">
                    <a:srgbClr val="000000">
                      <a:alpha val="43137"/>
                    </a:srgbClr>
                  </a:outerShdw>
                </a:effectLst>
              </a:rPr>
              <a:t>Violência intencional ou não-intencional e acidental</a:t>
            </a:r>
          </a:p>
          <a:p>
            <a:pPr marL="274320" indent="-274320">
              <a:spcAft>
                <a:spcPts val="1800"/>
              </a:spcAft>
              <a:buClr>
                <a:schemeClr val="accent3"/>
              </a:buClr>
              <a:buSzPct val="95000"/>
              <a:buFont typeface="Wingdings 2"/>
              <a:buChar char=""/>
            </a:pPr>
            <a:r>
              <a:rPr lang="pt-BR" sz="2300" dirty="0">
                <a:effectLst>
                  <a:outerShdw blurRad="38100" dist="38100" dir="2700000" algn="tl">
                    <a:srgbClr val="000000">
                      <a:alpha val="43137"/>
                    </a:srgbClr>
                  </a:outerShdw>
                </a:effectLst>
              </a:rPr>
              <a:t>Atos reais e ao vivo </a:t>
            </a:r>
            <a:r>
              <a:rPr lang="pt-BR" sz="2300" b="1" dirty="0">
                <a:solidFill>
                  <a:srgbClr val="FFC000"/>
                </a:solidFill>
                <a:effectLst>
                  <a:outerShdw blurRad="38100" dist="38100" dir="2700000" algn="tl">
                    <a:srgbClr val="000000">
                      <a:alpha val="43137"/>
                    </a:srgbClr>
                  </a:outerShdw>
                </a:effectLst>
              </a:rPr>
              <a:t>X</a:t>
            </a:r>
            <a:r>
              <a:rPr lang="pt-BR" sz="2300" dirty="0">
                <a:effectLst>
                  <a:outerShdw blurRad="38100" dist="38100" dir="2700000" algn="tl">
                    <a:srgbClr val="000000">
                      <a:alpha val="43137"/>
                    </a:srgbClr>
                  </a:outerShdw>
                </a:effectLst>
              </a:rPr>
              <a:t> representações visuais </a:t>
            </a:r>
          </a:p>
          <a:p>
            <a:pPr marL="274320" indent="-274320">
              <a:spcAft>
                <a:spcPts val="1800"/>
              </a:spcAft>
              <a:buClr>
                <a:schemeClr val="accent3"/>
              </a:buClr>
              <a:buSzPct val="95000"/>
              <a:buFont typeface="Wingdings 2"/>
              <a:buChar char=""/>
            </a:pPr>
            <a:r>
              <a:rPr lang="pt-BR" sz="2300" dirty="0">
                <a:effectLst>
                  <a:outerShdw blurRad="38100" dist="38100" dir="2700000" algn="tl">
                    <a:srgbClr val="000000">
                      <a:alpha val="43137"/>
                    </a:srgbClr>
                  </a:outerShdw>
                </a:effectLst>
              </a:rPr>
              <a:t>Violência física, psicológica, sexual, </a:t>
            </a:r>
            <a:r>
              <a:rPr lang="pt-BR" sz="2300" dirty="0" smtClean="0">
                <a:effectLst>
                  <a:outerShdw blurRad="38100" dist="38100" dir="2700000" algn="tl">
                    <a:srgbClr val="000000">
                      <a:alpha val="43137"/>
                    </a:srgbClr>
                  </a:outerShdw>
                </a:effectLst>
              </a:rPr>
              <a:t>negligência/abandono </a:t>
            </a:r>
            <a:r>
              <a:rPr lang="pt-BR" sz="2300" dirty="0">
                <a:effectLst>
                  <a:outerShdw blurRad="38100" dist="38100" dir="2700000" algn="tl">
                    <a:srgbClr val="000000">
                      <a:alpha val="43137"/>
                    </a:srgbClr>
                  </a:outerShdw>
                </a:effectLst>
              </a:rPr>
              <a:t>e todas as formas, incluindo </a:t>
            </a:r>
            <a:r>
              <a:rPr lang="pt-BR" sz="2300" dirty="0" err="1">
                <a:effectLst>
                  <a:outerShdw blurRad="38100" dist="38100" dir="2700000" algn="tl">
                    <a:srgbClr val="000000">
                      <a:alpha val="43137"/>
                    </a:srgbClr>
                  </a:outerShdw>
                </a:effectLst>
              </a:rPr>
              <a:t>bullying</a:t>
            </a:r>
            <a:r>
              <a:rPr lang="pt-BR" sz="2300" dirty="0">
                <a:effectLst>
                  <a:outerShdw blurRad="38100" dist="38100" dir="2700000" algn="tl">
                    <a:srgbClr val="000000">
                      <a:alpha val="43137"/>
                    </a:srgbClr>
                  </a:outerShdw>
                </a:effectLst>
              </a:rPr>
              <a:t>/</a:t>
            </a:r>
            <a:r>
              <a:rPr lang="pt-BR" sz="2300" dirty="0" err="1">
                <a:effectLst>
                  <a:outerShdw blurRad="38100" dist="38100" dir="2700000" algn="tl">
                    <a:srgbClr val="000000">
                      <a:alpha val="43137"/>
                    </a:srgbClr>
                  </a:outerShdw>
                </a:effectLst>
              </a:rPr>
              <a:t>cyberbullying</a:t>
            </a:r>
            <a:r>
              <a:rPr lang="pt-BR" sz="2300" dirty="0">
                <a:effectLst>
                  <a:outerShdw blurRad="38100" dist="38100" dir="2700000" algn="tl">
                    <a:srgbClr val="000000">
                      <a:alpha val="43137"/>
                    </a:srgbClr>
                  </a:outerShdw>
                </a:effectLst>
              </a:rPr>
              <a:t>, assédio,  jogos violentos online, desafios, trotes.</a:t>
            </a:r>
          </a:p>
          <a:p>
            <a:pPr marL="274320" indent="-274320">
              <a:spcAft>
                <a:spcPts val="1800"/>
              </a:spcAft>
              <a:buClr>
                <a:schemeClr val="accent3"/>
              </a:buClr>
              <a:buSzPct val="95000"/>
              <a:buFont typeface="Wingdings 2"/>
              <a:buChar char=""/>
            </a:pPr>
            <a:r>
              <a:rPr lang="pt-BR" sz="2300" dirty="0">
                <a:effectLst>
                  <a:outerShdw blurRad="38100" dist="38100" dir="2700000" algn="tl">
                    <a:srgbClr val="000000">
                      <a:alpha val="43137"/>
                    </a:srgbClr>
                  </a:outerShdw>
                </a:effectLst>
              </a:rPr>
              <a:t>Repercussões traumáticas e síndrome do estresse pós-traumático </a:t>
            </a:r>
            <a:r>
              <a:rPr lang="pt-BR" sz="2300" dirty="0" smtClean="0">
                <a:effectLst>
                  <a:outerShdw blurRad="38100" dist="38100" dir="2700000" algn="tl">
                    <a:srgbClr val="000000">
                      <a:alpha val="43137"/>
                    </a:srgbClr>
                  </a:outerShdw>
                </a:effectLst>
              </a:rPr>
              <a:t>além das </a:t>
            </a:r>
            <a:r>
              <a:rPr lang="pt-BR" sz="2300" dirty="0">
                <a:effectLst>
                  <a:outerShdw blurRad="38100" dist="38100" dir="2700000" algn="tl">
                    <a:srgbClr val="000000">
                      <a:alpha val="43137"/>
                    </a:srgbClr>
                  </a:outerShdw>
                </a:effectLst>
              </a:rPr>
              <a:t>reações adversas da infância (</a:t>
            </a:r>
            <a:r>
              <a:rPr lang="pt-BR" sz="2300" i="1" dirty="0">
                <a:effectLst>
                  <a:outerShdw blurRad="38100" dist="38100" dir="2700000" algn="tl">
                    <a:srgbClr val="000000">
                      <a:alpha val="43137"/>
                    </a:srgbClr>
                  </a:outerShdw>
                </a:effectLst>
              </a:rPr>
              <a:t>Adverse </a:t>
            </a:r>
            <a:r>
              <a:rPr lang="pt-BR" sz="2300" i="1" dirty="0" err="1">
                <a:effectLst>
                  <a:outerShdw blurRad="38100" dist="38100" dir="2700000" algn="tl">
                    <a:srgbClr val="000000">
                      <a:alpha val="43137"/>
                    </a:srgbClr>
                  </a:outerShdw>
                </a:effectLst>
              </a:rPr>
              <a:t>Childhood</a:t>
            </a:r>
            <a:r>
              <a:rPr lang="pt-BR" sz="2300" i="1" dirty="0">
                <a:effectLst>
                  <a:outerShdw blurRad="38100" dist="38100" dir="2700000" algn="tl">
                    <a:srgbClr val="000000">
                      <a:alpha val="43137"/>
                    </a:srgbClr>
                  </a:outerShdw>
                </a:effectLst>
              </a:rPr>
              <a:t> </a:t>
            </a:r>
            <a:r>
              <a:rPr lang="pt-BR" sz="2300" i="1" dirty="0" err="1">
                <a:effectLst>
                  <a:outerShdw blurRad="38100" dist="38100" dir="2700000" algn="tl">
                    <a:srgbClr val="000000">
                      <a:alpha val="43137"/>
                    </a:srgbClr>
                  </a:outerShdw>
                </a:effectLst>
              </a:rPr>
              <a:t>Experiences</a:t>
            </a:r>
            <a:r>
              <a:rPr lang="pt-BR" sz="2300" i="1" dirty="0">
                <a:effectLst>
                  <a:outerShdw blurRad="38100" dist="38100" dir="2700000" algn="tl">
                    <a:srgbClr val="000000">
                      <a:alpha val="43137"/>
                    </a:srgbClr>
                  </a:outerShdw>
                </a:effectLst>
              </a:rPr>
              <a:t>, ACE </a:t>
            </a:r>
            <a:r>
              <a:rPr lang="pt-BR" sz="2300" i="1" dirty="0" err="1">
                <a:effectLst>
                  <a:outerShdw blurRad="38100" dist="38100" dir="2700000" algn="tl">
                    <a:srgbClr val="000000">
                      <a:alpha val="43137"/>
                    </a:srgbClr>
                  </a:outerShdw>
                </a:effectLst>
              </a:rPr>
              <a:t>study</a:t>
            </a:r>
            <a:r>
              <a:rPr lang="pt-BR" sz="2300" dirty="0">
                <a:effectLst>
                  <a:outerShdw blurRad="38100" dist="38100" dir="2700000" algn="tl">
                    <a:srgbClr val="000000">
                      <a:alpha val="43137"/>
                    </a:srgbClr>
                  </a:outerShdw>
                </a:effectLst>
              </a:rPr>
              <a:t>)</a:t>
            </a:r>
          </a:p>
          <a:p>
            <a:pPr marL="274320" indent="-274320">
              <a:spcAft>
                <a:spcPts val="1800"/>
              </a:spcAft>
              <a:buClr>
                <a:schemeClr val="accent3"/>
              </a:buClr>
              <a:buSzPct val="95000"/>
              <a:buFont typeface="Wingdings 2"/>
              <a:buChar char=""/>
            </a:pPr>
            <a:r>
              <a:rPr lang="pt-BR" sz="2300" b="1" dirty="0">
                <a:solidFill>
                  <a:srgbClr val="FFC000"/>
                </a:solidFill>
                <a:effectLst>
                  <a:outerShdw blurRad="38100" dist="38100" dir="2700000" algn="tl">
                    <a:srgbClr val="000000">
                      <a:alpha val="43137"/>
                    </a:srgbClr>
                  </a:outerShdw>
                </a:effectLst>
              </a:rPr>
              <a:t>Relação triangular</a:t>
            </a:r>
            <a:r>
              <a:rPr lang="pt-BR" sz="2300" dirty="0">
                <a:effectLst>
                  <a:outerShdw blurRad="38100" dist="38100" dir="2700000" algn="tl">
                    <a:srgbClr val="000000">
                      <a:alpha val="43137"/>
                    </a:srgbClr>
                  </a:outerShdw>
                </a:effectLst>
              </a:rPr>
              <a:t>: vítima, agressor, contexto da omissão-silêncio e a importância da denúncia e interrupção imediata</a:t>
            </a:r>
          </a:p>
        </p:txBody>
      </p:sp>
    </p:spTree>
    <p:extLst>
      <p:ext uri="{BB962C8B-B14F-4D97-AF65-F5344CB8AC3E}">
        <p14:creationId xmlns:p14="http://schemas.microsoft.com/office/powerpoint/2010/main" val="2267419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784527" y="725885"/>
            <a:ext cx="9035767"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smtClean="0">
                <a:solidFill>
                  <a:srgbClr val="FFC000"/>
                </a:solidFill>
              </a:rPr>
              <a:t>TROTE </a:t>
            </a:r>
            <a:r>
              <a:rPr lang="pt-BR" dirty="0">
                <a:solidFill>
                  <a:srgbClr val="FFC000"/>
                </a:solidFill>
              </a:rPr>
              <a:t>como forma de </a:t>
            </a:r>
            <a:r>
              <a:rPr lang="pt-BR" dirty="0" smtClean="0">
                <a:solidFill>
                  <a:srgbClr val="FFC000"/>
                </a:solidFill>
              </a:rPr>
              <a:t>Violência</a:t>
            </a:r>
            <a:endParaRPr lang="pt-BR" dirty="0">
              <a:solidFill>
                <a:srgbClr val="FFC000"/>
              </a:solidFill>
            </a:endParaRPr>
          </a:p>
        </p:txBody>
      </p:sp>
      <p:sp>
        <p:nvSpPr>
          <p:cNvPr id="5" name="Espaço Reservado para Conteúdo 2"/>
          <p:cNvSpPr txBox="1">
            <a:spLocks/>
          </p:cNvSpPr>
          <p:nvPr/>
        </p:nvSpPr>
        <p:spPr>
          <a:xfrm>
            <a:off x="814427" y="1681995"/>
            <a:ext cx="11388724" cy="3970318"/>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pt-BR" dirty="0"/>
              <a:t>Trote = Abuso = Ritual de Passagem = Assédio Ritualístico = Ameaças de Humilhação com exigência da realização de tarefas sem sentido ou chantagem econômica ou ameaça de morte usado como pressão e sofrimento compartilhado no grupo de “amigos” ou “camaradas” </a:t>
            </a:r>
          </a:p>
          <a:p>
            <a:r>
              <a:rPr lang="pt-BR" dirty="0"/>
              <a:t>Serve como “taxa de adesão” ou “batismo de fogo” para pertencer ao grupo</a:t>
            </a:r>
          </a:p>
          <a:p>
            <a:r>
              <a:rPr lang="pt-BR" dirty="0"/>
              <a:t>Trote Universitário ou no Serviço Militar: complicadas relações de poder e autoritarismo que motiva tais ações num comportamento comum aos rituais pagãos de “</a:t>
            </a:r>
            <a:r>
              <a:rPr lang="pt-BR" dirty="0" err="1"/>
              <a:t>pertenencimento</a:t>
            </a:r>
            <a:r>
              <a:rPr lang="pt-BR" dirty="0"/>
              <a:t>” ou “pertença”</a:t>
            </a:r>
          </a:p>
          <a:p>
            <a:r>
              <a:rPr lang="pt-BR" i="1" dirty="0" err="1"/>
              <a:t>Hazing</a:t>
            </a:r>
            <a:r>
              <a:rPr lang="pt-BR" dirty="0"/>
              <a:t>, </a:t>
            </a:r>
            <a:r>
              <a:rPr lang="pt-BR" i="1" dirty="0" err="1" smtClean="0"/>
              <a:t>ragging</a:t>
            </a:r>
            <a:r>
              <a:rPr lang="pt-BR" dirty="0" smtClean="0"/>
              <a:t> </a:t>
            </a:r>
            <a:r>
              <a:rPr lang="pt-BR" dirty="0"/>
              <a:t>ou </a:t>
            </a:r>
            <a:r>
              <a:rPr lang="pt-BR" i="1" dirty="0" err="1"/>
              <a:t>fagging</a:t>
            </a:r>
            <a:endParaRPr lang="pt-BR" i="1" dirty="0"/>
          </a:p>
        </p:txBody>
      </p:sp>
    </p:spTree>
    <p:extLst>
      <p:ext uri="{BB962C8B-B14F-4D97-AF65-F5344CB8AC3E}">
        <p14:creationId xmlns:p14="http://schemas.microsoft.com/office/powerpoint/2010/main" val="1289182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idx="4294967295"/>
          </p:nvPr>
        </p:nvSpPr>
        <p:spPr>
          <a:xfrm>
            <a:off x="1780974" y="702801"/>
            <a:ext cx="9742033" cy="1277273"/>
          </a:xfr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p>
            <a:r>
              <a:rPr lang="pt-BR" sz="4000" b="1" dirty="0">
                <a:solidFill>
                  <a:srgbClr val="FFC000"/>
                </a:solidFill>
                <a:effectLst>
                  <a:outerShdw blurRad="38100" dist="25400" dir="5400000" algn="tl" rotWithShape="0">
                    <a:srgbClr val="000000">
                      <a:alpha val="43000"/>
                    </a:srgbClr>
                  </a:outerShdw>
                </a:effectLst>
              </a:rPr>
              <a:t>Desenvolvimento Cerebral &amp; Mental</a:t>
            </a:r>
            <a:br>
              <a:rPr lang="pt-BR" sz="4000" b="1" dirty="0">
                <a:solidFill>
                  <a:srgbClr val="FFC000"/>
                </a:solidFill>
                <a:effectLst>
                  <a:outerShdw blurRad="38100" dist="25400" dir="5400000" algn="tl" rotWithShape="0">
                    <a:srgbClr val="000000">
                      <a:alpha val="43000"/>
                    </a:srgbClr>
                  </a:outerShdw>
                </a:effectLst>
              </a:rPr>
            </a:br>
            <a:r>
              <a:rPr lang="pt-BR" sz="4000" b="1" dirty="0">
                <a:solidFill>
                  <a:srgbClr val="FFC000"/>
                </a:solidFill>
                <a:effectLst>
                  <a:outerShdw blurRad="38100" dist="25400" dir="5400000" algn="tl" rotWithShape="0">
                    <a:srgbClr val="000000">
                      <a:alpha val="43000"/>
                    </a:srgbClr>
                  </a:outerShdw>
                </a:effectLst>
              </a:rPr>
              <a:t>de Crianças e Adolescentes</a:t>
            </a:r>
          </a:p>
        </p:txBody>
      </p:sp>
      <p:sp>
        <p:nvSpPr>
          <p:cNvPr id="5" name="Espaço Reservado para Conteúdo 2"/>
          <p:cNvSpPr txBox="1">
            <a:spLocks/>
          </p:cNvSpPr>
          <p:nvPr/>
        </p:nvSpPr>
        <p:spPr>
          <a:xfrm>
            <a:off x="810322" y="2281168"/>
            <a:ext cx="10972800" cy="4324261"/>
          </a:xfrm>
          <a:prstGeom prst="rect">
            <a:avLst/>
          </a:prstGeom>
        </p:spPr>
        <p:txBody>
          <a:bodyPr vert="horz">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spcBef>
                <a:spcPts val="0"/>
              </a:spcBef>
              <a:spcAft>
                <a:spcPts val="1800"/>
              </a:spcAft>
            </a:pPr>
            <a:r>
              <a:rPr lang="pt-BR" sz="2300" dirty="0">
                <a:effectLst>
                  <a:outerShdw blurRad="38100" dist="38100" dir="2700000" algn="tl">
                    <a:srgbClr val="000000">
                      <a:alpha val="43137"/>
                    </a:srgbClr>
                  </a:outerShdw>
                </a:effectLst>
              </a:rPr>
              <a:t>Uso de Mídias afeta como o cérebro de crianças e adolescentes reage a estímulos, processa e guarda a informações, imagens, cores, movimentos, músicas e vê o mundo,  a curto e médio prazo</a:t>
            </a:r>
          </a:p>
          <a:p>
            <a:pPr>
              <a:spcBef>
                <a:spcPts val="0"/>
              </a:spcBef>
              <a:spcAft>
                <a:spcPts val="1800"/>
              </a:spcAft>
            </a:pPr>
            <a:r>
              <a:rPr lang="pt-BR" sz="2300" dirty="0">
                <a:effectLst>
                  <a:outerShdw blurRad="38100" dist="38100" dir="2700000" algn="tl">
                    <a:srgbClr val="000000">
                      <a:alpha val="43137"/>
                    </a:srgbClr>
                  </a:outerShdw>
                </a:effectLst>
              </a:rPr>
              <a:t>Adolescentes dependentes de Internet demonstram alterações estruturais em seu cérebro e de substância cinzenta</a:t>
            </a:r>
          </a:p>
          <a:p>
            <a:pPr>
              <a:spcBef>
                <a:spcPts val="0"/>
              </a:spcBef>
              <a:spcAft>
                <a:spcPts val="1800"/>
              </a:spcAft>
            </a:pPr>
            <a:r>
              <a:rPr lang="pt-BR" sz="2300" dirty="0">
                <a:effectLst>
                  <a:outerShdw blurRad="38100" dist="38100" dir="2700000" algn="tl">
                    <a:srgbClr val="000000">
                      <a:alpha val="43137"/>
                    </a:srgbClr>
                  </a:outerShdw>
                </a:effectLst>
              </a:rPr>
              <a:t>Lobo frontal (responsável por funções executivas): controle de impulsos, julgamentos, resolução de problemas, atenção, inibição, memória e tomada de decisões, só termina sua maturação &gt; 25 anos</a:t>
            </a:r>
          </a:p>
          <a:p>
            <a:pPr>
              <a:spcBef>
                <a:spcPts val="0"/>
              </a:spcBef>
              <a:spcAft>
                <a:spcPts val="1800"/>
              </a:spcAft>
            </a:pPr>
            <a:r>
              <a:rPr lang="pt-BR" sz="2300" dirty="0">
                <a:effectLst>
                  <a:outerShdw blurRad="38100" dist="38100" dir="2700000" algn="tl">
                    <a:srgbClr val="000000">
                      <a:alpha val="43137"/>
                    </a:srgbClr>
                  </a:outerShdw>
                </a:effectLst>
              </a:rPr>
              <a:t>Fluxo constante de mensagens assustadoras de mídia aumenta o medo e a ansiedade &gt; efeito dos neurotransmissores: </a:t>
            </a:r>
            <a:r>
              <a:rPr lang="pt-BR" sz="2300" b="1" dirty="0">
                <a:solidFill>
                  <a:srgbClr val="FFC000"/>
                </a:solidFill>
                <a:effectLst>
                  <a:outerShdw blurRad="38100" dist="38100" dir="2700000" algn="tl">
                    <a:srgbClr val="000000">
                      <a:alpha val="43137"/>
                    </a:srgbClr>
                  </a:outerShdw>
                </a:effectLst>
              </a:rPr>
              <a:t>DOPAMINA</a:t>
            </a:r>
          </a:p>
        </p:txBody>
      </p:sp>
    </p:spTree>
    <p:extLst>
      <p:ext uri="{BB962C8B-B14F-4D97-AF65-F5344CB8AC3E}">
        <p14:creationId xmlns:p14="http://schemas.microsoft.com/office/powerpoint/2010/main" val="10685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780976" y="725885"/>
            <a:ext cx="9113925"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Violência gera </a:t>
            </a:r>
            <a:r>
              <a:rPr lang="pt-BR" dirty="0" smtClean="0">
                <a:solidFill>
                  <a:srgbClr val="FFC000"/>
                </a:solidFill>
              </a:rPr>
              <a:t>Violência - 1</a:t>
            </a:r>
            <a:endParaRPr lang="pt-BR" dirty="0">
              <a:solidFill>
                <a:srgbClr val="FFC000"/>
              </a:solidFill>
            </a:endParaRPr>
          </a:p>
        </p:txBody>
      </p:sp>
      <p:sp>
        <p:nvSpPr>
          <p:cNvPr id="5" name="Espaço Reservado para Conteúdo 2"/>
          <p:cNvSpPr txBox="1">
            <a:spLocks/>
          </p:cNvSpPr>
          <p:nvPr/>
        </p:nvSpPr>
        <p:spPr>
          <a:xfrm>
            <a:off x="803275" y="1437523"/>
            <a:ext cx="11388725" cy="5016758"/>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pt-BR" dirty="0"/>
              <a:t>Crianças não sabem interpretar as mensagens das mídias e TV</a:t>
            </a:r>
          </a:p>
          <a:p>
            <a:r>
              <a:rPr lang="pt-BR" dirty="0"/>
              <a:t>Dificuldades em diferenciar fantasia da realidade da imagem</a:t>
            </a:r>
          </a:p>
          <a:p>
            <a:r>
              <a:rPr lang="pt-BR" dirty="0"/>
              <a:t>Mensagens da violência são </a:t>
            </a:r>
            <a:r>
              <a:rPr lang="pt-BR" dirty="0" err="1"/>
              <a:t>glamourizadas</a:t>
            </a:r>
            <a:r>
              <a:rPr lang="pt-BR" dirty="0"/>
              <a:t> entre heróis X vilões </a:t>
            </a:r>
          </a:p>
          <a:p>
            <a:r>
              <a:rPr lang="pt-BR" dirty="0"/>
              <a:t>Não existe punição, nem remorso, nem dor e nem cuidados com os que sofrem a violência, somente a morte sem </a:t>
            </a:r>
            <a:r>
              <a:rPr lang="pt-BR" dirty="0" smtClean="0"/>
              <a:t>consequências e pior, com recompensas!</a:t>
            </a:r>
            <a:endParaRPr lang="pt-BR" dirty="0"/>
          </a:p>
          <a:p>
            <a:r>
              <a:rPr lang="pt-BR" dirty="0"/>
              <a:t>Poucos programas com temas de </a:t>
            </a:r>
            <a:r>
              <a:rPr lang="pt-BR" dirty="0" err="1"/>
              <a:t>anti-violência</a:t>
            </a:r>
            <a:r>
              <a:rPr lang="pt-BR" dirty="0"/>
              <a:t> ou construção da </a:t>
            </a:r>
            <a:r>
              <a:rPr lang="pt-BR" dirty="0" smtClean="0"/>
              <a:t>paz</a:t>
            </a:r>
          </a:p>
          <a:p>
            <a:pPr marL="0" indent="0">
              <a:buNone/>
            </a:pPr>
            <a:r>
              <a:rPr lang="pt-BR" dirty="0" smtClean="0"/>
              <a:t> </a:t>
            </a:r>
            <a:r>
              <a:rPr lang="pt-BR" dirty="0"/>
              <a:t>(aprendizado </a:t>
            </a:r>
            <a:r>
              <a:rPr lang="pt-BR" dirty="0" smtClean="0"/>
              <a:t>pró-social</a:t>
            </a:r>
            <a:r>
              <a:rPr lang="pt-BR" dirty="0"/>
              <a:t>) </a:t>
            </a:r>
          </a:p>
          <a:p>
            <a:r>
              <a:rPr lang="pt-BR" dirty="0"/>
              <a:t>Quanto mais agressões são parte do cotidiano na vida digital e na vida real, mais probabilidade de se tornar um adulto violento, com comportamentos </a:t>
            </a:r>
            <a:r>
              <a:rPr lang="pt-BR" dirty="0" err="1"/>
              <a:t>anti-sociais</a:t>
            </a:r>
            <a:r>
              <a:rPr lang="pt-BR" dirty="0"/>
              <a:t>, ou cometer suicídio. </a:t>
            </a:r>
          </a:p>
        </p:txBody>
      </p:sp>
      <p:sp>
        <p:nvSpPr>
          <p:cNvPr id="6" name="Retângulo 5"/>
          <p:cNvSpPr/>
          <p:nvPr/>
        </p:nvSpPr>
        <p:spPr>
          <a:xfrm>
            <a:off x="5732636" y="6111937"/>
            <a:ext cx="6096000" cy="584775"/>
          </a:xfrm>
          <a:prstGeom prst="rect">
            <a:avLst/>
          </a:prstGeom>
        </p:spPr>
        <p:txBody>
          <a:bodyPr>
            <a:spAutoFit/>
          </a:bodyPr>
          <a:lstStyle/>
          <a:p>
            <a:pPr algn="r"/>
            <a:r>
              <a:rPr lang="en-US" sz="1600" dirty="0">
                <a:effectLst>
                  <a:outerShdw blurRad="38100" dist="38100" dir="2700000" algn="tl">
                    <a:srgbClr val="000000">
                      <a:alpha val="43137"/>
                    </a:srgbClr>
                  </a:outerShdw>
                </a:effectLst>
              </a:rPr>
              <a:t>FONTE: Vic </a:t>
            </a:r>
            <a:r>
              <a:rPr lang="en-US" sz="1600" dirty="0" err="1">
                <a:effectLst>
                  <a:outerShdw blurRad="38100" dist="38100" dir="2700000" algn="tl">
                    <a:srgbClr val="000000">
                      <a:alpha val="43137"/>
                    </a:srgbClr>
                  </a:outerShdw>
                </a:effectLst>
              </a:rPr>
              <a:t>Strasburger</a:t>
            </a:r>
            <a:r>
              <a:rPr lang="en-US" sz="1600" dirty="0">
                <a:effectLst>
                  <a:outerShdw blurRad="38100" dist="38100" dir="2700000" algn="tl">
                    <a:srgbClr val="000000">
                      <a:alpha val="43137"/>
                    </a:srgbClr>
                  </a:outerShdw>
                </a:effectLst>
              </a:rPr>
              <a:t>, Society for Adolescent Health and Medicine meeting, New Orleans, 2017.</a:t>
            </a:r>
            <a:endParaRPr lang="pt-BR" sz="1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8485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p:cNvSpPr txBox="1">
            <a:spLocks/>
          </p:cNvSpPr>
          <p:nvPr/>
        </p:nvSpPr>
        <p:spPr>
          <a:xfrm>
            <a:off x="803275" y="1341438"/>
            <a:ext cx="11388725" cy="4662815"/>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pt-BR" dirty="0"/>
              <a:t>Por quê se nega a violência das mídias ou da TV &amp; dos videogames?</a:t>
            </a:r>
          </a:p>
          <a:p>
            <a:r>
              <a:rPr lang="pt-BR" dirty="0"/>
              <a:t>Raciocínio ardiloso, manipulativo (no </a:t>
            </a:r>
            <a:r>
              <a:rPr lang="pt-BR" i="1" dirty="0"/>
              <a:t>script</a:t>
            </a:r>
            <a:r>
              <a:rPr lang="pt-BR" dirty="0"/>
              <a:t>) e enganador até o final</a:t>
            </a:r>
          </a:p>
          <a:p>
            <a:r>
              <a:rPr lang="pt-BR" dirty="0"/>
              <a:t>Dissonância cognitiva (split psicológico entre o mundo real e o imaginário, mundos interno X externo) </a:t>
            </a:r>
          </a:p>
          <a:p>
            <a:r>
              <a:rPr lang="pt-BR" dirty="0"/>
              <a:t>Reações psicológicas de medo, de culpa, de vergonha, de ódio, de perdas</a:t>
            </a:r>
          </a:p>
          <a:p>
            <a:r>
              <a:rPr lang="pt-BR" dirty="0"/>
              <a:t>Teorias da “catarse” &gt; ver que é o “outro” que sofre ou é dominado</a:t>
            </a:r>
          </a:p>
          <a:p>
            <a:r>
              <a:rPr lang="pt-BR" dirty="0"/>
              <a:t>Efeito da “terceira pessoa” &gt; as pessoas acreditam que a mídia tem um efeito mais forte ou intenso nos comportamentos “dos outros” em vez de em si mesmos. </a:t>
            </a:r>
          </a:p>
          <a:p>
            <a:r>
              <a:rPr lang="pt-BR" dirty="0"/>
              <a:t>Indústria lucrativa (mais lucro nos videogames do que nas escolas e universidades)</a:t>
            </a:r>
          </a:p>
        </p:txBody>
      </p:sp>
      <p:sp>
        <p:nvSpPr>
          <p:cNvPr id="8" name="Título 1"/>
          <p:cNvSpPr txBox="1">
            <a:spLocks/>
          </p:cNvSpPr>
          <p:nvPr/>
        </p:nvSpPr>
        <p:spPr>
          <a:xfrm>
            <a:off x="1780976" y="725885"/>
            <a:ext cx="9113925"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Violência gera </a:t>
            </a:r>
            <a:r>
              <a:rPr lang="pt-BR" dirty="0" smtClean="0">
                <a:solidFill>
                  <a:srgbClr val="FFC000"/>
                </a:solidFill>
              </a:rPr>
              <a:t>Violência - 2</a:t>
            </a:r>
            <a:endParaRPr lang="pt-BR" dirty="0">
              <a:solidFill>
                <a:srgbClr val="FFC000"/>
              </a:solidFill>
            </a:endParaRPr>
          </a:p>
        </p:txBody>
      </p:sp>
      <p:sp>
        <p:nvSpPr>
          <p:cNvPr id="9" name="Retângulo 8"/>
          <p:cNvSpPr/>
          <p:nvPr/>
        </p:nvSpPr>
        <p:spPr>
          <a:xfrm>
            <a:off x="5732636" y="6111937"/>
            <a:ext cx="6096000" cy="584775"/>
          </a:xfrm>
          <a:prstGeom prst="rect">
            <a:avLst/>
          </a:prstGeom>
        </p:spPr>
        <p:txBody>
          <a:bodyPr>
            <a:spAutoFit/>
          </a:bodyPr>
          <a:lstStyle/>
          <a:p>
            <a:pPr algn="r"/>
            <a:r>
              <a:rPr lang="en-US" sz="1600" dirty="0">
                <a:effectLst>
                  <a:outerShdw blurRad="38100" dist="38100" dir="2700000" algn="tl">
                    <a:srgbClr val="000000">
                      <a:alpha val="43137"/>
                    </a:srgbClr>
                  </a:outerShdw>
                </a:effectLst>
              </a:rPr>
              <a:t>FONTE: Vic </a:t>
            </a:r>
            <a:r>
              <a:rPr lang="en-US" sz="1600" dirty="0" err="1">
                <a:effectLst>
                  <a:outerShdw blurRad="38100" dist="38100" dir="2700000" algn="tl">
                    <a:srgbClr val="000000">
                      <a:alpha val="43137"/>
                    </a:srgbClr>
                  </a:outerShdw>
                </a:effectLst>
              </a:rPr>
              <a:t>Strasburger</a:t>
            </a:r>
            <a:r>
              <a:rPr lang="en-US" sz="1600" dirty="0">
                <a:effectLst>
                  <a:outerShdw blurRad="38100" dist="38100" dir="2700000" algn="tl">
                    <a:srgbClr val="000000">
                      <a:alpha val="43137"/>
                    </a:srgbClr>
                  </a:outerShdw>
                </a:effectLst>
              </a:rPr>
              <a:t>, Society for Adolescent Health and Medicine meeting, New Orleans, 2017.</a:t>
            </a:r>
            <a:endParaRPr lang="pt-BR" sz="1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7931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784527" y="725885"/>
            <a:ext cx="9035767" cy="615553"/>
          </a:xfrm>
          <a:prstGeom prst="rect">
            <a:avLst/>
          </a:prstGeom>
          <a:ln>
            <a:noFill/>
          </a:ln>
        </p:spPr>
        <p:txBody>
          <a:bodyPr vert="horz" wrap="square" lIns="0" tIns="0" rIns="18288" bIns="0" anchor="b">
            <a:spAutoFit/>
            <a:scene3d>
              <a:camera prst="orthographicFront"/>
              <a:lightRig rig="freezing" dir="t">
                <a:rot lat="0" lon="0" rev="5640000"/>
              </a:lightRig>
            </a:scene3d>
            <a:sp3d prstMaterial="flat">
              <a:bevelT w="38100" h="38100"/>
              <a:contourClr>
                <a:schemeClr val="tx2"/>
              </a:contourClr>
            </a:sp3d>
          </a:bodyPr>
          <a:lstStyle>
            <a:lvl1pPr>
              <a:spcBef>
                <a:spcPct val="0"/>
              </a:spcBef>
              <a:buNone/>
              <a:defRPr kumimoji="0" sz="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dirty="0">
                <a:solidFill>
                  <a:srgbClr val="FFC000"/>
                </a:solidFill>
              </a:rPr>
              <a:t>Novas Formas de Violência - </a:t>
            </a:r>
            <a:r>
              <a:rPr lang="pt-BR" dirty="0" smtClean="0">
                <a:solidFill>
                  <a:srgbClr val="FFC000"/>
                </a:solidFill>
              </a:rPr>
              <a:t>1</a:t>
            </a:r>
            <a:endParaRPr lang="pt-BR" dirty="0">
              <a:solidFill>
                <a:srgbClr val="FFC000"/>
              </a:solidFill>
            </a:endParaRPr>
          </a:p>
        </p:txBody>
      </p:sp>
      <p:sp>
        <p:nvSpPr>
          <p:cNvPr id="5" name="Espaço Reservado para Conteúdo 2"/>
          <p:cNvSpPr txBox="1">
            <a:spLocks/>
          </p:cNvSpPr>
          <p:nvPr/>
        </p:nvSpPr>
        <p:spPr>
          <a:xfrm>
            <a:off x="814427" y="1681995"/>
            <a:ext cx="11388724" cy="4078039"/>
          </a:xfrm>
          <a:prstGeom prst="rect">
            <a:avLst/>
          </a:prstGeom>
        </p:spPr>
        <p:txBody>
          <a:bodyPr vert="horz" wrap="square">
            <a:spAutoFit/>
          </a:bodyPr>
          <a:lstStyle>
            <a:defPPr>
              <a:defRPr lang="pt-BR"/>
            </a:defPPr>
            <a:lvl1pPr marL="274320" indent="-274320">
              <a:spcBef>
                <a:spcPts val="0"/>
              </a:spcBef>
              <a:spcAft>
                <a:spcPts val="1800"/>
              </a:spcAft>
              <a:buClr>
                <a:schemeClr val="accent3"/>
              </a:buClr>
              <a:buSzPct val="95000"/>
              <a:buFont typeface="Wingdings 2"/>
              <a:buChar char=""/>
              <a:defRPr kumimoji="0" sz="2300">
                <a:effectLst>
                  <a:outerShdw blurRad="38100" dist="38100" dir="2700000" algn="tl">
                    <a:srgbClr val="000000">
                      <a:alpha val="43137"/>
                    </a:srgbClr>
                  </a:outerShdw>
                </a:effectLst>
              </a:defRPr>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pt-BR" dirty="0"/>
              <a:t>Fotografias ou vídeos de violência sem cortes e não regulados</a:t>
            </a:r>
          </a:p>
          <a:p>
            <a:r>
              <a:rPr lang="pt-BR" dirty="0"/>
              <a:t>Ameaças pessoais, cyberbullying, discursos de ódio e intolerância, contextos destrutivos</a:t>
            </a:r>
          </a:p>
          <a:p>
            <a:r>
              <a:rPr lang="pt-BR" dirty="0" smtClean="0"/>
              <a:t>Homofobia, misoginia </a:t>
            </a:r>
            <a:r>
              <a:rPr lang="pt-BR" dirty="0"/>
              <a:t>e grupos </a:t>
            </a:r>
            <a:r>
              <a:rPr lang="pt-BR" dirty="0" err="1"/>
              <a:t>supremacistas</a:t>
            </a:r>
            <a:r>
              <a:rPr lang="pt-BR" dirty="0"/>
              <a:t> </a:t>
            </a:r>
            <a:r>
              <a:rPr lang="pt-BR" dirty="0" smtClean="0"/>
              <a:t>(donos </a:t>
            </a:r>
            <a:r>
              <a:rPr lang="pt-BR" dirty="0"/>
              <a:t>da “verdade”) </a:t>
            </a:r>
            <a:r>
              <a:rPr lang="pt-BR" dirty="0" smtClean="0"/>
              <a:t>X </a:t>
            </a:r>
            <a:r>
              <a:rPr lang="pt-BR" i="1" dirty="0" err="1"/>
              <a:t>fake</a:t>
            </a:r>
            <a:r>
              <a:rPr lang="pt-BR" i="1" dirty="0"/>
              <a:t> </a:t>
            </a:r>
            <a:r>
              <a:rPr lang="pt-BR" i="1" dirty="0" err="1"/>
              <a:t>news</a:t>
            </a:r>
            <a:r>
              <a:rPr lang="pt-BR" i="1" dirty="0"/>
              <a:t> </a:t>
            </a:r>
            <a:r>
              <a:rPr lang="pt-BR" dirty="0"/>
              <a:t>(notícias falsas) e </a:t>
            </a:r>
            <a:r>
              <a:rPr lang="pt-BR" i="1" dirty="0" err="1"/>
              <a:t>hoax</a:t>
            </a:r>
            <a:r>
              <a:rPr lang="pt-BR" dirty="0"/>
              <a:t> (boatos) </a:t>
            </a:r>
          </a:p>
          <a:p>
            <a:r>
              <a:rPr lang="pt-BR" dirty="0"/>
              <a:t>Violência em desenhos animados e </a:t>
            </a:r>
            <a:r>
              <a:rPr lang="pt-BR" dirty="0" err="1"/>
              <a:t>filmetes</a:t>
            </a:r>
            <a:r>
              <a:rPr lang="pt-BR" dirty="0"/>
              <a:t> no YouTube</a:t>
            </a:r>
          </a:p>
          <a:p>
            <a:r>
              <a:rPr lang="pt-BR" dirty="0"/>
              <a:t>Incitação ao suicídio, trotes, desafios e lesões de </a:t>
            </a:r>
            <a:r>
              <a:rPr lang="pt-BR" dirty="0" smtClean="0"/>
              <a:t>automutilação </a:t>
            </a:r>
          </a:p>
          <a:p>
            <a:pPr marL="0" indent="0">
              <a:buNone/>
            </a:pPr>
            <a:endParaRPr lang="pt-BR" dirty="0"/>
          </a:p>
        </p:txBody>
      </p:sp>
    </p:spTree>
    <p:extLst>
      <p:ext uri="{BB962C8B-B14F-4D97-AF65-F5344CB8AC3E}">
        <p14:creationId xmlns:p14="http://schemas.microsoft.com/office/powerpoint/2010/main" val="4242302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297</TotalTime>
  <Words>1357</Words>
  <Application>Microsoft Office PowerPoint</Application>
  <PresentationFormat>Widescreen</PresentationFormat>
  <Paragraphs>142</Paragraphs>
  <Slides>18</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18</vt:i4>
      </vt:variant>
    </vt:vector>
  </HeadingPairs>
  <TitlesOfParts>
    <vt:vector size="24" baseType="lpstr">
      <vt:lpstr>Arial</vt:lpstr>
      <vt:lpstr>Calibri</vt:lpstr>
      <vt:lpstr>Constantia</vt:lpstr>
      <vt:lpstr>Tahoma</vt:lpstr>
      <vt:lpstr>Wingdings 2</vt:lpstr>
      <vt:lpstr>Fluxo</vt:lpstr>
      <vt:lpstr>Debate sobre Formas de Combate à Incitação à Prática de Trote ou Outra Conduta Perniciosa na Internet</vt:lpstr>
      <vt:lpstr>Alguns Dados da Realidade do BRASIL</vt:lpstr>
      <vt:lpstr>Apresentação do PowerPoint</vt:lpstr>
      <vt:lpstr>Apresentação do PowerPoint</vt:lpstr>
      <vt:lpstr>Apresentação do PowerPoint</vt:lpstr>
      <vt:lpstr>Desenvolvimento Cerebral &amp; Mental de Crianças e Adolescentes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Debate sobre Formas de Combate a Incitação à Prática de Trote ou Outra Conduta Perniciosa na Internet</dc:title>
  <dc:creator>EVELYN EISENSTEIN</dc:creator>
  <cp:lastModifiedBy>Mariana Menezes dos Reis</cp:lastModifiedBy>
  <cp:revision>44</cp:revision>
  <dcterms:created xsi:type="dcterms:W3CDTF">2017-06-02T14:08:15Z</dcterms:created>
  <dcterms:modified xsi:type="dcterms:W3CDTF">2017-06-06T12:45:24Z</dcterms:modified>
</cp:coreProperties>
</file>