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95" r:id="rId12"/>
    <p:sldId id="296" r:id="rId13"/>
    <p:sldId id="268" r:id="rId14"/>
    <p:sldId id="272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7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CC0"/>
    <a:srgbClr val="7D7D7D"/>
    <a:srgbClr val="1C486C"/>
    <a:srgbClr val="112A44"/>
    <a:srgbClr val="39AA35"/>
    <a:srgbClr val="F1C019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16" autoAdjust="0"/>
    <p:restoredTop sz="90929"/>
  </p:normalViewPr>
  <p:slideViewPr>
    <p:cSldViewPr snapToGrid="0" snapToObjects="1">
      <p:cViewPr varScale="1">
        <p:scale>
          <a:sx n="106" d="100"/>
          <a:sy n="106" d="100"/>
        </p:scale>
        <p:origin x="13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67D3690-1E52-614D-9E56-8EEB2B36FEB5}" type="datetime1">
              <a:rPr lang="pt-BR"/>
              <a:pPr>
                <a:defRPr/>
              </a:pPr>
              <a:t>01/06/2017</a:t>
            </a:fld>
            <a:endParaRPr lang="pt-B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5C5C81F-1D43-3F4F-9472-9E5C9E4A6D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595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pt-BR" sz="2200" smtClean="0">
                <a:solidFill>
                  <a:srgbClr val="17375E"/>
                </a:solidFill>
              </a:rPr>
              <a:t>O século XXI demanda novas abordagens do processo de aprendizagem. </a:t>
            </a:r>
            <a:r>
              <a:rPr lang="pt-BR" sz="2000" smtClean="0">
                <a:solidFill>
                  <a:srgbClr val="17375E"/>
                </a:solidFill>
              </a:rPr>
              <a:t>Cada vez mais, nossas crianças e adolescentes vão precisar aprender a colabo-rar, a exercitar a criatividade, o pensamento crítico e a solução de problemas, a participação cidadã, ser produtivo e responsável.</a:t>
            </a:r>
            <a:endParaRPr lang="en-US" sz="2000" smtClean="0">
              <a:solidFill>
                <a:srgbClr val="17375E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sz="2200" smtClean="0">
              <a:solidFill>
                <a:srgbClr val="17375E"/>
              </a:solidFill>
            </a:endParaRPr>
          </a:p>
          <a:p>
            <a:pPr eaLnBrk="1" hangingPunct="1">
              <a:defRPr/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16364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defRPr/>
            </a:pPr>
            <a:r>
              <a:rPr lang="pt-BR" sz="2200" dirty="0" smtClean="0">
                <a:solidFill>
                  <a:srgbClr val="17375E"/>
                </a:solidFill>
              </a:rPr>
              <a:t>A Base tem compromisso com a educação integral e expressa visão do cidadão que se quer formar: alguém capaz de aprender a aprender, de pensar criticamente, de dominar conteúdos, de lidar com as próprias emoções e de saber se comunicar. Tudo para a construção de uma sociedade justa, democrática e inclusiva.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573259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defRPr/>
            </a:pPr>
            <a:r>
              <a:rPr lang="pt-BR" sz="2200" smtClean="0">
                <a:solidFill>
                  <a:srgbClr val="17375E"/>
                </a:solidFill>
              </a:rPr>
              <a:t>A Base tem compromisso com a educação integral e expressa visão do cidadão que se quer formar: alguém capaz de aprender a aprender, de pensar criticamente, de dominar conteúdos, de lidar com as próprias emoções e de saber se comunicar. Tudo para a construção de uma sociedade justa, democrática e inclusiva.</a:t>
            </a: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326900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defRPr/>
            </a:pPr>
            <a:r>
              <a:rPr lang="pt-BR" sz="2200" smtClean="0">
                <a:solidFill>
                  <a:srgbClr val="17375E"/>
                </a:solidFill>
              </a:rPr>
              <a:t>A Base tem compromisso com a educação integral e expressa visão do cidadão que se quer formar: alguém capaz de aprender a aprender, de pensar criticamente, de dominar conteúdos, de lidar com as próprias emoções e de saber se comunicar. Tudo para a construção de uma sociedade justa, democrática e inclusiva.</a:t>
            </a: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815264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defRPr/>
            </a:pPr>
            <a:r>
              <a:rPr lang="pt-BR" sz="2200" smtClean="0">
                <a:solidFill>
                  <a:srgbClr val="17375E"/>
                </a:solidFill>
              </a:rPr>
              <a:t>A Base tem compromisso com a educação integral e expressa visão do cidadão que se quer formar: alguém capaz de aprender a aprender, de pensar criticamente, de dominar conteúdos, de lidar com as próprias emoções e de saber se comunicar. Tudo para a construção de uma sociedade justa, democrática e inclusiva.</a:t>
            </a: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040506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defRPr/>
            </a:pPr>
            <a:r>
              <a:rPr lang="pt-BR" sz="2200" smtClean="0">
                <a:solidFill>
                  <a:srgbClr val="17375E"/>
                </a:solidFill>
              </a:rPr>
              <a:t>A Base tem compromisso com a educação integral e expressa visão do cidadão que se quer formar: alguém capaz de aprender a aprender, de pensar criticamente, de dominar conteúdos, de lidar com as próprias emoções e de saber se comunicar. Tudo para a construção de uma sociedade justa, democrática e inclusiva.</a:t>
            </a: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616019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defRPr/>
            </a:pPr>
            <a:r>
              <a:rPr lang="pt-BR" sz="2200" smtClean="0">
                <a:solidFill>
                  <a:srgbClr val="17375E"/>
                </a:solidFill>
              </a:rPr>
              <a:t>A Base tem compromisso com a educação integral e expressa visão do cidadão que se quer formar: alguém capaz de aprender a aprender, de pensar criticamente, de dominar conteúdos, de lidar com as próprias emoções e de saber se comunicar. Tudo para a construção de uma sociedade justa, democrática e inclusiva.</a:t>
            </a: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99306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defRPr/>
            </a:pPr>
            <a:r>
              <a:rPr lang="pt-BR" sz="2200" smtClean="0">
                <a:solidFill>
                  <a:srgbClr val="17375E"/>
                </a:solidFill>
              </a:rPr>
              <a:t>A Base tem compromisso com a educação integral e expressa visão do cidadão que se quer formar: alguém capaz de aprender a aprender, de pensar criticamente, de dominar conteúdos, de lidar com as próprias emoções e de saber se comunicar. Tudo para a construção de uma sociedade justa, democrática e inclusiva.</a:t>
            </a: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290113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defRPr/>
            </a:pPr>
            <a:r>
              <a:rPr lang="pt-BR" sz="2200" smtClean="0">
                <a:solidFill>
                  <a:srgbClr val="17375E"/>
                </a:solidFill>
              </a:rPr>
              <a:t>A Base tem compromisso com a educação integral e expressa visão do cidadão que se quer formar: alguém capaz de aprender a aprender, de pensar criticamente, de dominar conteúdos, de lidar com as próprias emoções e de saber se comunicar. Tudo para a construção de uma sociedade justa, democrática e inclusiva.</a:t>
            </a: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477520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defRPr/>
            </a:pPr>
            <a:r>
              <a:rPr lang="pt-BR" sz="2200" smtClean="0">
                <a:solidFill>
                  <a:srgbClr val="17375E"/>
                </a:solidFill>
              </a:rPr>
              <a:t>A Base tem compromisso com a educação integral e expressa visão do cidadão que se quer formar: alguém capaz de aprender a aprender, de pensar criticamente, de dominar conteúdos, de lidar com as próprias emoções e de saber se comunicar. Tudo para a construção de uma sociedade justa, democrática e inclusiva.</a:t>
            </a: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979996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defRPr/>
            </a:pPr>
            <a:r>
              <a:rPr lang="pt-BR" sz="2200" smtClean="0">
                <a:solidFill>
                  <a:srgbClr val="17375E"/>
                </a:solidFill>
              </a:rPr>
              <a:t>A Base tem compromisso com a educação integral e expressa visão do cidadão que se quer formar: alguém capaz de aprender a aprender, de pensar criticamente, de dominar conteúdos, de lidar com as próprias emoções e de saber se comunicar. Tudo para a construção de uma sociedade justa, democrática e inclusiva.</a:t>
            </a: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54428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pt-BR" sz="1600" b="1" smtClean="0">
                <a:solidFill>
                  <a:schemeClr val="bg1"/>
                </a:solidFill>
              </a:rPr>
              <a:t>A Base está prevista na Constituição de 1988, na LDB de 1996 e no PNE de 2014. </a:t>
            </a:r>
            <a:r>
              <a:rPr lang="pt-BR" sz="2000" smtClean="0">
                <a:solidFill>
                  <a:srgbClr val="17375E"/>
                </a:solidFill>
              </a:rPr>
              <a:t>Com a Base, será possível promover uma educação de qualidade com equidade.</a:t>
            </a:r>
            <a:endParaRPr lang="en-US" sz="2000" smtClean="0">
              <a:solidFill>
                <a:srgbClr val="17375E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pt-BR" sz="1600" b="1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33903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defRPr/>
            </a:pPr>
            <a:r>
              <a:rPr lang="pt-BR" sz="2200" dirty="0" smtClean="0">
                <a:solidFill>
                  <a:srgbClr val="17375E"/>
                </a:solidFill>
              </a:rPr>
              <a:t>A Base tem compromisso com a educação integral e expressa visão do cidadão que se quer formar: alguém capaz de aprender a aprender, de pensar criticamente, de dominar conteúdos, de lidar com as próprias emoções e de saber se comunicar. Tudo para a construção de uma sociedade justa, democrática e inclusiva.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22090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87307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pt-BR" sz="2400" dirty="0" smtClean="0">
                <a:solidFill>
                  <a:srgbClr val="17375E"/>
                </a:solidFill>
              </a:rPr>
              <a:t>A implementação da Base vai assegurar a igualdade de aprendizagem, essencial num país como o Brasil e garantirá também a equidade, isto é, o direito de aprendizagem de todos os alunos.</a:t>
            </a:r>
            <a:endParaRPr lang="en-US" sz="2400" dirty="0" smtClean="0">
              <a:solidFill>
                <a:srgbClr val="17375E"/>
              </a:solidFill>
            </a:endParaRPr>
          </a:p>
          <a:p>
            <a:pPr eaLnBrk="1" hangingPunct="1"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305954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pt-BR" sz="2400" dirty="0" smtClean="0">
                <a:solidFill>
                  <a:srgbClr val="17375E"/>
                </a:solidFill>
              </a:rPr>
              <a:t>O documento estabelece direitos e objetivos de aprendizagem, definindo, com clareza, o que se espera que todos os alunos aprendam na educação básica, em todo o país.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03059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pt-BR" sz="2400" b="1" dirty="0" smtClean="0">
                <a:solidFill>
                  <a:srgbClr val="17375E"/>
                </a:solidFill>
              </a:rPr>
              <a:t>A Base é onde queremos chegar; </a:t>
            </a:r>
            <a:r>
              <a:rPr lang="pt-BR" sz="3600" b="1" dirty="0" smtClean="0">
                <a:solidFill>
                  <a:srgbClr val="17375E"/>
                </a:solidFill>
              </a:rPr>
              <a:t>Os currículos são o caminho. </a:t>
            </a:r>
            <a:r>
              <a:rPr lang="pt-BR" sz="2400" dirty="0" smtClean="0">
                <a:solidFill>
                  <a:srgbClr val="17375E"/>
                </a:solidFill>
              </a:rPr>
              <a:t>A Base será referência obrigatória para a elaboração dos currículos nos estados, nos municípios, na rede federal e nas escolas particulares. Pode-se afirmar que a Base estabelece o ponto aonde se quer chegar, enquanto os currículos traçam o caminho até lá.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394891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defRPr/>
            </a:pPr>
            <a:r>
              <a:rPr lang="pt-BR" sz="2300" dirty="0" smtClean="0">
                <a:solidFill>
                  <a:srgbClr val="17375E"/>
                </a:solidFill>
              </a:rPr>
              <a:t>Orientações da Base deverão ser incorporadas nos currículos de estados e municípios, tarefa que caberá aos governos estaduais e municipais, com apoio dos respectivos Conselhos Estaduais de Educação.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5217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defRPr/>
            </a:pPr>
            <a:r>
              <a:rPr lang="pt-BR" sz="1800" b="1" dirty="0" smtClean="0">
                <a:solidFill>
                  <a:schemeClr val="bg1"/>
                </a:solidFill>
              </a:rPr>
              <a:t>A Base não impede que escolas e redes de ensino diversifiquem seus currículos, acrescentando conteúdos e competências não previstos na Base. O mesmo vale para contextualizações regionais, que tendem a variar de uma Unidade da Federação para outra e são bem-vindas.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361169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defRPr/>
            </a:pPr>
            <a:r>
              <a:rPr lang="pt-BR" sz="2200" dirty="0" smtClean="0">
                <a:solidFill>
                  <a:srgbClr val="17375E"/>
                </a:solidFill>
              </a:rPr>
              <a:t>Após parecer e resolução do CNE e homologação pelo Ministro da Educação, as redes de ensino e escolas iniciarão diálogo e comunicação com os professores para adaptação e construção de seus currículos.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794609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defRPr/>
            </a:pPr>
            <a:r>
              <a:rPr lang="pt-BR" sz="1800" dirty="0" smtClean="0">
                <a:solidFill>
                  <a:srgbClr val="17375E"/>
                </a:solidFill>
              </a:rPr>
              <a:t>Redes federal, estaduais e municipais, assim como escolas particulares, deverão seguir as orientações da Base. Antes de a Base entrar em sala de aula, os materiais didáticos e as avaliações nacionais serão alinhados à Base e haverá formação continuada para professores, respeitando um tempo mínimo de implementação e adaptação das redes e escolas.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9853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B28A2-C9E0-9045-B2AC-19A414904899}" type="datetimeFigureOut">
              <a:rPr lang="en-US"/>
              <a:pPr>
                <a:defRPr/>
              </a:pPr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7FC6B-494A-9145-93C1-95A75EB7607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0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E13AA-5BA3-F540-869E-29255FCFF2AD}" type="datetimeFigureOut">
              <a:rPr lang="en-US"/>
              <a:pPr>
                <a:defRPr/>
              </a:pPr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4692-B874-9F4F-A5C1-0F071C12DCB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1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07792-A47D-A545-9B80-EC9FE9B06400}" type="datetimeFigureOut">
              <a:rPr lang="en-US"/>
              <a:pPr>
                <a:defRPr/>
              </a:pPr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0FD79-4584-AD43-858E-EE95E23067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7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55B69-3B85-E744-8188-460BE1A74BE5}" type="datetimeFigureOut">
              <a:rPr lang="en-US"/>
              <a:pPr>
                <a:defRPr/>
              </a:pPr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98A74-B031-6D41-BEC1-6D25ACBA2B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8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65B64-B8A0-584F-8914-F4D294D222EA}" type="datetimeFigureOut">
              <a:rPr lang="en-US"/>
              <a:pPr>
                <a:defRPr/>
              </a:pPr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042EB-DEFC-3C43-844B-4DD4AD4AEC1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8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8BB0A-3AF3-F641-82C1-2BC939E21AC8}" type="datetimeFigureOut">
              <a:rPr lang="en-US"/>
              <a:pPr>
                <a:defRPr/>
              </a:pPr>
              <a:t>6/1/2017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EEC5-58F6-9F49-9787-E7CA568FB9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4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8D83-4028-9247-AC99-360FCA2B9D60}" type="datetimeFigureOut">
              <a:rPr lang="en-US"/>
              <a:pPr>
                <a:defRPr/>
              </a:pPr>
              <a:t>6/1/2017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BFAFC-E73B-3A4B-AC2E-947D69D4BE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1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E5192-5A33-894E-A756-B9B909F58507}" type="datetimeFigureOut">
              <a:rPr lang="en-US"/>
              <a:pPr>
                <a:defRPr/>
              </a:pPr>
              <a:t>6/1/2017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32859-C5AC-DC42-9CDA-8AF4BE1E7DB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6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40C08-1AA1-2E4E-8F89-327A94CF30DA}" type="datetimeFigureOut">
              <a:rPr lang="en-US"/>
              <a:pPr>
                <a:defRPr/>
              </a:pPr>
              <a:t>6/1/2017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480E5-DD89-6B44-B207-A247A4A2ADA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9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FDC90-29DE-D045-A212-4FB29009FD30}" type="datetimeFigureOut">
              <a:rPr lang="en-US"/>
              <a:pPr>
                <a:defRPr/>
              </a:pPr>
              <a:t>6/1/2017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26FDD-BA33-D84F-9AFD-3236F6CF708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1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1BC41-3CAD-CB47-A67F-1F615D7668ED}" type="datetimeFigureOut">
              <a:rPr lang="en-US"/>
              <a:pPr>
                <a:defRPr/>
              </a:pPr>
              <a:t>6/1/2017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73168-3216-2141-AFF1-4BEE9480E54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0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4E68E9-93BE-DD45-A70E-83F7784F8057}" type="datetimeFigureOut">
              <a:rPr lang="en-US"/>
              <a:pPr>
                <a:defRPr/>
              </a:pPr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4463FD4-644D-974A-ADAD-2F614FDD71D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PPT-BNCai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-42863"/>
            <a:ext cx="9264650" cy="694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ctrTitle" idx="4294967295"/>
          </p:nvPr>
        </p:nvSpPr>
        <p:spPr>
          <a:xfrm>
            <a:off x="271463" y="1166813"/>
            <a:ext cx="7772400" cy="874712"/>
          </a:xfrm>
        </p:spPr>
        <p:txBody>
          <a:bodyPr/>
          <a:lstStyle/>
          <a:p>
            <a:pPr algn="l" eaLnBrk="1" hangingPunct="1"/>
            <a:r>
              <a:rPr lang="pt-BR" sz="3200" b="1" dirty="0">
                <a:solidFill>
                  <a:srgbClr val="17375E"/>
                </a:solidFill>
                <a:latin typeface="Calibri" charset="0"/>
              </a:rPr>
              <a:t>A Base </a:t>
            </a:r>
            <a:r>
              <a:rPr lang="pt-BR" sz="3200" b="1" dirty="0" smtClean="0">
                <a:solidFill>
                  <a:srgbClr val="17375E"/>
                </a:solidFill>
                <a:latin typeface="Calibri" charset="0"/>
              </a:rPr>
              <a:t>é um instrumento de melhoria das aprendizagens que respeita </a:t>
            </a:r>
            <a:r>
              <a:rPr lang="pt-BR" sz="3200" b="1" dirty="0">
                <a:solidFill>
                  <a:srgbClr val="17375E"/>
                </a:solidFill>
                <a:latin typeface="Calibri" charset="0"/>
              </a:rPr>
              <a:t>as especificidades regionais</a:t>
            </a:r>
            <a:endParaRPr lang="en-US" sz="3200" b="1" dirty="0">
              <a:latin typeface="Calibri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47663" y="2513013"/>
            <a:ext cx="2698750" cy="465137"/>
          </a:xfrm>
          <a:prstGeom prst="rect">
            <a:avLst/>
          </a:prstGeom>
          <a:solidFill>
            <a:srgbClr val="F1C01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pt-BR" sz="2400" b="1">
                <a:solidFill>
                  <a:schemeClr val="bg1"/>
                </a:solidFill>
              </a:rPr>
              <a:t>diversidade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046788" y="2524125"/>
            <a:ext cx="2698750" cy="465138"/>
          </a:xfrm>
          <a:prstGeom prst="rect">
            <a:avLst/>
          </a:prstGeom>
          <a:solidFill>
            <a:srgbClr val="2B7C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pt-BR" sz="2400" b="1">
                <a:solidFill>
                  <a:schemeClr val="bg1"/>
                </a:solidFill>
              </a:rPr>
              <a:t>contextualização</a:t>
            </a:r>
          </a:p>
        </p:txBody>
      </p:sp>
      <p:pic>
        <p:nvPicPr>
          <p:cNvPr id="12308" name="Picture 20" descr="diversidade.png    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3035300"/>
            <a:ext cx="26987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1" descr="contexto.png       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3035300"/>
            <a:ext cx="26987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3252788" y="3206750"/>
            <a:ext cx="2519362" cy="2519363"/>
          </a:xfrm>
          <a:prstGeom prst="plus">
            <a:avLst>
              <a:gd name="adj" fmla="val 37449"/>
            </a:avLst>
          </a:prstGeom>
          <a:solidFill>
            <a:srgbClr val="39AA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12299" grpId="0" animBg="1" autoUpdateAnimBg="0"/>
      <p:bldP spid="12301" grpId="0" animBg="1" autoUpdateAnimBg="0"/>
      <p:bldP spid="123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ctrTitle" idx="4294967295"/>
          </p:nvPr>
        </p:nvSpPr>
        <p:spPr>
          <a:xfrm>
            <a:off x="271463" y="871538"/>
            <a:ext cx="8535987" cy="874712"/>
          </a:xfrm>
        </p:spPr>
        <p:txBody>
          <a:bodyPr anchor="t"/>
          <a:lstStyle/>
          <a:p>
            <a:pPr algn="l" eaLnBrk="1" hangingPunct="1"/>
            <a:r>
              <a:rPr lang="pt-BR" b="1">
                <a:solidFill>
                  <a:srgbClr val="17375E"/>
                </a:solidFill>
                <a:latin typeface="Calibri" charset="0"/>
              </a:rPr>
              <a:t>A Base será obrigatória </a:t>
            </a:r>
            <a:br>
              <a:rPr lang="pt-BR" b="1">
                <a:solidFill>
                  <a:srgbClr val="17375E"/>
                </a:solidFill>
                <a:latin typeface="Calibri" charset="0"/>
              </a:rPr>
            </a:br>
            <a:r>
              <a:rPr lang="pt-BR" b="1">
                <a:solidFill>
                  <a:srgbClr val="17375E"/>
                </a:solidFill>
                <a:latin typeface="Calibri" charset="0"/>
              </a:rPr>
              <a:t>após sua homologação</a:t>
            </a:r>
            <a:endParaRPr lang="en-US" sz="3400" b="1">
              <a:solidFill>
                <a:srgbClr val="222222"/>
              </a:solidFill>
              <a:latin typeface="Calibri" charset="0"/>
            </a:endParaRPr>
          </a:p>
        </p:txBody>
      </p:sp>
      <p:pic>
        <p:nvPicPr>
          <p:cNvPr id="15369" name="Picture 9" descr="&#10;adaptacao.png      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3213100"/>
            <a:ext cx="25193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47663" y="2686050"/>
            <a:ext cx="2519362" cy="465138"/>
          </a:xfrm>
          <a:prstGeom prst="rect">
            <a:avLst/>
          </a:prstGeom>
          <a:solidFill>
            <a:srgbClr val="F1C01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>
                <a:solidFill>
                  <a:schemeClr val="bg1"/>
                </a:solidFill>
              </a:rPr>
              <a:t>diálogo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317875" y="2686050"/>
            <a:ext cx="2519363" cy="465138"/>
          </a:xfrm>
          <a:prstGeom prst="rect">
            <a:avLst/>
          </a:prstGeom>
          <a:solidFill>
            <a:srgbClr val="2B7C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>
                <a:solidFill>
                  <a:schemeClr val="bg1"/>
                </a:solidFill>
              </a:rPr>
              <a:t>comunicação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6288088" y="2686050"/>
            <a:ext cx="2519362" cy="465138"/>
          </a:xfrm>
          <a:prstGeom prst="rect">
            <a:avLst/>
          </a:prstGeom>
          <a:solidFill>
            <a:srgbClr val="39AA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>
                <a:solidFill>
                  <a:schemeClr val="bg1"/>
                </a:solidFill>
              </a:rPr>
              <a:t>adaptação</a:t>
            </a:r>
          </a:p>
        </p:txBody>
      </p:sp>
      <p:pic>
        <p:nvPicPr>
          <p:cNvPr id="15378" name="Picture 18" descr="comunicacao.png    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208338"/>
            <a:ext cx="251936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0" descr="dialogo.png        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3213100"/>
            <a:ext cx="25193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873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3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73" grpId="0" animBg="1" autoUpdateAnimBg="0"/>
      <p:bldP spid="15374" grpId="0" animBg="1" autoUpdateAnimBg="0"/>
      <p:bldP spid="1537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ctrTitle" idx="4294967295"/>
          </p:nvPr>
        </p:nvSpPr>
        <p:spPr>
          <a:xfrm>
            <a:off x="271463" y="877888"/>
            <a:ext cx="8535987" cy="874712"/>
          </a:xfrm>
        </p:spPr>
        <p:txBody>
          <a:bodyPr anchor="t"/>
          <a:lstStyle/>
          <a:p>
            <a:pPr algn="l" eaLnBrk="1" hangingPunct="1"/>
            <a:r>
              <a:rPr lang="pt-BR" b="1" dirty="0">
                <a:solidFill>
                  <a:srgbClr val="17375E"/>
                </a:solidFill>
                <a:latin typeface="Calibri" charset="0"/>
              </a:rPr>
              <a:t>A Base vale para escolas </a:t>
            </a:r>
            <a:br>
              <a:rPr lang="pt-BR" b="1" dirty="0">
                <a:solidFill>
                  <a:srgbClr val="17375E"/>
                </a:solidFill>
                <a:latin typeface="Calibri" charset="0"/>
              </a:rPr>
            </a:br>
            <a:r>
              <a:rPr lang="pt-BR" b="1" dirty="0">
                <a:solidFill>
                  <a:srgbClr val="17375E"/>
                </a:solidFill>
                <a:latin typeface="Calibri" charset="0"/>
              </a:rPr>
              <a:t>públicas e </a:t>
            </a:r>
            <a:r>
              <a:rPr lang="pt-BR" b="1" dirty="0" smtClean="0">
                <a:solidFill>
                  <a:srgbClr val="17375E"/>
                </a:solidFill>
                <a:latin typeface="Calibri" charset="0"/>
              </a:rPr>
              <a:t>particulares</a:t>
            </a:r>
            <a:endParaRPr lang="en-US" sz="2800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47663" y="2795588"/>
            <a:ext cx="1979612" cy="838200"/>
          </a:xfrm>
          <a:prstGeom prst="rect">
            <a:avLst/>
          </a:prstGeom>
          <a:solidFill>
            <a:srgbClr val="F1C01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>
                <a:solidFill>
                  <a:schemeClr val="bg1"/>
                </a:solidFill>
              </a:rPr>
              <a:t>formação de professores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667250" y="2795588"/>
            <a:ext cx="1979613" cy="838200"/>
          </a:xfrm>
          <a:prstGeom prst="rect">
            <a:avLst/>
          </a:prstGeom>
          <a:solidFill>
            <a:srgbClr val="2B7C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>
                <a:solidFill>
                  <a:schemeClr val="bg1"/>
                </a:solidFill>
              </a:rPr>
              <a:t>matrizes de avaliação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827838" y="2795588"/>
            <a:ext cx="1979612" cy="838200"/>
          </a:xfrm>
          <a:prstGeom prst="rect">
            <a:avLst/>
          </a:prstGeom>
          <a:solidFill>
            <a:srgbClr val="39AA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>
                <a:solidFill>
                  <a:schemeClr val="bg1"/>
                </a:solidFill>
              </a:rPr>
              <a:t>materiais didáticos</a:t>
            </a:r>
          </a:p>
        </p:txBody>
      </p:sp>
      <p:pic>
        <p:nvPicPr>
          <p:cNvPr id="16397" name="Picture 13" descr=" 14_04.png          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3759200"/>
            <a:ext cx="1979612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 14_03.png          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759200"/>
            <a:ext cx="1979613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 14_01.png          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3759200"/>
            <a:ext cx="1979612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2519363" y="2795588"/>
            <a:ext cx="1979612" cy="863600"/>
          </a:xfrm>
          <a:prstGeom prst="rect">
            <a:avLst/>
          </a:prstGeom>
          <a:solidFill>
            <a:srgbClr val="1C486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>
                <a:solidFill>
                  <a:schemeClr val="bg1"/>
                </a:solidFill>
              </a:rPr>
              <a:t>r</a:t>
            </a:r>
            <a:r>
              <a:rPr lang="pt-BR" sz="2400" b="1" dirty="0" smtClean="0">
                <a:solidFill>
                  <a:schemeClr val="bg1"/>
                </a:solidFill>
              </a:rPr>
              <a:t>egime de colaboração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1" descr="PPT-BNCai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519362" y="3759200"/>
            <a:ext cx="1979613" cy="1979613"/>
            <a:chOff x="2519362" y="3759200"/>
            <a:chExt cx="1979613" cy="1979613"/>
          </a:xfrm>
        </p:grpSpPr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2519362" y="3759200"/>
              <a:ext cx="1979613" cy="1979613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ts val="1600"/>
                </a:lnSpc>
                <a:spcBef>
                  <a:spcPct val="50000"/>
                </a:spcBef>
                <a:defRPr/>
              </a:pPr>
              <a:endParaRPr lang="pt-BR" b="1" dirty="0">
                <a:solidFill>
                  <a:schemeClr val="bg1"/>
                </a:solidFill>
              </a:endParaRPr>
            </a:p>
          </p:txBody>
        </p:sp>
        <p:pic>
          <p:nvPicPr>
            <p:cNvPr id="13" name="Picture 29" descr="brasil+icones_02.png                                           01C47756YING                           C3E32676: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053" y="3919677"/>
              <a:ext cx="1710499" cy="1704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0" descr="brasil+icones_01.png                                           01C47756YING                           C3E32676: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053" y="3919677"/>
              <a:ext cx="1710499" cy="1704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9609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00"/>
                            </p:stCondLst>
                            <p:childTnLst>
                              <p:par>
                                <p:cTn id="3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4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900"/>
                            </p:stCondLst>
                            <p:childTnLst>
                              <p:par>
                                <p:cTn id="4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92" grpId="0" animBg="1" autoUpdateAnimBg="0"/>
      <p:bldP spid="16393" grpId="0" animBg="1" autoUpdateAnimBg="0"/>
      <p:bldP spid="16394" grpId="0" animBg="1" autoUpdateAnimBg="0"/>
      <p:bldP spid="16401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ctrTitle" idx="4294967295"/>
          </p:nvPr>
        </p:nvSpPr>
        <p:spPr>
          <a:xfrm>
            <a:off x="271463" y="1119188"/>
            <a:ext cx="8535987" cy="874712"/>
          </a:xfrm>
        </p:spPr>
        <p:txBody>
          <a:bodyPr anchor="t"/>
          <a:lstStyle/>
          <a:p>
            <a:pPr algn="l" eaLnBrk="1" hangingPunct="1"/>
            <a:r>
              <a:rPr lang="pt-BR" sz="3200" b="1" dirty="0">
                <a:solidFill>
                  <a:srgbClr val="17375E"/>
                </a:solidFill>
                <a:latin typeface="Calibri" charset="0"/>
              </a:rPr>
              <a:t>A Base define 10 competências gerais que todo aluno deve desenvolver na educação básica</a:t>
            </a:r>
            <a:endParaRPr lang="en-US" b="1" dirty="0">
              <a:latin typeface="Calibri" charset="0"/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347663" y="2432050"/>
            <a:ext cx="8459787" cy="3306763"/>
          </a:xfrm>
          <a:prstGeom prst="rect">
            <a:avLst/>
          </a:prstGeom>
          <a:solidFill>
            <a:srgbClr val="F1C01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36575" y="1866900"/>
            <a:ext cx="8077200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27500" b="1" dirty="0">
                <a:solidFill>
                  <a:srgbClr val="39AA35"/>
                </a:solidFill>
              </a:rPr>
              <a:t>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8" grpId="0" animBg="1"/>
      <p:bldP spid="1434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ctrTitle" idx="4294967295"/>
          </p:nvPr>
        </p:nvSpPr>
        <p:spPr>
          <a:xfrm>
            <a:off x="1259830" y="1119188"/>
            <a:ext cx="7547620" cy="4984778"/>
          </a:xfrm>
        </p:spPr>
        <p:txBody>
          <a:bodyPr anchor="t"/>
          <a:lstStyle/>
          <a:p>
            <a:pPr algn="l" eaLnBrk="1" hangingPunct="1"/>
            <a:r>
              <a:rPr lang="pt-BR" sz="3200" b="1" dirty="0" smtClean="0">
                <a:solidFill>
                  <a:srgbClr val="17375E"/>
                </a:solidFill>
                <a:latin typeface="Calibri" charset="0"/>
              </a:rPr>
              <a:t>Valorizar </a:t>
            </a:r>
            <a:r>
              <a:rPr lang="pt-BR" sz="3200" b="1" dirty="0">
                <a:solidFill>
                  <a:srgbClr val="17375E"/>
                </a:solidFill>
                <a:latin typeface="Calibri" charset="0"/>
              </a:rPr>
              <a:t>e utilizar os conhecimentos historicamente construídos sobre o mundo físico, social e cultural para entender e explicar a </a:t>
            </a:r>
            <a:r>
              <a:rPr lang="pt-BR" sz="3200" b="1" dirty="0" smtClean="0">
                <a:solidFill>
                  <a:srgbClr val="17375E"/>
                </a:solidFill>
                <a:latin typeface="Calibri" charset="0"/>
              </a:rPr>
              <a:t>realidade...colaborando </a:t>
            </a:r>
            <a:r>
              <a:rPr lang="pt-BR" sz="3200" b="1" dirty="0">
                <a:solidFill>
                  <a:srgbClr val="17375E"/>
                </a:solidFill>
                <a:latin typeface="Calibri" charset="0"/>
              </a:rPr>
              <a:t>para a construção de uma sociedade solidária. </a:t>
            </a:r>
            <a:endParaRPr lang="en-US" b="1" dirty="0">
              <a:latin typeface="Calibri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" y="864008"/>
            <a:ext cx="125982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8000" b="1" dirty="0" smtClean="0">
                <a:solidFill>
                  <a:srgbClr val="39AA35"/>
                </a:solidFill>
              </a:rPr>
              <a:t>1</a:t>
            </a:r>
            <a:endParaRPr lang="pt-BR" sz="8000" b="1" dirty="0">
              <a:solidFill>
                <a:srgbClr val="39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87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ctrTitle" idx="4294967295"/>
          </p:nvPr>
        </p:nvSpPr>
        <p:spPr>
          <a:xfrm>
            <a:off x="1259830" y="1119188"/>
            <a:ext cx="7547620" cy="4984778"/>
          </a:xfrm>
        </p:spPr>
        <p:txBody>
          <a:bodyPr anchor="t"/>
          <a:lstStyle/>
          <a:p>
            <a:pPr algn="l" eaLnBrk="1" hangingPunct="1"/>
            <a:r>
              <a:rPr lang="pt-BR" sz="3200" b="1" dirty="0">
                <a:solidFill>
                  <a:srgbClr val="17375E"/>
                </a:solidFill>
                <a:latin typeface="Calibri" charset="0"/>
              </a:rPr>
              <a:t>Exercitar a curiosidade intelectual e recorrer à abordagem própria das </a:t>
            </a:r>
            <a:r>
              <a:rPr lang="pt-BR" sz="3200" b="1" dirty="0" smtClean="0">
                <a:solidFill>
                  <a:srgbClr val="17375E"/>
                </a:solidFill>
                <a:latin typeface="Calibri" charset="0"/>
              </a:rPr>
              <a:t>ciências...para </a:t>
            </a:r>
            <a:r>
              <a:rPr lang="pt-BR" sz="3200" b="1" dirty="0">
                <a:solidFill>
                  <a:srgbClr val="17375E"/>
                </a:solidFill>
                <a:latin typeface="Calibri" charset="0"/>
              </a:rPr>
              <a:t>investigar causas, elaborar e testar hipóteses, formular e resolver problemas e inventar </a:t>
            </a:r>
            <a:r>
              <a:rPr lang="pt-BR" sz="3200" b="1" dirty="0" smtClean="0">
                <a:solidFill>
                  <a:srgbClr val="17375E"/>
                </a:solidFill>
                <a:latin typeface="Calibri" charset="0"/>
              </a:rPr>
              <a:t>soluções... </a:t>
            </a:r>
            <a:endParaRPr lang="en-US" b="1" dirty="0">
              <a:latin typeface="Calibri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" y="864008"/>
            <a:ext cx="125982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8000" b="1" dirty="0" smtClean="0">
                <a:solidFill>
                  <a:srgbClr val="39AA35"/>
                </a:solidFill>
              </a:rPr>
              <a:t>2</a:t>
            </a:r>
            <a:endParaRPr lang="pt-BR" sz="8000" b="1" dirty="0">
              <a:solidFill>
                <a:srgbClr val="39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762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ctrTitle" idx="4294967295"/>
          </p:nvPr>
        </p:nvSpPr>
        <p:spPr>
          <a:xfrm>
            <a:off x="1259830" y="1119188"/>
            <a:ext cx="7547620" cy="4984778"/>
          </a:xfrm>
        </p:spPr>
        <p:txBody>
          <a:bodyPr anchor="t"/>
          <a:lstStyle/>
          <a:p>
            <a:pPr algn="l" eaLnBrk="1" hangingPunct="1"/>
            <a:r>
              <a:rPr lang="pt-BR" sz="3200" b="1" dirty="0">
                <a:solidFill>
                  <a:srgbClr val="17375E"/>
                </a:solidFill>
                <a:latin typeface="Calibri" charset="0"/>
              </a:rPr>
              <a:t>Desenvolver o senso estético para reconhecer, valorizar e fruir as diversas manifestações artísticas e </a:t>
            </a:r>
            <a:r>
              <a:rPr lang="pt-BR" sz="3200" b="1" dirty="0" smtClean="0">
                <a:solidFill>
                  <a:srgbClr val="17375E"/>
                </a:solidFill>
                <a:latin typeface="Calibri" charset="0"/>
              </a:rPr>
              <a:t>culturais...</a:t>
            </a:r>
            <a:endParaRPr lang="en-US" b="1" dirty="0">
              <a:latin typeface="Calibri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" y="864008"/>
            <a:ext cx="125982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8000" b="1" dirty="0" smtClean="0">
                <a:solidFill>
                  <a:srgbClr val="39AA35"/>
                </a:solidFill>
              </a:rPr>
              <a:t>3</a:t>
            </a:r>
            <a:endParaRPr lang="pt-BR" sz="8000" b="1" dirty="0">
              <a:solidFill>
                <a:srgbClr val="39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62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ctrTitle" idx="4294967295"/>
          </p:nvPr>
        </p:nvSpPr>
        <p:spPr>
          <a:xfrm>
            <a:off x="1259830" y="1119188"/>
            <a:ext cx="7547620" cy="4984778"/>
          </a:xfrm>
        </p:spPr>
        <p:txBody>
          <a:bodyPr anchor="t"/>
          <a:lstStyle/>
          <a:p>
            <a:pPr algn="l" eaLnBrk="1" hangingPunct="1"/>
            <a:r>
              <a:rPr lang="pt-BR" sz="3200" b="1" dirty="0">
                <a:solidFill>
                  <a:srgbClr val="17375E"/>
                </a:solidFill>
                <a:latin typeface="Calibri" charset="0"/>
              </a:rPr>
              <a:t>Utilizar conhecimentos das linguagens </a:t>
            </a:r>
            <a:r>
              <a:rPr lang="pt-BR" sz="3200" b="1" dirty="0" smtClean="0">
                <a:solidFill>
                  <a:srgbClr val="17375E"/>
                </a:solidFill>
                <a:latin typeface="Calibri" charset="0"/>
              </a:rPr>
              <a:t>verbal...matemática</a:t>
            </a:r>
            <a:r>
              <a:rPr lang="pt-BR" sz="3200" b="1" dirty="0">
                <a:solidFill>
                  <a:srgbClr val="17375E"/>
                </a:solidFill>
                <a:latin typeface="Calibri" charset="0"/>
              </a:rPr>
              <a:t>, científica, tecnológica e digital para expressar-se e partilhar informações, experiências, ideias e </a:t>
            </a:r>
            <a:r>
              <a:rPr lang="pt-BR" sz="3200" b="1" dirty="0" smtClean="0">
                <a:solidFill>
                  <a:srgbClr val="17375E"/>
                </a:solidFill>
                <a:latin typeface="Calibri" charset="0"/>
              </a:rPr>
              <a:t>sentimentos... </a:t>
            </a:r>
            <a:endParaRPr lang="en-US" b="1" dirty="0">
              <a:latin typeface="Calibri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" y="864008"/>
            <a:ext cx="125982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8000" b="1" dirty="0" smtClean="0">
                <a:solidFill>
                  <a:srgbClr val="39AA35"/>
                </a:solidFill>
              </a:rPr>
              <a:t>4</a:t>
            </a:r>
            <a:endParaRPr lang="pt-BR" sz="8000" b="1" dirty="0">
              <a:solidFill>
                <a:srgbClr val="39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06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ctrTitle" idx="4294967295"/>
          </p:nvPr>
        </p:nvSpPr>
        <p:spPr>
          <a:xfrm>
            <a:off x="1259830" y="1119188"/>
            <a:ext cx="7547620" cy="4984778"/>
          </a:xfrm>
        </p:spPr>
        <p:txBody>
          <a:bodyPr anchor="t"/>
          <a:lstStyle/>
          <a:p>
            <a:pPr algn="l" eaLnBrk="1" hangingPunct="1"/>
            <a:r>
              <a:rPr lang="pt-BR" sz="3200" b="1" dirty="0">
                <a:solidFill>
                  <a:srgbClr val="17375E"/>
                </a:solidFill>
                <a:latin typeface="Calibri" charset="0"/>
              </a:rPr>
              <a:t>Utilizar tecnologias digitais de comunicação e informação de forma </a:t>
            </a:r>
            <a:r>
              <a:rPr lang="pt-BR" sz="3200" b="1" dirty="0" smtClean="0">
                <a:solidFill>
                  <a:srgbClr val="17375E"/>
                </a:solidFill>
                <a:latin typeface="Calibri" charset="0"/>
              </a:rPr>
              <a:t>crítica...ao </a:t>
            </a:r>
            <a:r>
              <a:rPr lang="pt-BR" sz="3200" b="1" dirty="0">
                <a:solidFill>
                  <a:srgbClr val="17375E"/>
                </a:solidFill>
                <a:latin typeface="Calibri" charset="0"/>
              </a:rPr>
              <a:t>se comunicar, acessar e disseminar informações, produzir conhecimentos e resolver problemas. </a:t>
            </a:r>
            <a:endParaRPr lang="en-US" b="1" dirty="0">
              <a:latin typeface="Calibri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" y="864008"/>
            <a:ext cx="125982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8000" b="1" dirty="0" smtClean="0">
                <a:solidFill>
                  <a:srgbClr val="39AA35"/>
                </a:solidFill>
              </a:rPr>
              <a:t>5</a:t>
            </a:r>
            <a:endParaRPr lang="pt-BR" sz="8000" b="1" dirty="0">
              <a:solidFill>
                <a:srgbClr val="39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35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ctrTitle" idx="4294967295"/>
          </p:nvPr>
        </p:nvSpPr>
        <p:spPr>
          <a:xfrm>
            <a:off x="1259830" y="1119188"/>
            <a:ext cx="7547620" cy="4984778"/>
          </a:xfrm>
        </p:spPr>
        <p:txBody>
          <a:bodyPr anchor="t"/>
          <a:lstStyle/>
          <a:p>
            <a:pPr algn="l" eaLnBrk="1" hangingPunct="1"/>
            <a:r>
              <a:rPr lang="pt-BR" sz="3200" b="1" dirty="0">
                <a:solidFill>
                  <a:srgbClr val="17375E"/>
                </a:solidFill>
                <a:latin typeface="Calibri" charset="0"/>
              </a:rPr>
              <a:t>Valorizar a diversidade de saberes e vivências culturais e apropriar-se de conhecimentos e experiências que lhe possibilitem entender as relações próprias do mundo do trabalho e fazer escolhas alinhadas ao seu projeto de </a:t>
            </a:r>
            <a:r>
              <a:rPr lang="pt-BR" sz="3200" b="1" dirty="0" smtClean="0">
                <a:solidFill>
                  <a:srgbClr val="17375E"/>
                </a:solidFill>
                <a:latin typeface="Calibri" charset="0"/>
              </a:rPr>
              <a:t>vida...</a:t>
            </a:r>
            <a:endParaRPr lang="en-US" b="1" dirty="0">
              <a:latin typeface="Calibri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" y="864008"/>
            <a:ext cx="125982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8000" b="1" dirty="0" smtClean="0">
                <a:solidFill>
                  <a:srgbClr val="39AA35"/>
                </a:solidFill>
              </a:rPr>
              <a:t>6</a:t>
            </a:r>
            <a:endParaRPr lang="pt-BR" sz="8000" b="1" dirty="0">
              <a:solidFill>
                <a:srgbClr val="39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72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PPT-BNCai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71463" y="709613"/>
            <a:ext cx="3759200" cy="5540375"/>
          </a:xfrm>
        </p:spPr>
        <p:txBody>
          <a:bodyPr/>
          <a:lstStyle/>
          <a:p>
            <a:pPr algn="l" eaLnBrk="1" hangingPunct="1"/>
            <a:r>
              <a:rPr lang="pt-BR" sz="3200" b="1" dirty="0">
                <a:solidFill>
                  <a:srgbClr val="17375E"/>
                </a:solidFill>
                <a:latin typeface="Calibri" charset="0"/>
              </a:rPr>
              <a:t>Pela primeira vez, o Brasil terá uma base que define o conjunto de aprendizagens essenciais a que todos os estudantes têm direito na Educação Básica</a:t>
            </a:r>
            <a:endParaRPr lang="en-US" sz="2800" dirty="0">
              <a:solidFill>
                <a:srgbClr val="222222"/>
              </a:solidFill>
              <a:latin typeface="Calibri" charset="0"/>
            </a:endParaRPr>
          </a:p>
        </p:txBody>
      </p:sp>
      <p:pic>
        <p:nvPicPr>
          <p:cNvPr id="3101" name="Picture 29" descr="brasil+icones_02.png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1022350"/>
            <a:ext cx="46958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0" descr="brasil+icones_01.png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1022350"/>
            <a:ext cx="46958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ctrTitle" idx="4294967295"/>
          </p:nvPr>
        </p:nvSpPr>
        <p:spPr>
          <a:xfrm>
            <a:off x="1259830" y="1119188"/>
            <a:ext cx="7547620" cy="4984778"/>
          </a:xfrm>
        </p:spPr>
        <p:txBody>
          <a:bodyPr anchor="t"/>
          <a:lstStyle/>
          <a:p>
            <a:pPr algn="l" eaLnBrk="1" hangingPunct="1"/>
            <a:r>
              <a:rPr lang="pt-BR" sz="3200" b="1" dirty="0">
                <a:solidFill>
                  <a:srgbClr val="17375E"/>
                </a:solidFill>
                <a:latin typeface="Calibri" charset="0"/>
              </a:rPr>
              <a:t>Argumentar com base em fatos, dados e informações confiáveis, para formular, negociar e defender </a:t>
            </a:r>
            <a:r>
              <a:rPr lang="pt-BR" sz="3200" b="1" dirty="0" smtClean="0">
                <a:solidFill>
                  <a:srgbClr val="17375E"/>
                </a:solidFill>
                <a:latin typeface="Calibri" charset="0"/>
              </a:rPr>
              <a:t>ideias...com </a:t>
            </a:r>
            <a:r>
              <a:rPr lang="pt-BR" sz="3200" b="1" dirty="0">
                <a:solidFill>
                  <a:srgbClr val="17375E"/>
                </a:solidFill>
                <a:latin typeface="Calibri" charset="0"/>
              </a:rPr>
              <a:t>posicionamento ético em relação ao cuidado de si mesmo, dos outros e do planeta. </a:t>
            </a:r>
            <a:endParaRPr lang="en-US" b="1" dirty="0">
              <a:latin typeface="Calibri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" y="864008"/>
            <a:ext cx="125982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8000" b="1" dirty="0" smtClean="0">
                <a:solidFill>
                  <a:srgbClr val="39AA35"/>
                </a:solidFill>
              </a:rPr>
              <a:t>7</a:t>
            </a:r>
            <a:endParaRPr lang="pt-BR" sz="8000" b="1" dirty="0">
              <a:solidFill>
                <a:srgbClr val="39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14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ctrTitle" idx="4294967295"/>
          </p:nvPr>
        </p:nvSpPr>
        <p:spPr>
          <a:xfrm>
            <a:off x="1259830" y="1119188"/>
            <a:ext cx="7547620" cy="4984778"/>
          </a:xfrm>
        </p:spPr>
        <p:txBody>
          <a:bodyPr anchor="t"/>
          <a:lstStyle/>
          <a:p>
            <a:pPr algn="l" eaLnBrk="1" hangingPunct="1"/>
            <a:r>
              <a:rPr lang="pt-BR" sz="3200" b="1" dirty="0">
                <a:solidFill>
                  <a:srgbClr val="17375E"/>
                </a:solidFill>
                <a:latin typeface="Calibri" charset="0"/>
              </a:rPr>
              <a:t>Conhecer-se, apreciar-se e cuidar de </a:t>
            </a:r>
            <a:r>
              <a:rPr lang="pt-BR" sz="3200" b="1" dirty="0" smtClean="0">
                <a:solidFill>
                  <a:srgbClr val="17375E"/>
                </a:solidFill>
                <a:latin typeface="Calibri" charset="0"/>
              </a:rPr>
              <a:t>sua </a:t>
            </a:r>
            <a:r>
              <a:rPr lang="pt-BR" sz="3200" b="1" dirty="0">
                <a:solidFill>
                  <a:srgbClr val="17375E"/>
                </a:solidFill>
                <a:latin typeface="Calibri" charset="0"/>
              </a:rPr>
              <a:t>saúde física e emocional, reconhecendo suas emoções e as dos </a:t>
            </a:r>
            <a:r>
              <a:rPr lang="pt-BR" sz="3200" b="1" dirty="0" smtClean="0">
                <a:solidFill>
                  <a:srgbClr val="17375E"/>
                </a:solidFill>
                <a:latin typeface="Calibri" charset="0"/>
              </a:rPr>
              <a:t>outros, </a:t>
            </a:r>
            <a:r>
              <a:rPr lang="pt-BR" sz="3200" b="1" dirty="0">
                <a:solidFill>
                  <a:srgbClr val="17375E"/>
                </a:solidFill>
                <a:latin typeface="Calibri" charset="0"/>
              </a:rPr>
              <a:t>com autocrítica e capacidade para lidar com elas e com a pressão do grupo. </a:t>
            </a:r>
            <a:endParaRPr lang="en-US" b="1" dirty="0">
              <a:latin typeface="Calibri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" y="864008"/>
            <a:ext cx="125982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8000" b="1" dirty="0" smtClean="0">
                <a:solidFill>
                  <a:srgbClr val="39AA35"/>
                </a:solidFill>
              </a:rPr>
              <a:t>8</a:t>
            </a:r>
            <a:endParaRPr lang="pt-BR" sz="8000" b="1" dirty="0">
              <a:solidFill>
                <a:srgbClr val="39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04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ctrTitle" idx="4294967295"/>
          </p:nvPr>
        </p:nvSpPr>
        <p:spPr>
          <a:xfrm>
            <a:off x="1259830" y="1119188"/>
            <a:ext cx="7547620" cy="4984778"/>
          </a:xfrm>
        </p:spPr>
        <p:txBody>
          <a:bodyPr anchor="t"/>
          <a:lstStyle/>
          <a:p>
            <a:pPr algn="l" eaLnBrk="1" hangingPunct="1"/>
            <a:r>
              <a:rPr lang="pt-BR" sz="2800" b="1" dirty="0">
                <a:solidFill>
                  <a:srgbClr val="17375E"/>
                </a:solidFill>
                <a:latin typeface="Calibri" charset="0"/>
              </a:rPr>
              <a:t>Exercitar a empatia, o diálogo, a resolução de conflitos e a cooperação, fazendo-se respeitar e promovendo o respeito ao outro, com acolhimento e valorização da diversidade de indivíduos e de grupos sociais, seus saberes, identidades, culturas e potencialidades, sem </a:t>
            </a:r>
            <a:r>
              <a:rPr lang="pt-BR" sz="2800" b="1" dirty="0" smtClean="0">
                <a:solidFill>
                  <a:srgbClr val="17375E"/>
                </a:solidFill>
                <a:latin typeface="Calibri" charset="0"/>
              </a:rPr>
              <a:t>preconceitos...</a:t>
            </a:r>
            <a:endParaRPr lang="en-US" sz="2800" b="1" dirty="0">
              <a:latin typeface="Calibri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" y="864008"/>
            <a:ext cx="125982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8000" b="1" dirty="0" smtClean="0">
                <a:solidFill>
                  <a:srgbClr val="39AA35"/>
                </a:solidFill>
              </a:rPr>
              <a:t>9</a:t>
            </a:r>
            <a:endParaRPr lang="pt-BR" sz="8000" b="1" dirty="0">
              <a:solidFill>
                <a:srgbClr val="39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1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ctrTitle" idx="4294967295"/>
          </p:nvPr>
        </p:nvSpPr>
        <p:spPr>
          <a:xfrm>
            <a:off x="1259830" y="1119188"/>
            <a:ext cx="7547620" cy="4984778"/>
          </a:xfrm>
        </p:spPr>
        <p:txBody>
          <a:bodyPr anchor="t"/>
          <a:lstStyle/>
          <a:p>
            <a:pPr algn="l" eaLnBrk="1" hangingPunct="1"/>
            <a:r>
              <a:rPr lang="pt-BR" sz="3200" b="1" dirty="0">
                <a:solidFill>
                  <a:srgbClr val="17375E"/>
                </a:solidFill>
                <a:latin typeface="Calibri" charset="0"/>
              </a:rPr>
              <a:t>Agir pessoal e coletivamente com autonomia, responsabilidade, flexibilidade, resiliência e determinação, tomando decisões, com base nos conhecimentos construídos na escola, segundo princípios éticos democráticos, inclusivos, sustentáveis e solidários. </a:t>
            </a:r>
            <a:endParaRPr lang="en-US" b="1" dirty="0">
              <a:latin typeface="Calibri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" y="864008"/>
            <a:ext cx="125982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BR" sz="8000" b="1" dirty="0" smtClean="0">
                <a:solidFill>
                  <a:srgbClr val="39AA35"/>
                </a:solidFill>
              </a:rPr>
              <a:t>10</a:t>
            </a:r>
            <a:endParaRPr lang="pt-BR" sz="8000" b="1" dirty="0">
              <a:solidFill>
                <a:srgbClr val="39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25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BNCai-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1" y="-37162"/>
            <a:ext cx="9249262" cy="69323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30322" t="73510" r="31836" b="10336"/>
          <a:stretch/>
        </p:blipFill>
        <p:spPr>
          <a:xfrm>
            <a:off x="464233" y="5139395"/>
            <a:ext cx="4923693" cy="118168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71463" y="1645921"/>
            <a:ext cx="872807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pt-BR" sz="2800" b="1" dirty="0" err="1">
                <a:solidFill>
                  <a:srgbClr val="17375E"/>
                </a:solidFill>
                <a:latin typeface="Calibri" charset="0"/>
              </a:rPr>
              <a:t>http</a:t>
            </a:r>
            <a:r>
              <a:rPr lang="pt-BR" sz="2800" b="1" dirty="0">
                <a:solidFill>
                  <a:srgbClr val="17375E"/>
                </a:solidFill>
                <a:latin typeface="Calibri" charset="0"/>
              </a:rPr>
              <a:t>://</a:t>
            </a:r>
            <a:r>
              <a:rPr lang="pt-BR" sz="2800" b="1" dirty="0" err="1">
                <a:solidFill>
                  <a:srgbClr val="17375E"/>
                </a:solidFill>
                <a:latin typeface="Calibri" charset="0"/>
              </a:rPr>
              <a:t>basenacionalcomum.mec.gov.br</a:t>
            </a:r>
            <a:r>
              <a:rPr lang="pt-BR" sz="2800" b="1" dirty="0">
                <a:solidFill>
                  <a:srgbClr val="17375E"/>
                </a:solidFill>
                <a:latin typeface="Calibri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13165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ctrTitle" idx="4294967295"/>
          </p:nvPr>
        </p:nvSpPr>
        <p:spPr>
          <a:xfrm>
            <a:off x="271463" y="823913"/>
            <a:ext cx="7772400" cy="874712"/>
          </a:xfrm>
        </p:spPr>
        <p:txBody>
          <a:bodyPr/>
          <a:lstStyle/>
          <a:p>
            <a:pPr algn="l" eaLnBrk="1" hangingPunct="1"/>
            <a:r>
              <a:rPr lang="pt-BR" b="1">
                <a:solidFill>
                  <a:srgbClr val="17375E"/>
                </a:solidFill>
                <a:latin typeface="Calibri" charset="0"/>
              </a:rPr>
              <a:t>Uma educação para o século XXI</a:t>
            </a:r>
            <a:endParaRPr lang="en-US" b="1">
              <a:solidFill>
                <a:srgbClr val="222222"/>
              </a:solidFill>
              <a:latin typeface="Calibri" charset="0"/>
            </a:endParaRPr>
          </a:p>
        </p:txBody>
      </p:sp>
      <p:pic>
        <p:nvPicPr>
          <p:cNvPr id="20499" name="Picture 19" descr="&#10;icones_02.png      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5"/>
          <a:stretch>
            <a:fillRect/>
          </a:stretch>
        </p:blipFill>
        <p:spPr bwMode="auto">
          <a:xfrm>
            <a:off x="250825" y="4203700"/>
            <a:ext cx="84994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Picture 21" descr="&#10;icones_01.png      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5"/>
          <a:stretch>
            <a:fillRect/>
          </a:stretch>
        </p:blipFill>
        <p:spPr bwMode="auto">
          <a:xfrm>
            <a:off x="366713" y="2514600"/>
            <a:ext cx="8504237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PPT-BNCai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/>
          </p:cNvSpPr>
          <p:nvPr>
            <p:ph type="ctrTitle" idx="4294967295"/>
          </p:nvPr>
        </p:nvSpPr>
        <p:spPr>
          <a:xfrm>
            <a:off x="271463" y="823913"/>
            <a:ext cx="7772400" cy="874712"/>
          </a:xfrm>
        </p:spPr>
        <p:txBody>
          <a:bodyPr/>
          <a:lstStyle/>
          <a:p>
            <a:pPr algn="l" eaLnBrk="1" hangingPunct="1"/>
            <a:r>
              <a:rPr lang="pt-BR" b="1">
                <a:solidFill>
                  <a:srgbClr val="17375E"/>
                </a:solidFill>
                <a:latin typeface="Calibri" charset="0"/>
              </a:rPr>
              <a:t>A construção da Base</a:t>
            </a:r>
            <a:endParaRPr lang="en-US">
              <a:solidFill>
                <a:srgbClr val="222222"/>
              </a:solidFill>
              <a:latin typeface="Calibri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09575" y="2287588"/>
            <a:ext cx="1979613" cy="900112"/>
          </a:xfrm>
          <a:prstGeom prst="rect">
            <a:avLst/>
          </a:prstGeom>
          <a:solidFill>
            <a:srgbClr val="17375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pt-BR" sz="2400" b="1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554288" y="2287588"/>
            <a:ext cx="1979612" cy="900112"/>
          </a:xfrm>
          <a:prstGeom prst="rect">
            <a:avLst/>
          </a:prstGeom>
          <a:solidFill>
            <a:srgbClr val="2B7C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2400" b="1">
                <a:solidFill>
                  <a:schemeClr val="bg1"/>
                </a:solidFill>
              </a:rPr>
              <a:t>Setembro</a:t>
            </a:r>
          </a:p>
          <a:p>
            <a:pPr algn="ctr">
              <a:defRPr/>
            </a:pPr>
            <a:r>
              <a:rPr lang="pt-BR" sz="2400" b="1">
                <a:solidFill>
                  <a:schemeClr val="bg1"/>
                </a:solidFill>
              </a:rPr>
              <a:t>de 2015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686300" y="2287588"/>
            <a:ext cx="1979613" cy="900112"/>
          </a:xfrm>
          <a:prstGeom prst="rect">
            <a:avLst/>
          </a:prstGeom>
          <a:solidFill>
            <a:srgbClr val="F1C01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Maio</a:t>
            </a:r>
            <a:endParaRPr lang="pt-BR" sz="24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</a:rPr>
              <a:t>de 2016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827838" y="2287588"/>
            <a:ext cx="1979612" cy="900112"/>
          </a:xfrm>
          <a:prstGeom prst="rect">
            <a:avLst/>
          </a:prstGeom>
          <a:solidFill>
            <a:srgbClr val="39AA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2400" b="1">
                <a:solidFill>
                  <a:schemeClr val="bg1"/>
                </a:solidFill>
              </a:rPr>
              <a:t>Abril</a:t>
            </a:r>
            <a:br>
              <a:rPr lang="pt-BR" sz="2400" b="1">
                <a:solidFill>
                  <a:schemeClr val="bg1"/>
                </a:solidFill>
              </a:rPr>
            </a:br>
            <a:r>
              <a:rPr lang="pt-BR" sz="2400" b="1">
                <a:solidFill>
                  <a:schemeClr val="bg1"/>
                </a:solidFill>
              </a:rPr>
              <a:t>de 2017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09575" y="4268788"/>
            <a:ext cx="1979613" cy="1474787"/>
          </a:xfrm>
          <a:prstGeom prst="rect">
            <a:avLst/>
          </a:prstGeom>
          <a:solidFill>
            <a:srgbClr val="17375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ts val="1600"/>
              </a:lnSpc>
              <a:spcBef>
                <a:spcPct val="50000"/>
              </a:spcBef>
              <a:defRPr/>
            </a:pPr>
            <a:r>
              <a:rPr lang="pt-BR" b="1" dirty="0">
                <a:solidFill>
                  <a:schemeClr val="bg1"/>
                </a:solidFill>
              </a:rPr>
              <a:t>I</a:t>
            </a:r>
            <a:r>
              <a:rPr lang="pt-BR" b="1" dirty="0" smtClean="0">
                <a:solidFill>
                  <a:schemeClr val="bg1"/>
                </a:solidFill>
              </a:rPr>
              <a:t>nício </a:t>
            </a:r>
            <a:r>
              <a:rPr lang="pt-BR" b="1" dirty="0">
                <a:solidFill>
                  <a:schemeClr val="bg1"/>
                </a:solidFill>
              </a:rPr>
              <a:t>da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elaboração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554288" y="4268788"/>
            <a:ext cx="1979612" cy="1474787"/>
          </a:xfrm>
          <a:prstGeom prst="rect">
            <a:avLst/>
          </a:prstGeom>
          <a:solidFill>
            <a:srgbClr val="2B7C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ts val="1600"/>
              </a:lnSpc>
              <a:defRPr/>
            </a:pPr>
            <a:r>
              <a:rPr lang="pt-BR" b="1">
                <a:solidFill>
                  <a:schemeClr val="bg1"/>
                </a:solidFill>
              </a:rPr>
              <a:t>Versão 1: </a:t>
            </a:r>
            <a:br>
              <a:rPr lang="pt-BR" b="1">
                <a:solidFill>
                  <a:schemeClr val="bg1"/>
                </a:solidFill>
              </a:rPr>
            </a:br>
            <a:r>
              <a:rPr lang="pt-BR" b="1">
                <a:solidFill>
                  <a:schemeClr val="bg1"/>
                </a:solidFill>
              </a:rPr>
              <a:t>12 milhões de </a:t>
            </a:r>
            <a:br>
              <a:rPr lang="pt-BR" b="1">
                <a:solidFill>
                  <a:schemeClr val="bg1"/>
                </a:solidFill>
              </a:rPr>
            </a:br>
            <a:r>
              <a:rPr lang="pt-BR" b="1">
                <a:solidFill>
                  <a:schemeClr val="bg1"/>
                </a:solidFill>
              </a:rPr>
              <a:t>contribuições </a:t>
            </a:r>
            <a:br>
              <a:rPr lang="pt-BR" b="1">
                <a:solidFill>
                  <a:schemeClr val="bg1"/>
                </a:solidFill>
              </a:rPr>
            </a:br>
            <a:r>
              <a:rPr lang="pt-BR" b="1">
                <a:solidFill>
                  <a:schemeClr val="bg1"/>
                </a:solidFill>
              </a:rPr>
              <a:t>são recebidas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686300" y="4268788"/>
            <a:ext cx="1979613" cy="1474787"/>
          </a:xfrm>
          <a:prstGeom prst="rect">
            <a:avLst/>
          </a:prstGeom>
          <a:solidFill>
            <a:srgbClr val="F1C01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ts val="1600"/>
              </a:lnSpc>
              <a:defRPr/>
            </a:pPr>
            <a:r>
              <a:rPr lang="pt-BR" b="1">
                <a:solidFill>
                  <a:schemeClr val="bg1"/>
                </a:solidFill>
              </a:rPr>
              <a:t>Versão 2: </a:t>
            </a:r>
            <a:br>
              <a:rPr lang="pt-BR" b="1">
                <a:solidFill>
                  <a:schemeClr val="bg1"/>
                </a:solidFill>
              </a:rPr>
            </a:br>
            <a:r>
              <a:rPr lang="pt-BR" b="1">
                <a:solidFill>
                  <a:schemeClr val="bg1"/>
                </a:solidFill>
              </a:rPr>
              <a:t>Consed e Undime reúnem 9 mil professores, gestores e especialistas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827838" y="4268788"/>
            <a:ext cx="1979612" cy="1474787"/>
          </a:xfrm>
          <a:prstGeom prst="rect">
            <a:avLst/>
          </a:prstGeom>
          <a:solidFill>
            <a:srgbClr val="39AA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ts val="1600"/>
              </a:lnSpc>
              <a:defRPr/>
            </a:pPr>
            <a:r>
              <a:rPr lang="pt-BR" b="1">
                <a:solidFill>
                  <a:schemeClr val="bg1"/>
                </a:solidFill>
              </a:rPr>
              <a:t>Versão 3: </a:t>
            </a:r>
            <a:br>
              <a:rPr lang="pt-BR" b="1">
                <a:solidFill>
                  <a:schemeClr val="bg1"/>
                </a:solidFill>
              </a:rPr>
            </a:br>
            <a:r>
              <a:rPr lang="pt-BR" b="1">
                <a:solidFill>
                  <a:schemeClr val="bg1"/>
                </a:solidFill>
              </a:rPr>
              <a:t>o MEC entrega </a:t>
            </a:r>
          </a:p>
          <a:p>
            <a:pPr algn="ctr">
              <a:lnSpc>
                <a:spcPts val="1600"/>
              </a:lnSpc>
              <a:defRPr/>
            </a:pPr>
            <a:r>
              <a:rPr lang="pt-BR" b="1">
                <a:solidFill>
                  <a:schemeClr val="bg1"/>
                </a:solidFill>
              </a:rPr>
              <a:t>a Base ao CNE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0" y="3327400"/>
            <a:ext cx="2484438" cy="790575"/>
          </a:xfrm>
          <a:prstGeom prst="rect">
            <a:avLst/>
          </a:prstGeom>
          <a:solidFill>
            <a:srgbClr val="7D7D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2484438" y="3327400"/>
            <a:ext cx="2144712" cy="790575"/>
          </a:xfrm>
          <a:prstGeom prst="rect">
            <a:avLst/>
          </a:prstGeom>
          <a:solidFill>
            <a:srgbClr val="7D7D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4629150" y="3327400"/>
            <a:ext cx="2144713" cy="790575"/>
          </a:xfrm>
          <a:prstGeom prst="rect">
            <a:avLst/>
          </a:prstGeom>
          <a:solidFill>
            <a:srgbClr val="7D7D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6764338" y="3327400"/>
            <a:ext cx="2379662" cy="790575"/>
          </a:xfrm>
          <a:prstGeom prst="rect">
            <a:avLst/>
          </a:prstGeom>
          <a:solidFill>
            <a:srgbClr val="7D7D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0" y="3729038"/>
            <a:ext cx="2484438" cy="0"/>
          </a:xfrm>
          <a:prstGeom prst="line">
            <a:avLst/>
          </a:prstGeom>
          <a:noFill/>
          <a:ln w="762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2709863" y="3729038"/>
            <a:ext cx="1919287" cy="0"/>
          </a:xfrm>
          <a:prstGeom prst="line">
            <a:avLst/>
          </a:prstGeom>
          <a:noFill/>
          <a:ln w="762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4781550" y="3729038"/>
            <a:ext cx="1919288" cy="0"/>
          </a:xfrm>
          <a:prstGeom prst="line">
            <a:avLst/>
          </a:prstGeom>
          <a:noFill/>
          <a:ln w="762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6888163" y="3729038"/>
            <a:ext cx="2255837" cy="0"/>
          </a:xfrm>
          <a:prstGeom prst="line">
            <a:avLst/>
          </a:prstGeom>
          <a:noFill/>
          <a:ln w="762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5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50" grpId="0" animBg="1" autoUpdateAnimBg="0"/>
      <p:bldP spid="6151" grpId="0" animBg="1" autoUpdateAnimBg="0"/>
      <p:bldP spid="6152" grpId="0" animBg="1" autoUpdateAnimBg="0"/>
      <p:bldP spid="6154" grpId="0" animBg="1" autoUpdateAnimBg="0"/>
      <p:bldP spid="6155" grpId="0" animBg="1" autoUpdateAnimBg="0"/>
      <p:bldP spid="6156" grpId="0" animBg="1" autoUpdateAnimBg="0"/>
      <p:bldP spid="6157" grpId="0" animBg="1" autoUpdateAnimBg="0"/>
      <p:bldP spid="6158" grpId="0" animBg="1" autoUpdateAnimBg="0"/>
      <p:bldP spid="6160" grpId="0" animBg="1"/>
      <p:bldP spid="6161" grpId="0" animBg="1"/>
      <p:bldP spid="6162" grpId="0" animBg="1"/>
      <p:bldP spid="61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ctrTitle" idx="4294967295"/>
          </p:nvPr>
        </p:nvSpPr>
        <p:spPr>
          <a:xfrm>
            <a:off x="271463" y="896938"/>
            <a:ext cx="8142287" cy="1130300"/>
          </a:xfrm>
        </p:spPr>
        <p:txBody>
          <a:bodyPr anchor="t"/>
          <a:lstStyle/>
          <a:p>
            <a:pPr algn="l" eaLnBrk="1" hangingPunct="1"/>
            <a:r>
              <a:rPr lang="pt-BR" sz="4200" b="1">
                <a:solidFill>
                  <a:srgbClr val="17375E"/>
                </a:solidFill>
                <a:latin typeface="Calibri" charset="0"/>
              </a:rPr>
              <a:t>A Base é um compromisso do Estado brasileiro para favorecer as aprendizagens de todos os alunos</a:t>
            </a:r>
            <a:endParaRPr lang="en-US">
              <a:latin typeface="Calibri" charset="0"/>
            </a:endParaRPr>
          </a:p>
        </p:txBody>
      </p:sp>
      <p:pic>
        <p:nvPicPr>
          <p:cNvPr id="7185" name="Picture 17" descr="constituicao.png   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214688"/>
            <a:ext cx="251936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8" descr="ldb.png            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3214688"/>
            <a:ext cx="251936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 descr="pne.png            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3214688"/>
            <a:ext cx="251936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ctrTitle" idx="4294967295"/>
          </p:nvPr>
        </p:nvSpPr>
        <p:spPr>
          <a:xfrm>
            <a:off x="271463" y="823913"/>
            <a:ext cx="8728075" cy="874712"/>
          </a:xfrm>
        </p:spPr>
        <p:txBody>
          <a:bodyPr/>
          <a:lstStyle/>
          <a:p>
            <a:pPr algn="l" eaLnBrk="1" hangingPunct="1"/>
            <a:r>
              <a:rPr lang="pt-BR" b="1" dirty="0">
                <a:solidFill>
                  <a:srgbClr val="17375E"/>
                </a:solidFill>
                <a:latin typeface="Calibri" charset="0"/>
              </a:rPr>
              <a:t>A Base promove a unidade nacional</a:t>
            </a:r>
            <a:endParaRPr lang="en-US" b="1" dirty="0">
              <a:latin typeface="Calibri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47663" y="1979613"/>
            <a:ext cx="3238500" cy="465137"/>
          </a:xfrm>
          <a:prstGeom prst="rect">
            <a:avLst/>
          </a:prstGeom>
          <a:solidFill>
            <a:srgbClr val="F1C01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pt-BR" sz="2400" b="1">
                <a:solidFill>
                  <a:schemeClr val="bg1"/>
                </a:solidFill>
              </a:rPr>
              <a:t>igualdade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510213" y="1979613"/>
            <a:ext cx="3238500" cy="465137"/>
          </a:xfrm>
          <a:prstGeom prst="rect">
            <a:avLst/>
          </a:prstGeom>
          <a:solidFill>
            <a:srgbClr val="39AA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pt-BR" sz="2400" b="1">
                <a:solidFill>
                  <a:schemeClr val="bg1"/>
                </a:solidFill>
              </a:rPr>
              <a:t>equidade</a:t>
            </a:r>
          </a:p>
        </p:txBody>
      </p:sp>
      <p:pic>
        <p:nvPicPr>
          <p:cNvPr id="8208" name="Picture 16" descr="equidade.png       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2501900"/>
            <a:ext cx="3238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 descr="&#10;igualdade.png      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501900"/>
            <a:ext cx="3238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AutoShape 18"/>
          <p:cNvSpPr>
            <a:spLocks noChangeArrowheads="1"/>
          </p:cNvSpPr>
          <p:nvPr/>
        </p:nvSpPr>
        <p:spPr bwMode="auto">
          <a:xfrm>
            <a:off x="3814763" y="3206750"/>
            <a:ext cx="1439862" cy="1439863"/>
          </a:xfrm>
          <a:prstGeom prst="plus">
            <a:avLst>
              <a:gd name="adj" fmla="val 37449"/>
            </a:avLst>
          </a:prstGeom>
          <a:solidFill>
            <a:srgbClr val="2B7C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203" grpId="0" animBg="1" autoUpdateAnimBg="0"/>
      <p:bldP spid="8205" grpId="0" animBg="1" autoUpdateAnimBg="0"/>
      <p:bldP spid="82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ctrTitle" idx="4294967295"/>
          </p:nvPr>
        </p:nvSpPr>
        <p:spPr>
          <a:xfrm>
            <a:off x="271463" y="868363"/>
            <a:ext cx="8535987" cy="638175"/>
          </a:xfrm>
        </p:spPr>
        <p:txBody>
          <a:bodyPr anchor="t"/>
          <a:lstStyle/>
          <a:p>
            <a:pPr algn="l" eaLnBrk="1" hangingPunct="1"/>
            <a:r>
              <a:rPr lang="pt-BR" b="1">
                <a:solidFill>
                  <a:srgbClr val="17375E"/>
                </a:solidFill>
                <a:latin typeface="Calibri" charset="0"/>
              </a:rPr>
              <a:t>A Base promove direitos iguais </a:t>
            </a:r>
            <a:br>
              <a:rPr lang="pt-BR" b="1">
                <a:solidFill>
                  <a:srgbClr val="17375E"/>
                </a:solidFill>
                <a:latin typeface="Calibri" charset="0"/>
              </a:rPr>
            </a:br>
            <a:r>
              <a:rPr lang="pt-BR" b="1">
                <a:solidFill>
                  <a:srgbClr val="17375E"/>
                </a:solidFill>
                <a:latin typeface="Calibri" charset="0"/>
              </a:rPr>
              <a:t>de aprendizagem</a:t>
            </a:r>
            <a:endParaRPr lang="en-US" sz="3200" b="1">
              <a:latin typeface="Calibri" charset="0"/>
            </a:endParaRPr>
          </a:p>
        </p:txBody>
      </p:sp>
      <p:pic>
        <p:nvPicPr>
          <p:cNvPr id="9223" name="Picture 7" descr="aprendizagem.png   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3225800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desenvolvimento.png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3221038"/>
            <a:ext cx="251936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47663" y="2698750"/>
            <a:ext cx="2519362" cy="465138"/>
          </a:xfrm>
          <a:prstGeom prst="rect">
            <a:avLst/>
          </a:prstGeom>
          <a:solidFill>
            <a:srgbClr val="F1C01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>
                <a:solidFill>
                  <a:schemeClr val="bg1"/>
                </a:solidFill>
              </a:rPr>
              <a:t>conhecimentos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308350" y="2698750"/>
            <a:ext cx="2519363" cy="465138"/>
          </a:xfrm>
          <a:prstGeom prst="rect">
            <a:avLst/>
          </a:prstGeom>
          <a:solidFill>
            <a:srgbClr val="2B7C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>
                <a:solidFill>
                  <a:schemeClr val="bg1"/>
                </a:solidFill>
              </a:rPr>
              <a:t>aprendizagem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288088" y="2698750"/>
            <a:ext cx="2519362" cy="465138"/>
          </a:xfrm>
          <a:prstGeom prst="rect">
            <a:avLst/>
          </a:prstGeom>
          <a:solidFill>
            <a:srgbClr val="39AA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>
                <a:solidFill>
                  <a:schemeClr val="bg1"/>
                </a:solidFill>
              </a:rPr>
              <a:t>desenvolvimento</a:t>
            </a:r>
          </a:p>
        </p:txBody>
      </p:sp>
      <p:pic>
        <p:nvPicPr>
          <p:cNvPr id="24586" name="Picture 1034" descr=" livro.png          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3225800"/>
            <a:ext cx="2519362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3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6" grpId="0" animBg="1" autoUpdateAnimBg="0"/>
      <p:bldP spid="9229" grpId="0" animBg="1" autoUpdateAnimBg="0"/>
      <p:bldP spid="923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ctrTitle" idx="4294967295"/>
          </p:nvPr>
        </p:nvSpPr>
        <p:spPr>
          <a:xfrm>
            <a:off x="271463" y="823913"/>
            <a:ext cx="7772400" cy="874712"/>
          </a:xfrm>
        </p:spPr>
        <p:txBody>
          <a:bodyPr/>
          <a:lstStyle/>
          <a:p>
            <a:pPr algn="l" eaLnBrk="1" hangingPunct="1"/>
            <a:r>
              <a:rPr lang="pt-BR" b="1" dirty="0">
                <a:solidFill>
                  <a:srgbClr val="17375E"/>
                </a:solidFill>
                <a:latin typeface="Calibri" charset="0"/>
              </a:rPr>
              <a:t>A Base não é currículo</a:t>
            </a:r>
            <a:endParaRPr lang="en-US" b="1" dirty="0">
              <a:latin typeface="Calibri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2209800"/>
            <a:ext cx="9144000" cy="3086100"/>
          </a:xfrm>
          <a:prstGeom prst="rect">
            <a:avLst/>
          </a:prstGeom>
          <a:solidFill>
            <a:srgbClr val="2B7C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6633" name="Picture 1033" descr="alvo.png           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1651000"/>
            <a:ext cx="4405312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5478463" y="2814638"/>
            <a:ext cx="2332037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sz="3000" b="1">
                <a:solidFill>
                  <a:srgbClr val="17375E"/>
                </a:solidFill>
              </a:rPr>
              <a:t>A Base é </a:t>
            </a:r>
            <a:br>
              <a:rPr lang="pt-BR" sz="3000" b="1">
                <a:solidFill>
                  <a:srgbClr val="17375E"/>
                </a:solidFill>
              </a:rPr>
            </a:br>
            <a:r>
              <a:rPr lang="pt-BR" sz="3000" b="1">
                <a:solidFill>
                  <a:srgbClr val="17375E"/>
                </a:solidFill>
              </a:rPr>
              <a:t>o rumo. </a:t>
            </a:r>
            <a:br>
              <a:rPr lang="pt-BR" sz="3000" b="1">
                <a:solidFill>
                  <a:srgbClr val="17375E"/>
                </a:solidFill>
              </a:rPr>
            </a:br>
            <a:r>
              <a:rPr lang="pt-BR" sz="3000" b="1">
                <a:solidFill>
                  <a:srgbClr val="17375E"/>
                </a:solidFill>
              </a:rPr>
              <a:t>É aonde </a:t>
            </a:r>
            <a:br>
              <a:rPr lang="pt-BR" sz="3000" b="1">
                <a:solidFill>
                  <a:srgbClr val="17375E"/>
                </a:solidFill>
              </a:rPr>
            </a:br>
            <a:r>
              <a:rPr lang="pt-BR" sz="3000" b="1">
                <a:solidFill>
                  <a:srgbClr val="17375E"/>
                </a:solidFill>
              </a:rPr>
              <a:t>queremos </a:t>
            </a:r>
            <a:br>
              <a:rPr lang="pt-BR" sz="3000" b="1">
                <a:solidFill>
                  <a:srgbClr val="17375E"/>
                </a:solidFill>
              </a:rPr>
            </a:br>
            <a:r>
              <a:rPr lang="pt-BR" sz="3000" b="1">
                <a:solidFill>
                  <a:srgbClr val="17375E"/>
                </a:solidFill>
              </a:rPr>
              <a:t>chegar</a:t>
            </a:r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0" y="2473325"/>
            <a:ext cx="5373688" cy="2660650"/>
          </a:xfrm>
          <a:prstGeom prst="rightArrow">
            <a:avLst>
              <a:gd name="adj1" fmla="val 47972"/>
              <a:gd name="adj2" fmla="val 55672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271463" y="3306763"/>
            <a:ext cx="56991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3800"/>
              </a:lnSpc>
              <a:spcBef>
                <a:spcPct val="50000"/>
              </a:spcBef>
              <a:defRPr/>
            </a:pPr>
            <a:r>
              <a:rPr lang="pt-BR" sz="4000" b="1" dirty="0">
                <a:solidFill>
                  <a:srgbClr val="17375E"/>
                </a:solidFill>
              </a:rPr>
              <a:t>Os currículos </a:t>
            </a:r>
            <a:br>
              <a:rPr lang="pt-BR" sz="4000" b="1" dirty="0">
                <a:solidFill>
                  <a:srgbClr val="17375E"/>
                </a:solidFill>
              </a:rPr>
            </a:br>
            <a:r>
              <a:rPr lang="pt-BR" sz="4000" b="1" dirty="0">
                <a:solidFill>
                  <a:srgbClr val="17375E"/>
                </a:solidFill>
              </a:rPr>
              <a:t>são os caminhos</a:t>
            </a:r>
          </a:p>
        </p:txBody>
      </p:sp>
      <p:pic>
        <p:nvPicPr>
          <p:cNvPr id="10263" name="Picture 23" descr="&#10;walker.png         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3224213"/>
            <a:ext cx="76993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53" grpId="0" animBg="1" autoUpdateAnimBg="0"/>
      <p:bldP spid="10262" grpId="0" autoUpdateAnimBg="0"/>
      <p:bldP spid="10256" grpId="0" animBg="1" autoUpdateAnimBg="0"/>
      <p:bldP spid="1025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PPT-BNCai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39688"/>
            <a:ext cx="9248776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 descr="&#10;brasil_01.png      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922338"/>
            <a:ext cx="4868863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 descr="&#10;brasil_02.png      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922338"/>
            <a:ext cx="4868863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 descr="&#10;brasil_03.png      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922338"/>
            <a:ext cx="4868863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6" descr="&#10;brasil_04.png                                                  01C47756YING                           C3E32676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922338"/>
            <a:ext cx="4868863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Title 1"/>
          <p:cNvSpPr>
            <a:spLocks/>
          </p:cNvSpPr>
          <p:nvPr/>
        </p:nvSpPr>
        <p:spPr bwMode="auto">
          <a:xfrm>
            <a:off x="271463" y="868363"/>
            <a:ext cx="424815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sz="4400" b="1" dirty="0">
                <a:solidFill>
                  <a:srgbClr val="17375E"/>
                </a:solidFill>
              </a:rPr>
              <a:t>A Base </a:t>
            </a:r>
            <a:r>
              <a:rPr lang="pt-BR" sz="4400" b="1" dirty="0" smtClean="0">
                <a:solidFill>
                  <a:srgbClr val="17375E"/>
                </a:solidFill>
              </a:rPr>
              <a:t>fortalece </a:t>
            </a:r>
            <a:r>
              <a:rPr lang="pt-BR" sz="4400" b="1" dirty="0">
                <a:solidFill>
                  <a:srgbClr val="17375E"/>
                </a:solidFill>
              </a:rPr>
              <a:t/>
            </a:r>
            <a:br>
              <a:rPr lang="pt-BR" sz="4400" b="1" dirty="0">
                <a:solidFill>
                  <a:srgbClr val="17375E"/>
                </a:solidFill>
              </a:rPr>
            </a:br>
            <a:r>
              <a:rPr lang="pt-BR" sz="4400" b="1" dirty="0">
                <a:solidFill>
                  <a:srgbClr val="17375E"/>
                </a:solidFill>
              </a:rPr>
              <a:t>a colaboração </a:t>
            </a:r>
            <a:br>
              <a:rPr lang="pt-BR" sz="4400" b="1" dirty="0">
                <a:solidFill>
                  <a:srgbClr val="17375E"/>
                </a:solidFill>
              </a:rPr>
            </a:br>
            <a:r>
              <a:rPr lang="pt-BR" sz="4400" b="1" dirty="0">
                <a:solidFill>
                  <a:srgbClr val="17375E"/>
                </a:solidFill>
              </a:rPr>
              <a:t>entre União, </a:t>
            </a:r>
            <a:br>
              <a:rPr lang="pt-BR" sz="4400" b="1" dirty="0">
                <a:solidFill>
                  <a:srgbClr val="17375E"/>
                </a:solidFill>
              </a:rPr>
            </a:br>
            <a:r>
              <a:rPr lang="pt-BR" sz="4400" b="1" dirty="0">
                <a:solidFill>
                  <a:srgbClr val="17375E"/>
                </a:solidFill>
              </a:rPr>
              <a:t>estados </a:t>
            </a:r>
            <a:br>
              <a:rPr lang="pt-BR" sz="4400" b="1" dirty="0">
                <a:solidFill>
                  <a:srgbClr val="17375E"/>
                </a:solidFill>
              </a:rPr>
            </a:br>
            <a:r>
              <a:rPr lang="pt-BR" sz="4400" b="1" dirty="0">
                <a:solidFill>
                  <a:srgbClr val="17375E"/>
                </a:solidFill>
              </a:rPr>
              <a:t>e municípios</a:t>
            </a:r>
            <a:endParaRPr lang="en-US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1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1503</Words>
  <Application>Microsoft Office PowerPoint</Application>
  <PresentationFormat>Apresentação na tela (4:3)</PresentationFormat>
  <Paragraphs>81</Paragraphs>
  <Slides>24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ＭＳ Ｐゴシック</vt:lpstr>
      <vt:lpstr>Arial</vt:lpstr>
      <vt:lpstr>Calibri</vt:lpstr>
      <vt:lpstr>Office Theme</vt:lpstr>
      <vt:lpstr>Apresentação do PowerPoint</vt:lpstr>
      <vt:lpstr>Pela primeira vez, o Brasil terá uma base que define o conjunto de aprendizagens essenciais a que todos os estudantes têm direito na Educação Básica</vt:lpstr>
      <vt:lpstr>Uma educação para o século XXI</vt:lpstr>
      <vt:lpstr>A construção da Base</vt:lpstr>
      <vt:lpstr>A Base é um compromisso do Estado brasileiro para favorecer as aprendizagens de todos os alunos</vt:lpstr>
      <vt:lpstr>A Base promove a unidade nacional</vt:lpstr>
      <vt:lpstr>A Base promove direitos iguais  de aprendizagem</vt:lpstr>
      <vt:lpstr>A Base não é currículo</vt:lpstr>
      <vt:lpstr>Apresentação do PowerPoint</vt:lpstr>
      <vt:lpstr>A Base é um instrumento de melhoria das aprendizagens que respeita as especificidades regionais</vt:lpstr>
      <vt:lpstr>A Base será obrigatória  após sua homologação</vt:lpstr>
      <vt:lpstr>A Base vale para escolas  públicas e particulares</vt:lpstr>
      <vt:lpstr>A Base define 10 competências gerais que todo aluno deve desenvolver na educação básica</vt:lpstr>
      <vt:lpstr>Valorizar e utilizar os conhecimentos historicamente construídos sobre o mundo físico, social e cultural para entender e explicar a realidade...colaborando para a construção de uma sociedade solidária. </vt:lpstr>
      <vt:lpstr>Exercitar a curiosidade intelectual e recorrer à abordagem própria das ciências...para investigar causas, elaborar e testar hipóteses, formular e resolver problemas e inventar soluções... </vt:lpstr>
      <vt:lpstr>Desenvolver o senso estético para reconhecer, valorizar e fruir as diversas manifestações artísticas e culturais...</vt:lpstr>
      <vt:lpstr>Utilizar conhecimentos das linguagens verbal...matemática, científica, tecnológica e digital para expressar-se e partilhar informações, experiências, ideias e sentimentos... </vt:lpstr>
      <vt:lpstr>Utilizar tecnologias digitais de comunicação e informação de forma crítica...ao se comunicar, acessar e disseminar informações, produzir conhecimentos e resolver problemas. </vt:lpstr>
      <vt:lpstr>Valorizar a diversidade de saberes e vivências culturais e apropriar-se de conhecimentos e experiências que lhe possibilitem entender as relações próprias do mundo do trabalho e fazer escolhas alinhadas ao seu projeto de vida...</vt:lpstr>
      <vt:lpstr>Argumentar com base em fatos, dados e informações confiáveis, para formular, negociar e defender ideias...com posicionamento ético em relação ao cuidado de si mesmo, dos outros e do planeta. </vt:lpstr>
      <vt:lpstr>Conhecer-se, apreciar-se e cuidar de sua saúde física e emocional, reconhecendo suas emoções e as dos outros, com autocrítica e capacidade para lidar com elas e com a pressão do grupo. </vt:lpstr>
      <vt:lpstr>Exercitar a empatia, o diálogo, a resolução de conflitos e a cooperação, fazendo-se respeitar e promovendo o respeito ao outro, com acolhimento e valorização da diversidade de indivíduos e de grupos sociais, seus saberes, identidades, culturas e potencialidades, sem preconceitos...</vt:lpstr>
      <vt:lpstr>Agir pessoal e coletivamente com autonomia, responsabilidade, flexibilidade, resiliência e determinação, tomando decisões, com base nos conhecimentos construídos na escola, segundo princípios éticos democráticos, inclusivos, sustentáveis e solidários. </vt:lpstr>
      <vt:lpstr>Apresentação do PowerPoint</vt:lpstr>
    </vt:vector>
  </TitlesOfParts>
  <Company>FSB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Santiago</dc:creator>
  <cp:lastModifiedBy>Mariana Menezes dos Reis</cp:lastModifiedBy>
  <cp:revision>277</cp:revision>
  <cp:lastPrinted>2017-04-06T10:41:15Z</cp:lastPrinted>
  <dcterms:created xsi:type="dcterms:W3CDTF">2017-03-30T15:08:32Z</dcterms:created>
  <dcterms:modified xsi:type="dcterms:W3CDTF">2017-06-01T13:01:42Z</dcterms:modified>
</cp:coreProperties>
</file>