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0" r:id="rId1"/>
  </p:sldMasterIdLst>
  <p:notesMasterIdLst>
    <p:notesMasterId r:id="rId12"/>
  </p:notesMasterIdLst>
  <p:handoutMasterIdLst>
    <p:handoutMasterId r:id="rId13"/>
  </p:handoutMasterIdLst>
  <p:sldIdLst>
    <p:sldId id="305" r:id="rId2"/>
    <p:sldId id="427" r:id="rId3"/>
    <p:sldId id="433" r:id="rId4"/>
    <p:sldId id="430" r:id="rId5"/>
    <p:sldId id="428" r:id="rId6"/>
    <p:sldId id="429" r:id="rId7"/>
    <p:sldId id="424" r:id="rId8"/>
    <p:sldId id="425" r:id="rId9"/>
    <p:sldId id="432" r:id="rId10"/>
    <p:sldId id="371" r:id="rId11"/>
  </p:sldIdLst>
  <p:sldSz cx="9144000" cy="6858000" type="screen4x3"/>
  <p:notesSz cx="6796088" cy="9925050"/>
  <p:defaultTextStyle>
    <a:defPPr>
      <a:defRPr lang="en-GB"/>
    </a:defPPr>
    <a:lvl1pPr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003399"/>
    <a:srgbClr val="FFFF99"/>
    <a:srgbClr val="FFFF00"/>
    <a:srgbClr val="00FF00"/>
    <a:srgbClr val="00FFCC"/>
    <a:srgbClr val="66FFFF"/>
    <a:srgbClr val="FFCC00"/>
    <a:srgbClr val="FF9900"/>
    <a:srgbClr val="1F1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99827" autoAdjust="0"/>
  </p:normalViewPr>
  <p:slideViewPr>
    <p:cSldViewPr showGuides="1"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7" d="100"/>
          <a:sy n="67" d="100"/>
        </p:scale>
        <p:origin x="-228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112736157\Desktop\PNE\QUADRO%20RESUMO%20-%20FUNDEB%202016%20A%20202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112736157\Desktop\PNE\QUADRO%20RESUMO%20-%20FUNDEB%202016%20A%20202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112736157\Desktop\PNE\QUADRO%20RESUMO%20-%20FUNDEB%202016%20A%20202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112736157\Desktop\PNE\QUADRO%20RESUMO%20-%20FUNDEB%202016%20A%20202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112736157\Desktop\PNE\QUADRO%20RESUMO%20-%20FUNDEB%202016%20A%202020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Plan1!$S$4</c:f>
              <c:strCache>
                <c:ptCount val="1"/>
                <c:pt idx="0">
                  <c:v>CRECHE - Metas PNE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numFmt formatCode="#,##0.0" sourceLinked="0"/>
            <c:txPr>
              <a:bodyPr rot="-5400000" vert="horz"/>
              <a:lstStyle/>
              <a:p>
                <a:pPr>
                  <a:defRPr sz="1200">
                    <a:solidFill>
                      <a:srgbClr val="C00000"/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Plan1!$S$5:$S$16</c:f>
              <c:numCache>
                <c:formatCode>General</c:formatCode>
                <c:ptCount val="12"/>
                <c:pt idx="6" formatCode="_-* #,##0_-;\-* #,##0_-;_-* &quot;-&quot;??_-;_-@_-">
                  <c:v>1815431</c:v>
                </c:pt>
                <c:pt idx="7" formatCode="_-* #,##0_-;\-* #,##0_-;_-* &quot;-&quot;??_-;_-@_-">
                  <c:v>2007874.7348668254</c:v>
                </c:pt>
                <c:pt idx="8" formatCode="_-* #,##0_-;\-* #,##0_-;_-* &quot;-&quot;??_-;_-@_-">
                  <c:v>2221378.9458147744</c:v>
                </c:pt>
                <c:pt idx="9" formatCode="_-* #,##0_-;\-* #,##0_-;_-* &quot;-&quot;??_-;_-@_-">
                  <c:v>2458370.5144962422</c:v>
                </c:pt>
                <c:pt idx="10" formatCode="_-* #,##0_-;\-* #,##0_-;_-* &quot;-&quot;??_-;_-@_-">
                  <c:v>2721571.794287533</c:v>
                </c:pt>
                <c:pt idx="11" formatCode="_-* #,##0_-;\-* #,##0_-;_-* &quot;-&quot;??_-;_-@_-">
                  <c:v>3014038.8190196524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Plan1!$M$4</c:f>
              <c:strCache>
                <c:ptCount val="1"/>
                <c:pt idx="0">
                  <c:v>CRECHE</c:v>
                </c:pt>
              </c:strCache>
            </c:strRef>
          </c:tx>
          <c:marker>
            <c:symbol val="none"/>
          </c:marker>
          <c:dLbls>
            <c:numFmt formatCode="#,##0.0" sourceLinked="0"/>
            <c:txPr>
              <a:bodyPr rot="-5400000" vert="horz"/>
              <a:lstStyle/>
              <a:p>
                <a:pPr>
                  <a:defRPr sz="1200" u="none">
                    <a:solidFill>
                      <a:srgbClr val="0070C0"/>
                    </a:solidFill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Plan1!$M$5:$M$16</c:f>
              <c:numCache>
                <c:formatCode>_-* #,##0_-;\-* #,##0_-;_-* "-"??_-;_-@_-</c:formatCode>
                <c:ptCount val="12"/>
                <c:pt idx="0">
                  <c:v>1128661</c:v>
                </c:pt>
                <c:pt idx="1">
                  <c:v>1238080</c:v>
                </c:pt>
                <c:pt idx="2">
                  <c:v>1335978</c:v>
                </c:pt>
                <c:pt idx="3">
                  <c:v>1457660</c:v>
                </c:pt>
                <c:pt idx="4">
                  <c:v>1597759</c:v>
                </c:pt>
                <c:pt idx="5">
                  <c:v>1717230</c:v>
                </c:pt>
                <c:pt idx="6">
                  <c:v>1815431</c:v>
                </c:pt>
                <c:pt idx="7">
                  <c:v>1965620.3300536622</c:v>
                </c:pt>
                <c:pt idx="8">
                  <c:v>2129820.4541540612</c:v>
                </c:pt>
                <c:pt idx="9">
                  <c:v>2309442.1726910491</c:v>
                </c:pt>
                <c:pt idx="10">
                  <c:v>2506048.3972236323</c:v>
                </c:pt>
                <c:pt idx="11">
                  <c:v>2721371.7395111895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677120"/>
        <c:axId val="38691200"/>
      </c:lineChart>
      <c:catAx>
        <c:axId val="38677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8691200"/>
        <c:crosses val="autoZero"/>
        <c:auto val="1"/>
        <c:lblAlgn val="ctr"/>
        <c:lblOffset val="100"/>
        <c:noMultiLvlLbl val="0"/>
      </c:catAx>
      <c:valAx>
        <c:axId val="38691200"/>
        <c:scaling>
          <c:orientation val="minMax"/>
          <c:max val="40000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Milhares de alunos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crossAx val="38677120"/>
        <c:crosses val="autoZero"/>
        <c:crossBetween val="between"/>
        <c:dispUnits>
          <c:builtInUnit val="thousands"/>
        </c:dispUnits>
      </c:valAx>
      <c:spPr>
        <a:gradFill flip="none" rotWithShape="1">
          <a:gsLst>
            <a:gs pos="41000">
              <a:srgbClr val="FFFF99"/>
            </a:gs>
            <a:gs pos="43000">
              <a:schemeClr val="accent3">
                <a:lumMod val="40000"/>
                <a:lumOff val="60000"/>
              </a:schemeClr>
            </a:gs>
          </a:gsLst>
          <a:lin ang="10800000" scaled="0"/>
          <a:tileRect/>
        </a:gradFill>
      </c:spPr>
    </c:plotArea>
    <c:legend>
      <c:legendPos val="b"/>
      <c:layout/>
      <c:overlay val="0"/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1400" b="1">
          <a:latin typeface="Agency FB" pitchFamily="34" charset="0"/>
        </a:defRPr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Plan1!$T$4</c:f>
              <c:strCache>
                <c:ptCount val="1"/>
                <c:pt idx="0">
                  <c:v>PRÉ-ESCOLA - Metas PNE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numFmt formatCode="#,##0.0" sourceLinked="0"/>
            <c:txPr>
              <a:bodyPr rot="-5400000" vert="horz"/>
              <a:lstStyle/>
              <a:p>
                <a:pPr>
                  <a:defRPr sz="1200">
                    <a:solidFill>
                      <a:srgbClr val="C00000"/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Plan1!$T$5:$T$16</c:f>
              <c:numCache>
                <c:formatCode>General</c:formatCode>
                <c:ptCount val="12"/>
                <c:pt idx="6" formatCode="_-* #,##0_-;\-* #,##0_-;_-* &quot;-&quot;??_-;_-@_-">
                  <c:v>3614332</c:v>
                </c:pt>
                <c:pt idx="7" formatCode="_-* #,##0_-;\-* #,##0_-;_-* &quot;-&quot;??_-;_-@_-">
                  <c:v>3829847.3725870252</c:v>
                </c:pt>
                <c:pt idx="8" formatCode="_-* #,##0_-;\-* #,##0_-;_-* &quot;-&quot;??_-;_-@_-">
                  <c:v>4051848.3952964894</c:v>
                </c:pt>
                <c:pt idx="9" formatCode="_-* #,##0_-;\-* #,##0_-;_-* &quot;-&quot;??_-;_-@_-">
                  <c:v>4063206.0975873577</c:v>
                </c:pt>
                <c:pt idx="10" formatCode="_-* #,##0_-;\-* #,##0_-;_-* &quot;-&quot;??_-;_-@_-">
                  <c:v>4077288.3193086372</c:v>
                </c:pt>
                <c:pt idx="11" formatCode="_-* #,##0_-;\-* #,##0_-;_-* &quot;-&quot;??_-;_-@_-">
                  <c:v>4094137.8169403295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Plan1!$N$4</c:f>
              <c:strCache>
                <c:ptCount val="1"/>
                <c:pt idx="0">
                  <c:v>PRÉ-ESCOLA</c:v>
                </c:pt>
              </c:strCache>
            </c:strRef>
          </c:tx>
          <c:marker>
            <c:symbol val="none"/>
          </c:marker>
          <c:dLbls>
            <c:numFmt formatCode="#,##0.0" sourceLinked="0"/>
            <c:txPr>
              <a:bodyPr rot="-5400000" vert="horz"/>
              <a:lstStyle/>
              <a:p>
                <a:pPr>
                  <a:defRPr sz="1200" u="none">
                    <a:solidFill>
                      <a:srgbClr val="0070C0"/>
                    </a:solidFill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Plan1!$N$5:$N$16</c:f>
              <c:numCache>
                <c:formatCode>_-* #,##0_-;\-* #,##0_-;_-* "-"??_-;_-@_-</c:formatCode>
                <c:ptCount val="12"/>
                <c:pt idx="0">
                  <c:v>3724913</c:v>
                </c:pt>
                <c:pt idx="1">
                  <c:v>3650175</c:v>
                </c:pt>
                <c:pt idx="2">
                  <c:v>3490993</c:v>
                </c:pt>
                <c:pt idx="3">
                  <c:v>3466061</c:v>
                </c:pt>
                <c:pt idx="4">
                  <c:v>3495939</c:v>
                </c:pt>
                <c:pt idx="5">
                  <c:v>3559790</c:v>
                </c:pt>
                <c:pt idx="6">
                  <c:v>3614332</c:v>
                </c:pt>
                <c:pt idx="7">
                  <c:v>3616517.6251754928</c:v>
                </c:pt>
                <c:pt idx="8">
                  <c:v>3621020.9535775017</c:v>
                </c:pt>
                <c:pt idx="9">
                  <c:v>3627866.5184938386</c:v>
                </c:pt>
                <c:pt idx="10">
                  <c:v>3637082.8018712783</c:v>
                </c:pt>
                <c:pt idx="11">
                  <c:v>3648702.3065423802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69440"/>
        <c:axId val="39470976"/>
      </c:lineChart>
      <c:catAx>
        <c:axId val="39469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470976"/>
        <c:crosses val="autoZero"/>
        <c:auto val="1"/>
        <c:lblAlgn val="ctr"/>
        <c:lblOffset val="100"/>
        <c:noMultiLvlLbl val="0"/>
      </c:catAx>
      <c:valAx>
        <c:axId val="39470976"/>
        <c:scaling>
          <c:orientation val="minMax"/>
          <c:max val="5000000"/>
          <c:min val="20000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Milhares de alunos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crossAx val="39469440"/>
        <c:crosses val="autoZero"/>
        <c:crossBetween val="between"/>
        <c:dispUnits>
          <c:builtInUnit val="thousands"/>
        </c:dispUnits>
      </c:valAx>
      <c:spPr>
        <a:gradFill flip="none" rotWithShape="1">
          <a:gsLst>
            <a:gs pos="41000">
              <a:srgbClr val="FFFF99"/>
            </a:gs>
            <a:gs pos="43000">
              <a:schemeClr val="accent3">
                <a:lumMod val="40000"/>
                <a:lumOff val="60000"/>
              </a:schemeClr>
            </a:gs>
          </a:gsLst>
          <a:lin ang="10800000" scaled="0"/>
          <a:tileRect/>
        </a:gradFill>
      </c:spPr>
    </c:plotArea>
    <c:legend>
      <c:legendPos val="b"/>
      <c:layout/>
      <c:overlay val="0"/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1400" b="1">
          <a:latin typeface="Agency FB" pitchFamily="34" charset="0"/>
        </a:defRPr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Plan1!$U$4</c:f>
              <c:strCache>
                <c:ptCount val="1"/>
                <c:pt idx="0">
                  <c:v>FUNDAMENTAL - Metas PNE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numFmt formatCode="#,##0.0" sourceLinked="0"/>
            <c:txPr>
              <a:bodyPr rot="-5400000" vert="horz"/>
              <a:lstStyle/>
              <a:p>
                <a:pPr>
                  <a:defRPr sz="1200">
                    <a:solidFill>
                      <a:srgbClr val="C00000"/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Plan1!$U$5:$U$16</c:f>
              <c:numCache>
                <c:formatCode>General</c:formatCode>
                <c:ptCount val="12"/>
                <c:pt idx="6" formatCode="_-* #,##0_-;\-* #,##0_-;_-* &quot;-&quot;??_-;_-@_-">
                  <c:v>23259463</c:v>
                </c:pt>
                <c:pt idx="7" formatCode="_-* #,##0_-;\-* #,##0_-;_-* &quot;-&quot;??_-;_-@_-">
                  <c:v>22659599.581119958</c:v>
                </c:pt>
                <c:pt idx="8" formatCode="_-* #,##0_-;\-* #,##0_-;_-* &quot;-&quot;??_-;_-@_-">
                  <c:v>22078128.203434862</c:v>
                </c:pt>
                <c:pt idx="9" formatCode="_-* #,##0_-;\-* #,##0_-;_-* &quot;-&quot;??_-;_-@_-">
                  <c:v>21514447.698257554</c:v>
                </c:pt>
                <c:pt idx="10" formatCode="_-* #,##0_-;\-* #,##0_-;_-* &quot;-&quot;??_-;_-@_-">
                  <c:v>20967977.511692986</c:v>
                </c:pt>
                <c:pt idx="11" formatCode="_-* #,##0_-;\-* #,##0_-;_-* &quot;-&quot;??_-;_-@_-">
                  <c:v>20438156.976530544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Plan1!$O$4</c:f>
              <c:strCache>
                <c:ptCount val="1"/>
                <c:pt idx="0">
                  <c:v>FUNDAMENTAL</c:v>
                </c:pt>
              </c:strCache>
            </c:strRef>
          </c:tx>
          <c:marker>
            <c:symbol val="none"/>
          </c:marker>
          <c:dLbls>
            <c:numFmt formatCode="#,##0.0" sourceLinked="0"/>
            <c:txPr>
              <a:bodyPr rot="-5400000" vert="horz"/>
              <a:lstStyle/>
              <a:p>
                <a:pPr>
                  <a:defRPr sz="1200" u="none">
                    <a:solidFill>
                      <a:srgbClr val="0070C0"/>
                    </a:solidFill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Plan1!$O$5:$O$16</c:f>
              <c:numCache>
                <c:formatCode>_-* #,##0_-;\-* #,##0_-;_-* "-"??_-;_-@_-</c:formatCode>
                <c:ptCount val="12"/>
                <c:pt idx="0">
                  <c:v>27898655</c:v>
                </c:pt>
                <c:pt idx="1">
                  <c:v>27337878</c:v>
                </c:pt>
                <c:pt idx="2">
                  <c:v>26393755</c:v>
                </c:pt>
                <c:pt idx="3">
                  <c:v>25539818</c:v>
                </c:pt>
                <c:pt idx="4">
                  <c:v>24687780</c:v>
                </c:pt>
                <c:pt idx="5">
                  <c:v>23953258</c:v>
                </c:pt>
                <c:pt idx="6">
                  <c:v>23259463</c:v>
                </c:pt>
                <c:pt idx="7">
                  <c:v>22588869.428196218</c:v>
                </c:pt>
                <c:pt idx="8">
                  <c:v>21940646.833212912</c:v>
                </c:pt>
                <c:pt idx="9">
                  <c:v>21313996.041919507</c:v>
                </c:pt>
                <c:pt idx="10">
                  <c:v>20708147.935229652</c:v>
                </c:pt>
                <c:pt idx="11">
                  <c:v>20122362.273446929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213312"/>
        <c:axId val="39235584"/>
      </c:lineChart>
      <c:catAx>
        <c:axId val="39213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235584"/>
        <c:crosses val="autoZero"/>
        <c:auto val="1"/>
        <c:lblAlgn val="ctr"/>
        <c:lblOffset val="100"/>
        <c:noMultiLvlLbl val="0"/>
      </c:catAx>
      <c:valAx>
        <c:axId val="39235584"/>
        <c:scaling>
          <c:orientation val="minMax"/>
          <c:max val="28000000"/>
          <c:min val="150000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Milhares de alunos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crossAx val="39213312"/>
        <c:crosses val="autoZero"/>
        <c:crossBetween val="between"/>
        <c:dispUnits>
          <c:builtInUnit val="thousands"/>
        </c:dispUnits>
      </c:valAx>
      <c:spPr>
        <a:gradFill flip="none" rotWithShape="1">
          <a:gsLst>
            <a:gs pos="41000">
              <a:srgbClr val="FFFF99"/>
            </a:gs>
            <a:gs pos="43000">
              <a:schemeClr val="accent3">
                <a:lumMod val="40000"/>
                <a:lumOff val="60000"/>
              </a:schemeClr>
            </a:gs>
          </a:gsLst>
          <a:lin ang="10800000" scaled="0"/>
          <a:tileRect/>
        </a:gradFill>
      </c:spPr>
    </c:plotArea>
    <c:legend>
      <c:legendPos val="b"/>
      <c:layout/>
      <c:overlay val="0"/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1400" b="1">
          <a:latin typeface="Agency FB" pitchFamily="34" charset="0"/>
        </a:defRPr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Plan1!$V$4</c:f>
              <c:strCache>
                <c:ptCount val="1"/>
                <c:pt idx="0">
                  <c:v>MÉDIO - Metas PNE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numFmt formatCode="#,##0.0" sourceLinked="0"/>
            <c:txPr>
              <a:bodyPr rot="-5400000" vert="horz"/>
              <a:lstStyle/>
              <a:p>
                <a:pPr>
                  <a:defRPr sz="1200">
                    <a:solidFill>
                      <a:srgbClr val="C00000"/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Plan1!$V$5:$V$16</c:f>
              <c:numCache>
                <c:formatCode>General</c:formatCode>
                <c:ptCount val="12"/>
                <c:pt idx="6" formatCode="_-* #,##0_-;\-* #,##0_-;_-* &quot;-&quot;??_-;_-@_-">
                  <c:v>7027197</c:v>
                </c:pt>
                <c:pt idx="7" formatCode="_-* #,##0_-;\-* #,##0_-;_-* &quot;-&quot;??_-;_-@_-">
                  <c:v>7194517.9399119858</c:v>
                </c:pt>
                <c:pt idx="8" formatCode="_-* #,##0_-;\-* #,##0_-;_-* &quot;-&quot;??_-;_-@_-">
                  <c:v>7362150.5698005911</c:v>
                </c:pt>
                <c:pt idx="9" formatCode="_-* #,##0_-;\-* #,##0_-;_-* &quot;-&quot;??_-;_-@_-">
                  <c:v>7530320.1642408893</c:v>
                </c:pt>
                <c:pt idx="10" formatCode="_-* #,##0_-;\-* #,##0_-;_-* &quot;-&quot;??_-;_-@_-">
                  <c:v>7699250.4553427268</c:v>
                </c:pt>
                <c:pt idx="11" formatCode="_-* #,##0_-;\-* #,##0_-;_-* &quot;-&quot;??_-;_-@_-">
                  <c:v>7869164.0754302396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Plan1!$P$4</c:f>
              <c:strCache>
                <c:ptCount val="1"/>
                <c:pt idx="0">
                  <c:v>MÉDIO</c:v>
                </c:pt>
              </c:strCache>
            </c:strRef>
          </c:tx>
          <c:marker>
            <c:symbol val="none"/>
          </c:marker>
          <c:dLbls>
            <c:numFmt formatCode="#,##0.0" sourceLinked="0"/>
            <c:txPr>
              <a:bodyPr rot="-5400000" vert="horz"/>
              <a:lstStyle/>
              <a:p>
                <a:pPr>
                  <a:defRPr sz="1200" u="none">
                    <a:solidFill>
                      <a:srgbClr val="0070C0"/>
                    </a:solidFill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Plan1!$P$5:$P$16</c:f>
              <c:numCache>
                <c:formatCode>_-* #,##0_-;\-* #,##0_-;_-* "-"??_-;_-@_-</c:formatCode>
                <c:ptCount val="12"/>
                <c:pt idx="0">
                  <c:v>7177843</c:v>
                </c:pt>
                <c:pt idx="1">
                  <c:v>7163393</c:v>
                </c:pt>
                <c:pt idx="2">
                  <c:v>7177440</c:v>
                </c:pt>
                <c:pt idx="3">
                  <c:v>7183345</c:v>
                </c:pt>
                <c:pt idx="4">
                  <c:v>7112143</c:v>
                </c:pt>
                <c:pt idx="5">
                  <c:v>7047473</c:v>
                </c:pt>
                <c:pt idx="6">
                  <c:v>7027197</c:v>
                </c:pt>
                <c:pt idx="7">
                  <c:v>7009877.9457265278</c:v>
                </c:pt>
                <c:pt idx="8">
                  <c:v>6995293.0083258552</c:v>
                </c:pt>
                <c:pt idx="9">
                  <c:v>6983419.0918184631</c:v>
                </c:pt>
                <c:pt idx="10">
                  <c:v>6974236.0713376896</c:v>
                </c:pt>
                <c:pt idx="11">
                  <c:v>6967726.7335311649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305216"/>
        <c:axId val="39306752"/>
      </c:lineChart>
      <c:catAx>
        <c:axId val="39305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306752"/>
        <c:crosses val="autoZero"/>
        <c:auto val="1"/>
        <c:lblAlgn val="ctr"/>
        <c:lblOffset val="100"/>
        <c:noMultiLvlLbl val="0"/>
      </c:catAx>
      <c:valAx>
        <c:axId val="39306752"/>
        <c:scaling>
          <c:orientation val="minMax"/>
          <c:max val="8500000"/>
          <c:min val="65000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Milhares de alunos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crossAx val="39305216"/>
        <c:crosses val="autoZero"/>
        <c:crossBetween val="between"/>
        <c:majorUnit val="500000"/>
        <c:dispUnits>
          <c:builtInUnit val="thousands"/>
        </c:dispUnits>
      </c:valAx>
      <c:spPr>
        <a:gradFill flip="none" rotWithShape="1">
          <a:gsLst>
            <a:gs pos="41000">
              <a:srgbClr val="FFFF99"/>
            </a:gs>
            <a:gs pos="43000">
              <a:schemeClr val="accent3">
                <a:lumMod val="40000"/>
                <a:lumOff val="60000"/>
              </a:schemeClr>
            </a:gs>
          </a:gsLst>
          <a:lin ang="10800000" scaled="0"/>
          <a:tileRect/>
        </a:gradFill>
      </c:spPr>
    </c:plotArea>
    <c:legend>
      <c:legendPos val="b"/>
      <c:layout/>
      <c:overlay val="0"/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1400" b="1">
          <a:latin typeface="Agency FB" pitchFamily="34" charset="0"/>
        </a:defRPr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Plan1!$Z$4</c:f>
              <c:strCache>
                <c:ptCount val="1"/>
                <c:pt idx="0">
                  <c:v>EJA - INTEGRADA - Metas PNE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layout>
                <c:manualLayout>
                  <c:x val="-2.0640127035079781E-2"/>
                  <c:y val="-0.1135843599600604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2085777136531409E-2"/>
                  <c:y val="-7.889821294153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>
                    <a:solidFill>
                      <a:srgbClr val="C00000"/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Plan1!$Z$5:$Z$16</c:f>
              <c:numCache>
                <c:formatCode>General</c:formatCode>
                <c:ptCount val="12"/>
                <c:pt idx="6" formatCode="_-* #,##0_-;\-* #,##0_-;_-* &quot;-&quot;??_-;_-@_-">
                  <c:v>18926</c:v>
                </c:pt>
                <c:pt idx="7" formatCode="_-* #,##0_-;\-* #,##0_-;_-* &quot;-&quot;??_-;_-@_-">
                  <c:v>86053.401877254422</c:v>
                </c:pt>
                <c:pt idx="8" formatCode="_-* #,##0_-;\-* #,##0_-;_-* &quot;-&quot;??_-;_-@_-">
                  <c:v>164572.21891271923</c:v>
                </c:pt>
                <c:pt idx="9" formatCode="_-* #,##0_-;\-* #,##0_-;_-* &quot;-&quot;??_-;_-@_-">
                  <c:v>236347.3239062551</c:v>
                </c:pt>
                <c:pt idx="10" formatCode="_-* #,##0_-;\-* #,##0_-;_-* &quot;-&quot;??_-;_-@_-">
                  <c:v>302078.85432222061</c:v>
                </c:pt>
                <c:pt idx="11" formatCode="_-* #,##0_-;\-* #,##0_-;_-* &quot;-&quot;??_-;_-@_-">
                  <c:v>362387.5549495162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Plan1!$S$4</c:f>
              <c:strCache>
                <c:ptCount val="1"/>
                <c:pt idx="0">
                  <c:v>EJA - INTEGRADA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dLbls>
            <c:dLbl>
              <c:idx val="8"/>
              <c:layout>
                <c:manualLayout>
                  <c:x val="-2.0502961021516851E-2"/>
                  <c:y val="-3.3857514432662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905731092006533E-2"/>
                  <c:y val="-3.47344193841168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9057310920065226E-2"/>
                  <c:y val="-3.41770929813529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7748826832176528E-2"/>
                  <c:y val="-3.13842655837135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 u="none">
                    <a:solidFill>
                      <a:srgbClr val="0033CC"/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Plan1!$B$5:$B$16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Plan1!$S$5:$S$16</c:f>
              <c:numCache>
                <c:formatCode>_-* #,##0_-;\-* #,##0_-;_-* "-"??_-;_-@_-</c:formatCode>
                <c:ptCount val="12"/>
                <c:pt idx="0">
                  <c:v>3780</c:v>
                </c:pt>
                <c:pt idx="1">
                  <c:v>3753</c:v>
                </c:pt>
                <c:pt idx="2">
                  <c:v>18960</c:v>
                </c:pt>
                <c:pt idx="3">
                  <c:v>22788</c:v>
                </c:pt>
                <c:pt idx="4">
                  <c:v>16517</c:v>
                </c:pt>
                <c:pt idx="5">
                  <c:v>21703</c:v>
                </c:pt>
                <c:pt idx="6">
                  <c:v>18926</c:v>
                </c:pt>
                <c:pt idx="7">
                  <c:v>18194.196090825593</c:v>
                </c:pt>
                <c:pt idx="8">
                  <c:v>17497.408533273032</c:v>
                </c:pt>
                <c:pt idx="9">
                  <c:v>16833.80684234052</c:v>
                </c:pt>
                <c:pt idx="10">
                  <c:v>16201.67932859617</c:v>
                </c:pt>
                <c:pt idx="11">
                  <c:v>15599.423568178339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Plan1!$Q$4</c:f>
              <c:strCache>
                <c:ptCount val="1"/>
                <c:pt idx="0">
                  <c:v>EJA - TOTAL</c:v>
                </c:pt>
              </c:strCache>
            </c:strRef>
          </c:tx>
          <c:spPr>
            <a:ln w="101600">
              <a:solidFill>
                <a:srgbClr val="336600"/>
              </a:solidFill>
            </a:ln>
          </c:spPr>
          <c:marker>
            <c:symbol val="none"/>
          </c:marker>
          <c:dLbls>
            <c:txPr>
              <a:bodyPr rot="-5400000" vert="horz"/>
              <a:lstStyle/>
              <a:p>
                <a:pPr>
                  <a:defRPr sz="1200">
                    <a:solidFill>
                      <a:schemeClr val="accent3">
                        <a:lumMod val="50000"/>
                      </a:schemeClr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Plan1!$Q$5:$Q$16</c:f>
              <c:numCache>
                <c:formatCode>_-* #,##0_-;\-* #,##0_-;_-* "-"??_-;_-@_-</c:formatCode>
                <c:ptCount val="12"/>
                <c:pt idx="0">
                  <c:v>4053747</c:v>
                </c:pt>
                <c:pt idx="1">
                  <c:v>3839209</c:v>
                </c:pt>
                <c:pt idx="2">
                  <c:v>3571815</c:v>
                </c:pt>
                <c:pt idx="3">
                  <c:v>3366402</c:v>
                </c:pt>
                <c:pt idx="4">
                  <c:v>3169294</c:v>
                </c:pt>
                <c:pt idx="5">
                  <c:v>3074248</c:v>
                </c:pt>
                <c:pt idx="6">
                  <c:v>2920700</c:v>
                </c:pt>
                <c:pt idx="7">
                  <c:v>2786211.4401112678</c:v>
                </c:pt>
                <c:pt idx="8">
                  <c:v>2661579.7811260149</c:v>
                </c:pt>
                <c:pt idx="9">
                  <c:v>2545925.3794487398</c:v>
                </c:pt>
                <c:pt idx="10">
                  <c:v>2438458.2583136084</c:v>
                </c:pt>
                <c:pt idx="11">
                  <c:v>2338468.423984847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Plan1!$Y$4</c:f>
              <c:strCache>
                <c:ptCount val="1"/>
                <c:pt idx="0">
                  <c:v>EJA - PROCESSO - Metas PNE</c:v>
                </c:pt>
              </c:strCache>
            </c:strRef>
          </c:tx>
          <c:spPr>
            <a:ln>
              <a:solidFill>
                <a:srgbClr val="CC66FF"/>
              </a:solidFill>
            </a:ln>
          </c:spPr>
          <c:marker>
            <c:symbol val="none"/>
          </c:marker>
          <c:dLbls>
            <c:dLbl>
              <c:idx val="7"/>
              <c:layout>
                <c:manualLayout>
                  <c:x val="-2.0502961021516851E-2"/>
                  <c:y val="0.1530190105352501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0502961021516851E-2"/>
                  <c:y val="0.1362826974288124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0502961021516958E-2"/>
                  <c:y val="0.1228005096735755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0502961021516851E-2"/>
                  <c:y val="0.1128504651184403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0502961021516851E-2"/>
                  <c:y val="0.1028431132629744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200">
                    <a:solidFill>
                      <a:srgbClr val="CC66FF"/>
                    </a:solidFill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Plan1!$Y$5:$Y$16</c:f>
              <c:numCache>
                <c:formatCode>General</c:formatCode>
                <c:ptCount val="12"/>
                <c:pt idx="6" formatCode="_-* #,##0_-;\-* #,##0_-;_-* &quot;-&quot;??_-;_-@_-">
                  <c:v>2901774</c:v>
                </c:pt>
                <c:pt idx="7" formatCode="_-* #,##0_-;\-* #,##0_-;_-* &quot;-&quot;??_-;_-@_-">
                  <c:v>2700158.0382340136</c:v>
                </c:pt>
                <c:pt idx="8" formatCode="_-* #,##0_-;\-* #,##0_-;_-* &quot;-&quot;??_-;_-@_-">
                  <c:v>2497007.5622132956</c:v>
                </c:pt>
                <c:pt idx="9" formatCode="_-* #,##0_-;\-* #,##0_-;_-* &quot;-&quot;??_-;_-@_-">
                  <c:v>2309578.0555424849</c:v>
                </c:pt>
                <c:pt idx="10" formatCode="_-* #,##0_-;\-* #,##0_-;_-* &quot;-&quot;??_-;_-@_-">
                  <c:v>2136379.4039913877</c:v>
                </c:pt>
                <c:pt idx="11" formatCode="_-* #,##0_-;\-* #,##0_-;_-* &quot;-&quot;??_-;_-@_-">
                  <c:v>1976080.8690353308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Plan1!$R$4</c:f>
              <c:strCache>
                <c:ptCount val="1"/>
                <c:pt idx="0">
                  <c:v>EJA - PROCESSO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dLbls>
            <c:txPr>
              <a:bodyPr rot="-5400000" vert="horz"/>
              <a:lstStyle/>
              <a:p>
                <a:pPr>
                  <a:defRPr sz="1200"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Plan1!$R$5:$R$16</c:f>
              <c:numCache>
                <c:formatCode>_-* #,##0_-;\-* #,##0_-;_-* "-"??_-;_-@_-</c:formatCode>
                <c:ptCount val="12"/>
                <c:pt idx="0">
                  <c:v>4049967</c:v>
                </c:pt>
                <c:pt idx="1">
                  <c:v>3835456</c:v>
                </c:pt>
                <c:pt idx="2">
                  <c:v>3552855</c:v>
                </c:pt>
                <c:pt idx="3">
                  <c:v>3343614</c:v>
                </c:pt>
                <c:pt idx="4">
                  <c:v>3152777</c:v>
                </c:pt>
                <c:pt idx="5">
                  <c:v>3052545</c:v>
                </c:pt>
                <c:pt idx="6">
                  <c:v>2901774</c:v>
                </c:pt>
                <c:pt idx="7">
                  <c:v>2768017.2440204425</c:v>
                </c:pt>
                <c:pt idx="8">
                  <c:v>2644082.3725927416</c:v>
                </c:pt>
                <c:pt idx="9">
                  <c:v>2529091.5726063992</c:v>
                </c:pt>
                <c:pt idx="10">
                  <c:v>2422256.5789850121</c:v>
                </c:pt>
                <c:pt idx="11">
                  <c:v>2322869.0004166686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16960"/>
        <c:axId val="39418496"/>
      </c:lineChart>
      <c:catAx>
        <c:axId val="3941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39418496"/>
        <c:crosses val="autoZero"/>
        <c:auto val="1"/>
        <c:lblAlgn val="ctr"/>
        <c:lblOffset val="100"/>
        <c:noMultiLvlLbl val="0"/>
      </c:catAx>
      <c:valAx>
        <c:axId val="394184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Milhares de alunos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39416960"/>
        <c:crosses val="autoZero"/>
        <c:crossBetween val="between"/>
        <c:dispUnits>
          <c:builtInUnit val="thousands"/>
        </c:dispUnits>
      </c:valAx>
      <c:spPr>
        <a:gradFill flip="none" rotWithShape="1">
          <a:gsLst>
            <a:gs pos="41000">
              <a:srgbClr val="FFFF99"/>
            </a:gs>
            <a:gs pos="43000">
              <a:schemeClr val="accent3">
                <a:lumMod val="40000"/>
                <a:lumOff val="60000"/>
              </a:schemeClr>
            </a:gs>
          </a:gsLst>
          <a:lin ang="10800000" scaled="0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1400" b="1">
          <a:latin typeface="Agency FB" pitchFamily="34" charset="0"/>
        </a:defRPr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141398156426308E-2"/>
          <c:y val="3.1491798634679588E-2"/>
          <c:w val="0.80155108196411384"/>
          <c:h val="0.78378557372692359"/>
        </c:manualLayout>
      </c:layout>
      <c:lineChart>
        <c:grouping val="standar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Matrículas (INEP)</c:v>
                </c:pt>
              </c:strCache>
            </c:strRef>
          </c:tx>
          <c:marker>
            <c:symbol val="none"/>
          </c:marker>
          <c:dLbls>
            <c:numFmt formatCode="#,##0.0" sourceLinked="0"/>
            <c:txPr>
              <a:bodyPr rot="-5400000" vert="horz"/>
              <a:lstStyle/>
              <a:p>
                <a:pPr>
                  <a:defRPr sz="1600">
                    <a:solidFill>
                      <a:srgbClr val="003399"/>
                    </a:solidFill>
                    <a:effectLst/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Plan1!$A$2:$A$15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Plan1!$B$2:$B$15</c:f>
              <c:numCache>
                <c:formatCode>0</c:formatCode>
                <c:ptCount val="14"/>
                <c:pt idx="0">
                  <c:v>35587396.666666664</c:v>
                </c:pt>
                <c:pt idx="1">
                  <c:v>40180824.664162755</c:v>
                </c:pt>
                <c:pt idx="2" formatCode="General">
                  <c:v>45279931</c:v>
                </c:pt>
                <c:pt idx="3" formatCode="General">
                  <c:v>44630305</c:v>
                </c:pt>
                <c:pt idx="4" formatCode="General">
                  <c:v>43529919</c:v>
                </c:pt>
                <c:pt idx="5" formatCode="General">
                  <c:v>42729758</c:v>
                </c:pt>
                <c:pt idx="6" formatCode="General">
                  <c:v>41874232</c:v>
                </c:pt>
                <c:pt idx="7" formatCode="General">
                  <c:v>40874508</c:v>
                </c:pt>
                <c:pt idx="8" formatCode="General">
                  <c:v>40539070</c:v>
                </c:pt>
                <c:pt idx="9">
                  <c:v>40037801.17010203</c:v>
                </c:pt>
                <c:pt idx="10">
                  <c:v>40046950.714212649</c:v>
                </c:pt>
                <c:pt idx="11">
                  <c:v>39715521.996021301</c:v>
                </c:pt>
                <c:pt idx="12">
                  <c:v>39479231.143227756</c:v>
                </c:pt>
                <c:pt idx="13">
                  <c:v>39351726.857282989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Matrículas - Metas PNE</c:v>
                </c:pt>
              </c:strCache>
            </c:strRef>
          </c:tx>
          <c:marker>
            <c:symbol val="none"/>
          </c:marker>
          <c:dLbls>
            <c:dLbl>
              <c:idx val="8"/>
              <c:delete val="1"/>
            </c:dLbl>
            <c:numFmt formatCode="#,##0.0" sourceLinked="0"/>
            <c:txPr>
              <a:bodyPr rot="-5400000" vert="horz"/>
              <a:lstStyle/>
              <a:p>
                <a:pPr>
                  <a:defRPr sz="1600">
                    <a:solidFill>
                      <a:srgbClr val="C00000"/>
                    </a:solidFill>
                    <a:effectLst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Plan1!$A$2:$A$15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Plan1!$C$2:$C$15</c:f>
              <c:numCache>
                <c:formatCode>General</c:formatCode>
                <c:ptCount val="14"/>
                <c:pt idx="8">
                  <c:v>40539070</c:v>
                </c:pt>
                <c:pt idx="9" formatCode="0">
                  <c:v>40550326.910747133</c:v>
                </c:pt>
                <c:pt idx="10" formatCode="0">
                  <c:v>40646055.098489225</c:v>
                </c:pt>
                <c:pt idx="11" formatCode="0">
                  <c:v>40616739.26999297</c:v>
                </c:pt>
                <c:pt idx="12" formatCode="0">
                  <c:v>40686405.159551799</c:v>
                </c:pt>
                <c:pt idx="13" formatCode="0">
                  <c:v>40870523.305274278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126144"/>
        <c:axId val="39127680"/>
      </c:lineChart>
      <c:lineChart>
        <c:grouping val="standard"/>
        <c:varyColors val="0"/>
        <c:ser>
          <c:idx val="2"/>
          <c:order val="2"/>
          <c:tx>
            <c:strRef>
              <c:f>Plan1!$D$1</c:f>
              <c:strCache>
                <c:ptCount val="1"/>
                <c:pt idx="0">
                  <c:v>Total FUNDEB</c:v>
                </c:pt>
              </c:strCache>
            </c:strRef>
          </c:tx>
          <c:spPr>
            <a:ln>
              <a:solidFill>
                <a:srgbClr val="336600"/>
              </a:solidFill>
            </a:ln>
          </c:spPr>
          <c:marker>
            <c:symbol val="none"/>
          </c:marker>
          <c:dLbls>
            <c:numFmt formatCode="#,##0.0" sourceLinked="0"/>
            <c:txPr>
              <a:bodyPr rot="-5400000" vert="horz"/>
              <a:lstStyle/>
              <a:p>
                <a:pPr>
                  <a:defRPr sz="1600">
                    <a:solidFill>
                      <a:srgbClr val="336600"/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Plan1!$A$2:$A$15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Plan1!$D$2:$D$15</c:f>
              <c:numCache>
                <c:formatCode>General</c:formatCode>
                <c:ptCount val="14"/>
                <c:pt idx="0">
                  <c:v>72846485.013404742</c:v>
                </c:pt>
                <c:pt idx="1">
                  <c:v>94685230.320230931</c:v>
                </c:pt>
                <c:pt idx="2">
                  <c:v>101319932.63060325</c:v>
                </c:pt>
                <c:pt idx="3">
                  <c:v>112495304.68278636</c:v>
                </c:pt>
                <c:pt idx="4">
                  <c:v>124760866.85579868</c:v>
                </c:pt>
                <c:pt idx="5">
                  <c:v>127171769.78177577</c:v>
                </c:pt>
                <c:pt idx="6">
                  <c:v>131473088.09711377</c:v>
                </c:pt>
                <c:pt idx="7">
                  <c:v>134274761.86288211</c:v>
                </c:pt>
                <c:pt idx="8">
                  <c:v>132185028.74646001</c:v>
                </c:pt>
                <c:pt idx="9">
                  <c:v>135489654.46511707</c:v>
                </c:pt>
                <c:pt idx="10">
                  <c:v>138876895.82674497</c:v>
                </c:pt>
                <c:pt idx="11">
                  <c:v>142348818.2224136</c:v>
                </c:pt>
                <c:pt idx="12">
                  <c:v>145907538.6779739</c:v>
                </c:pt>
                <c:pt idx="13">
                  <c:v>149555227.14492324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144448"/>
        <c:axId val="39142144"/>
      </c:lineChart>
      <c:catAx>
        <c:axId val="39126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39127680"/>
        <c:crosses val="autoZero"/>
        <c:auto val="1"/>
        <c:lblAlgn val="ctr"/>
        <c:lblOffset val="100"/>
        <c:noMultiLvlLbl val="0"/>
      </c:catAx>
      <c:valAx>
        <c:axId val="39127680"/>
        <c:scaling>
          <c:orientation val="minMax"/>
          <c:max val="60000000"/>
          <c:min val="30000000"/>
        </c:scaling>
        <c:delete val="0"/>
        <c:axPos val="l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003399"/>
                </a:solidFill>
              </a:defRPr>
            </a:pPr>
            <a:endParaRPr lang="pt-BR"/>
          </a:p>
        </c:txPr>
        <c:crossAx val="39126144"/>
        <c:crosses val="autoZero"/>
        <c:crossBetween val="between"/>
        <c:majorUnit val="5000000"/>
        <c:dispUnits>
          <c:builtInUnit val="millions"/>
          <c:dispUnitsLbl>
            <c:layout>
              <c:manualLayout>
                <c:xMode val="edge"/>
                <c:yMode val="edge"/>
                <c:x val="0"/>
                <c:y val="0.28043604446840042"/>
              </c:manualLayout>
            </c:layout>
            <c:tx>
              <c:rich>
                <a:bodyPr/>
                <a:lstStyle/>
                <a:p>
                  <a:pPr>
                    <a:defRPr sz="1600">
                      <a:solidFill>
                        <a:srgbClr val="003399"/>
                      </a:solidFill>
                    </a:defRPr>
                  </a:pPr>
                  <a:r>
                    <a:rPr lang="pt-BR" sz="1600">
                      <a:solidFill>
                        <a:srgbClr val="003399"/>
                      </a:solidFill>
                    </a:rPr>
                    <a:t>Milhões de alunos</a:t>
                  </a:r>
                </a:p>
              </c:rich>
            </c:tx>
          </c:dispUnitsLbl>
        </c:dispUnits>
      </c:valAx>
      <c:valAx>
        <c:axId val="39142144"/>
        <c:scaling>
          <c:orientation val="minMax"/>
          <c:max val="1700000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600">
                    <a:solidFill>
                      <a:srgbClr val="336600"/>
                    </a:solidFill>
                  </a:defRPr>
                </a:pPr>
                <a:r>
                  <a:rPr lang="pt-BR" sz="1600">
                    <a:solidFill>
                      <a:srgbClr val="336600"/>
                    </a:solidFill>
                  </a:rPr>
                  <a:t>Bilhões de reais, em valores de fev/2015</a:t>
                </a:r>
              </a:p>
            </c:rich>
          </c:tx>
          <c:layout>
            <c:manualLayout>
              <c:xMode val="edge"/>
              <c:yMode val="edge"/>
              <c:x val="0.96128622790946305"/>
              <c:y val="0.1159509460654968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336600"/>
                </a:solidFill>
              </a:defRPr>
            </a:pPr>
            <a:endParaRPr lang="pt-BR"/>
          </a:p>
        </c:txPr>
        <c:crossAx val="39144448"/>
        <c:crosses val="max"/>
        <c:crossBetween val="between"/>
        <c:majorUnit val="30000000"/>
        <c:dispUnits>
          <c:builtInUnit val="millions"/>
        </c:dispUnits>
      </c:valAx>
      <c:catAx>
        <c:axId val="39144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142144"/>
        <c:crosses val="autoZero"/>
        <c:auto val="1"/>
        <c:lblAlgn val="ctr"/>
        <c:lblOffset val="100"/>
        <c:noMultiLvlLbl val="0"/>
      </c:catAx>
      <c:spPr>
        <a:gradFill>
          <a:gsLst>
            <a:gs pos="35000">
              <a:srgbClr val="FFFF99"/>
            </a:gs>
            <a:gs pos="36000">
              <a:schemeClr val="accent3">
                <a:lumMod val="40000"/>
                <a:lumOff val="60000"/>
              </a:schemeClr>
            </a:gs>
          </a:gsLst>
          <a:lin ang="10800000" scaled="1"/>
        </a:gradFill>
        <a:ln>
          <a:gradFill flip="none" rotWithShape="1">
            <a:gsLst>
              <a:gs pos="40000">
                <a:schemeClr val="accent3">
                  <a:lumMod val="40000"/>
                  <a:lumOff val="60000"/>
                </a:schemeClr>
              </a:gs>
              <a:gs pos="45000">
                <a:srgbClr val="FFFF00"/>
              </a:gs>
            </a:gsLst>
            <a:lin ang="10800000" scaled="1"/>
            <a:tileRect/>
          </a:gradFill>
        </a:ln>
      </c:spPr>
    </c:plotArea>
    <c:legend>
      <c:legendPos val="b"/>
      <c:layout>
        <c:manualLayout>
          <c:xMode val="edge"/>
          <c:yMode val="edge"/>
          <c:x val="0.1448432872237693"/>
          <c:y val="0.92194038335697237"/>
          <c:w val="0.70737823512561249"/>
          <c:h val="7.263320192436902E-2"/>
        </c:manualLayout>
      </c:layout>
      <c:overlay val="0"/>
      <c:txPr>
        <a:bodyPr/>
        <a:lstStyle/>
        <a:p>
          <a:pPr>
            <a:defRPr sz="1600"/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 b="1">
          <a:latin typeface="Agency FB" pitchFamily="34" charset="0"/>
        </a:defRPr>
      </a:pPr>
      <a:endParaRPr lang="pt-BR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13876338323109"/>
          <c:y val="3.1491798634679588E-2"/>
          <c:w val="0.79805254591476238"/>
          <c:h val="0.80549119104701183"/>
        </c:manualLayout>
      </c:layout>
      <c:lineChart>
        <c:grouping val="standar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Valor Mínimo por Aluno/Ano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1.9684530984519975E-2"/>
                  <c:y val="3.21536450530095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8216951948994014E-2"/>
                  <c:y val="6.18844293501094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txPr>
              <a:bodyPr rot="-5400000" vert="horz"/>
              <a:lstStyle/>
              <a:p>
                <a:pPr>
                  <a:defRPr sz="1400" b="1">
                    <a:solidFill>
                      <a:srgbClr val="003399"/>
                    </a:solidFill>
                    <a:effectLst/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Plan1!$A$2:$A$15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Plan1!$B$2:$B$15</c:f>
              <c:numCache>
                <c:formatCode>0.00</c:formatCode>
                <c:ptCount val="14"/>
                <c:pt idx="0">
                  <c:v>1470.5430194666023</c:v>
                </c:pt>
                <c:pt idx="1">
                  <c:v>1682.8466106336789</c:v>
                </c:pt>
                <c:pt idx="2">
                  <c:v>1713.9900801168269</c:v>
                </c:pt>
                <c:pt idx="3">
                  <c:v>1903.514445374218</c:v>
                </c:pt>
                <c:pt idx="4">
                  <c:v>2196.7170883185127</c:v>
                </c:pt>
                <c:pt idx="5">
                  <c:v>2227.0932978342375</c:v>
                </c:pt>
                <c:pt idx="6">
                  <c:v>2279.2924314496736</c:v>
                </c:pt>
                <c:pt idx="7">
                  <c:v>2432.0188106804808</c:v>
                </c:pt>
                <c:pt idx="8">
                  <c:v>2576.36</c:v>
                </c:pt>
                <c:pt idx="9">
                  <c:v>2690.4698428458314</c:v>
                </c:pt>
                <c:pt idx="10">
                  <c:v>2805.8675321657997</c:v>
                </c:pt>
                <c:pt idx="11">
                  <c:v>2920.8815541903487</c:v>
                </c:pt>
                <c:pt idx="12">
                  <c:v>3021.4127808466624</c:v>
                </c:pt>
                <c:pt idx="13">
                  <c:v>3115.9141447388906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Valor Mínimo por Aluno/Ano - Metas PNE</c:v>
                </c:pt>
              </c:strCache>
            </c:strRef>
          </c:tx>
          <c:marker>
            <c:symbol val="none"/>
          </c:marker>
          <c:dLbls>
            <c:dLbl>
              <c:idx val="8"/>
              <c:delete val="1"/>
            </c:dLbl>
            <c:numFmt formatCode="#,##0.00" sourceLinked="0"/>
            <c:txPr>
              <a:bodyPr rot="-5400000" vert="horz"/>
              <a:lstStyle/>
              <a:p>
                <a:pPr>
                  <a:defRPr sz="1400" b="1">
                    <a:solidFill>
                      <a:srgbClr val="C00000"/>
                    </a:solidFill>
                    <a:effectLst/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Plan1!$A$2:$A$15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Plan1!$C$2:$C$15</c:f>
              <c:numCache>
                <c:formatCode>General</c:formatCode>
                <c:ptCount val="14"/>
                <c:pt idx="8" formatCode="0.00">
                  <c:v>2576.36</c:v>
                </c:pt>
                <c:pt idx="9" formatCode="0.00">
                  <c:v>2649.9634346296721</c:v>
                </c:pt>
                <c:pt idx="10" formatCode="0.00">
                  <c:v>2721.1478020964873</c:v>
                </c:pt>
                <c:pt idx="11" formatCode="0.00">
                  <c:v>2800.2890301857569</c:v>
                </c:pt>
                <c:pt idx="12" formatCode="0.00">
                  <c:v>2872.2590553370442</c:v>
                </c:pt>
                <c:pt idx="13" formatCode="0.00">
                  <c:v>2931.8199847372039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647104"/>
        <c:axId val="39648640"/>
      </c:lineChart>
      <c:lineChart>
        <c:grouping val="standard"/>
        <c:varyColors val="0"/>
        <c:ser>
          <c:idx val="2"/>
          <c:order val="2"/>
          <c:tx>
            <c:strRef>
              <c:f>Plan1!$D$1</c:f>
              <c:strCache>
                <c:ptCount val="1"/>
                <c:pt idx="0">
                  <c:v>100% Compl. da União</c:v>
                </c:pt>
              </c:strCache>
            </c:strRef>
          </c:tx>
          <c:spPr>
            <a:ln>
              <a:solidFill>
                <a:srgbClr val="3366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1682923399283526E-2"/>
                  <c:y val="-8.46046418918788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4734373682311919E-2"/>
                  <c:y val="-3.034049470529334E-2"/>
                </c:manualLayout>
              </c:layout>
              <c:numFmt formatCode="#,##0.0" sourceLinked="0"/>
              <c:spPr>
                <a:noFill/>
              </c:spPr>
              <c:txPr>
                <a:bodyPr/>
                <a:lstStyle/>
                <a:p>
                  <a:pPr>
                    <a:defRPr sz="1200" b="1">
                      <a:ln>
                        <a:noFill/>
                      </a:ln>
                      <a:solidFill>
                        <a:srgbClr val="336600"/>
                      </a:solidFill>
                      <a:effectLst>
                        <a:outerShdw blurRad="50800" dist="38100" dir="16200000" rotWithShape="0">
                          <a:schemeClr val="bg1">
                            <a:alpha val="40000"/>
                          </a:schemeClr>
                        </a:outerShdw>
                      </a:effectLst>
                      <a:latin typeface="Agency FB" panose="020B0503020202020204" pitchFamily="34" charset="0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sz="1200" b="1">
                    <a:solidFill>
                      <a:srgbClr val="336600"/>
                    </a:solidFill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Plan1!$A$2:$A$15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Plan1!$D$2:$D$15</c:f>
              <c:numCache>
                <c:formatCode>_(* #,##0.00_);_(* \(#,##0.00\);_(* "-"??_);_(@_)</c:formatCode>
                <c:ptCount val="14"/>
                <c:pt idx="0">
                  <c:v>3124150977.9724154</c:v>
                </c:pt>
                <c:pt idx="1">
                  <c:v>4717540664.5835056</c:v>
                </c:pt>
                <c:pt idx="2">
                  <c:v>7115288785.0265532</c:v>
                </c:pt>
                <c:pt idx="3">
                  <c:v>10256464030.743803</c:v>
                </c:pt>
                <c:pt idx="4">
                  <c:v>11186044999.971447</c:v>
                </c:pt>
                <c:pt idx="5">
                  <c:v>11227653926.263107</c:v>
                </c:pt>
                <c:pt idx="6">
                  <c:v>11495261801.075264</c:v>
                </c:pt>
                <c:pt idx="7">
                  <c:v>11447402772.205961</c:v>
                </c:pt>
                <c:pt idx="8">
                  <c:v>12127066857.469999</c:v>
                </c:pt>
                <c:pt idx="9">
                  <c:v>12430243528.909826</c:v>
                </c:pt>
                <c:pt idx="10">
                  <c:v>12740999617.132568</c:v>
                </c:pt>
                <c:pt idx="11">
                  <c:v>13059524607.560881</c:v>
                </c:pt>
                <c:pt idx="12">
                  <c:v>13386012722.749901</c:v>
                </c:pt>
                <c:pt idx="13">
                  <c:v>13720663040.818649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Plan1!$E$1</c:f>
              <c:strCache>
                <c:ptCount val="1"/>
                <c:pt idx="0">
                  <c:v>100% Compl. União - Metas PNE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8"/>
              <c:delete val="1"/>
            </c:dLbl>
            <c:numFmt formatCode="#,##0.0" sourceLinked="0"/>
            <c:txPr>
              <a:bodyPr/>
              <a:lstStyle/>
              <a:p>
                <a:pPr>
                  <a:defRPr sz="1200" b="1">
                    <a:solidFill>
                      <a:schemeClr val="accent6">
                        <a:lumMod val="50000"/>
                      </a:schemeClr>
                    </a:solidFill>
                    <a:latin typeface="Agency FB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Plan1!$A$2:$A$15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Plan1!$E$2:$E$15</c:f>
              <c:numCache>
                <c:formatCode>General</c:formatCode>
                <c:ptCount val="14"/>
                <c:pt idx="8" formatCode="_(* #,##0.00_);_(* \(#,##0.00\);_(* &quot;-&quot;??_);_(@_)">
                  <c:v>12127066857.469999</c:v>
                </c:pt>
                <c:pt idx="9" formatCode="_(* #,##0.00_);_(* \(#,##0.00\);_(* &quot;-&quot;??_);_(@_)">
                  <c:v>13178000000.21722</c:v>
                </c:pt>
                <c:pt idx="10" formatCode="_(* #,##0.00_);_(* \(#,##0.00\);_(* &quot;-&quot;??_);_(@_)">
                  <c:v>14357747222.222221</c:v>
                </c:pt>
                <c:pt idx="11" formatCode="_(* #,##0.00_);_(* \(#,##0.00\);_(* &quot;-&quot;??_);_(@_)">
                  <c:v>15836605555.555555</c:v>
                </c:pt>
                <c:pt idx="12" formatCode="_(* #,##0.00_);_(* \(#,##0.00\);_(* &quot;-&quot;??_);_(@_)">
                  <c:v>17078463888.888889</c:v>
                </c:pt>
                <c:pt idx="13" formatCode="_(* #,##0.00_);_(* \(#,##0.00\);_(* &quot;-&quot;??_);_(@_)">
                  <c:v>18421877777.777779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914624"/>
        <c:axId val="75912704"/>
      </c:lineChart>
      <c:catAx>
        <c:axId val="39647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gency FB" panose="020B0503020202020204" pitchFamily="34" charset="0"/>
              </a:defRPr>
            </a:pPr>
            <a:endParaRPr lang="pt-BR"/>
          </a:p>
        </c:txPr>
        <c:crossAx val="39648640"/>
        <c:crosses val="autoZero"/>
        <c:auto val="1"/>
        <c:lblAlgn val="ctr"/>
        <c:lblOffset val="100"/>
        <c:noMultiLvlLbl val="0"/>
      </c:catAx>
      <c:valAx>
        <c:axId val="39648640"/>
        <c:scaling>
          <c:orientation val="minMax"/>
          <c:max val="5000"/>
          <c:min val="10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rgbClr val="003399"/>
                    </a:solidFill>
                    <a:latin typeface="Agency FB" pitchFamily="34" charset="0"/>
                  </a:defRPr>
                </a:pPr>
                <a:r>
                  <a:rPr lang="pt-BR" sz="1400" dirty="0" smtClean="0">
                    <a:solidFill>
                      <a:srgbClr val="003399"/>
                    </a:solidFill>
                    <a:latin typeface="Agency FB" panose="020B0503020202020204" pitchFamily="34" charset="0"/>
                  </a:rPr>
                  <a:t>R$</a:t>
                </a:r>
                <a:r>
                  <a:rPr lang="pt-BR" sz="1400" b="1" i="0" u="none" strike="noStrike" baseline="0" dirty="0" smtClean="0">
                    <a:solidFill>
                      <a:srgbClr val="003399"/>
                    </a:solidFill>
                    <a:effectLst/>
                    <a:latin typeface="Agency FB" pitchFamily="34" charset="0"/>
                  </a:rPr>
                  <a:t>, em valores de </a:t>
                </a:r>
                <a:r>
                  <a:rPr lang="pt-BR" sz="1400" b="1" i="0" u="none" strike="noStrike" baseline="0" dirty="0" err="1" smtClean="0">
                    <a:solidFill>
                      <a:srgbClr val="003399"/>
                    </a:solidFill>
                    <a:effectLst/>
                    <a:latin typeface="Agency FB" pitchFamily="34" charset="0"/>
                  </a:rPr>
                  <a:t>fev</a:t>
                </a:r>
                <a:r>
                  <a:rPr lang="pt-BR" sz="1400" b="1" i="0" u="none" strike="noStrike" baseline="0" dirty="0" smtClean="0">
                    <a:solidFill>
                      <a:srgbClr val="003399"/>
                    </a:solidFill>
                    <a:effectLst/>
                    <a:latin typeface="Agency FB" pitchFamily="34" charset="0"/>
                  </a:rPr>
                  <a:t>/2015</a:t>
                </a:r>
                <a:endParaRPr lang="pt-BR" sz="1400" dirty="0">
                  <a:solidFill>
                    <a:srgbClr val="003399"/>
                  </a:solidFill>
                  <a:latin typeface="Agency FB" panose="020B0503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1.8621364944818501E-3"/>
              <c:y val="0.24762289921374669"/>
            </c:manualLayout>
          </c:layout>
          <c:overlay val="0"/>
        </c:title>
        <c:numFmt formatCode="_(* #,##0_);_(* \(#,##0\);_(* &quot;-&quot;_);_(@_)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1">
                <a:solidFill>
                  <a:srgbClr val="003399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39647104"/>
        <c:crosses val="autoZero"/>
        <c:crossBetween val="between"/>
      </c:valAx>
      <c:valAx>
        <c:axId val="75912704"/>
        <c:scaling>
          <c:orientation val="minMax"/>
          <c:max val="19500000000"/>
          <c:min val="0"/>
        </c:scaling>
        <c:delete val="0"/>
        <c:axPos val="r"/>
        <c:numFmt formatCode="_(* #,##0_);_(* \(#,##0\);_(* &quot;-&quot;_);_(@_)" sourceLinked="0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336600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75914624"/>
        <c:crosses val="max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0.96601183297390225"/>
                <c:y val="0.16172574515462826"/>
              </c:manualLayout>
            </c:layout>
            <c:tx>
              <c:rich>
                <a:bodyPr/>
                <a:lstStyle/>
                <a:p>
                  <a:pPr>
                    <a:defRPr sz="1400">
                      <a:solidFill>
                        <a:srgbClr val="336600"/>
                      </a:solidFill>
                      <a:latin typeface="Agency FB" panose="020B0503020202020204" pitchFamily="34" charset="0"/>
                    </a:defRPr>
                  </a:pPr>
                  <a:r>
                    <a:rPr lang="pt-BR" sz="1400" dirty="0" smtClean="0">
                      <a:solidFill>
                        <a:srgbClr val="336600"/>
                      </a:solidFill>
                      <a:latin typeface="Agency FB" panose="020B0503020202020204" pitchFamily="34" charset="0"/>
                    </a:rPr>
                    <a:t>R$ Bilhões, em valores de </a:t>
                  </a:r>
                  <a:r>
                    <a:rPr lang="pt-BR" sz="1400" dirty="0" err="1" smtClean="0">
                      <a:solidFill>
                        <a:srgbClr val="336600"/>
                      </a:solidFill>
                      <a:latin typeface="Agency FB" panose="020B0503020202020204" pitchFamily="34" charset="0"/>
                    </a:rPr>
                    <a:t>fev</a:t>
                  </a:r>
                  <a:r>
                    <a:rPr lang="pt-BR" sz="1400" dirty="0" smtClean="0">
                      <a:solidFill>
                        <a:srgbClr val="336600"/>
                      </a:solidFill>
                      <a:latin typeface="Agency FB" panose="020B0503020202020204" pitchFamily="34" charset="0"/>
                    </a:rPr>
                    <a:t>/2015</a:t>
                  </a:r>
                  <a:endParaRPr lang="pt-BR" sz="1400" dirty="0">
                    <a:solidFill>
                      <a:srgbClr val="336600"/>
                    </a:solidFill>
                    <a:latin typeface="Agency FB" panose="020B0503020202020204" pitchFamily="34" charset="0"/>
                  </a:endParaRPr>
                </a:p>
              </c:rich>
            </c:tx>
          </c:dispUnitsLbl>
        </c:dispUnits>
      </c:valAx>
      <c:catAx>
        <c:axId val="75914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5912704"/>
        <c:crosses val="autoZero"/>
        <c:auto val="1"/>
        <c:lblAlgn val="ctr"/>
        <c:lblOffset val="100"/>
        <c:noMultiLvlLbl val="0"/>
      </c:catAx>
      <c:spPr>
        <a:gradFill>
          <a:gsLst>
            <a:gs pos="35000">
              <a:srgbClr val="FFFF99"/>
            </a:gs>
            <a:gs pos="36000">
              <a:schemeClr val="accent3">
                <a:lumMod val="40000"/>
                <a:lumOff val="60000"/>
              </a:schemeClr>
            </a:gs>
          </a:gsLst>
          <a:lin ang="10800000" scaled="1"/>
        </a:gradFill>
      </c:spPr>
    </c:plotArea>
    <c:legend>
      <c:legendPos val="b"/>
      <c:layout>
        <c:manualLayout>
          <c:xMode val="edge"/>
          <c:yMode val="edge"/>
          <c:x val="9.0430934469527394E-2"/>
          <c:y val="0.89569383020330928"/>
          <c:w val="0.82767201803652846"/>
          <c:h val="0.10430616979669072"/>
        </c:manualLayout>
      </c:layout>
      <c:overlay val="0"/>
      <c:txPr>
        <a:bodyPr/>
        <a:lstStyle/>
        <a:p>
          <a:pPr>
            <a:defRPr sz="1400" b="1">
              <a:latin typeface="Agency FB" panose="020B0503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0.13158</cdr:x>
      <cdr:y>0.07463</cdr:y>
    </cdr:from>
    <cdr:to>
      <cdr:x>0.24297</cdr:x>
      <cdr:y>0.26416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1080120" y="3600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0.13158</cdr:x>
      <cdr:y>0.07463</cdr:y>
    </cdr:from>
    <cdr:to>
      <cdr:x>0.24297</cdr:x>
      <cdr:y>0.26416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1080120" y="3600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6575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34D068A-8C28-4C8A-B09F-FE0D2669B7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782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51275" y="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5988" y="744538"/>
            <a:ext cx="4960937" cy="37211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906463" y="4714875"/>
            <a:ext cx="4979987" cy="446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51275" y="942975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4A83BE8-9AF9-4797-913C-6BB42F0D2A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51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1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2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3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4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5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6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9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38D60BA-5C93-4896-9BB5-A4418A118A56}" type="slidenum">
              <a:rPr lang="en-GB"/>
              <a:pPr/>
              <a:t>10</a:t>
            </a:fld>
            <a:endParaRPr lang="en-GB"/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906463" y="4714875"/>
            <a:ext cx="4981575" cy="446563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60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732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61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82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921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52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455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026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88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853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42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89CF7-0FDA-461F-9749-2745C8F1D241}" type="datetimeFigureOut">
              <a:rPr lang="pt-BR" smtClean="0"/>
              <a:t>25/06/2015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955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fundeb@fnde.gov.br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79512" y="332656"/>
            <a:ext cx="8784976" cy="6227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Fundo Nacional de Desenvolvimento da Educação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latin typeface="Arial" charset="0"/>
              </a:rPr>
              <a:t>Fundo </a:t>
            </a:r>
            <a:r>
              <a:rPr lang="pt-BR" sz="2800" b="1" dirty="0">
                <a:latin typeface="Arial" charset="0"/>
              </a:rPr>
              <a:t>Nacional de Desenvolvimento da Educação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300" b="1" dirty="0">
              <a:latin typeface="Arial" charset="0"/>
            </a:endParaRPr>
          </a:p>
          <a:p>
            <a:r>
              <a:rPr lang="pt-BR" sz="4400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 </a:t>
            </a:r>
            <a:r>
              <a:rPr lang="pt-BR" sz="44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Seminário Nacional: O PNE e o futuro da Educação Brasileira 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solidFill>
                <a:srgbClr val="00B0F0"/>
              </a:solidFill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B0F0"/>
                </a:solidFill>
                <a:latin typeface="Arial" charset="0"/>
              </a:rPr>
              <a:t>FUNDEB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B0F0"/>
                </a:solidFill>
                <a:latin typeface="Arial" charset="0"/>
              </a:rPr>
              <a:t>                                                 </a:t>
            </a:r>
          </a:p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B0F0"/>
                </a:solidFill>
                <a:latin typeface="Arial" charset="0"/>
              </a:rPr>
              <a:t> </a:t>
            </a:r>
            <a:r>
              <a:rPr lang="pt-BR" b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Vander Oliveira Borges</a:t>
            </a:r>
          </a:p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b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                                              Câmara dos Deputados - 25.06.2015 Brasília/DF</a:t>
            </a:r>
            <a:endParaRPr lang="pt-BR" sz="2000" b="1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152400" y="381000"/>
            <a:ext cx="8839200" cy="548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 smtClean="0">
                <a:solidFill>
                  <a:schemeClr val="tx1"/>
                </a:solidFill>
                <a:latin typeface="+mn-lt"/>
              </a:rPr>
              <a:t>FNDE/MEC</a:t>
            </a: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www.fnde.gov.br</a:t>
            </a:r>
          </a:p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 smtClean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(61) 2022-4232</a:t>
            </a: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fax: (61) 2022-4664</a:t>
            </a: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  <a:hlinkClick r:id="rId3"/>
              </a:rPr>
              <a:t>fundeb@fnde.gov.br</a:t>
            </a: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 smtClean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Central de </a:t>
            </a:r>
            <a:r>
              <a:rPr lang="en-GB" sz="2000" b="1" dirty="0" err="1">
                <a:solidFill>
                  <a:schemeClr val="tx1"/>
                </a:solidFill>
                <a:latin typeface="+mn-lt"/>
              </a:rPr>
              <a:t>Atendimento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latin typeface="+mn-lt"/>
              </a:rPr>
              <a:t>Fala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latin typeface="+mn-lt"/>
              </a:rPr>
              <a:t>Brasil</a:t>
            </a: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0800-616161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79512" y="332656"/>
            <a:ext cx="8784976" cy="2137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err="1" smtClean="0">
                <a:latin typeface="Arial" charset="0"/>
              </a:rPr>
              <a:t>undo</a:t>
            </a:r>
            <a:r>
              <a:rPr lang="pt-BR" sz="2800" b="1" dirty="0" smtClean="0">
                <a:latin typeface="Arial" charset="0"/>
              </a:rPr>
              <a:t> </a:t>
            </a:r>
            <a:r>
              <a:rPr lang="pt-BR" sz="2800" b="1" dirty="0">
                <a:latin typeface="Arial" charset="0"/>
              </a:rPr>
              <a:t>Nacional de Desenvolvimento da Educação</a:t>
            </a:r>
          </a:p>
          <a:p>
            <a:pPr algn="just"/>
            <a:endParaRPr lang="pt-BR" b="1" dirty="0" smtClean="0">
              <a:solidFill>
                <a:srgbClr val="002060"/>
              </a:solidFill>
              <a:latin typeface="Baskerville Old Face" panose="02020602080505020303" pitchFamily="18" charset="0"/>
              <a:cs typeface="Mongolian Baiti" panose="03000500000000000000" pitchFamily="66" charset="0"/>
            </a:endParaRPr>
          </a:p>
          <a:p>
            <a:pPr algn="just"/>
            <a:r>
              <a:rPr lang="pt-BR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Meta 1: Educação </a:t>
            </a:r>
            <a:r>
              <a:rPr lang="pt-BR" b="1" dirty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I</a:t>
            </a:r>
            <a:r>
              <a:rPr lang="pt-BR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nfantil </a:t>
            </a:r>
            <a:r>
              <a:rPr lang="pt-BR" sz="18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- </a:t>
            </a:r>
            <a:r>
              <a:rPr lang="pt-BR" sz="1800" dirty="0" smtClean="0">
                <a:solidFill>
                  <a:schemeClr val="tx1"/>
                </a:solidFill>
              </a:rPr>
              <a:t>Universalizar, </a:t>
            </a:r>
            <a:r>
              <a:rPr lang="pt-BR" sz="1800" dirty="0">
                <a:solidFill>
                  <a:schemeClr val="tx1"/>
                </a:solidFill>
              </a:rPr>
              <a:t>até 2016, a Educação Infantil na pré-escola para as crianças de 4 a 5 anos de idade e ampliar a oferta de Educação Infantil em Creches de forma a atender, no mínimo, 50% das crianças de até 3 anos até o final da vigência deste PNE</a:t>
            </a:r>
            <a:r>
              <a:rPr lang="pt-BR" sz="1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- </a:t>
            </a:r>
            <a:r>
              <a:rPr lang="pt-BR" sz="2000" b="1" dirty="0">
                <a:solidFill>
                  <a:schemeClr val="tx1"/>
                </a:solidFill>
                <a:latin typeface="Arial" charset="0"/>
              </a:rPr>
              <a:t>0 a 3 </a:t>
            </a: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anos na EI: </a:t>
            </a:r>
            <a:r>
              <a:rPr lang="pt-BR" sz="2000" b="1" dirty="0">
                <a:solidFill>
                  <a:schemeClr val="tx1"/>
                </a:solidFill>
                <a:latin typeface="Arial" charset="0"/>
              </a:rPr>
              <a:t>27,9% em 2013 para 50% em </a:t>
            </a: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2024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5688963"/>
              </p:ext>
            </p:extLst>
          </p:nvPr>
        </p:nvGraphicFramePr>
        <p:xfrm>
          <a:off x="179512" y="2996953"/>
          <a:ext cx="8664623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4385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79512" y="332656"/>
            <a:ext cx="8784976" cy="1105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err="1" smtClean="0">
                <a:latin typeface="Arial" charset="0"/>
              </a:rPr>
              <a:t>undo</a:t>
            </a:r>
            <a:r>
              <a:rPr lang="pt-BR" sz="2800" b="1" dirty="0" smtClean="0">
                <a:latin typeface="Arial" charset="0"/>
              </a:rPr>
              <a:t> </a:t>
            </a:r>
            <a:r>
              <a:rPr lang="pt-BR" sz="2800" b="1" dirty="0">
                <a:latin typeface="Arial" charset="0"/>
              </a:rPr>
              <a:t>Nacional de Desenvolvimento da Educação</a:t>
            </a:r>
          </a:p>
          <a:p>
            <a:pPr algn="just"/>
            <a:endParaRPr lang="pt-BR" b="1" dirty="0" smtClean="0">
              <a:solidFill>
                <a:srgbClr val="002060"/>
              </a:solidFill>
              <a:latin typeface="Baskerville Old Face" panose="02020602080505020303" pitchFamily="18" charset="0"/>
              <a:cs typeface="Mongolian Baiti" panose="03000500000000000000" pitchFamily="66" charset="0"/>
            </a:endParaRPr>
          </a:p>
          <a:p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- 4 a 5 anos na EI: 87,9% em 2013 para 100% em 2016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397869"/>
              </p:ext>
            </p:extLst>
          </p:nvPr>
        </p:nvGraphicFramePr>
        <p:xfrm>
          <a:off x="93477" y="1808766"/>
          <a:ext cx="878497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9891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79512" y="332656"/>
            <a:ext cx="8784976" cy="2428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err="1" smtClean="0">
                <a:latin typeface="Arial" charset="0"/>
              </a:rPr>
              <a:t>undo</a:t>
            </a:r>
            <a:r>
              <a:rPr lang="pt-BR" sz="2800" b="1" dirty="0" smtClean="0">
                <a:latin typeface="Arial" charset="0"/>
              </a:rPr>
              <a:t> </a:t>
            </a:r>
            <a:r>
              <a:rPr lang="pt-BR" sz="2800" b="1" dirty="0">
                <a:latin typeface="Arial" charset="0"/>
              </a:rPr>
              <a:t>Nacional de Desenvolvimento da Educação</a:t>
            </a:r>
          </a:p>
          <a:p>
            <a:pPr algn="just"/>
            <a:r>
              <a:rPr lang="pt-BR" sz="4400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 </a:t>
            </a:r>
            <a:r>
              <a:rPr lang="pt-BR" sz="2800" b="1" dirty="0" smtClean="0">
                <a:solidFill>
                  <a:schemeClr val="tx1"/>
                </a:solidFill>
                <a:latin typeface="Arial" charset="0"/>
              </a:rPr>
              <a:t>                                                </a:t>
            </a:r>
          </a:p>
          <a:p>
            <a:pPr algn="just"/>
            <a:r>
              <a:rPr lang="pt-BR" b="1" dirty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Meta </a:t>
            </a:r>
            <a:r>
              <a:rPr lang="pt-BR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2: Ensino Fundamental </a:t>
            </a:r>
            <a:r>
              <a:rPr lang="pt-BR" sz="18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- </a:t>
            </a:r>
            <a:r>
              <a:rPr lang="pt-BR" sz="1800" dirty="0" smtClean="0">
                <a:solidFill>
                  <a:schemeClr val="tx1"/>
                </a:solidFill>
              </a:rPr>
              <a:t>Universalizar </a:t>
            </a:r>
            <a:r>
              <a:rPr lang="pt-BR" sz="1800" dirty="0">
                <a:solidFill>
                  <a:schemeClr val="tx1"/>
                </a:solidFill>
              </a:rPr>
              <a:t>o Ensino Fundamental de 9 anos para toda a população de 6 a 14 anos e garantir que pelo menos 95% dos alunos concluam essa etapa na idade recomendada, até o último ano de vigência deste </a:t>
            </a:r>
            <a:r>
              <a:rPr lang="pt-BR" sz="1800" dirty="0" smtClean="0">
                <a:solidFill>
                  <a:schemeClr val="tx1"/>
                </a:solidFill>
              </a:rPr>
              <a:t>PNE</a:t>
            </a:r>
          </a:p>
          <a:p>
            <a:pPr algn="just"/>
            <a:endParaRPr lang="pt-BR" sz="2000" b="1" dirty="0" smtClean="0">
              <a:solidFill>
                <a:schemeClr val="tx1"/>
              </a:solidFill>
              <a:latin typeface="Arial" charset="0"/>
            </a:endParaRPr>
          </a:p>
          <a:p>
            <a:pPr algn="just"/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                      - 6 </a:t>
            </a:r>
            <a:r>
              <a:rPr lang="pt-BR" sz="2000" b="1" dirty="0">
                <a:solidFill>
                  <a:schemeClr val="tx1"/>
                </a:solidFill>
                <a:latin typeface="Arial" charset="0"/>
              </a:rPr>
              <a:t>a </a:t>
            </a: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14 anos no EF: 97,1% </a:t>
            </a:r>
            <a:r>
              <a:rPr lang="pt-BR" sz="2000" b="1" dirty="0">
                <a:solidFill>
                  <a:schemeClr val="tx1"/>
                </a:solidFill>
                <a:latin typeface="Arial" charset="0"/>
              </a:rPr>
              <a:t>em 2013 para </a:t>
            </a: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100% </a:t>
            </a:r>
            <a:r>
              <a:rPr lang="pt-BR" sz="2000" b="1" dirty="0">
                <a:solidFill>
                  <a:schemeClr val="tx1"/>
                </a:solidFill>
                <a:latin typeface="Arial" charset="0"/>
              </a:rPr>
              <a:t>em </a:t>
            </a: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2024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2549033"/>
              </p:ext>
            </p:extLst>
          </p:nvPr>
        </p:nvGraphicFramePr>
        <p:xfrm>
          <a:off x="179512" y="3132204"/>
          <a:ext cx="8784976" cy="360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5379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79512" y="332656"/>
            <a:ext cx="8784976" cy="231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err="1" smtClean="0">
                <a:latin typeface="Arial" charset="0"/>
              </a:rPr>
              <a:t>undo</a:t>
            </a:r>
            <a:r>
              <a:rPr lang="pt-BR" sz="2800" b="1" dirty="0" smtClean="0">
                <a:latin typeface="Arial" charset="0"/>
              </a:rPr>
              <a:t> </a:t>
            </a:r>
            <a:r>
              <a:rPr lang="pt-BR" sz="2800" b="1" dirty="0">
                <a:latin typeface="Arial" charset="0"/>
              </a:rPr>
              <a:t>Nacional de Desenvolvimento da Educação</a:t>
            </a:r>
          </a:p>
          <a:p>
            <a:pPr algn="just"/>
            <a:r>
              <a:rPr lang="pt-BR" sz="4400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 </a:t>
            </a:r>
            <a:r>
              <a:rPr lang="pt-BR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Meta 3: Ensino Médio </a:t>
            </a:r>
            <a:r>
              <a:rPr lang="pt-BR" sz="18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- </a:t>
            </a:r>
            <a:r>
              <a:rPr lang="pt-BR" sz="1800" dirty="0" smtClean="0">
                <a:solidFill>
                  <a:schemeClr val="tx1"/>
                </a:solidFill>
              </a:rPr>
              <a:t>Universalizar</a:t>
            </a:r>
            <a:r>
              <a:rPr lang="pt-BR" sz="1800" dirty="0">
                <a:solidFill>
                  <a:schemeClr val="tx1"/>
                </a:solidFill>
              </a:rPr>
              <a:t>, até 2016, o atendimento escolar para toda a população de 15 a 17 anos e elevar, até o final do período de vigência deste PNE, a taxa líquida de matrículas no Ensino Médio para 85%.</a:t>
            </a:r>
            <a:endParaRPr lang="pt-BR" sz="1800" b="1" dirty="0" smtClean="0">
              <a:solidFill>
                <a:schemeClr val="tx1"/>
              </a:solidFill>
              <a:latin typeface="Arial" charset="0"/>
            </a:endParaRPr>
          </a:p>
          <a:p>
            <a:pPr algn="just"/>
            <a:r>
              <a:rPr lang="pt-BR" sz="2800" b="1" dirty="0" smtClean="0">
                <a:solidFill>
                  <a:schemeClr val="tx1"/>
                </a:solidFill>
                <a:latin typeface="Arial" charset="0"/>
              </a:rPr>
              <a:t>               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 - 15 a 17 anos matriculados no EM: 59,5% em 2013 para 85% em 2024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301684"/>
              </p:ext>
            </p:extLst>
          </p:nvPr>
        </p:nvGraphicFramePr>
        <p:xfrm>
          <a:off x="179512" y="2996952"/>
          <a:ext cx="878497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8314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79512" y="332656"/>
            <a:ext cx="8784976" cy="2111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err="1" smtClean="0">
                <a:latin typeface="Arial" charset="0"/>
              </a:rPr>
              <a:t>undo</a:t>
            </a:r>
            <a:r>
              <a:rPr lang="pt-BR" sz="2800" b="1" dirty="0" smtClean="0">
                <a:latin typeface="Arial" charset="0"/>
              </a:rPr>
              <a:t> </a:t>
            </a:r>
            <a:r>
              <a:rPr lang="pt-BR" sz="2800" b="1" dirty="0">
                <a:latin typeface="Arial" charset="0"/>
              </a:rPr>
              <a:t>Nacional de Desenvolvimento da Educação</a:t>
            </a:r>
          </a:p>
          <a:p>
            <a:pPr algn="just"/>
            <a:r>
              <a:rPr lang="pt-BR" sz="4400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 </a:t>
            </a:r>
            <a:r>
              <a:rPr lang="pt-BR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Meta 10: </a:t>
            </a:r>
            <a:r>
              <a:rPr lang="pt-BR" b="1" dirty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EJA integrada à Educação </a:t>
            </a:r>
            <a:r>
              <a:rPr lang="pt-BR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Profissional </a:t>
            </a:r>
          </a:p>
          <a:p>
            <a:pPr algn="just"/>
            <a:r>
              <a:rPr lang="pt-BR" sz="1800" dirty="0" smtClean="0">
                <a:solidFill>
                  <a:schemeClr val="tx1"/>
                </a:solidFill>
              </a:rPr>
              <a:t>Oferecer</a:t>
            </a:r>
            <a:r>
              <a:rPr lang="pt-BR" sz="1800" dirty="0">
                <a:solidFill>
                  <a:schemeClr val="tx1"/>
                </a:solidFill>
              </a:rPr>
              <a:t>, no mínimo, 25% (vinte e cinco por cento) das matrículas de educação de jovens e adultos, nos ensinos fundamental e médio, na forma integrada à educação profissional</a:t>
            </a:r>
            <a:r>
              <a:rPr lang="pt-BR" sz="1800" dirty="0" smtClean="0">
                <a:solidFill>
                  <a:schemeClr val="tx1"/>
                </a:solidFill>
              </a:rPr>
              <a:t>.</a:t>
            </a:r>
          </a:p>
          <a:p>
            <a:endParaRPr lang="pt-BR" sz="2000" b="1" dirty="0" smtClean="0">
              <a:solidFill>
                <a:schemeClr val="tx1"/>
              </a:solidFill>
              <a:latin typeface="Arial" charset="0"/>
            </a:endParaRPr>
          </a:p>
          <a:p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- EJA EM integrado à Ed. Profissional: 3,1% </a:t>
            </a:r>
            <a:r>
              <a:rPr lang="pt-BR" sz="2000" b="1" dirty="0">
                <a:solidFill>
                  <a:schemeClr val="tx1"/>
                </a:solidFill>
                <a:latin typeface="Arial" charset="0"/>
              </a:rPr>
              <a:t>em 2013 para </a:t>
            </a: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25% </a:t>
            </a:r>
            <a:r>
              <a:rPr lang="pt-BR" sz="2000" b="1" dirty="0">
                <a:solidFill>
                  <a:schemeClr val="tx1"/>
                </a:solidFill>
                <a:latin typeface="Arial" charset="0"/>
              </a:rPr>
              <a:t>em </a:t>
            </a: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2024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2652365"/>
              </p:ext>
            </p:extLst>
          </p:nvPr>
        </p:nvGraphicFramePr>
        <p:xfrm>
          <a:off x="179512" y="2867516"/>
          <a:ext cx="8784975" cy="3873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7216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347244" y="188640"/>
            <a:ext cx="4293163" cy="732252"/>
          </a:xfrm>
          <a:prstGeom prst="rect">
            <a:avLst/>
          </a:prstGeom>
          <a:noFill/>
        </p:spPr>
        <p:txBody>
          <a:bodyPr wrap="none" rtlCol="0" anchor="t" anchorCtr="1">
            <a:spAutoFit/>
          </a:bodyPr>
          <a:lstStyle/>
          <a:p>
            <a:r>
              <a:rPr lang="en-GB" b="1" dirty="0" err="1" smtClean="0">
                <a:solidFill>
                  <a:schemeClr val="accent1"/>
                </a:solidFill>
                <a:latin typeface="Baskerville Old Face" panose="02020602080505020303" pitchFamily="18" charset="0"/>
              </a:rPr>
              <a:t>Matrículas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e </a:t>
            </a:r>
            <a:r>
              <a:rPr lang="en-GB" b="1" dirty="0" err="1" smtClean="0">
                <a:solidFill>
                  <a:schemeClr val="accent3">
                    <a:lumMod val="75000"/>
                  </a:schemeClr>
                </a:solidFill>
                <a:latin typeface="Baskerville Old Face" panose="02020602080505020303" pitchFamily="18" charset="0"/>
              </a:rPr>
              <a:t>Receita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– FUNDEB </a:t>
            </a:r>
          </a:p>
          <a:p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2007 - 2020</a:t>
            </a:r>
            <a:endParaRPr lang="pt-BR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2440580085"/>
              </p:ext>
            </p:extLst>
          </p:nvPr>
        </p:nvGraphicFramePr>
        <p:xfrm>
          <a:off x="107503" y="2148598"/>
          <a:ext cx="8928993" cy="4680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238527" y="1124744"/>
            <a:ext cx="8725961" cy="648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400" b="1" dirty="0" smtClean="0">
                <a:solidFill>
                  <a:srgbClr val="336600"/>
                </a:solidFill>
              </a:rPr>
              <a:t>Cresc. real Total </a:t>
            </a:r>
            <a:r>
              <a:rPr lang="pt-BR" sz="1400" b="1" dirty="0">
                <a:solidFill>
                  <a:srgbClr val="336600"/>
                </a:solidFill>
              </a:rPr>
              <a:t>Fundo: </a:t>
            </a:r>
            <a:r>
              <a:rPr lang="pt-BR" sz="1400" b="1" dirty="0" smtClean="0">
                <a:solidFill>
                  <a:srgbClr val="336600"/>
                </a:solidFill>
              </a:rPr>
              <a:t> 2009 a 2015 = 30,5%              e               2015 a 2020 </a:t>
            </a:r>
            <a:r>
              <a:rPr lang="pt-BR" sz="1400" b="1" dirty="0">
                <a:solidFill>
                  <a:srgbClr val="336600"/>
                </a:solidFill>
              </a:rPr>
              <a:t>= </a:t>
            </a:r>
            <a:r>
              <a:rPr lang="pt-BR" sz="1400" b="1" dirty="0" smtClean="0">
                <a:solidFill>
                  <a:srgbClr val="336600"/>
                </a:solidFill>
              </a:rPr>
              <a:t>13,2% = 2,6% </a:t>
            </a:r>
            <a:r>
              <a:rPr lang="pt-BR" sz="1400" b="1" dirty="0" err="1" smtClean="0">
                <a:solidFill>
                  <a:srgbClr val="336600"/>
                </a:solidFill>
              </a:rPr>
              <a:t>a.a</a:t>
            </a:r>
            <a:endParaRPr lang="pt-BR" sz="1400" b="1" dirty="0" smtClean="0">
              <a:solidFill>
                <a:srgbClr val="336600"/>
              </a:solidFill>
            </a:endParaRPr>
          </a:p>
          <a:p>
            <a:pPr algn="l"/>
            <a:r>
              <a:rPr lang="pt-BR" sz="1400" b="1" dirty="0" smtClean="0">
                <a:solidFill>
                  <a:srgbClr val="003399"/>
                </a:solidFill>
              </a:rPr>
              <a:t>Crescimento Matrículas: 2009 a 2015 = -10,6%  = -1,8% </a:t>
            </a:r>
            <a:r>
              <a:rPr lang="pt-BR" sz="1400" b="1" dirty="0" err="1" smtClean="0">
                <a:solidFill>
                  <a:srgbClr val="003399"/>
                </a:solidFill>
              </a:rPr>
              <a:t>a.a</a:t>
            </a:r>
            <a:r>
              <a:rPr lang="pt-BR" sz="1400" b="1" dirty="0" smtClean="0">
                <a:solidFill>
                  <a:srgbClr val="003399"/>
                </a:solidFill>
              </a:rPr>
              <a:t>   e   2015 a 2020 = -2,7% </a:t>
            </a:r>
          </a:p>
          <a:p>
            <a:pPr algn="l"/>
            <a:r>
              <a:rPr lang="pt-BR" sz="1400" b="1" dirty="0" smtClean="0">
                <a:solidFill>
                  <a:srgbClr val="C00000"/>
                </a:solidFill>
              </a:rPr>
              <a:t>Crescimento Matrículas – Metas PNE:                                            2015 a 2020 </a:t>
            </a:r>
            <a:r>
              <a:rPr lang="pt-BR" sz="1400" b="1" dirty="0">
                <a:solidFill>
                  <a:srgbClr val="C00000"/>
                </a:solidFill>
              </a:rPr>
              <a:t>= </a:t>
            </a:r>
            <a:r>
              <a:rPr lang="pt-BR" sz="1400" b="1" dirty="0" smtClean="0">
                <a:solidFill>
                  <a:srgbClr val="C00000"/>
                </a:solidFill>
              </a:rPr>
              <a:t>1%</a:t>
            </a:r>
            <a:endParaRPr lang="pt-BR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7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835695" y="116632"/>
            <a:ext cx="5256585" cy="727635"/>
          </a:xfrm>
          <a:prstGeom prst="rect">
            <a:avLst/>
          </a:prstGeom>
          <a:noFill/>
        </p:spPr>
        <p:txBody>
          <a:bodyPr wrap="square" rtlCol="0" anchor="t" anchorCtr="1">
            <a:spAutoFit/>
          </a:bodyPr>
          <a:lstStyle/>
          <a:p>
            <a:r>
              <a:rPr lang="en-GB" b="1" dirty="0" smtClean="0">
                <a:solidFill>
                  <a:schemeClr val="accent1"/>
                </a:solidFill>
                <a:latin typeface="Baskerville Old Face" panose="02020602080505020303" pitchFamily="18" charset="0"/>
              </a:rPr>
              <a:t>VMNAA </a:t>
            </a:r>
            <a:r>
              <a:rPr lang="en-GB" b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e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GB" b="1" dirty="0" err="1" smtClean="0">
                <a:solidFill>
                  <a:srgbClr val="336600"/>
                </a:solidFill>
                <a:latin typeface="Baskerville Old Face" panose="02020602080505020303" pitchFamily="18" charset="0"/>
              </a:rPr>
              <a:t>Compl</a:t>
            </a:r>
            <a:r>
              <a:rPr lang="en-GB" b="1" dirty="0" smtClean="0">
                <a:solidFill>
                  <a:srgbClr val="336600"/>
                </a:solidFill>
                <a:latin typeface="Baskerville Old Face" panose="02020602080505020303" pitchFamily="18" charset="0"/>
              </a:rPr>
              <a:t>. </a:t>
            </a:r>
            <a:r>
              <a:rPr lang="en-GB" b="1" dirty="0" err="1" smtClean="0">
                <a:solidFill>
                  <a:srgbClr val="336600"/>
                </a:solidFill>
                <a:latin typeface="Baskerville Old Face" panose="02020602080505020303" pitchFamily="18" charset="0"/>
              </a:rPr>
              <a:t>União</a:t>
            </a:r>
            <a:r>
              <a:rPr lang="en-GB" b="1" dirty="0" smtClean="0">
                <a:solidFill>
                  <a:srgbClr val="336600"/>
                </a:solidFill>
                <a:latin typeface="Baskerville Old Face" panose="02020602080505020303" pitchFamily="18" charset="0"/>
              </a:rPr>
              <a:t> </a:t>
            </a:r>
          </a:p>
          <a:p>
            <a:r>
              <a:rPr lang="en-GB" b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FUNDEB – 2007 a 2020</a:t>
            </a:r>
            <a:endParaRPr lang="pt-BR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187624" y="908720"/>
            <a:ext cx="6374950" cy="833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pt-BR" sz="1400" b="1" dirty="0" err="1">
                <a:solidFill>
                  <a:srgbClr val="336600"/>
                </a:solidFill>
              </a:rPr>
              <a:t>Cresc</a:t>
            </a:r>
            <a:r>
              <a:rPr lang="pt-BR" sz="1400" b="1" dirty="0">
                <a:solidFill>
                  <a:srgbClr val="336600"/>
                </a:solidFill>
              </a:rPr>
              <a:t> </a:t>
            </a:r>
            <a:r>
              <a:rPr lang="pt-BR" sz="1400" b="1" dirty="0" smtClean="0">
                <a:solidFill>
                  <a:srgbClr val="336600"/>
                </a:solidFill>
              </a:rPr>
              <a:t>.real </a:t>
            </a:r>
            <a:r>
              <a:rPr lang="pt-BR" sz="1400" b="1" dirty="0">
                <a:solidFill>
                  <a:srgbClr val="336600"/>
                </a:solidFill>
              </a:rPr>
              <a:t>Compl. União: 2010/2015 = 17,5</a:t>
            </a:r>
            <a:r>
              <a:rPr lang="pt-BR" sz="1400" b="1" dirty="0" smtClean="0">
                <a:solidFill>
                  <a:srgbClr val="336600"/>
                </a:solidFill>
              </a:rPr>
              <a:t>%        e              2015 a 2010 = 13,2%</a:t>
            </a:r>
          </a:p>
          <a:p>
            <a:pPr algn="l"/>
            <a:r>
              <a:rPr lang="pt-BR" sz="1400" b="1" dirty="0" err="1">
                <a:solidFill>
                  <a:schemeClr val="accent6">
                    <a:lumMod val="75000"/>
                  </a:schemeClr>
                </a:solidFill>
              </a:rPr>
              <a:t>Cresc</a:t>
            </a:r>
            <a:r>
              <a:rPr lang="pt-BR" sz="1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sz="1400" b="1" dirty="0" smtClean="0">
                <a:solidFill>
                  <a:schemeClr val="accent6">
                    <a:lumMod val="75000"/>
                  </a:schemeClr>
                </a:solidFill>
              </a:rPr>
              <a:t>.real  Compl. União para garantir mesmo VMNAA :  </a:t>
            </a:r>
            <a:r>
              <a:rPr lang="pt-BR" sz="1400" b="1" dirty="0">
                <a:solidFill>
                  <a:schemeClr val="accent6">
                    <a:lumMod val="75000"/>
                  </a:schemeClr>
                </a:solidFill>
              </a:rPr>
              <a:t>2015 a 2020 = </a:t>
            </a:r>
            <a:r>
              <a:rPr lang="pt-BR" sz="1400" b="1" dirty="0" smtClean="0">
                <a:solidFill>
                  <a:schemeClr val="accent6">
                    <a:lumMod val="75000"/>
                  </a:schemeClr>
                </a:solidFill>
              </a:rPr>
              <a:t>52,1% </a:t>
            </a:r>
            <a:endParaRPr lang="pt-BR" sz="1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pt-BR" sz="1400" b="1" dirty="0" smtClean="0">
                <a:solidFill>
                  <a:srgbClr val="003399"/>
                </a:solidFill>
              </a:rPr>
              <a:t>Cresc. real VMNAA: 2010 a 2015 = 35,3%        e                    2015 a 2020 = 20,9%</a:t>
            </a:r>
          </a:p>
          <a:p>
            <a:pPr algn="l"/>
            <a:r>
              <a:rPr lang="pt-BR" sz="1400" b="1" dirty="0" err="1" smtClean="0">
                <a:solidFill>
                  <a:srgbClr val="C00000"/>
                </a:solidFill>
              </a:rPr>
              <a:t>Cresc</a:t>
            </a:r>
            <a:r>
              <a:rPr lang="pt-BR" sz="1400" b="1" dirty="0" smtClean="0">
                <a:solidFill>
                  <a:srgbClr val="C00000"/>
                </a:solidFill>
              </a:rPr>
              <a:t> real VMNAA – com Metas do PNE:                               2015 a 2020 </a:t>
            </a:r>
            <a:r>
              <a:rPr lang="pt-BR" sz="1400" b="1" dirty="0">
                <a:solidFill>
                  <a:srgbClr val="C00000"/>
                </a:solidFill>
              </a:rPr>
              <a:t>= </a:t>
            </a:r>
            <a:r>
              <a:rPr lang="pt-BR" sz="1400" b="1" dirty="0" smtClean="0">
                <a:solidFill>
                  <a:srgbClr val="C00000"/>
                </a:solidFill>
              </a:rPr>
              <a:t>13,8% </a:t>
            </a:r>
          </a:p>
        </p:txBody>
      </p:sp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4009432051"/>
              </p:ext>
            </p:extLst>
          </p:nvPr>
        </p:nvGraphicFramePr>
        <p:xfrm>
          <a:off x="107504" y="1844823"/>
          <a:ext cx="8928991" cy="4852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847583"/>
              </p:ext>
            </p:extLst>
          </p:nvPr>
        </p:nvGraphicFramePr>
        <p:xfrm>
          <a:off x="1187624" y="2043302"/>
          <a:ext cx="3096344" cy="1348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1159"/>
                <a:gridCol w="2635185"/>
              </a:tblGrid>
              <a:tr h="204023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Ano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Adicional da Comp.</a:t>
                      </a:r>
                      <a:r>
                        <a:rPr lang="pt-BR" sz="1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União para garantir mesmo VMNAA – R$ Bilhões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0,8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BR" sz="1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  <a:endParaRPr lang="pt-BR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36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135549" y="476672"/>
            <a:ext cx="4655442" cy="7276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7030A0"/>
                </a:solidFill>
              </a:rPr>
              <a:t>FUNDEB: Simulações de cenários</a:t>
            </a:r>
          </a:p>
          <a:p>
            <a:r>
              <a:rPr lang="pt-BR" b="1" dirty="0" smtClean="0">
                <a:solidFill>
                  <a:srgbClr val="7030A0"/>
                </a:solidFill>
              </a:rPr>
              <a:t>Ano base: 2015</a:t>
            </a:r>
            <a:endParaRPr lang="pt-BR" b="1" dirty="0">
              <a:solidFill>
                <a:srgbClr val="7030A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460854"/>
              </p:ext>
            </p:extLst>
          </p:nvPr>
        </p:nvGraphicFramePr>
        <p:xfrm>
          <a:off x="107503" y="1484784"/>
          <a:ext cx="8856987" cy="485383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5773"/>
                <a:gridCol w="400332"/>
                <a:gridCol w="432048"/>
                <a:gridCol w="432048"/>
                <a:gridCol w="720080"/>
                <a:gridCol w="576064"/>
                <a:gridCol w="648072"/>
                <a:gridCol w="504056"/>
                <a:gridCol w="720080"/>
                <a:gridCol w="504056"/>
                <a:gridCol w="1584176"/>
                <a:gridCol w="1152128"/>
                <a:gridCol w="648074"/>
              </a:tblGrid>
              <a:tr h="46830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Cenários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 err="1">
                          <a:effectLst/>
                        </a:rPr>
                        <a:t>Cintrib</a:t>
                      </a:r>
                      <a:r>
                        <a:rPr lang="pt-BR" sz="1100" b="1" u="none" strike="noStrike" dirty="0">
                          <a:effectLst/>
                        </a:rPr>
                        <a:t>. Est/</a:t>
                      </a:r>
                      <a:r>
                        <a:rPr lang="pt-BR" sz="1100" b="1" u="none" strike="noStrike" dirty="0" err="1">
                          <a:effectLst/>
                        </a:rPr>
                        <a:t>Mun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Compl. União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% </a:t>
                      </a:r>
                      <a:r>
                        <a:rPr lang="pt-BR" sz="1100" b="1" u="none" strike="noStrike" dirty="0" err="1">
                          <a:effectLst/>
                        </a:rPr>
                        <a:t>Compl</a:t>
                      </a:r>
                      <a:r>
                        <a:rPr lang="pt-BR" sz="1100" b="1" u="none" strike="noStrike" dirty="0">
                          <a:effectLst/>
                        </a:rPr>
                        <a:t> União dos 18% Impostos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R$ milhões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Total FUNDEB </a:t>
                      </a:r>
                      <a:r>
                        <a:rPr lang="pt-BR" sz="1100" b="1" u="none" strike="noStrike" dirty="0" err="1">
                          <a:effectLst/>
                        </a:rPr>
                        <a:t>Cresc</a:t>
                      </a:r>
                      <a:r>
                        <a:rPr lang="pt-BR" sz="1100" b="1" u="none" strike="noStrike" dirty="0">
                          <a:effectLst/>
                        </a:rPr>
                        <a:t> %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VMNAA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Estados com Compl. União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u="none" strike="noStrike" dirty="0" smtClean="0">
                          <a:effectLst/>
                        </a:rPr>
                        <a:t>Adicional recursos à educação pela  alteração </a:t>
                      </a:r>
                      <a:r>
                        <a:rPr lang="pt-BR" sz="1100" b="1" u="none" strike="noStrike" dirty="0">
                          <a:effectLst/>
                        </a:rPr>
                        <a:t>do % </a:t>
                      </a:r>
                      <a:r>
                        <a:rPr lang="pt-BR" sz="1100" b="1" u="none" strike="noStrike" dirty="0" smtClean="0">
                          <a:effectLst/>
                        </a:rPr>
                        <a:t>de uso dos 18% de Impostos para</a:t>
                      </a:r>
                      <a:r>
                        <a:rPr lang="pt-BR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b="1" u="none" strike="noStrike" dirty="0" smtClean="0">
                          <a:effectLst/>
                        </a:rPr>
                        <a:t>Compl</a:t>
                      </a:r>
                      <a:r>
                        <a:rPr lang="pt-BR" sz="1100" b="1" u="none" strike="noStrike" dirty="0">
                          <a:effectLst/>
                        </a:rPr>
                        <a:t>. </a:t>
                      </a:r>
                      <a:r>
                        <a:rPr lang="pt-BR" sz="1100" b="1" u="none" strike="noStrike" dirty="0" smtClean="0">
                          <a:effectLst/>
                        </a:rPr>
                        <a:t>União ao </a:t>
                      </a:r>
                      <a:r>
                        <a:rPr lang="pt-BR" sz="1100" b="1" u="none" strike="noStrike" dirty="0" err="1" smtClean="0">
                          <a:effectLst/>
                        </a:rPr>
                        <a:t>Fundeb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4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Receitas Est/</a:t>
                      </a:r>
                      <a:r>
                        <a:rPr lang="pt-BR" sz="1100" b="1" u="none" strike="noStrike" dirty="0" err="1">
                          <a:effectLst/>
                        </a:rPr>
                        <a:t>Mun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Compl. </a:t>
                      </a:r>
                      <a:r>
                        <a:rPr lang="pt-BR" sz="1100" b="1" u="none" strike="noStrike" dirty="0" smtClean="0">
                          <a:effectLst/>
                        </a:rPr>
                        <a:t>União </a:t>
                      </a:r>
                      <a:r>
                        <a:rPr lang="pt-BR" sz="1100" b="1" u="none" strike="noStrike" dirty="0">
                          <a:effectLst/>
                        </a:rPr>
                        <a:t>(90%)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Total FUNDEB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R$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 err="1" smtClean="0">
                          <a:effectLst/>
                        </a:rPr>
                        <a:t>Cresc</a:t>
                      </a:r>
                      <a:endParaRPr lang="pt-BR" sz="1100" b="1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BR" sz="1100" b="1" u="none" strike="noStrike" dirty="0" smtClean="0">
                          <a:effectLst/>
                        </a:rPr>
                        <a:t> </a:t>
                      </a:r>
                      <a:r>
                        <a:rPr lang="pt-BR" sz="1100" b="1" u="none" strike="noStrike" dirty="0">
                          <a:effectLst/>
                        </a:rPr>
                        <a:t>%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1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u="none" strike="noStrike" dirty="0" smtClean="0">
                          <a:effectLst/>
                        </a:rPr>
                        <a:t>Valor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u="none" strike="noStrike" baseline="0" dirty="0" smtClean="0">
                          <a:effectLst/>
                        </a:rPr>
                        <a:t> (</a:t>
                      </a:r>
                      <a:r>
                        <a:rPr lang="pt-BR" sz="1100" b="1" u="none" strike="noStrike" dirty="0" smtClean="0">
                          <a:effectLst/>
                        </a:rPr>
                        <a:t>R$ milhões)</a:t>
                      </a:r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4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Situação Atual (*)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121.270,7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10.914,4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132.185,0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                -   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2.576,36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>
                          <a:effectLst/>
                        </a:rPr>
                        <a:t>               -   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10</a:t>
                      </a:r>
                      <a:r>
                        <a:rPr lang="it-IT" sz="1000" u="none" strike="noStrike" dirty="0">
                          <a:effectLst/>
                        </a:rPr>
                        <a:t> = AL, AM, BA, CE, MA, PA, PB, PE, PI, RN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u="none" strike="noStrike" dirty="0">
                          <a:effectLst/>
                        </a:rPr>
                        <a:t> </a:t>
                      </a:r>
                      <a:endParaRPr lang="pt-BR" sz="1000" b="1" u="none" strike="noStrike" dirty="0" smtClean="0">
                        <a:effectLst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u="none" strike="noStrike" dirty="0" smtClean="0">
                          <a:effectLst/>
                        </a:rPr>
                        <a:t>8.489,0</a:t>
                      </a:r>
                      <a:endParaRPr lang="pt-BR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 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6,4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2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1º Cenário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20%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121.270,7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21.828,7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143.099,4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8,3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3.065,46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u="none" strike="noStrike" dirty="0" smtClean="0">
                          <a:effectLst/>
                        </a:rPr>
                        <a:t>19,0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u="none" strike="noStrike" dirty="0">
                          <a:effectLst/>
                        </a:rPr>
                        <a:t>16</a:t>
                      </a:r>
                      <a:r>
                        <a:rPr lang="pt-BR" sz="1000" u="none" strike="noStrike" dirty="0">
                          <a:effectLst/>
                        </a:rPr>
                        <a:t> = AC, AL, AM, BA, CE, ES, MA, MG, MT, PA, PB, PE, PI, PR, RJ, RN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16.977,9  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11,9 </a:t>
                      </a: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4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2º Cenário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151.588,3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13.643,0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165.231,3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25,0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3.220,46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u="none" strike="noStrike" dirty="0" smtClean="0">
                          <a:effectLst/>
                        </a:rPr>
                        <a:t>25,0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10</a:t>
                      </a:r>
                      <a:r>
                        <a:rPr lang="it-IT" sz="1000" u="none" strike="noStrike" dirty="0">
                          <a:effectLst/>
                        </a:rPr>
                        <a:t> = AL, AM, BA, CE, MA, PA, PB, PE, PI, RN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15.158,9</a:t>
                      </a:r>
                    </a:p>
                    <a:p>
                      <a:pPr algn="ctr" fontAlgn="ctr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9,2 </a:t>
                      </a: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2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3º Cenário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25%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15%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151.588,3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20.464,4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172.052,8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30,2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3.573,81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u="none" strike="noStrike" dirty="0" smtClean="0">
                          <a:effectLst/>
                        </a:rPr>
                        <a:t>38,7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u="none" strike="noStrike" dirty="0">
                          <a:effectLst/>
                        </a:rPr>
                        <a:t>13</a:t>
                      </a:r>
                      <a:r>
                        <a:rPr lang="pt-BR" sz="1000" u="none" strike="noStrike" dirty="0">
                          <a:effectLst/>
                        </a:rPr>
                        <a:t> = AL, AM, BA, CE, MA, MG, MT, PA, PB, PE, PI, PR, RN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  22.738,2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13,2 </a:t>
                      </a: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2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4º Cenário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25%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20%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151.588,3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27.285,9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178.874,2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35,3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3.831,83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u="none" strike="noStrike" dirty="0" smtClean="0">
                          <a:effectLst/>
                        </a:rPr>
                        <a:t>48,7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u="none" strike="noStrike" dirty="0">
                          <a:effectLst/>
                        </a:rPr>
                        <a:t>16</a:t>
                      </a:r>
                      <a:r>
                        <a:rPr lang="pt-BR" sz="1000" u="none" strike="noStrike" dirty="0">
                          <a:effectLst/>
                        </a:rPr>
                        <a:t> = AC, AL, AM, BA, CE, ES, MA, MG, MT, PA, PB, PE, PI, PR, RJ, RN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  </a:t>
                      </a:r>
                      <a:r>
                        <a:rPr lang="pt-BR" sz="1000" b="1" u="none" strike="noStrike" dirty="0" smtClean="0">
                          <a:effectLst/>
                        </a:rPr>
                        <a:t>30.317,7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17,0 </a:t>
                      </a: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18301" y="6491560"/>
            <a:ext cx="2202741" cy="22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"/>
            <a:r>
              <a:rPr lang="pt-BR" sz="1000" dirty="0">
                <a:solidFill>
                  <a:schemeClr val="tx1"/>
                </a:solidFill>
              </a:rPr>
              <a:t>(*) Port. MEC/MF nº </a:t>
            </a:r>
            <a:r>
              <a:rPr lang="pt-BR" sz="1000" dirty="0" smtClean="0">
                <a:solidFill>
                  <a:schemeClr val="tx1"/>
                </a:solidFill>
              </a:rPr>
              <a:t>17/2014</a:t>
            </a:r>
            <a:endParaRPr lang="pt-BR" sz="1000" dirty="0">
              <a:solidFill>
                <a:schemeClr val="tx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62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11724</TotalTime>
  <Words>908</Words>
  <Application>Microsoft Office PowerPoint</Application>
  <PresentationFormat>Apresentação na tela (4:3)</PresentationFormat>
  <Paragraphs>185</Paragraphs>
  <Slides>10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GUIDO NEVES SILVA</dc:creator>
  <cp:lastModifiedBy>coaud</cp:lastModifiedBy>
  <cp:revision>398</cp:revision>
  <dcterms:modified xsi:type="dcterms:W3CDTF">2015-06-25T16:45:38Z</dcterms:modified>
</cp:coreProperties>
</file>