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0" r:id="rId1"/>
  </p:sldMasterIdLst>
  <p:notesMasterIdLst>
    <p:notesMasterId r:id="rId11"/>
  </p:notesMasterIdLst>
  <p:handoutMasterIdLst>
    <p:handoutMasterId r:id="rId12"/>
  </p:handoutMasterIdLst>
  <p:sldIdLst>
    <p:sldId id="305" r:id="rId2"/>
    <p:sldId id="418" r:id="rId3"/>
    <p:sldId id="424" r:id="rId4"/>
    <p:sldId id="425" r:id="rId5"/>
    <p:sldId id="423" r:id="rId6"/>
    <p:sldId id="426" r:id="rId7"/>
    <p:sldId id="430" r:id="rId8"/>
    <p:sldId id="428" r:id="rId9"/>
    <p:sldId id="371" r:id="rId10"/>
  </p:sldIdLst>
  <p:sldSz cx="9144000" cy="6858000" type="screen4x3"/>
  <p:notesSz cx="6796088" cy="9925050"/>
  <p:defaultTextStyle>
    <a:defPPr>
      <a:defRPr lang="en-GB"/>
    </a:defPPr>
    <a:lvl1pPr algn="ctr" defTabSz="449263" rtl="0" eaLnBrk="0" fontAlgn="base" hangingPunct="0">
      <a:lnSpc>
        <a:spcPct val="8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ctr" defTabSz="449263" rtl="0" eaLnBrk="0" fontAlgn="base" hangingPunct="0">
      <a:lnSpc>
        <a:spcPct val="8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ctr" defTabSz="449263" rtl="0" eaLnBrk="0" fontAlgn="base" hangingPunct="0">
      <a:lnSpc>
        <a:spcPct val="8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ctr" defTabSz="449263" rtl="0" eaLnBrk="0" fontAlgn="base" hangingPunct="0">
      <a:lnSpc>
        <a:spcPct val="8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ctr" defTabSz="449263" rtl="0" eaLnBrk="0" fontAlgn="base" hangingPunct="0">
      <a:lnSpc>
        <a:spcPct val="8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FF00"/>
    <a:srgbClr val="00FFCC"/>
    <a:srgbClr val="66FFFF"/>
    <a:srgbClr val="FFCC00"/>
    <a:srgbClr val="FF9900"/>
    <a:srgbClr val="1F1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9827" autoAdjust="0"/>
  </p:normalViewPr>
  <p:slideViewPr>
    <p:cSldViewPr showGuides="1">
      <p:cViewPr>
        <p:scale>
          <a:sx n="80" d="100"/>
          <a:sy n="80" d="100"/>
        </p:scale>
        <p:origin x="-2502" y="-88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7" d="100"/>
          <a:sy n="67" d="100"/>
        </p:scale>
        <p:origin x="-2280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32316494835719E-2"/>
          <c:y val="3.1491798634679588E-2"/>
          <c:w val="0.86465514661334553"/>
          <c:h val="0.805491191047011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Matrículas (INEP)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numFmt formatCode="#,##0.00" sourceLinked="0"/>
            <c:txPr>
              <a:bodyPr rot="-5400000" vert="horz" anchor="ctr" anchorCtr="0"/>
              <a:lstStyle/>
              <a:p>
                <a:pPr>
                  <a:defRPr sz="1200" b="1">
                    <a:solidFill>
                      <a:schemeClr val="bg1"/>
                    </a:solidFill>
                    <a:latin typeface="Agency FB" panose="020B0503020202020204" pitchFamily="34" charset="0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Plan1!$A$2:$A$19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Plan1!$B$2:$B$19</c:f>
              <c:numCache>
                <c:formatCode>General</c:formatCode>
                <c:ptCount val="18"/>
                <c:pt idx="0">
                  <c:v>30535072</c:v>
                </c:pt>
                <c:pt idx="1">
                  <c:v>32380024</c:v>
                </c:pt>
                <c:pt idx="2">
                  <c:v>32844682</c:v>
                </c:pt>
                <c:pt idx="3">
                  <c:v>32591935</c:v>
                </c:pt>
                <c:pt idx="4">
                  <c:v>32152070</c:v>
                </c:pt>
                <c:pt idx="5">
                  <c:v>31980507</c:v>
                </c:pt>
                <c:pt idx="6">
                  <c:v>31233602</c:v>
                </c:pt>
                <c:pt idx="7">
                  <c:v>30752379.001177095</c:v>
                </c:pt>
                <c:pt idx="8">
                  <c:v>30226098</c:v>
                </c:pt>
                <c:pt idx="9">
                  <c:v>35587396.666666664</c:v>
                </c:pt>
                <c:pt idx="10">
                  <c:v>40180824.664162755</c:v>
                </c:pt>
                <c:pt idx="11">
                  <c:v>45279931</c:v>
                </c:pt>
                <c:pt idx="12">
                  <c:v>44630305</c:v>
                </c:pt>
                <c:pt idx="13">
                  <c:v>43529919</c:v>
                </c:pt>
                <c:pt idx="14">
                  <c:v>42729758</c:v>
                </c:pt>
                <c:pt idx="15">
                  <c:v>41874232</c:v>
                </c:pt>
                <c:pt idx="16">
                  <c:v>40874508</c:v>
                </c:pt>
                <c:pt idx="17">
                  <c:v>40539070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748352"/>
        <c:axId val="39749888"/>
      </c:barChart>
      <c:lineChart>
        <c:grouping val="standard"/>
        <c:varyColors val="0"/>
        <c:ser>
          <c:idx val="1"/>
          <c:order val="1"/>
          <c:tx>
            <c:strRef>
              <c:f>Plan1!$C$1</c:f>
              <c:strCache>
                <c:ptCount val="1"/>
                <c:pt idx="0">
                  <c:v>Total FUNDEF/FUNDEB</c:v>
                </c:pt>
              </c:strCache>
            </c:strRef>
          </c:tx>
          <c:spPr>
            <a:ln w="57150">
              <a:solidFill>
                <a:srgbClr val="FF0000"/>
              </a:solidFill>
            </a:ln>
          </c:spPr>
          <c:marker>
            <c:symbol val="none"/>
          </c:marker>
          <c:dLbls>
            <c:numFmt formatCode="#,##0.0" sourceLinked="0"/>
            <c:spPr>
              <a:solidFill>
                <a:srgbClr val="FFFFFF">
                  <a:alpha val="69804"/>
                </a:srgbClr>
              </a:solidFill>
              <a:ln>
                <a:solidFill>
                  <a:schemeClr val="bg1"/>
                </a:solidFill>
              </a:ln>
              <a:effectLst>
                <a:softEdge rad="31750"/>
              </a:effectLst>
            </c:spPr>
            <c:txPr>
              <a:bodyPr rot="-5400000" vert="horz"/>
              <a:lstStyle/>
              <a:p>
                <a:pPr>
                  <a:defRPr sz="1200" b="1">
                    <a:solidFill>
                      <a:srgbClr val="FF0000"/>
                    </a:solidFill>
                    <a:latin typeface="Agency FB" panose="020B0503020202020204" pitchFamily="34" charset="0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Plan1!$A$2:$A$19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Plan1!$C$2:$C$19</c:f>
              <c:numCache>
                <c:formatCode>General</c:formatCode>
                <c:ptCount val="18"/>
                <c:pt idx="0">
                  <c:v>37420744.774535269</c:v>
                </c:pt>
                <c:pt idx="1">
                  <c:v>42725553.654214777</c:v>
                </c:pt>
                <c:pt idx="2">
                  <c:v>45104056.668256685</c:v>
                </c:pt>
                <c:pt idx="3">
                  <c:v>48106606.443182267</c:v>
                </c:pt>
                <c:pt idx="4">
                  <c:v>51401800.515381321</c:v>
                </c:pt>
                <c:pt idx="5">
                  <c:v>50108150.006643519</c:v>
                </c:pt>
                <c:pt idx="6">
                  <c:v>52115332.442013137</c:v>
                </c:pt>
                <c:pt idx="7">
                  <c:v>55414160.081514679</c:v>
                </c:pt>
                <c:pt idx="8">
                  <c:v>57611916.110287629</c:v>
                </c:pt>
                <c:pt idx="9">
                  <c:v>72846485.013404742</c:v>
                </c:pt>
                <c:pt idx="10">
                  <c:v>94685230.320230931</c:v>
                </c:pt>
                <c:pt idx="11">
                  <c:v>101319932.63060325</c:v>
                </c:pt>
                <c:pt idx="12">
                  <c:v>112495304.68278636</c:v>
                </c:pt>
                <c:pt idx="13">
                  <c:v>124760866.85579868</c:v>
                </c:pt>
                <c:pt idx="14">
                  <c:v>127171769.78177577</c:v>
                </c:pt>
                <c:pt idx="15">
                  <c:v>131473088.09711377</c:v>
                </c:pt>
                <c:pt idx="16">
                  <c:v>134274761.86288211</c:v>
                </c:pt>
                <c:pt idx="17">
                  <c:v>132185028.74646001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754368"/>
        <c:axId val="39752064"/>
      </c:lineChart>
      <c:catAx>
        <c:axId val="39748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Agency FB" panose="020B0503020202020204" pitchFamily="34" charset="0"/>
              </a:defRPr>
            </a:pPr>
            <a:endParaRPr lang="pt-BR"/>
          </a:p>
        </c:txPr>
        <c:crossAx val="39749888"/>
        <c:crosses val="autoZero"/>
        <c:auto val="1"/>
        <c:lblAlgn val="ctr"/>
        <c:lblOffset val="100"/>
        <c:noMultiLvlLbl val="0"/>
      </c:catAx>
      <c:valAx>
        <c:axId val="39749888"/>
        <c:scaling>
          <c:orientation val="minMax"/>
          <c:min val="2000000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solidFill>
                  <a:srgbClr val="0070C0"/>
                </a:solidFill>
                <a:latin typeface="Agency FB" panose="020B0503020202020204" pitchFamily="34" charset="0"/>
              </a:defRPr>
            </a:pPr>
            <a:endParaRPr lang="pt-BR"/>
          </a:p>
        </c:txPr>
        <c:crossAx val="39748352"/>
        <c:crosses val="autoZero"/>
        <c:crossBetween val="between"/>
        <c:majorUnit val="5000000"/>
        <c:dispUnits>
          <c:builtInUnit val="millions"/>
          <c:dispUnitsLbl>
            <c:layout>
              <c:manualLayout>
                <c:xMode val="edge"/>
                <c:yMode val="edge"/>
                <c:x val="1.4675374363600079E-3"/>
                <c:y val="0.28314925182772971"/>
              </c:manualLayout>
            </c:layout>
            <c:tx>
              <c:rich>
                <a:bodyPr/>
                <a:lstStyle/>
                <a:p>
                  <a:pPr>
                    <a:defRPr sz="1400" b="1">
                      <a:solidFill>
                        <a:srgbClr val="0070C0"/>
                      </a:solidFill>
                      <a:latin typeface="Agency FB" panose="020B0503020202020204" pitchFamily="34" charset="0"/>
                    </a:defRPr>
                  </a:pPr>
                  <a:r>
                    <a:rPr lang="pt-BR" sz="1300" b="1" dirty="0" smtClean="0">
                      <a:solidFill>
                        <a:srgbClr val="0070C0"/>
                      </a:solidFill>
                      <a:latin typeface="Agency FB" panose="020B0503020202020204" pitchFamily="34" charset="0"/>
                    </a:rPr>
                    <a:t>Milhões de alunos</a:t>
                  </a:r>
                  <a:endParaRPr lang="pt-BR" sz="1300" b="1" dirty="0">
                    <a:solidFill>
                      <a:srgbClr val="0070C0"/>
                    </a:solidFill>
                    <a:latin typeface="Agency FB" panose="020B0503020202020204" pitchFamily="34" charset="0"/>
                  </a:endParaRPr>
                </a:p>
              </c:rich>
            </c:tx>
          </c:dispUnitsLbl>
        </c:dispUnits>
      </c:valAx>
      <c:valAx>
        <c:axId val="39752064"/>
        <c:scaling>
          <c:orientation val="minMax"/>
          <c:max val="150000000"/>
          <c:min val="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1200">
                    <a:solidFill>
                      <a:srgbClr val="FF0000"/>
                    </a:solidFill>
                    <a:latin typeface="Agency FB" pitchFamily="34" charset="0"/>
                  </a:defRPr>
                </a:pPr>
                <a:r>
                  <a:rPr lang="pt-BR" sz="1200" dirty="0" smtClean="0">
                    <a:solidFill>
                      <a:srgbClr val="FF0000"/>
                    </a:solidFill>
                    <a:latin typeface="Agency FB" pitchFamily="34" charset="0"/>
                  </a:rPr>
                  <a:t>Bilhões</a:t>
                </a:r>
                <a:r>
                  <a:rPr lang="pt-BR" sz="1200" baseline="0" dirty="0" smtClean="0">
                    <a:solidFill>
                      <a:srgbClr val="FF0000"/>
                    </a:solidFill>
                    <a:latin typeface="Agency FB" pitchFamily="34" charset="0"/>
                  </a:rPr>
                  <a:t> de reais, em valores de </a:t>
                </a:r>
                <a:r>
                  <a:rPr lang="pt-BR" sz="1200" baseline="0" dirty="0" err="1" smtClean="0">
                    <a:solidFill>
                      <a:srgbClr val="FF0000"/>
                    </a:solidFill>
                    <a:latin typeface="Agency FB" pitchFamily="34" charset="0"/>
                  </a:rPr>
                  <a:t>fev</a:t>
                </a:r>
                <a:r>
                  <a:rPr lang="pt-BR" sz="1200" baseline="0" dirty="0" smtClean="0">
                    <a:solidFill>
                      <a:srgbClr val="FF0000"/>
                    </a:solidFill>
                    <a:latin typeface="Agency FB" pitchFamily="34" charset="0"/>
                  </a:rPr>
                  <a:t>/2015</a:t>
                </a:r>
                <a:endParaRPr lang="pt-BR" sz="1200" dirty="0">
                  <a:solidFill>
                    <a:srgbClr val="FF0000"/>
                  </a:solidFill>
                  <a:latin typeface="Agency FB" pitchFamily="34" charset="0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>
                <a:solidFill>
                  <a:srgbClr val="FF0000"/>
                </a:solidFill>
                <a:latin typeface="Agency FB" panose="020B0503020202020204" pitchFamily="34" charset="0"/>
              </a:defRPr>
            </a:pPr>
            <a:endParaRPr lang="pt-BR"/>
          </a:p>
        </c:txPr>
        <c:crossAx val="39754368"/>
        <c:crosses val="max"/>
        <c:crossBetween val="between"/>
        <c:majorUnit val="30000000"/>
        <c:dispUnits>
          <c:builtInUnit val="millions"/>
        </c:dispUnits>
      </c:valAx>
      <c:catAx>
        <c:axId val="397543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9752064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  <c:txPr>
        <a:bodyPr/>
        <a:lstStyle/>
        <a:p>
          <a:pPr>
            <a:defRPr sz="1400" b="1">
              <a:latin typeface="Agency FB" panose="020B0503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spPr>
    <a:effectLst>
      <a:softEdge rad="63500"/>
    </a:effectLst>
  </c:spPr>
  <c:txPr>
    <a:bodyPr/>
    <a:lstStyle/>
    <a:p>
      <a:pPr>
        <a:defRPr sz="1800"/>
      </a:pPr>
      <a:endParaRPr lang="pt-BR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32316494835719E-2"/>
          <c:y val="3.1491798634679588E-2"/>
          <c:w val="0.86465514661334553"/>
          <c:h val="0.805491191047011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Valor Mínimo por Aluno/Ano</c:v>
                </c:pt>
              </c:strCache>
            </c:strRef>
          </c:tx>
          <c:invertIfNegative val="0"/>
          <c:dLbls>
            <c:numFmt formatCode="#,##0.00" sourceLinked="0"/>
            <c:txPr>
              <a:bodyPr rot="-5400000" vert="horz"/>
              <a:lstStyle/>
              <a:p>
                <a:pPr>
                  <a:defRPr sz="1100" b="1">
                    <a:solidFill>
                      <a:schemeClr val="bg1"/>
                    </a:solidFill>
                    <a:latin typeface="Agency FB" panose="020B0503020202020204" pitchFamily="34" charset="0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Plan1!$A$2:$A$19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Plan1!$B$2:$B$19</c:f>
              <c:numCache>
                <c:formatCode>General</c:formatCode>
                <c:ptCount val="18"/>
                <c:pt idx="0">
                  <c:v>891.49026206346741</c:v>
                </c:pt>
                <c:pt idx="1">
                  <c:v>876.97649246986805</c:v>
                </c:pt>
                <c:pt idx="2">
                  <c:v>851.0108613879197</c:v>
                </c:pt>
                <c:pt idx="3">
                  <c:v>875.37821783446122</c:v>
                </c:pt>
                <c:pt idx="4">
                  <c:v>936.17452429609853</c:v>
                </c:pt>
                <c:pt idx="5">
                  <c:v>919.50297479892788</c:v>
                </c:pt>
                <c:pt idx="6">
                  <c:v>995.36980928287835</c:v>
                </c:pt>
                <c:pt idx="7">
                  <c:v>1050.1770137235319</c:v>
                </c:pt>
                <c:pt idx="8">
                  <c:v>1092.9772336173125</c:v>
                </c:pt>
                <c:pt idx="9">
                  <c:v>1470.5430194666023</c:v>
                </c:pt>
                <c:pt idx="10">
                  <c:v>1682.8466106336789</c:v>
                </c:pt>
                <c:pt idx="11">
                  <c:v>1713.9900801168269</c:v>
                </c:pt>
                <c:pt idx="12">
                  <c:v>1903.514445374218</c:v>
                </c:pt>
                <c:pt idx="13">
                  <c:v>2196.7170883185127</c:v>
                </c:pt>
                <c:pt idx="14">
                  <c:v>2227.0932978342375</c:v>
                </c:pt>
                <c:pt idx="15">
                  <c:v>2279.2924314496736</c:v>
                </c:pt>
                <c:pt idx="16">
                  <c:v>2432.0188106804808</c:v>
                </c:pt>
                <c:pt idx="17">
                  <c:v>2576.36</c:v>
                </c:pt>
              </c:numCache>
            </c:numRef>
          </c:val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Piso do Magistério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numFmt formatCode="#,##0.00" sourceLinked="0"/>
            <c:txPr>
              <a:bodyPr rot="-5400000" vert="horz"/>
              <a:lstStyle/>
              <a:p>
                <a:pPr>
                  <a:defRPr sz="1100" b="1">
                    <a:latin typeface="Agency FB" panose="020B0503020202020204" pitchFamily="34" charset="0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Plan1!$A$2:$A$19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Plan1!$C$2:$C$19</c:f>
              <c:numCache>
                <c:formatCode>General</c:formatCode>
                <c:ptCount val="18"/>
                <c:pt idx="11">
                  <c:v>1333.2000721428806</c:v>
                </c:pt>
                <c:pt idx="12">
                  <c:v>1378.5730973188679</c:v>
                </c:pt>
                <c:pt idx="13">
                  <c:v>1508.0326634359037</c:v>
                </c:pt>
                <c:pt idx="14">
                  <c:v>1730.7192111814682</c:v>
                </c:pt>
                <c:pt idx="15">
                  <c:v>1765.9498544292185</c:v>
                </c:pt>
                <c:pt idx="16">
                  <c:v>1805.7359528366119</c:v>
                </c:pt>
                <c:pt idx="17">
                  <c:v>1917.78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3"/>
        <c:axId val="43362944"/>
        <c:axId val="45023616"/>
      </c:barChart>
      <c:lineChart>
        <c:grouping val="standard"/>
        <c:varyColors val="0"/>
        <c:ser>
          <c:idx val="2"/>
          <c:order val="2"/>
          <c:tx>
            <c:strRef>
              <c:f>Plan1!$D$1</c:f>
              <c:strCache>
                <c:ptCount val="1"/>
                <c:pt idx="0">
                  <c:v>Complementação da União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3.2902189323191382E-2"/>
                  <c:y val="-0.2365442540143184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7635055332516827E-2"/>
                  <c:y val="-0.19855935098370858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7039435041997569E-2"/>
                  <c:y val="-0.23383104665498919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1669457876648974E-2"/>
                  <c:y val="-0.244683876092306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9203994983564158E-2"/>
                  <c:y val="-0.2528234981702941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6332529192150687E-2"/>
                  <c:y val="-0.26910274232626979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9675047923186088E-2"/>
                  <c:y val="-0.2555367055296234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3.6332529192150631E-2"/>
                  <c:y val="-0.285381986482245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9520783161175015E-2"/>
                  <c:y val="-0.3098008527162090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9967114450471361E-2"/>
                  <c:y val="-0.2636763276076112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3.3118622206522265E-2"/>
                  <c:y val="-0.2175518024990135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3.2649010226887064E-2"/>
                  <c:y val="-9.27442639698667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200" b="1">
                    <a:solidFill>
                      <a:srgbClr val="FF0000"/>
                    </a:solidFill>
                    <a:latin typeface="Agency FB" panose="020B0503020202020204" pitchFamily="34" charset="0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Plan1!$A$2:$A$19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Plan1!$D$2:$D$19</c:f>
              <c:numCache>
                <c:formatCode>General</c:formatCode>
                <c:ptCount val="18"/>
                <c:pt idx="0">
                  <c:v>1230593439.657589</c:v>
                </c:pt>
                <c:pt idx="1">
                  <c:v>1879404945.3650894</c:v>
                </c:pt>
                <c:pt idx="2">
                  <c:v>1292199006.4614115</c:v>
                </c:pt>
                <c:pt idx="3">
                  <c:v>1089861023.0767133</c:v>
                </c:pt>
                <c:pt idx="4">
                  <c:v>944694751.66570807</c:v>
                </c:pt>
                <c:pt idx="5">
                  <c:v>668223510.5546447</c:v>
                </c:pt>
                <c:pt idx="6">
                  <c:v>883139196.78478384</c:v>
                </c:pt>
                <c:pt idx="7">
                  <c:v>668905044.83222437</c:v>
                </c:pt>
                <c:pt idx="8">
                  <c:v>502295949.36331791</c:v>
                </c:pt>
                <c:pt idx="9">
                  <c:v>3124150977.9724154</c:v>
                </c:pt>
                <c:pt idx="10">
                  <c:v>4717540664.5835056</c:v>
                </c:pt>
                <c:pt idx="11">
                  <c:v>7115288785.0265532</c:v>
                </c:pt>
                <c:pt idx="12">
                  <c:v>10256464030.743803</c:v>
                </c:pt>
                <c:pt idx="13">
                  <c:v>11186044999.971447</c:v>
                </c:pt>
                <c:pt idx="14">
                  <c:v>11227653926.263107</c:v>
                </c:pt>
                <c:pt idx="15">
                  <c:v>11495261801.075264</c:v>
                </c:pt>
                <c:pt idx="16">
                  <c:v>11447402772.205961</c:v>
                </c:pt>
                <c:pt idx="17">
                  <c:v>12127066857.469999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044096"/>
        <c:axId val="45025536"/>
      </c:lineChart>
      <c:catAx>
        <c:axId val="43362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Agency FB" panose="020B0503020202020204" pitchFamily="34" charset="0"/>
              </a:defRPr>
            </a:pPr>
            <a:endParaRPr lang="pt-BR"/>
          </a:p>
        </c:txPr>
        <c:crossAx val="45023616"/>
        <c:crosses val="autoZero"/>
        <c:auto val="1"/>
        <c:lblAlgn val="ctr"/>
        <c:lblOffset val="100"/>
        <c:noMultiLvlLbl val="0"/>
      </c:catAx>
      <c:valAx>
        <c:axId val="4502361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300">
                    <a:solidFill>
                      <a:srgbClr val="0070C0"/>
                    </a:solidFill>
                    <a:latin typeface="Agency FB" pitchFamily="34" charset="0"/>
                  </a:defRPr>
                </a:pPr>
                <a:r>
                  <a:rPr lang="pt-BR" sz="1300" dirty="0" smtClean="0">
                    <a:solidFill>
                      <a:srgbClr val="0070C0"/>
                    </a:solidFill>
                    <a:latin typeface="Agency FB" panose="020B0503020202020204" pitchFamily="34" charset="0"/>
                  </a:rPr>
                  <a:t>R$</a:t>
                </a:r>
                <a:r>
                  <a:rPr lang="pt-BR" sz="1300" b="1" i="0" u="none" strike="noStrike" baseline="0" dirty="0" smtClean="0">
                    <a:solidFill>
                      <a:srgbClr val="0070C0"/>
                    </a:solidFill>
                    <a:effectLst/>
                    <a:latin typeface="Agency FB" pitchFamily="34" charset="0"/>
                  </a:rPr>
                  <a:t>, em valores de </a:t>
                </a:r>
                <a:r>
                  <a:rPr lang="pt-BR" sz="1300" b="1" i="0" u="none" strike="noStrike" baseline="0" dirty="0" err="1" smtClean="0">
                    <a:solidFill>
                      <a:srgbClr val="0070C0"/>
                    </a:solidFill>
                    <a:effectLst/>
                    <a:latin typeface="Agency FB" pitchFamily="34" charset="0"/>
                  </a:rPr>
                  <a:t>fev</a:t>
                </a:r>
                <a:r>
                  <a:rPr lang="pt-BR" sz="1300" b="1" i="0" u="none" strike="noStrike" baseline="0" dirty="0" smtClean="0">
                    <a:solidFill>
                      <a:srgbClr val="0070C0"/>
                    </a:solidFill>
                    <a:effectLst/>
                    <a:latin typeface="Agency FB" pitchFamily="34" charset="0"/>
                  </a:rPr>
                  <a:t>/2015</a:t>
                </a:r>
                <a:endParaRPr lang="pt-BR" sz="1300" dirty="0">
                  <a:solidFill>
                    <a:srgbClr val="0070C0"/>
                  </a:solidFill>
                  <a:latin typeface="Agency FB" panose="020B0503020202020204" pitchFamily="34" charset="0"/>
                </a:endParaRPr>
              </a:p>
            </c:rich>
          </c:tx>
          <c:layout/>
          <c:overlay val="0"/>
        </c:title>
        <c:numFmt formatCode="_(* #,##0_);_(* \(#,##0\);_(* &quot;-&quot;_);_(@_)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>
                <a:solidFill>
                  <a:srgbClr val="0070C0"/>
                </a:solidFill>
                <a:latin typeface="Agency FB" panose="020B0503020202020204" pitchFamily="34" charset="0"/>
              </a:defRPr>
            </a:pPr>
            <a:endParaRPr lang="pt-BR"/>
          </a:p>
        </c:txPr>
        <c:crossAx val="43362944"/>
        <c:crosses val="autoZero"/>
        <c:crossBetween val="between"/>
      </c:valAx>
      <c:valAx>
        <c:axId val="4502553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solidFill>
                  <a:srgbClr val="FF0000"/>
                </a:solidFill>
                <a:latin typeface="Agency FB" panose="020B0503020202020204" pitchFamily="34" charset="0"/>
              </a:defRPr>
            </a:pPr>
            <a:endParaRPr lang="pt-BR"/>
          </a:p>
        </c:txPr>
        <c:crossAx val="45044096"/>
        <c:crosses val="max"/>
        <c:crossBetween val="between"/>
        <c:dispUnits>
          <c:builtInUnit val="billions"/>
          <c:dispUnitsLbl>
            <c:layout>
              <c:manualLayout>
                <c:xMode val="edge"/>
                <c:yMode val="edge"/>
                <c:x val="0.96334819474984434"/>
                <c:y val="0.1834314040292625"/>
              </c:manualLayout>
            </c:layout>
            <c:tx>
              <c:rich>
                <a:bodyPr/>
                <a:lstStyle/>
                <a:p>
                  <a:pPr>
                    <a:defRPr sz="1300">
                      <a:solidFill>
                        <a:srgbClr val="FF0000"/>
                      </a:solidFill>
                      <a:latin typeface="Agency FB" panose="020B0503020202020204" pitchFamily="34" charset="0"/>
                    </a:defRPr>
                  </a:pPr>
                  <a:r>
                    <a:rPr lang="pt-BR" sz="1300" dirty="0" smtClean="0">
                      <a:solidFill>
                        <a:srgbClr val="FF0000"/>
                      </a:solidFill>
                      <a:latin typeface="Agency FB" panose="020B0503020202020204" pitchFamily="34" charset="0"/>
                    </a:rPr>
                    <a:t>Bilhões de reais, em valores de </a:t>
                  </a:r>
                  <a:r>
                    <a:rPr lang="pt-BR" sz="1300" dirty="0" err="1" smtClean="0">
                      <a:solidFill>
                        <a:srgbClr val="FF0000"/>
                      </a:solidFill>
                      <a:latin typeface="Agency FB" panose="020B0503020202020204" pitchFamily="34" charset="0"/>
                    </a:rPr>
                    <a:t>fev</a:t>
                  </a:r>
                  <a:r>
                    <a:rPr lang="pt-BR" sz="1300" dirty="0" smtClean="0">
                      <a:solidFill>
                        <a:srgbClr val="FF0000"/>
                      </a:solidFill>
                      <a:latin typeface="Agency FB" panose="020B0503020202020204" pitchFamily="34" charset="0"/>
                    </a:rPr>
                    <a:t>/2015</a:t>
                  </a:r>
                  <a:endParaRPr lang="pt-BR" sz="1300" dirty="0">
                    <a:solidFill>
                      <a:srgbClr val="FF0000"/>
                    </a:solidFill>
                    <a:latin typeface="Agency FB" panose="020B0503020202020204" pitchFamily="34" charset="0"/>
                  </a:endParaRPr>
                </a:p>
              </c:rich>
            </c:tx>
          </c:dispUnitsLbl>
        </c:dispUnits>
      </c:valAx>
      <c:catAx>
        <c:axId val="450440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5025536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  <c:txPr>
        <a:bodyPr/>
        <a:lstStyle/>
        <a:p>
          <a:pPr>
            <a:defRPr sz="1600" b="1">
              <a:latin typeface="Agency FB" panose="020B0503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0.13158</cdr:x>
      <cdr:y>0.07463</cdr:y>
    </cdr:from>
    <cdr:to>
      <cdr:x>0.24297</cdr:x>
      <cdr:y>0.26416</cdr:y>
    </cdr:to>
    <cdr:sp macro="" textlink="">
      <cdr:nvSpPr>
        <cdr:cNvPr id="4" name="CaixaDeTexto 3"/>
        <cdr:cNvSpPr txBox="1"/>
      </cdr:nvSpPr>
      <cdr:spPr>
        <a:xfrm xmlns:a="http://schemas.openxmlformats.org/drawingml/2006/main">
          <a:off x="1080120" y="36004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t-BR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0.13158</cdr:x>
      <cdr:y>0.07463</cdr:y>
    </cdr:from>
    <cdr:to>
      <cdr:x>0.24297</cdr:x>
      <cdr:y>0.26416</cdr:y>
    </cdr:to>
    <cdr:sp macro="" textlink="">
      <cdr:nvSpPr>
        <cdr:cNvPr id="4" name="CaixaDeTexto 3"/>
        <cdr:cNvSpPr txBox="1"/>
      </cdr:nvSpPr>
      <cdr:spPr>
        <a:xfrm xmlns:a="http://schemas.openxmlformats.org/drawingml/2006/main">
          <a:off x="1080120" y="36004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t-BR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657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6575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34D068A-8C28-4C8A-B09F-FE0D2669B7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8782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97675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97675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797675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41638" cy="492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51275" y="0"/>
            <a:ext cx="2941638" cy="492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391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5988" y="744538"/>
            <a:ext cx="4960937" cy="37211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906463" y="4714875"/>
            <a:ext cx="4979987" cy="4462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/>
          </p:nvPr>
        </p:nvSpPr>
        <p:spPr bwMode="auto">
          <a:xfrm>
            <a:off x="0" y="9429750"/>
            <a:ext cx="2941638" cy="492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51275" y="9429750"/>
            <a:ext cx="2941638" cy="492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54A83BE8-9AF9-4797-913C-6BB42F0D2AB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1517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3DD3155-C10B-4EDA-B1C2-8EE4EAA6FB00}" type="slidenum">
              <a:rPr lang="en-GB"/>
              <a:pPr/>
              <a:t>1</a:t>
            </a:fld>
            <a:endParaRPr lang="en-GB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11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7188" cy="4465638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3DD3155-C10B-4EDA-B1C2-8EE4EAA6FB00}" type="slidenum">
              <a:rPr lang="en-GB"/>
              <a:pPr/>
              <a:t>5</a:t>
            </a:fld>
            <a:endParaRPr lang="en-GB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11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7188" cy="4465638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3DD3155-C10B-4EDA-B1C2-8EE4EAA6FB00}" type="slidenum">
              <a:rPr lang="en-GB"/>
              <a:pPr/>
              <a:t>6</a:t>
            </a:fld>
            <a:endParaRPr lang="en-GB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11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7188" cy="4465638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3DD3155-C10B-4EDA-B1C2-8EE4EAA6FB00}" type="slidenum">
              <a:rPr lang="en-GB"/>
              <a:pPr/>
              <a:t>7</a:t>
            </a:fld>
            <a:endParaRPr lang="en-GB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11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7188" cy="4465638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38D60BA-5C93-4896-9BB5-A4418A118A56}" type="slidenum">
              <a:rPr lang="en-GB"/>
              <a:pPr/>
              <a:t>8</a:t>
            </a:fld>
            <a:endParaRPr lang="en-GB"/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917575" y="744538"/>
            <a:ext cx="4962525" cy="37226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/>
          </p:nvPr>
        </p:nvSpPr>
        <p:spPr>
          <a:xfrm>
            <a:off x="906463" y="4714875"/>
            <a:ext cx="4981575" cy="4465638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38D60BA-5C93-4896-9BB5-A4418A118A56}" type="slidenum">
              <a:rPr lang="en-GB"/>
              <a:pPr/>
              <a:t>9</a:t>
            </a:fld>
            <a:endParaRPr lang="en-GB"/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917575" y="744538"/>
            <a:ext cx="4962525" cy="37226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/>
          </p:nvPr>
        </p:nvSpPr>
        <p:spPr>
          <a:xfrm>
            <a:off x="906463" y="4714875"/>
            <a:ext cx="4981575" cy="4465638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26/5/2015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8607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26/5/2015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7327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26/5/2015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3619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26/5/2015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8246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26/5/2015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9219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26/5/2015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9521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26/5/2015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6455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26/5/2015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0268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26/5/2015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883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26/5/2015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8535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26/5/2015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7423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89CF7-0FDA-461F-9749-2745C8F1D241}" type="datetimeFigureOut">
              <a:rPr lang="pt-BR" smtClean="0"/>
              <a:t>26/5/2015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9550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fundeb@fnde.gov.br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4" name="Text Box 4"/>
          <p:cNvSpPr txBox="1">
            <a:spLocks noChangeArrowheads="1"/>
          </p:cNvSpPr>
          <p:nvPr/>
        </p:nvSpPr>
        <p:spPr bwMode="auto">
          <a:xfrm>
            <a:off x="179512" y="332656"/>
            <a:ext cx="8784976" cy="616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 sz="2800" b="1" dirty="0" smtClean="0">
              <a:latin typeface="Arial" charset="0"/>
            </a:endParaRPr>
          </a:p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 sz="2800" b="1" dirty="0">
              <a:latin typeface="Arial" charset="0"/>
            </a:endParaRPr>
          </a:p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lang="pt-BR" sz="2800" b="1" dirty="0" smtClean="0">
                <a:latin typeface="Arial" charset="0"/>
              </a:rPr>
              <a:t>Fundo </a:t>
            </a:r>
            <a:r>
              <a:rPr lang="pt-BR" sz="2800" b="1" dirty="0">
                <a:latin typeface="Arial" charset="0"/>
              </a:rPr>
              <a:t>Nacional de Desenvolvimento da Educação</a:t>
            </a:r>
          </a:p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 sz="2300" b="1" dirty="0">
              <a:latin typeface="Arial" charset="0"/>
            </a:endParaRPr>
          </a:p>
          <a:p>
            <a:r>
              <a:rPr lang="pt-BR" sz="4400" dirty="0" smtClean="0">
                <a:solidFill>
                  <a:srgbClr val="002060"/>
                </a:solidFill>
                <a:latin typeface="Baskerville Old Face" panose="02020602080505020303" pitchFamily="18" charset="0"/>
                <a:cs typeface="Mongolian Baiti" panose="03000500000000000000" pitchFamily="66" charset="0"/>
              </a:rPr>
              <a:t> </a:t>
            </a:r>
            <a:r>
              <a:rPr lang="pt-BR" sz="4400" b="1" dirty="0" smtClean="0">
                <a:solidFill>
                  <a:srgbClr val="002060"/>
                </a:solidFill>
                <a:latin typeface="Baskerville Old Face" panose="02020602080505020303" pitchFamily="18" charset="0"/>
                <a:cs typeface="Mongolian Baiti" panose="03000500000000000000" pitchFamily="66" charset="0"/>
              </a:rPr>
              <a:t>Alternativas </a:t>
            </a:r>
            <a:r>
              <a:rPr lang="pt-BR" sz="4400" b="1" dirty="0">
                <a:solidFill>
                  <a:srgbClr val="002060"/>
                </a:solidFill>
                <a:latin typeface="Baskerville Old Face" panose="02020602080505020303" pitchFamily="18" charset="0"/>
                <a:cs typeface="Mongolian Baiti" panose="03000500000000000000" pitchFamily="66" charset="0"/>
              </a:rPr>
              <a:t>para o Financiamento da Educação Básica no </a:t>
            </a:r>
            <a:r>
              <a:rPr lang="pt-BR" sz="4400" b="1" dirty="0" smtClean="0">
                <a:solidFill>
                  <a:srgbClr val="002060"/>
                </a:solidFill>
                <a:latin typeface="Baskerville Old Face" panose="02020602080505020303" pitchFamily="18" charset="0"/>
                <a:cs typeface="Mongolian Baiti" panose="03000500000000000000" pitchFamily="66" charset="0"/>
              </a:rPr>
              <a:t>Brasil</a:t>
            </a:r>
          </a:p>
          <a:p>
            <a:endParaRPr lang="pt-BR" sz="4400" b="1" dirty="0">
              <a:solidFill>
                <a:srgbClr val="002060"/>
              </a:solidFill>
              <a:latin typeface="Baskerville Old Face" panose="02020602080505020303" pitchFamily="18" charset="0"/>
              <a:cs typeface="Mongolian Baiti" panose="03000500000000000000" pitchFamily="66" charset="0"/>
            </a:endParaRPr>
          </a:p>
          <a:p>
            <a:r>
              <a:rPr lang="pt-BR" sz="4400" b="1" dirty="0" smtClean="0">
                <a:solidFill>
                  <a:srgbClr val="002060"/>
                </a:solidFill>
                <a:latin typeface="Baskerville Old Face" panose="02020602080505020303" pitchFamily="18" charset="0"/>
                <a:cs typeface="Mongolian Baiti" panose="03000500000000000000" pitchFamily="66" charset="0"/>
              </a:rPr>
              <a:t>(</a:t>
            </a:r>
            <a:r>
              <a:rPr lang="pt-BR" sz="4400" b="1" dirty="0" err="1" smtClean="0">
                <a:solidFill>
                  <a:srgbClr val="002060"/>
                </a:solidFill>
                <a:latin typeface="Baskerville Old Face" panose="02020602080505020303" pitchFamily="18" charset="0"/>
                <a:cs typeface="Mongolian Baiti" panose="03000500000000000000" pitchFamily="66" charset="0"/>
              </a:rPr>
              <a:t>Fundeb</a:t>
            </a:r>
            <a:r>
              <a:rPr lang="pt-BR" sz="4400" b="1" dirty="0" smtClean="0">
                <a:solidFill>
                  <a:srgbClr val="002060"/>
                </a:solidFill>
                <a:latin typeface="Baskerville Old Face" panose="02020602080505020303" pitchFamily="18" charset="0"/>
                <a:cs typeface="Mongolian Baiti" panose="03000500000000000000" pitchFamily="66" charset="0"/>
              </a:rPr>
              <a:t>)</a:t>
            </a:r>
          </a:p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 sz="2800" b="1" dirty="0" smtClean="0">
              <a:solidFill>
                <a:srgbClr val="00B0F0"/>
              </a:solidFill>
              <a:latin typeface="Arial" charset="0"/>
            </a:endParaRPr>
          </a:p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 sz="2800" b="1" dirty="0" smtClean="0">
              <a:solidFill>
                <a:srgbClr val="00B0F0"/>
              </a:solidFill>
              <a:latin typeface="Arial" charset="0"/>
            </a:endParaRPr>
          </a:p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lang="pt-BR" sz="2800" b="1" dirty="0" smtClean="0">
                <a:solidFill>
                  <a:srgbClr val="00B0F0"/>
                </a:solidFill>
                <a:latin typeface="Arial" charset="0"/>
              </a:rPr>
              <a:t>                                                 </a:t>
            </a:r>
          </a:p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lang="pt-BR" sz="2800" b="1" dirty="0" smtClean="0">
                <a:solidFill>
                  <a:srgbClr val="00B0F0"/>
                </a:solidFill>
                <a:latin typeface="Arial" charset="0"/>
              </a:rPr>
              <a:t> </a:t>
            </a:r>
            <a:r>
              <a:rPr lang="pt-BR" b="1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Vander Oliveira Borges</a:t>
            </a:r>
          </a:p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lang="pt-BR" b="1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                                                     Câmara dos Deputados, 26.05.2015</a:t>
            </a:r>
            <a:endParaRPr lang="pt-BR" sz="2000" b="1" dirty="0">
              <a:solidFill>
                <a:schemeClr val="tx1"/>
              </a:solidFill>
              <a:latin typeface="Baskerville Old Face" panose="02020602080505020303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51006"/>
            <a:ext cx="1391815" cy="585705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27" y="251006"/>
            <a:ext cx="138114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5"/>
          <p:cNvSpPr txBox="1">
            <a:spLocks noChangeArrowheads="1"/>
          </p:cNvSpPr>
          <p:nvPr/>
        </p:nvSpPr>
        <p:spPr bwMode="auto">
          <a:xfrm>
            <a:off x="1511420" y="914209"/>
            <a:ext cx="6051657" cy="383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6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pt-BR" sz="2200" b="1" dirty="0">
                <a:solidFill>
                  <a:srgbClr val="002060"/>
                </a:solidFill>
                <a:latin typeface="Baskerville Old Face" panose="02020602080505020303" pitchFamily="18" charset="0"/>
                <a:cs typeface="Arial" charset="0"/>
              </a:rPr>
              <a:t>FINANCIAMENTO DA EDUCAÇÃO </a:t>
            </a:r>
            <a:r>
              <a:rPr lang="pt-BR" sz="2200" b="1" dirty="0" smtClean="0">
                <a:solidFill>
                  <a:srgbClr val="002060"/>
                </a:solidFill>
                <a:latin typeface="Baskerville Old Face" panose="02020602080505020303" pitchFamily="18" charset="0"/>
                <a:cs typeface="Arial" charset="0"/>
              </a:rPr>
              <a:t>BÁSICA</a:t>
            </a:r>
            <a:endParaRPr lang="pt-BR" sz="2200" dirty="0">
              <a:solidFill>
                <a:srgbClr val="C00000"/>
              </a:solidFill>
              <a:latin typeface="Baskerville Old Face" panose="02020602080505020303" pitchFamily="18" charset="0"/>
              <a:cs typeface="Arial" charset="0"/>
            </a:endParaRPr>
          </a:p>
        </p:txBody>
      </p:sp>
      <p:sp>
        <p:nvSpPr>
          <p:cNvPr id="5" name="Retângulo de cantos arredondados 4"/>
          <p:cNvSpPr/>
          <p:nvPr/>
        </p:nvSpPr>
        <p:spPr>
          <a:xfrm>
            <a:off x="539552" y="1464793"/>
            <a:ext cx="2736304" cy="30632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Estados + Municípios</a:t>
            </a:r>
            <a:endParaRPr lang="pt-BR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Fluxograma: Processo 5"/>
          <p:cNvSpPr/>
          <p:nvPr/>
        </p:nvSpPr>
        <p:spPr>
          <a:xfrm>
            <a:off x="539552" y="2154184"/>
            <a:ext cx="2736304" cy="338712"/>
          </a:xfrm>
          <a:prstGeom prst="flowChartProcess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Impostos + Transferências (25%)</a:t>
            </a:r>
            <a:endParaRPr lang="pt-B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tângulo de cantos arredondados 6"/>
          <p:cNvSpPr/>
          <p:nvPr/>
        </p:nvSpPr>
        <p:spPr>
          <a:xfrm>
            <a:off x="4418484" y="1464793"/>
            <a:ext cx="1809700" cy="380031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União</a:t>
            </a:r>
            <a:endParaRPr lang="pt-BR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5495496" y="2146740"/>
            <a:ext cx="948712" cy="322755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Impostos (18%)</a:t>
            </a:r>
            <a:endParaRPr lang="pt-B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tângulo de cantos arredondados 8"/>
          <p:cNvSpPr/>
          <p:nvPr/>
        </p:nvSpPr>
        <p:spPr>
          <a:xfrm>
            <a:off x="6732240" y="1444916"/>
            <a:ext cx="1709192" cy="399908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União, Est  e </a:t>
            </a:r>
            <a:r>
              <a:rPr lang="pt-BR" sz="1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Mun</a:t>
            </a:r>
            <a:endParaRPr lang="pt-B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tângulo de cantos arredondados 9"/>
          <p:cNvSpPr/>
          <p:nvPr/>
        </p:nvSpPr>
        <p:spPr>
          <a:xfrm>
            <a:off x="6732240" y="2163171"/>
            <a:ext cx="1709192" cy="30632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Salário-Educação</a:t>
            </a:r>
            <a:endParaRPr lang="pt-B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tângulo de cantos arredondados 12"/>
          <p:cNvSpPr/>
          <p:nvPr/>
        </p:nvSpPr>
        <p:spPr>
          <a:xfrm>
            <a:off x="107504" y="2763243"/>
            <a:ext cx="1959028" cy="59435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25% </a:t>
            </a:r>
          </a:p>
          <a:p>
            <a:pPr algn="ctr"/>
            <a:r>
              <a:rPr lang="pt-B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FPE, FPM, </a:t>
            </a:r>
            <a:r>
              <a:rPr lang="pt-BR" sz="1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IPIexp</a:t>
            </a:r>
            <a:r>
              <a:rPr lang="pt-B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, LC97,  ICMS, IPVA, ITR, ITCMD</a:t>
            </a:r>
            <a:endParaRPr lang="pt-B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tângulo de cantos arredondados 13"/>
          <p:cNvSpPr/>
          <p:nvPr/>
        </p:nvSpPr>
        <p:spPr>
          <a:xfrm>
            <a:off x="2195736" y="2754097"/>
            <a:ext cx="2088232" cy="612648"/>
          </a:xfrm>
          <a:prstGeom prst="roundRect">
            <a:avLst/>
          </a:prstGeom>
          <a:solidFill>
            <a:srgbClr val="FFFF00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400" dirty="0">
                <a:latin typeface="Calibri" panose="020F0502020204030204" pitchFamily="34" charset="0"/>
                <a:cs typeface="Calibri" panose="020F0502020204030204" pitchFamily="34" charset="0"/>
              </a:rPr>
              <a:t>25%</a:t>
            </a:r>
          </a:p>
          <a:p>
            <a:r>
              <a:rPr lang="pt-B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IOFouro</a:t>
            </a:r>
            <a:r>
              <a:rPr lang="pt-BR" sz="1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IRm</a:t>
            </a:r>
            <a:r>
              <a:rPr lang="pt-BR" sz="1400" dirty="0">
                <a:latin typeface="Calibri" panose="020F0502020204030204" pitchFamily="34" charset="0"/>
                <a:cs typeface="Calibri" panose="020F0502020204030204" pitchFamily="34" charset="0"/>
              </a:rPr>
              <a:t>, Ire, ISS, IPTU, ITBI </a:t>
            </a:r>
          </a:p>
        </p:txBody>
      </p:sp>
      <p:sp>
        <p:nvSpPr>
          <p:cNvPr id="15" name="Retângulo de cantos arredondados 14"/>
          <p:cNvSpPr/>
          <p:nvPr/>
        </p:nvSpPr>
        <p:spPr>
          <a:xfrm>
            <a:off x="6948264" y="2732152"/>
            <a:ext cx="796210" cy="612648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QE/QM</a:t>
            </a:r>
            <a:endParaRPr lang="pt-B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8028384" y="2744949"/>
            <a:ext cx="476568" cy="630419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QF</a:t>
            </a:r>
            <a:endParaRPr lang="pt-B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tângulo de cantos arredondados 16"/>
          <p:cNvSpPr/>
          <p:nvPr/>
        </p:nvSpPr>
        <p:spPr>
          <a:xfrm>
            <a:off x="179512" y="3643498"/>
            <a:ext cx="704698" cy="306324"/>
          </a:xfrm>
          <a:prstGeom prst="roundRect">
            <a:avLst/>
          </a:prstGeom>
          <a:solidFill>
            <a:srgbClr val="FFFF00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20%</a:t>
            </a:r>
            <a:endParaRPr lang="pt-B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Retângulo de cantos arredondados 17"/>
          <p:cNvSpPr/>
          <p:nvPr/>
        </p:nvSpPr>
        <p:spPr>
          <a:xfrm>
            <a:off x="1331640" y="3643498"/>
            <a:ext cx="714499" cy="306325"/>
          </a:xfrm>
          <a:prstGeom prst="roundRect">
            <a:avLst/>
          </a:prstGeom>
          <a:solidFill>
            <a:srgbClr val="FFFF00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5%</a:t>
            </a:r>
            <a:endParaRPr lang="pt-B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tângulo de cantos arredondados 18"/>
          <p:cNvSpPr/>
          <p:nvPr/>
        </p:nvSpPr>
        <p:spPr>
          <a:xfrm>
            <a:off x="57200" y="4196518"/>
            <a:ext cx="914400" cy="612648"/>
          </a:xfrm>
          <a:prstGeom prst="roundRect">
            <a:avLst/>
          </a:prstGeom>
          <a:solidFill>
            <a:srgbClr val="FFFF00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400" b="1" dirty="0">
                <a:latin typeface="Calibri" panose="020F0502020204030204" pitchFamily="34" charset="0"/>
                <a:cs typeface="Calibri" panose="020F0502020204030204" pitchFamily="34" charset="0"/>
              </a:rPr>
              <a:t>FUNDEB</a:t>
            </a:r>
          </a:p>
        </p:txBody>
      </p:sp>
      <p:sp>
        <p:nvSpPr>
          <p:cNvPr id="21" name="Retângulo de cantos arredondados 20"/>
          <p:cNvSpPr/>
          <p:nvPr/>
        </p:nvSpPr>
        <p:spPr>
          <a:xfrm>
            <a:off x="6300192" y="3877207"/>
            <a:ext cx="648072" cy="703921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Ens.  Sup. e Téc. </a:t>
            </a:r>
            <a:endParaRPr lang="pt-B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Retângulo de cantos arredondados 21"/>
          <p:cNvSpPr/>
          <p:nvPr/>
        </p:nvSpPr>
        <p:spPr>
          <a:xfrm>
            <a:off x="7744474" y="3673525"/>
            <a:ext cx="914400" cy="612648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FNDE</a:t>
            </a:r>
            <a:endParaRPr lang="pt-BR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Fluxograma: Processo 22"/>
          <p:cNvSpPr/>
          <p:nvPr/>
        </p:nvSpPr>
        <p:spPr>
          <a:xfrm>
            <a:off x="107504" y="5157192"/>
            <a:ext cx="931913" cy="432048"/>
          </a:xfrm>
          <a:prstGeom prst="flowChartProcess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Redist</a:t>
            </a:r>
            <a:r>
              <a:rPr lang="pt-B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. Est/</a:t>
            </a:r>
            <a:r>
              <a:rPr lang="pt-BR" sz="1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Mun</a:t>
            </a:r>
            <a:r>
              <a:rPr lang="pt-B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 , nº alunos</a:t>
            </a:r>
            <a:endParaRPr lang="pt-B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Fluxograma: Processo 24"/>
          <p:cNvSpPr/>
          <p:nvPr/>
        </p:nvSpPr>
        <p:spPr>
          <a:xfrm>
            <a:off x="107504" y="6021288"/>
            <a:ext cx="8333928" cy="504056"/>
          </a:xfrm>
          <a:prstGeom prst="flowChartProcess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MDE: Manutenção e Desenvolvimento da Educação Básica</a:t>
            </a:r>
            <a:endParaRPr lang="pt-BR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Seta para baixo 25"/>
          <p:cNvSpPr/>
          <p:nvPr/>
        </p:nvSpPr>
        <p:spPr>
          <a:xfrm>
            <a:off x="1043608" y="2492896"/>
            <a:ext cx="108000" cy="235294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27" name="Seta para baixo 26"/>
          <p:cNvSpPr/>
          <p:nvPr/>
        </p:nvSpPr>
        <p:spPr>
          <a:xfrm>
            <a:off x="2843808" y="2492896"/>
            <a:ext cx="108000" cy="235294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28" name="Seta para baixo 27"/>
          <p:cNvSpPr/>
          <p:nvPr/>
        </p:nvSpPr>
        <p:spPr>
          <a:xfrm>
            <a:off x="467544" y="3344800"/>
            <a:ext cx="108000" cy="269740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29" name="Seta para baixo 28"/>
          <p:cNvSpPr/>
          <p:nvPr/>
        </p:nvSpPr>
        <p:spPr>
          <a:xfrm>
            <a:off x="1619672" y="3366745"/>
            <a:ext cx="108000" cy="251381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Seta para baixo 29"/>
          <p:cNvSpPr/>
          <p:nvPr/>
        </p:nvSpPr>
        <p:spPr>
          <a:xfrm>
            <a:off x="7272312" y="2469495"/>
            <a:ext cx="108000" cy="235294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31" name="Seta para baixo 30"/>
          <p:cNvSpPr/>
          <p:nvPr/>
        </p:nvSpPr>
        <p:spPr>
          <a:xfrm>
            <a:off x="8136408" y="2469495"/>
            <a:ext cx="108000" cy="235294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32" name="Seta para baixo 31"/>
          <p:cNvSpPr/>
          <p:nvPr/>
        </p:nvSpPr>
        <p:spPr>
          <a:xfrm>
            <a:off x="3275856" y="3375369"/>
            <a:ext cx="108000" cy="2645917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33" name="Seta para baixo 32"/>
          <p:cNvSpPr/>
          <p:nvPr/>
        </p:nvSpPr>
        <p:spPr>
          <a:xfrm flipH="1">
            <a:off x="7344320" y="3357598"/>
            <a:ext cx="108000" cy="1799593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34" name="Seta para baixo 33"/>
          <p:cNvSpPr/>
          <p:nvPr/>
        </p:nvSpPr>
        <p:spPr>
          <a:xfrm>
            <a:off x="7344320" y="5589240"/>
            <a:ext cx="108000" cy="432048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35" name="Seta para baixo 34"/>
          <p:cNvSpPr/>
          <p:nvPr/>
        </p:nvSpPr>
        <p:spPr>
          <a:xfrm>
            <a:off x="8201674" y="3375369"/>
            <a:ext cx="108000" cy="290787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36" name="Seta para baixo 35"/>
          <p:cNvSpPr/>
          <p:nvPr/>
        </p:nvSpPr>
        <p:spPr>
          <a:xfrm>
            <a:off x="467544" y="3979848"/>
            <a:ext cx="108000" cy="216669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37" name="Seta para baixo 36"/>
          <p:cNvSpPr/>
          <p:nvPr/>
        </p:nvSpPr>
        <p:spPr>
          <a:xfrm>
            <a:off x="467544" y="4809166"/>
            <a:ext cx="108000" cy="323456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39" name="Retângulo 38"/>
          <p:cNvSpPr/>
          <p:nvPr/>
        </p:nvSpPr>
        <p:spPr>
          <a:xfrm>
            <a:off x="7027654" y="5157192"/>
            <a:ext cx="784706" cy="43204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Redist</a:t>
            </a:r>
            <a:r>
              <a:rPr lang="pt-B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 Est/</a:t>
            </a:r>
            <a:r>
              <a:rPr lang="pt-BR" sz="1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Mun</a:t>
            </a:r>
            <a:r>
              <a:rPr lang="pt-B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 , nº  alunos</a:t>
            </a:r>
            <a:endParaRPr lang="pt-B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Seta para baixo 39"/>
          <p:cNvSpPr/>
          <p:nvPr/>
        </p:nvSpPr>
        <p:spPr>
          <a:xfrm flipH="1">
            <a:off x="539552" y="5589238"/>
            <a:ext cx="108000" cy="432048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41" name="Seta para baixo 40"/>
          <p:cNvSpPr/>
          <p:nvPr/>
        </p:nvSpPr>
        <p:spPr>
          <a:xfrm>
            <a:off x="8196192" y="4304852"/>
            <a:ext cx="108000" cy="1716436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42" name="Seta para baixo 41"/>
          <p:cNvSpPr/>
          <p:nvPr/>
        </p:nvSpPr>
        <p:spPr>
          <a:xfrm>
            <a:off x="5976168" y="2492896"/>
            <a:ext cx="108000" cy="3528392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45" name="Seta para baixo 44"/>
          <p:cNvSpPr/>
          <p:nvPr/>
        </p:nvSpPr>
        <p:spPr>
          <a:xfrm>
            <a:off x="1619672" y="3979848"/>
            <a:ext cx="108000" cy="2041439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pic>
        <p:nvPicPr>
          <p:cNvPr id="46" name="Imagem 4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51006"/>
            <a:ext cx="1391815" cy="585705"/>
          </a:xfrm>
          <a:prstGeom prst="rect">
            <a:avLst/>
          </a:prstGeom>
        </p:spPr>
      </p:pic>
      <p:pic>
        <p:nvPicPr>
          <p:cNvPr id="47" name="Imagem 4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27" y="251006"/>
            <a:ext cx="138114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Seta para a esquerda 47"/>
          <p:cNvSpPr/>
          <p:nvPr/>
        </p:nvSpPr>
        <p:spPr>
          <a:xfrm>
            <a:off x="2897808" y="4437112"/>
            <a:ext cx="3114352" cy="74137"/>
          </a:xfrm>
          <a:prstGeom prst="left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50" name="Seta para baixo 49"/>
          <p:cNvSpPr/>
          <p:nvPr/>
        </p:nvSpPr>
        <p:spPr>
          <a:xfrm>
            <a:off x="1835696" y="1772816"/>
            <a:ext cx="108000" cy="373924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51" name="Seta para baixo 50"/>
          <p:cNvSpPr/>
          <p:nvPr/>
        </p:nvSpPr>
        <p:spPr>
          <a:xfrm>
            <a:off x="5904160" y="1844824"/>
            <a:ext cx="108000" cy="301916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52" name="Seta para baixo 51"/>
          <p:cNvSpPr/>
          <p:nvPr/>
        </p:nvSpPr>
        <p:spPr>
          <a:xfrm>
            <a:off x="7560344" y="1844824"/>
            <a:ext cx="125004" cy="301916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53" name="Retângulo de cantos arredondados 52"/>
          <p:cNvSpPr/>
          <p:nvPr/>
        </p:nvSpPr>
        <p:spPr>
          <a:xfrm>
            <a:off x="4283968" y="2132856"/>
            <a:ext cx="948712" cy="322755"/>
          </a:xfrm>
          <a:prstGeom prst="roundRect">
            <a:avLst/>
          </a:prstGeom>
          <a:solidFill>
            <a:srgbClr val="FFFF00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400" dirty="0">
                <a:latin typeface="Calibri" panose="020F0502020204030204" pitchFamily="34" charset="0"/>
                <a:cs typeface="Calibri" panose="020F0502020204030204" pitchFamily="34" charset="0"/>
              </a:rPr>
              <a:t>Rec. Expl. Petróleo</a:t>
            </a:r>
          </a:p>
        </p:txBody>
      </p:sp>
      <p:sp>
        <p:nvSpPr>
          <p:cNvPr id="54" name="Seta para baixo 53"/>
          <p:cNvSpPr/>
          <p:nvPr/>
        </p:nvSpPr>
        <p:spPr>
          <a:xfrm>
            <a:off x="4716016" y="1844824"/>
            <a:ext cx="108000" cy="301916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55" name="Retângulo de cantos arredondados 54"/>
          <p:cNvSpPr/>
          <p:nvPr/>
        </p:nvSpPr>
        <p:spPr>
          <a:xfrm>
            <a:off x="1979712" y="4221088"/>
            <a:ext cx="914400" cy="612648"/>
          </a:xfrm>
          <a:prstGeom prst="roundRect">
            <a:avLst/>
          </a:prstGeom>
          <a:solidFill>
            <a:srgbClr val="FFFF00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Até 30%  Compl. União  FUNDEB</a:t>
            </a:r>
            <a:endParaRPr lang="pt-B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Seta para baixo 55"/>
          <p:cNvSpPr/>
          <p:nvPr/>
        </p:nvSpPr>
        <p:spPr>
          <a:xfrm>
            <a:off x="4716016" y="2492896"/>
            <a:ext cx="108000" cy="3528392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58" name="Seta para a esquerda 57"/>
          <p:cNvSpPr/>
          <p:nvPr/>
        </p:nvSpPr>
        <p:spPr>
          <a:xfrm>
            <a:off x="971600" y="4437112"/>
            <a:ext cx="1008112" cy="45719"/>
          </a:xfrm>
          <a:prstGeom prst="left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59" name="Seta para a esquerda 58"/>
          <p:cNvSpPr/>
          <p:nvPr/>
        </p:nvSpPr>
        <p:spPr>
          <a:xfrm flipH="1">
            <a:off x="6012136" y="4183450"/>
            <a:ext cx="288056" cy="109646"/>
          </a:xfrm>
          <a:prstGeom prst="left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60" name="Retângulo de cantos arredondados 59"/>
          <p:cNvSpPr/>
          <p:nvPr/>
        </p:nvSpPr>
        <p:spPr>
          <a:xfrm>
            <a:off x="4499992" y="3446653"/>
            <a:ext cx="476568" cy="630419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pt-BR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12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623489" y="464500"/>
            <a:ext cx="5740674" cy="732252"/>
          </a:xfrm>
          <a:prstGeom prst="rect">
            <a:avLst/>
          </a:prstGeom>
          <a:noFill/>
        </p:spPr>
        <p:txBody>
          <a:bodyPr wrap="none" rtlCol="0" anchor="t" anchorCtr="1">
            <a:spAutoFit/>
          </a:bodyPr>
          <a:lstStyle/>
          <a:p>
            <a:r>
              <a:rPr lang="en-GB" b="1" dirty="0" err="1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Matrículas</a:t>
            </a:r>
            <a:r>
              <a:rPr lang="en-GB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 e </a:t>
            </a:r>
            <a:r>
              <a:rPr lang="en-GB" b="1" dirty="0" err="1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Receita</a:t>
            </a:r>
            <a:r>
              <a:rPr lang="en-GB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 – FUNDEF e FUNDEB</a:t>
            </a:r>
          </a:p>
          <a:p>
            <a:r>
              <a:rPr lang="en-GB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1998 a 2015</a:t>
            </a:r>
            <a:endParaRPr lang="pt-BR" dirty="0">
              <a:solidFill>
                <a:srgbClr val="00206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6" name="Chave esquerda 5"/>
          <p:cNvSpPr/>
          <p:nvPr/>
        </p:nvSpPr>
        <p:spPr>
          <a:xfrm rot="5400000">
            <a:off x="5005551" y="1474266"/>
            <a:ext cx="141005" cy="72008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/>
          </a:p>
        </p:txBody>
      </p:sp>
      <p:sp>
        <p:nvSpPr>
          <p:cNvPr id="7" name="Chave esquerda 6"/>
          <p:cNvSpPr/>
          <p:nvPr/>
        </p:nvSpPr>
        <p:spPr>
          <a:xfrm rot="5400000">
            <a:off x="6881444" y="469839"/>
            <a:ext cx="141005" cy="272893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/>
          </a:p>
        </p:txBody>
      </p:sp>
      <p:sp>
        <p:nvSpPr>
          <p:cNvPr id="8" name="CaixaDeTexto 3"/>
          <p:cNvSpPr txBox="1"/>
          <p:nvPr/>
        </p:nvSpPr>
        <p:spPr>
          <a:xfrm>
            <a:off x="4103945" y="1436612"/>
            <a:ext cx="1944216" cy="116078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600" b="1" dirty="0" smtClean="0">
                <a:solidFill>
                  <a:schemeClr val="tx2"/>
                </a:solidFill>
                <a:latin typeface="Agency FB" panose="020B0503020202020204" pitchFamily="34" charset="0"/>
              </a:rPr>
              <a:t>Implantação FUNDEB</a:t>
            </a:r>
            <a:endParaRPr lang="pt-BR" sz="1600" b="1" dirty="0">
              <a:solidFill>
                <a:schemeClr val="tx2"/>
              </a:solidFill>
              <a:latin typeface="Agency FB" panose="020B0503020202020204" pitchFamily="34" charset="0"/>
            </a:endParaRPr>
          </a:p>
        </p:txBody>
      </p:sp>
      <p:sp>
        <p:nvSpPr>
          <p:cNvPr id="9" name="CaixaDeTexto 4"/>
          <p:cNvSpPr txBox="1"/>
          <p:nvPr/>
        </p:nvSpPr>
        <p:spPr>
          <a:xfrm>
            <a:off x="6300192" y="1427675"/>
            <a:ext cx="914391" cy="98268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t-BR" sz="1600" b="1" dirty="0" smtClean="0">
                <a:solidFill>
                  <a:schemeClr val="tx2"/>
                </a:solidFill>
                <a:latin typeface="Agency FB" panose="020B0503020202020204" pitchFamily="34" charset="0"/>
              </a:rPr>
              <a:t>FUNDEB consolidado</a:t>
            </a:r>
            <a:endParaRPr lang="pt-BR" sz="1600" b="1" dirty="0">
              <a:solidFill>
                <a:schemeClr val="tx2"/>
              </a:solidFill>
              <a:latin typeface="Agency FB" panose="020B0503020202020204" pitchFamily="34" charset="0"/>
            </a:endParaRP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51006"/>
            <a:ext cx="1391815" cy="585705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27" y="251006"/>
            <a:ext cx="138114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" name="Gráfico 11"/>
          <p:cNvGraphicFramePr/>
          <p:nvPr>
            <p:extLst>
              <p:ext uri="{D42A27DB-BD31-4B8C-83A1-F6EECF244321}">
                <p14:modId xmlns:p14="http://schemas.microsoft.com/office/powerpoint/2010/main" val="52422772"/>
              </p:ext>
            </p:extLst>
          </p:nvPr>
        </p:nvGraphicFramePr>
        <p:xfrm>
          <a:off x="238527" y="2060848"/>
          <a:ext cx="8653953" cy="4680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Chave esquerda 12"/>
          <p:cNvSpPr/>
          <p:nvPr/>
        </p:nvSpPr>
        <p:spPr>
          <a:xfrm rot="5400000">
            <a:off x="2690361" y="45043"/>
            <a:ext cx="162876" cy="360040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/>
          </a:p>
        </p:txBody>
      </p:sp>
      <p:sp>
        <p:nvSpPr>
          <p:cNvPr id="14" name="CaixaDeTexto 4"/>
          <p:cNvSpPr txBox="1"/>
          <p:nvPr/>
        </p:nvSpPr>
        <p:spPr>
          <a:xfrm>
            <a:off x="2411760" y="1413463"/>
            <a:ext cx="914391" cy="98268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t-BR" sz="1600" b="1" dirty="0" smtClean="0">
                <a:solidFill>
                  <a:schemeClr val="tx2"/>
                </a:solidFill>
                <a:latin typeface="Agency FB" panose="020B0503020202020204" pitchFamily="34" charset="0"/>
              </a:rPr>
              <a:t>FUNDEF</a:t>
            </a:r>
            <a:endParaRPr lang="pt-BR" sz="1600" b="1" dirty="0">
              <a:solidFill>
                <a:schemeClr val="tx2"/>
              </a:solidFill>
              <a:latin typeface="Agency FB" panose="020B0503020202020204" pitchFamily="34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1126277" y="2132856"/>
            <a:ext cx="3330014" cy="833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solidFill>
                  <a:srgbClr val="FF0000"/>
                </a:solidFill>
              </a:rPr>
              <a:t>Total Fundo: 1998/2015 = </a:t>
            </a:r>
            <a:r>
              <a:rPr lang="pt-BR" sz="1400" dirty="0" err="1" smtClean="0">
                <a:solidFill>
                  <a:srgbClr val="FF0000"/>
                </a:solidFill>
              </a:rPr>
              <a:t>Cresc</a:t>
            </a:r>
            <a:r>
              <a:rPr lang="pt-BR" sz="1400" dirty="0" smtClean="0">
                <a:solidFill>
                  <a:srgbClr val="FF0000"/>
                </a:solidFill>
              </a:rPr>
              <a:t> de 253,5%</a:t>
            </a:r>
          </a:p>
          <a:p>
            <a:r>
              <a:rPr lang="pt-BR" sz="1400" dirty="0" smtClean="0">
                <a:solidFill>
                  <a:srgbClr val="FF0000"/>
                </a:solidFill>
              </a:rPr>
              <a:t>                   2007/2015 = </a:t>
            </a:r>
            <a:r>
              <a:rPr lang="pt-BR" sz="1400" dirty="0" err="1" smtClean="0">
                <a:solidFill>
                  <a:srgbClr val="FF0000"/>
                </a:solidFill>
              </a:rPr>
              <a:t>Cresc</a:t>
            </a:r>
            <a:r>
              <a:rPr lang="pt-BR" sz="1400" dirty="0" smtClean="0">
                <a:solidFill>
                  <a:srgbClr val="FF0000"/>
                </a:solidFill>
              </a:rPr>
              <a:t> de 81,6%</a:t>
            </a:r>
          </a:p>
          <a:p>
            <a:r>
              <a:rPr lang="pt-BR" sz="1400" dirty="0" smtClean="0">
                <a:solidFill>
                  <a:srgbClr val="FF0000"/>
                </a:solidFill>
              </a:rPr>
              <a:t>                   2009/2015 </a:t>
            </a:r>
            <a:r>
              <a:rPr lang="pt-BR" sz="1400" dirty="0">
                <a:solidFill>
                  <a:srgbClr val="FF0000"/>
                </a:solidFill>
              </a:rPr>
              <a:t>= </a:t>
            </a:r>
            <a:r>
              <a:rPr lang="pt-BR" sz="1400" dirty="0" err="1">
                <a:solidFill>
                  <a:srgbClr val="FF0000"/>
                </a:solidFill>
              </a:rPr>
              <a:t>Cresc</a:t>
            </a:r>
            <a:r>
              <a:rPr lang="pt-BR" sz="1400" dirty="0">
                <a:solidFill>
                  <a:srgbClr val="FF0000"/>
                </a:solidFill>
              </a:rPr>
              <a:t> de </a:t>
            </a:r>
            <a:r>
              <a:rPr lang="pt-BR" sz="1400" dirty="0" smtClean="0">
                <a:solidFill>
                  <a:srgbClr val="FF0000"/>
                </a:solidFill>
              </a:rPr>
              <a:t>30,5%</a:t>
            </a:r>
            <a:endParaRPr lang="pt-BR" sz="1400" dirty="0">
              <a:solidFill>
                <a:srgbClr val="FF0000"/>
              </a:solidFill>
            </a:endParaRPr>
          </a:p>
          <a:p>
            <a:endParaRPr lang="pt-BR" sz="1400" dirty="0" smtClean="0">
              <a:solidFill>
                <a:srgbClr val="FF0000"/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1099040" y="2894045"/>
            <a:ext cx="3308919" cy="6482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solidFill>
                  <a:srgbClr val="0070C0"/>
                </a:solidFill>
              </a:rPr>
              <a:t>Matrículas: 1998/2015 = </a:t>
            </a:r>
            <a:r>
              <a:rPr lang="pt-BR" sz="1400" dirty="0" err="1" smtClean="0">
                <a:solidFill>
                  <a:srgbClr val="0070C0"/>
                </a:solidFill>
              </a:rPr>
              <a:t>Cresc</a:t>
            </a:r>
            <a:r>
              <a:rPr lang="pt-BR" sz="1400" dirty="0" smtClean="0">
                <a:solidFill>
                  <a:srgbClr val="0070C0"/>
                </a:solidFill>
              </a:rPr>
              <a:t> de 32,8%</a:t>
            </a:r>
          </a:p>
          <a:p>
            <a:r>
              <a:rPr lang="pt-BR" sz="1400" dirty="0" smtClean="0">
                <a:solidFill>
                  <a:srgbClr val="0070C0"/>
                </a:solidFill>
              </a:rPr>
              <a:t>                   2007/2015 = </a:t>
            </a:r>
            <a:r>
              <a:rPr lang="pt-BR" sz="1400" dirty="0" err="1" smtClean="0">
                <a:solidFill>
                  <a:srgbClr val="0070C0"/>
                </a:solidFill>
              </a:rPr>
              <a:t>Cresc</a:t>
            </a:r>
            <a:r>
              <a:rPr lang="pt-BR" sz="1400" dirty="0" smtClean="0">
                <a:solidFill>
                  <a:srgbClr val="0070C0"/>
                </a:solidFill>
              </a:rPr>
              <a:t> de 13,9%</a:t>
            </a:r>
          </a:p>
          <a:p>
            <a:r>
              <a:rPr lang="pt-BR" sz="1400" dirty="0" smtClean="0">
                <a:solidFill>
                  <a:srgbClr val="0070C0"/>
                </a:solidFill>
              </a:rPr>
              <a:t>                    2009/2015 = </a:t>
            </a:r>
            <a:r>
              <a:rPr lang="pt-BR" sz="1400" dirty="0" err="1" smtClean="0">
                <a:solidFill>
                  <a:srgbClr val="0070C0"/>
                </a:solidFill>
              </a:rPr>
              <a:t>Cresc</a:t>
            </a:r>
            <a:r>
              <a:rPr lang="pt-BR" sz="1400" dirty="0" smtClean="0">
                <a:solidFill>
                  <a:srgbClr val="0070C0"/>
                </a:solidFill>
              </a:rPr>
              <a:t> de – 9,46%</a:t>
            </a:r>
          </a:p>
        </p:txBody>
      </p:sp>
    </p:spTree>
    <p:extLst>
      <p:ext uri="{BB962C8B-B14F-4D97-AF65-F5344CB8AC3E}">
        <p14:creationId xmlns:p14="http://schemas.microsoft.com/office/powerpoint/2010/main" val="280647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835695" y="116632"/>
            <a:ext cx="5256585" cy="727635"/>
          </a:xfrm>
          <a:prstGeom prst="rect">
            <a:avLst/>
          </a:prstGeom>
          <a:noFill/>
        </p:spPr>
        <p:txBody>
          <a:bodyPr wrap="square" rtlCol="0" anchor="t" anchorCtr="1">
            <a:spAutoFit/>
          </a:bodyPr>
          <a:lstStyle/>
          <a:p>
            <a:r>
              <a:rPr lang="en-GB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VMNAA, </a:t>
            </a:r>
            <a:r>
              <a:rPr lang="en-GB" b="1" dirty="0" err="1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Piso</a:t>
            </a:r>
            <a:r>
              <a:rPr lang="en-GB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 e </a:t>
            </a:r>
            <a:r>
              <a:rPr lang="en-GB" b="1" dirty="0" err="1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Compl</a:t>
            </a:r>
            <a:r>
              <a:rPr lang="en-GB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. </a:t>
            </a:r>
            <a:r>
              <a:rPr lang="en-GB" b="1" dirty="0" err="1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União</a:t>
            </a:r>
            <a:r>
              <a:rPr lang="en-GB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 </a:t>
            </a:r>
          </a:p>
          <a:p>
            <a:r>
              <a:rPr lang="en-GB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FUNDEF e FUNDEB – 1998 a 2015</a:t>
            </a:r>
            <a:endParaRPr lang="pt-BR" dirty="0">
              <a:solidFill>
                <a:srgbClr val="00206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6" name="Chave esquerda 5"/>
          <p:cNvSpPr/>
          <p:nvPr/>
        </p:nvSpPr>
        <p:spPr>
          <a:xfrm rot="5400000">
            <a:off x="4926439" y="1409364"/>
            <a:ext cx="155215" cy="86409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/>
          </a:p>
        </p:txBody>
      </p:sp>
      <p:sp>
        <p:nvSpPr>
          <p:cNvPr id="7" name="Chave esquerda 6"/>
          <p:cNvSpPr/>
          <p:nvPr/>
        </p:nvSpPr>
        <p:spPr>
          <a:xfrm rot="5400000">
            <a:off x="6784685" y="516781"/>
            <a:ext cx="162880" cy="265693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/>
          </a:p>
        </p:txBody>
      </p:sp>
      <p:sp>
        <p:nvSpPr>
          <p:cNvPr id="8" name="CaixaDeTexto 3"/>
          <p:cNvSpPr txBox="1"/>
          <p:nvPr/>
        </p:nvSpPr>
        <p:spPr>
          <a:xfrm>
            <a:off x="4103945" y="1436612"/>
            <a:ext cx="1944216" cy="116078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600" b="1" dirty="0" smtClean="0">
                <a:solidFill>
                  <a:schemeClr val="tx2"/>
                </a:solidFill>
                <a:latin typeface="Agency FB" panose="020B0503020202020204" pitchFamily="34" charset="0"/>
              </a:rPr>
              <a:t>Implantação do FUNDEB</a:t>
            </a:r>
            <a:endParaRPr lang="pt-BR" sz="1600" b="1" dirty="0">
              <a:solidFill>
                <a:schemeClr val="tx2"/>
              </a:solidFill>
              <a:latin typeface="Agency FB" panose="020B0503020202020204" pitchFamily="34" charset="0"/>
            </a:endParaRPr>
          </a:p>
        </p:txBody>
      </p:sp>
      <p:sp>
        <p:nvSpPr>
          <p:cNvPr id="9" name="CaixaDeTexto 4"/>
          <p:cNvSpPr txBox="1"/>
          <p:nvPr/>
        </p:nvSpPr>
        <p:spPr>
          <a:xfrm>
            <a:off x="6300192" y="1427675"/>
            <a:ext cx="914391" cy="98268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t-BR" sz="1600" b="1" dirty="0" smtClean="0">
                <a:solidFill>
                  <a:schemeClr val="tx2"/>
                </a:solidFill>
                <a:latin typeface="Agency FB" panose="020B0503020202020204" pitchFamily="34" charset="0"/>
              </a:rPr>
              <a:t>FUNDEB consolidado</a:t>
            </a:r>
            <a:endParaRPr lang="pt-BR" sz="1600" b="1" dirty="0">
              <a:solidFill>
                <a:schemeClr val="tx2"/>
              </a:solidFill>
              <a:latin typeface="Agency FB" panose="020B0503020202020204" pitchFamily="34" charset="0"/>
            </a:endParaRP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51006"/>
            <a:ext cx="1391815" cy="585705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27" y="251006"/>
            <a:ext cx="138114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" name="Gráfico 11"/>
          <p:cNvGraphicFramePr/>
          <p:nvPr>
            <p:extLst>
              <p:ext uri="{D42A27DB-BD31-4B8C-83A1-F6EECF244321}">
                <p14:modId xmlns:p14="http://schemas.microsoft.com/office/powerpoint/2010/main" val="1426582275"/>
              </p:ext>
            </p:extLst>
          </p:nvPr>
        </p:nvGraphicFramePr>
        <p:xfrm>
          <a:off x="245023" y="2017005"/>
          <a:ext cx="8653953" cy="4680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Chave esquerda 12"/>
          <p:cNvSpPr/>
          <p:nvPr/>
        </p:nvSpPr>
        <p:spPr>
          <a:xfrm rot="5400000">
            <a:off x="2651273" y="84131"/>
            <a:ext cx="162878" cy="352222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/>
          </a:p>
        </p:txBody>
      </p:sp>
      <p:sp>
        <p:nvSpPr>
          <p:cNvPr id="14" name="CaixaDeTexto 4"/>
          <p:cNvSpPr txBox="1"/>
          <p:nvPr/>
        </p:nvSpPr>
        <p:spPr>
          <a:xfrm>
            <a:off x="2411760" y="1413463"/>
            <a:ext cx="914391" cy="98268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t-BR" sz="1600" b="1" dirty="0" smtClean="0">
                <a:solidFill>
                  <a:schemeClr val="tx2"/>
                </a:solidFill>
                <a:latin typeface="Agency FB" panose="020B0503020202020204" pitchFamily="34" charset="0"/>
              </a:rPr>
              <a:t>FUNDEF</a:t>
            </a:r>
            <a:endParaRPr lang="pt-BR" sz="1600" b="1" dirty="0">
              <a:solidFill>
                <a:schemeClr val="tx2"/>
              </a:solidFill>
              <a:latin typeface="Agency FB" panose="020B050302020202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024616" y="2132856"/>
            <a:ext cx="3533340" cy="6482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solidFill>
                  <a:srgbClr val="0070C0"/>
                </a:solidFill>
              </a:rPr>
              <a:t>VMNAA: 1998/2015 = </a:t>
            </a:r>
            <a:r>
              <a:rPr lang="pt-BR" sz="1400" dirty="0" err="1" smtClean="0">
                <a:solidFill>
                  <a:srgbClr val="0070C0"/>
                </a:solidFill>
              </a:rPr>
              <a:t>Cresc</a:t>
            </a:r>
            <a:r>
              <a:rPr lang="pt-BR" sz="1400" dirty="0" smtClean="0">
                <a:solidFill>
                  <a:srgbClr val="0070C0"/>
                </a:solidFill>
              </a:rPr>
              <a:t> real de 189%</a:t>
            </a:r>
          </a:p>
          <a:p>
            <a:r>
              <a:rPr lang="pt-BR" sz="1400" dirty="0" smtClean="0">
                <a:solidFill>
                  <a:srgbClr val="0070C0"/>
                </a:solidFill>
              </a:rPr>
              <a:t>                   2007/2015 = </a:t>
            </a:r>
            <a:r>
              <a:rPr lang="pt-BR" sz="1400" dirty="0" err="1" smtClean="0">
                <a:solidFill>
                  <a:srgbClr val="0070C0"/>
                </a:solidFill>
              </a:rPr>
              <a:t>Cresc</a:t>
            </a:r>
            <a:r>
              <a:rPr lang="pt-BR" sz="1400" dirty="0" smtClean="0">
                <a:solidFill>
                  <a:srgbClr val="0070C0"/>
                </a:solidFill>
              </a:rPr>
              <a:t> real de 75,2%</a:t>
            </a:r>
          </a:p>
          <a:p>
            <a:r>
              <a:rPr lang="pt-BR" sz="1400" dirty="0">
                <a:solidFill>
                  <a:srgbClr val="0070C0"/>
                </a:solidFill>
              </a:rPr>
              <a:t> </a:t>
            </a:r>
            <a:r>
              <a:rPr lang="pt-BR" sz="1400" dirty="0" smtClean="0">
                <a:solidFill>
                  <a:srgbClr val="0070C0"/>
                </a:solidFill>
              </a:rPr>
              <a:t>                  2009/2015 </a:t>
            </a:r>
            <a:r>
              <a:rPr lang="pt-BR" sz="1400" dirty="0">
                <a:solidFill>
                  <a:srgbClr val="0070C0"/>
                </a:solidFill>
              </a:rPr>
              <a:t>= </a:t>
            </a:r>
            <a:r>
              <a:rPr lang="pt-BR" sz="1400" dirty="0" err="1">
                <a:solidFill>
                  <a:srgbClr val="0070C0"/>
                </a:solidFill>
              </a:rPr>
              <a:t>Cresc</a:t>
            </a:r>
            <a:r>
              <a:rPr lang="pt-BR" sz="1400" dirty="0">
                <a:solidFill>
                  <a:srgbClr val="0070C0"/>
                </a:solidFill>
              </a:rPr>
              <a:t> real de </a:t>
            </a:r>
            <a:r>
              <a:rPr lang="pt-BR" sz="1400" dirty="0" smtClean="0">
                <a:solidFill>
                  <a:srgbClr val="0070C0"/>
                </a:solidFill>
              </a:rPr>
              <a:t>50,3%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828553" y="3140968"/>
            <a:ext cx="3847527" cy="833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solidFill>
                  <a:srgbClr val="FF0000"/>
                </a:solidFill>
              </a:rPr>
              <a:t>Compl. União: 1998/2015 = </a:t>
            </a:r>
            <a:r>
              <a:rPr lang="pt-BR" sz="1400" dirty="0" err="1" smtClean="0">
                <a:solidFill>
                  <a:srgbClr val="FF0000"/>
                </a:solidFill>
              </a:rPr>
              <a:t>Cresc</a:t>
            </a:r>
            <a:r>
              <a:rPr lang="pt-BR" sz="1400" dirty="0" smtClean="0">
                <a:solidFill>
                  <a:srgbClr val="FF0000"/>
                </a:solidFill>
              </a:rPr>
              <a:t> real de 908,3%</a:t>
            </a:r>
          </a:p>
          <a:p>
            <a:r>
              <a:rPr lang="pt-BR" sz="1400" dirty="0" smtClean="0">
                <a:solidFill>
                  <a:srgbClr val="FF0000"/>
                </a:solidFill>
              </a:rPr>
              <a:t>                         2007/2015 =  </a:t>
            </a:r>
            <a:r>
              <a:rPr lang="pt-BR" sz="1400" dirty="0" err="1" smtClean="0">
                <a:solidFill>
                  <a:srgbClr val="FF0000"/>
                </a:solidFill>
              </a:rPr>
              <a:t>Cresc</a:t>
            </a:r>
            <a:r>
              <a:rPr lang="pt-BR" sz="1400" dirty="0" smtClean="0">
                <a:solidFill>
                  <a:srgbClr val="FF0000"/>
                </a:solidFill>
              </a:rPr>
              <a:t> real de 290,3%</a:t>
            </a:r>
          </a:p>
          <a:p>
            <a:r>
              <a:rPr lang="pt-BR" sz="1400" dirty="0" smtClean="0">
                <a:solidFill>
                  <a:srgbClr val="FF0000"/>
                </a:solidFill>
              </a:rPr>
              <a:t>                         2009/2015 </a:t>
            </a:r>
            <a:r>
              <a:rPr lang="pt-BR" sz="1400" dirty="0">
                <a:solidFill>
                  <a:srgbClr val="FF0000"/>
                </a:solidFill>
              </a:rPr>
              <a:t>=  </a:t>
            </a:r>
            <a:r>
              <a:rPr lang="pt-BR" sz="1400" dirty="0" err="1">
                <a:solidFill>
                  <a:srgbClr val="FF0000"/>
                </a:solidFill>
              </a:rPr>
              <a:t>Cresc</a:t>
            </a:r>
            <a:r>
              <a:rPr lang="pt-BR" sz="1400" dirty="0">
                <a:solidFill>
                  <a:srgbClr val="FF0000"/>
                </a:solidFill>
              </a:rPr>
              <a:t> real de </a:t>
            </a:r>
            <a:r>
              <a:rPr lang="pt-BR" sz="1400" dirty="0" smtClean="0">
                <a:solidFill>
                  <a:srgbClr val="FF0000"/>
                </a:solidFill>
              </a:rPr>
              <a:t>70,4%</a:t>
            </a:r>
            <a:endParaRPr lang="pt-BR" sz="1400" dirty="0">
              <a:solidFill>
                <a:srgbClr val="FF0000"/>
              </a:solidFill>
            </a:endParaRPr>
          </a:p>
          <a:p>
            <a:endParaRPr lang="pt-BR" sz="1400" dirty="0" smtClean="0">
              <a:solidFill>
                <a:srgbClr val="FF0000"/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1230103" y="2750029"/>
            <a:ext cx="3044424" cy="2776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solidFill>
                  <a:schemeClr val="accent3"/>
                </a:solidFill>
              </a:rPr>
              <a:t>Piso: 2009//2015 = </a:t>
            </a:r>
            <a:r>
              <a:rPr lang="pt-BR" sz="1400" dirty="0" err="1" smtClean="0">
                <a:solidFill>
                  <a:schemeClr val="accent3"/>
                </a:solidFill>
              </a:rPr>
              <a:t>Cresc</a:t>
            </a:r>
            <a:r>
              <a:rPr lang="pt-BR" sz="1400" dirty="0" smtClean="0">
                <a:solidFill>
                  <a:schemeClr val="accent3"/>
                </a:solidFill>
              </a:rPr>
              <a:t> real de 43,9%</a:t>
            </a:r>
          </a:p>
        </p:txBody>
      </p:sp>
    </p:spTree>
    <p:extLst>
      <p:ext uri="{BB962C8B-B14F-4D97-AF65-F5344CB8AC3E}">
        <p14:creationId xmlns:p14="http://schemas.microsoft.com/office/powerpoint/2010/main" val="64836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51006"/>
            <a:ext cx="1391815" cy="585705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27" y="251006"/>
            <a:ext cx="138114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315113"/>
              </p:ext>
            </p:extLst>
          </p:nvPr>
        </p:nvGraphicFramePr>
        <p:xfrm>
          <a:off x="395536" y="1268760"/>
          <a:ext cx="8448599" cy="5040561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362654"/>
                <a:gridCol w="2109512"/>
                <a:gridCol w="1613779"/>
                <a:gridCol w="2362654"/>
              </a:tblGrid>
              <a:tr h="108598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</a:rPr>
                        <a:t>Cenários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 err="1">
                          <a:effectLst/>
                        </a:rPr>
                        <a:t>Cintrib</a:t>
                      </a:r>
                      <a:r>
                        <a:rPr lang="pt-BR" sz="2400" b="1" u="none" strike="noStrike" dirty="0">
                          <a:effectLst/>
                        </a:rPr>
                        <a:t>. Est/</a:t>
                      </a:r>
                      <a:r>
                        <a:rPr lang="pt-BR" sz="2400" b="1" u="none" strike="noStrike" dirty="0" err="1">
                          <a:effectLst/>
                        </a:rPr>
                        <a:t>Mun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</a:rPr>
                        <a:t>Compl. União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</a:rPr>
                        <a:t>% </a:t>
                      </a:r>
                      <a:r>
                        <a:rPr lang="pt-BR" sz="2400" b="1" u="none" strike="noStrike" dirty="0" err="1">
                          <a:effectLst/>
                        </a:rPr>
                        <a:t>Compl</a:t>
                      </a:r>
                      <a:r>
                        <a:rPr lang="pt-BR" sz="2400" b="1" u="none" strike="noStrike" dirty="0">
                          <a:effectLst/>
                        </a:rPr>
                        <a:t> União dos 18% Impostos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8396">
                <a:tc>
                  <a:txBody>
                    <a:bodyPr/>
                    <a:lstStyle/>
                    <a:p>
                      <a:pPr algn="l" fontAlgn="ctr"/>
                      <a:r>
                        <a:rPr lang="pt-BR" sz="2400" u="none" strike="noStrike" dirty="0">
                          <a:effectLst/>
                        </a:rPr>
                        <a:t>Situação Atual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20%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10%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>
                          <a:effectLst/>
                        </a:rPr>
                        <a:t>30%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2594">
                <a:tc>
                  <a:txBody>
                    <a:bodyPr/>
                    <a:lstStyle/>
                    <a:p>
                      <a:pPr algn="l" fontAlgn="ctr"/>
                      <a:r>
                        <a:rPr lang="pt-BR" sz="2400" u="none" strike="noStrike" dirty="0">
                          <a:effectLst/>
                        </a:rPr>
                        <a:t>1º Cenário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20%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20%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30%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8396">
                <a:tc>
                  <a:txBody>
                    <a:bodyPr/>
                    <a:lstStyle/>
                    <a:p>
                      <a:pPr algn="l" fontAlgn="ctr"/>
                      <a:r>
                        <a:rPr lang="pt-BR" sz="2400" u="none" strike="noStrike">
                          <a:effectLst/>
                        </a:rPr>
                        <a:t>2º Cenário 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25%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10%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0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2594">
                <a:tc>
                  <a:txBody>
                    <a:bodyPr/>
                    <a:lstStyle/>
                    <a:p>
                      <a:pPr algn="l" fontAlgn="ctr"/>
                      <a:r>
                        <a:rPr lang="pt-BR" sz="2400" u="none" strike="noStrike">
                          <a:effectLst/>
                        </a:rPr>
                        <a:t>3º Cenário 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>
                          <a:effectLst/>
                        </a:rPr>
                        <a:t>25%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15%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0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2594">
                <a:tc>
                  <a:txBody>
                    <a:bodyPr/>
                    <a:lstStyle/>
                    <a:p>
                      <a:pPr algn="l" fontAlgn="ctr"/>
                      <a:r>
                        <a:rPr lang="pt-BR" sz="2400" u="none" strike="noStrike">
                          <a:effectLst/>
                        </a:rPr>
                        <a:t>4º Cenário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>
                          <a:effectLst/>
                        </a:rPr>
                        <a:t>25%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20%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0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970168" y="836712"/>
            <a:ext cx="6986208" cy="409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solidFill>
                  <a:srgbClr val="7030A0"/>
                </a:solidFill>
              </a:rPr>
              <a:t>FUNDEB: Cenários, na perspectiva de um novo Fundo</a:t>
            </a:r>
            <a:endParaRPr lang="pt-B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49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51006"/>
            <a:ext cx="1391815" cy="585705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27" y="251006"/>
            <a:ext cx="138114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2135549" y="476672"/>
            <a:ext cx="4655442" cy="409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>
                <a:solidFill>
                  <a:srgbClr val="7030A0"/>
                </a:solidFill>
              </a:rPr>
              <a:t>FUNDEB: Simulações de cenários</a:t>
            </a:r>
            <a:endParaRPr lang="pt-BR" b="1" dirty="0">
              <a:solidFill>
                <a:srgbClr val="7030A0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591128"/>
              </p:ext>
            </p:extLst>
          </p:nvPr>
        </p:nvGraphicFramePr>
        <p:xfrm>
          <a:off x="107503" y="1484784"/>
          <a:ext cx="8856987" cy="485383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35773"/>
                <a:gridCol w="400332"/>
                <a:gridCol w="432048"/>
                <a:gridCol w="432048"/>
                <a:gridCol w="720080"/>
                <a:gridCol w="576064"/>
                <a:gridCol w="648072"/>
                <a:gridCol w="504056"/>
                <a:gridCol w="720080"/>
                <a:gridCol w="504056"/>
                <a:gridCol w="1584176"/>
                <a:gridCol w="1152128"/>
                <a:gridCol w="648074"/>
              </a:tblGrid>
              <a:tr h="46830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Cenários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 err="1">
                          <a:effectLst/>
                        </a:rPr>
                        <a:t>Cintrib</a:t>
                      </a:r>
                      <a:r>
                        <a:rPr lang="pt-BR" sz="1100" b="1" u="none" strike="noStrike" dirty="0">
                          <a:effectLst/>
                        </a:rPr>
                        <a:t>. Est/</a:t>
                      </a:r>
                      <a:r>
                        <a:rPr lang="pt-BR" sz="1100" b="1" u="none" strike="noStrike" dirty="0" err="1">
                          <a:effectLst/>
                        </a:rPr>
                        <a:t>Mun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Compl. União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% </a:t>
                      </a:r>
                      <a:r>
                        <a:rPr lang="pt-BR" sz="1100" b="1" u="none" strike="noStrike" dirty="0" err="1">
                          <a:effectLst/>
                        </a:rPr>
                        <a:t>Compl</a:t>
                      </a:r>
                      <a:r>
                        <a:rPr lang="pt-BR" sz="1100" b="1" u="none" strike="noStrike" dirty="0">
                          <a:effectLst/>
                        </a:rPr>
                        <a:t> União dos 18% Impostos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</a:rPr>
                        <a:t>R$ milhões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Total FUNDEB </a:t>
                      </a:r>
                      <a:r>
                        <a:rPr lang="pt-BR" sz="1100" b="1" u="none" strike="noStrike" dirty="0" err="1">
                          <a:effectLst/>
                        </a:rPr>
                        <a:t>Cresc</a:t>
                      </a:r>
                      <a:r>
                        <a:rPr lang="pt-BR" sz="1100" b="1" u="none" strike="noStrike" dirty="0">
                          <a:effectLst/>
                        </a:rPr>
                        <a:t> %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</a:rPr>
                        <a:t>VMNAA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Estados com Compl. União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u="none" strike="noStrike" dirty="0" smtClean="0">
                          <a:effectLst/>
                        </a:rPr>
                        <a:t>Adicional recursos à educação pela  alteração </a:t>
                      </a:r>
                      <a:r>
                        <a:rPr lang="pt-BR" sz="1100" b="1" u="none" strike="noStrike" dirty="0">
                          <a:effectLst/>
                        </a:rPr>
                        <a:t>do % </a:t>
                      </a:r>
                      <a:r>
                        <a:rPr lang="pt-BR" sz="1100" b="1" u="none" strike="noStrike" dirty="0" smtClean="0">
                          <a:effectLst/>
                        </a:rPr>
                        <a:t>de uso dos 18% de Impostos para</a:t>
                      </a:r>
                      <a:r>
                        <a:rPr lang="pt-BR" sz="1100" b="1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100" b="1" u="none" strike="noStrike" dirty="0" smtClean="0">
                          <a:effectLst/>
                        </a:rPr>
                        <a:t>Compl</a:t>
                      </a:r>
                      <a:r>
                        <a:rPr lang="pt-BR" sz="1100" b="1" u="none" strike="noStrike" dirty="0">
                          <a:effectLst/>
                        </a:rPr>
                        <a:t>. </a:t>
                      </a:r>
                      <a:r>
                        <a:rPr lang="pt-BR" sz="1100" b="1" u="none" strike="noStrike" dirty="0" smtClean="0">
                          <a:effectLst/>
                        </a:rPr>
                        <a:t>União ao </a:t>
                      </a:r>
                      <a:r>
                        <a:rPr lang="pt-BR" sz="1100" b="1" u="none" strike="noStrike" dirty="0" err="1" smtClean="0">
                          <a:effectLst/>
                        </a:rPr>
                        <a:t>Fundeb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84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Receitas Est/</a:t>
                      </a:r>
                      <a:r>
                        <a:rPr lang="pt-BR" sz="1100" b="1" u="none" strike="noStrike" dirty="0" err="1">
                          <a:effectLst/>
                        </a:rPr>
                        <a:t>Mun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Compl. </a:t>
                      </a:r>
                      <a:r>
                        <a:rPr lang="pt-BR" sz="1100" b="1" u="none" strike="noStrike" dirty="0" smtClean="0">
                          <a:effectLst/>
                        </a:rPr>
                        <a:t>União </a:t>
                      </a:r>
                      <a:r>
                        <a:rPr lang="pt-BR" sz="1100" b="1" u="none" strike="noStrike" dirty="0">
                          <a:effectLst/>
                        </a:rPr>
                        <a:t>(90%)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Total FUNDEB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R$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 err="1" smtClean="0">
                          <a:effectLst/>
                        </a:rPr>
                        <a:t>Cresc</a:t>
                      </a:r>
                      <a:endParaRPr lang="pt-BR" sz="1100" b="1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pt-BR" sz="1100" b="1" u="none" strike="noStrike" dirty="0" smtClean="0">
                          <a:effectLst/>
                        </a:rPr>
                        <a:t> </a:t>
                      </a:r>
                      <a:r>
                        <a:rPr lang="pt-BR" sz="1100" b="1" u="none" strike="noStrike" dirty="0">
                          <a:effectLst/>
                        </a:rPr>
                        <a:t>%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515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u="none" strike="noStrike" dirty="0" smtClean="0">
                          <a:effectLst/>
                        </a:rPr>
                        <a:t>Valor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u="none" strike="noStrike" baseline="0" dirty="0" smtClean="0">
                          <a:effectLst/>
                        </a:rPr>
                        <a:t> (</a:t>
                      </a:r>
                      <a:r>
                        <a:rPr lang="pt-BR" sz="1100" b="1" u="none" strike="noStrike" dirty="0" smtClean="0">
                          <a:effectLst/>
                        </a:rPr>
                        <a:t>R$ milhões)</a:t>
                      </a:r>
                      <a:endParaRPr lang="pt-BR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46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Situação Atual (*)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20%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10%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30%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121.270,7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10.914,4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 dirty="0">
                          <a:effectLst/>
                        </a:rPr>
                        <a:t>132.185,0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                -   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2.576,36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>
                          <a:effectLst/>
                        </a:rPr>
                        <a:t>               -   </a:t>
                      </a:r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effectLst/>
                        </a:rPr>
                        <a:t>10 = AL, AM, BA, CE, MA, PA, PB, PE, PI, RN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u="none" strike="noStrike" dirty="0">
                          <a:effectLst/>
                        </a:rPr>
                        <a:t> </a:t>
                      </a:r>
                      <a:endParaRPr lang="pt-BR" sz="1000" b="1" u="none" strike="noStrike" dirty="0" smtClean="0">
                        <a:effectLst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u="none" strike="noStrike" dirty="0" smtClean="0">
                          <a:effectLst/>
                        </a:rPr>
                        <a:t>8.489,0</a:t>
                      </a:r>
                      <a:endParaRPr lang="pt-BR" sz="10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000" b="1" u="none" strike="noStrike" dirty="0" smtClean="0">
                          <a:effectLst/>
                        </a:rPr>
                        <a:t>  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 smtClean="0">
                          <a:effectLst/>
                        </a:rPr>
                        <a:t>6,4 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62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1º Cenário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20%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20%</a:t>
                      </a:r>
                      <a:endParaRPr lang="pt-BR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30%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121.270,7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21.828,7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 dirty="0">
                          <a:effectLst/>
                        </a:rPr>
                        <a:t>143.099,4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8,3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3.065,46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u="none" strike="noStrike" dirty="0" smtClean="0">
                          <a:effectLst/>
                        </a:rPr>
                        <a:t>19,0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 dirty="0">
                          <a:effectLst/>
                        </a:rPr>
                        <a:t>16 = AC, AL, AM, BA, CE, ES, MA, MG, MT, PA, PB, PE, PI, PR, RJ, RN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 smtClean="0">
                          <a:effectLst/>
                        </a:rPr>
                        <a:t>16.977,9   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11,9 </a:t>
                      </a:r>
                      <a:endParaRPr lang="pt-BR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46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2º Cenário 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0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25%</a:t>
                      </a: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10%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151.588,3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13.643,0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>
                          <a:effectLst/>
                        </a:rPr>
                        <a:t>165.231,3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25,0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3.220,46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u="none" strike="noStrike" dirty="0" smtClean="0">
                          <a:effectLst/>
                        </a:rPr>
                        <a:t>25,0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effectLst/>
                        </a:rPr>
                        <a:t>10 = AL, AM, BA, CE, MA, PA, PB, PE, PI, RN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 smtClean="0">
                          <a:effectLst/>
                        </a:rPr>
                        <a:t>15.158,9</a:t>
                      </a:r>
                    </a:p>
                    <a:p>
                      <a:pPr algn="ctr" fontAlgn="ctr"/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 9,2 </a:t>
                      </a:r>
                      <a:endParaRPr lang="pt-BR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62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3º Cenário 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25%</a:t>
                      </a:r>
                      <a:endParaRPr lang="pt-BR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15%</a:t>
                      </a:r>
                      <a:endParaRPr lang="pt-BR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151.588,3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20.464,4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>
                          <a:effectLst/>
                        </a:rPr>
                        <a:t>172.052,8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30,2</a:t>
                      </a:r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3.573,81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u="none" strike="noStrike" dirty="0" smtClean="0">
                          <a:effectLst/>
                        </a:rPr>
                        <a:t>38,7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 dirty="0">
                          <a:effectLst/>
                        </a:rPr>
                        <a:t>13 = AL, AM, BA, CE, MA, MG, MT, PA, PB, PE, PI, PR, RN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 smtClean="0">
                          <a:effectLst/>
                        </a:rPr>
                        <a:t>  22.738,2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13,2 </a:t>
                      </a:r>
                      <a:endParaRPr lang="pt-BR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62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4º Cenário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25%</a:t>
                      </a:r>
                      <a:endParaRPr lang="pt-BR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20%</a:t>
                      </a:r>
                      <a:endParaRPr lang="pt-BR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0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151.588,3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27.285,9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 dirty="0">
                          <a:effectLst/>
                        </a:rPr>
                        <a:t>178.874,2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35,3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3.831,83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u="none" strike="noStrike" dirty="0" smtClean="0">
                          <a:effectLst/>
                        </a:rPr>
                        <a:t>48,7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 dirty="0">
                          <a:effectLst/>
                        </a:rPr>
                        <a:t>16 = AC, AL, AM, BA, CE, ES, MA, MG, MT, PA, PB, PE, PI, PR, RJ, RN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  </a:t>
                      </a:r>
                      <a:r>
                        <a:rPr lang="pt-BR" sz="1000" b="1" u="none" strike="noStrike" dirty="0" smtClean="0">
                          <a:effectLst/>
                        </a:rPr>
                        <a:t>30.317,7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17,0 </a:t>
                      </a:r>
                      <a:endParaRPr lang="pt-BR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518301" y="6491560"/>
            <a:ext cx="2202741" cy="224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b"/>
            <a:r>
              <a:rPr lang="pt-BR" sz="1000" dirty="0">
                <a:solidFill>
                  <a:schemeClr val="tx1"/>
                </a:solidFill>
              </a:rPr>
              <a:t>(*) Port. MEC/MF nº </a:t>
            </a:r>
            <a:r>
              <a:rPr lang="pt-BR" sz="1000" dirty="0" smtClean="0">
                <a:solidFill>
                  <a:schemeClr val="tx1"/>
                </a:solidFill>
              </a:rPr>
              <a:t>17/2014</a:t>
            </a:r>
            <a:endParaRPr lang="pt-BR" sz="1000" dirty="0">
              <a:solidFill>
                <a:schemeClr val="tx1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057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51006"/>
            <a:ext cx="1391815" cy="585705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27" y="251006"/>
            <a:ext cx="138114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888551" y="1045181"/>
            <a:ext cx="5419753" cy="7276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>
                <a:solidFill>
                  <a:srgbClr val="7030A0"/>
                </a:solidFill>
              </a:rPr>
              <a:t>FUNDEB: Redutor de desigualdades</a:t>
            </a:r>
          </a:p>
          <a:p>
            <a:r>
              <a:rPr lang="pt-BR" b="1" dirty="0" smtClean="0">
                <a:solidFill>
                  <a:srgbClr val="7030A0"/>
                </a:solidFill>
              </a:rPr>
              <a:t>Comparativo: Valor aluno/ano SP e MA</a:t>
            </a:r>
            <a:endParaRPr lang="pt-BR" b="1" dirty="0">
              <a:solidFill>
                <a:srgbClr val="7030A0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395536" y="6228659"/>
            <a:ext cx="2202741" cy="224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b"/>
            <a:r>
              <a:rPr lang="pt-BR" sz="1000" dirty="0" smtClean="0">
                <a:solidFill>
                  <a:schemeClr val="tx1"/>
                </a:solidFill>
              </a:rPr>
              <a:t>Fonte: FNDE</a:t>
            </a:r>
            <a:endParaRPr lang="pt-BR" sz="1000" dirty="0">
              <a:solidFill>
                <a:schemeClr val="tx1"/>
              </a:solidFill>
              <a:latin typeface="Calibri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731516"/>
              </p:ext>
            </p:extLst>
          </p:nvPr>
        </p:nvGraphicFramePr>
        <p:xfrm>
          <a:off x="416579" y="2132146"/>
          <a:ext cx="8448595" cy="360111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152127"/>
                <a:gridCol w="608039"/>
                <a:gridCol w="608039"/>
                <a:gridCol w="608039"/>
                <a:gridCol w="608039"/>
                <a:gridCol w="608039"/>
                <a:gridCol w="608039"/>
                <a:gridCol w="608039"/>
                <a:gridCol w="608039"/>
                <a:gridCol w="608039"/>
                <a:gridCol w="608039"/>
                <a:gridCol w="608039"/>
                <a:gridCol w="608039"/>
              </a:tblGrid>
              <a:tr h="241045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</a:rPr>
                        <a:t>Situação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FUNDEF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FUNDEB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41045">
                <a:tc vMerge="1">
                  <a:txBody>
                    <a:bodyPr/>
                    <a:lstStyle/>
                    <a:p>
                      <a:pPr algn="ctr" fontAlgn="ctr"/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</a:rPr>
                        <a:t>2006 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 smtClean="0">
                          <a:effectLst/>
                        </a:rPr>
                        <a:t>2007 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>
                          <a:effectLst/>
                        </a:rPr>
                        <a:t>2015</a:t>
                      </a:r>
                      <a:endParaRPr lang="pt-BR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859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</a:rPr>
                        <a:t>SP (a)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</a:rPr>
                        <a:t>MA (b)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</a:rPr>
                        <a:t>Diferença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</a:rPr>
                        <a:t>SP (a)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</a:rPr>
                        <a:t>MA (b)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</a:rPr>
                        <a:t>Diferença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</a:rPr>
                        <a:t>SP (a)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</a:rPr>
                        <a:t>MA (b)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</a:rPr>
                        <a:t>Diferença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8803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</a:rPr>
                        <a:t>R$ (</a:t>
                      </a:r>
                      <a:r>
                        <a:rPr lang="pt-BR" sz="1200" b="1" u="none" strike="noStrike" dirty="0" err="1">
                          <a:effectLst/>
                        </a:rPr>
                        <a:t>a-b</a:t>
                      </a:r>
                      <a:r>
                        <a:rPr lang="pt-BR" sz="1200" b="1" u="none" strike="noStrike" dirty="0">
                          <a:effectLst/>
                        </a:rPr>
                        <a:t>)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</a:rPr>
                        <a:t>% (a/b)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</a:rPr>
                        <a:t>R$ (</a:t>
                      </a:r>
                      <a:r>
                        <a:rPr lang="pt-BR" sz="1200" b="1" u="none" strike="noStrike" dirty="0" err="1">
                          <a:effectLst/>
                        </a:rPr>
                        <a:t>a-b</a:t>
                      </a:r>
                      <a:r>
                        <a:rPr lang="pt-BR" sz="1200" b="1" u="none" strike="noStrike" dirty="0">
                          <a:effectLst/>
                        </a:rPr>
                        <a:t>)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</a:rPr>
                        <a:t>% (a/b)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</a:rPr>
                        <a:t>R$ (</a:t>
                      </a:r>
                      <a:r>
                        <a:rPr lang="pt-BR" sz="1200" b="1" u="none" strike="noStrike" dirty="0" err="1">
                          <a:effectLst/>
                        </a:rPr>
                        <a:t>a-b</a:t>
                      </a:r>
                      <a:r>
                        <a:rPr lang="pt-BR" sz="1200" b="1" u="none" strike="noStrike" dirty="0">
                          <a:effectLst/>
                        </a:rPr>
                        <a:t>)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</a:rPr>
                        <a:t>% (a/b)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</a:tr>
              <a:tr h="52805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 dirty="0">
                          <a:effectLst/>
                        </a:rPr>
                        <a:t>Situação </a:t>
                      </a:r>
                      <a:r>
                        <a:rPr lang="pt-BR" sz="1200" u="none" strike="noStrike" dirty="0" smtClean="0">
                          <a:effectLst/>
                        </a:rPr>
                        <a:t>vigente </a:t>
                      </a:r>
                    </a:p>
                    <a:p>
                      <a:pPr algn="ctr" rtl="0" fontAlgn="b"/>
                      <a:r>
                        <a:rPr lang="pt-BR" sz="1200" u="none" strike="noStrike" dirty="0" smtClean="0">
                          <a:effectLst/>
                        </a:rPr>
                        <a:t>(</a:t>
                      </a:r>
                      <a:r>
                        <a:rPr lang="pt-BR" sz="1200" u="none" strike="noStrike" dirty="0">
                          <a:effectLst/>
                        </a:rPr>
                        <a:t>20</a:t>
                      </a:r>
                      <a:r>
                        <a:rPr lang="pt-BR" sz="1200" u="none" strike="noStrike" dirty="0" smtClean="0">
                          <a:effectLst/>
                        </a:rPr>
                        <a:t>%; </a:t>
                      </a:r>
                      <a:r>
                        <a:rPr lang="pt-BR" sz="1200" u="none" strike="noStrike" dirty="0">
                          <a:effectLst/>
                        </a:rPr>
                        <a:t>10% e 30%)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1.817,85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682,60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1.135,25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166,3%</a:t>
                      </a:r>
                      <a:endParaRPr lang="pt-BR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1.845,75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947,24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898,51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94,9%</a:t>
                      </a:r>
                      <a:endParaRPr lang="pt-BR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3.395,00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2.576,36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818,64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31,8%</a:t>
                      </a:r>
                      <a:endParaRPr lang="pt-BR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</a:tr>
              <a:tr h="52805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 dirty="0">
                          <a:effectLst/>
                        </a:rPr>
                        <a:t>Cenário  1 </a:t>
                      </a:r>
                      <a:endParaRPr lang="pt-BR" sz="1200" u="none" strike="noStrike" dirty="0" smtClean="0">
                        <a:effectLst/>
                      </a:endParaRPr>
                    </a:p>
                    <a:p>
                      <a:pPr algn="ctr" rtl="0" fontAlgn="b"/>
                      <a:r>
                        <a:rPr lang="pt-BR" sz="1200" u="none" strike="noStrike" dirty="0" smtClean="0">
                          <a:effectLst/>
                        </a:rPr>
                        <a:t>(</a:t>
                      </a:r>
                      <a:r>
                        <a:rPr lang="pt-BR" sz="1200" u="none" strike="noStrike" dirty="0">
                          <a:effectLst/>
                        </a:rPr>
                        <a:t>20%; 20% e 30%)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3.904,25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3.525,28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378,97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10,8%</a:t>
                      </a:r>
                      <a:endParaRPr lang="pt-BR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</a:tr>
              <a:tr h="52805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 dirty="0">
                          <a:effectLst/>
                        </a:rPr>
                        <a:t>Cenário  2 </a:t>
                      </a:r>
                      <a:endParaRPr lang="pt-BR" sz="1200" u="none" strike="noStrike" dirty="0" smtClean="0">
                        <a:effectLst/>
                      </a:endParaRPr>
                    </a:p>
                    <a:p>
                      <a:pPr algn="ctr" rtl="0" fontAlgn="b"/>
                      <a:r>
                        <a:rPr lang="pt-BR" sz="1200" u="none" strike="noStrike" dirty="0" smtClean="0">
                          <a:effectLst/>
                        </a:rPr>
                        <a:t>(</a:t>
                      </a:r>
                      <a:r>
                        <a:rPr lang="pt-BR" sz="1200" u="none" strike="noStrike" dirty="0">
                          <a:effectLst/>
                        </a:rPr>
                        <a:t>25%; 10% e 0%)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4.243,75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3.220,46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1.023,29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31,8%</a:t>
                      </a:r>
                      <a:endParaRPr lang="pt-BR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</a:tr>
              <a:tr h="52805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 dirty="0">
                          <a:effectLst/>
                        </a:rPr>
                        <a:t>Cenário  3 </a:t>
                      </a:r>
                      <a:endParaRPr lang="pt-BR" sz="1200" u="none" strike="noStrike" dirty="0" smtClean="0">
                        <a:effectLst/>
                      </a:endParaRPr>
                    </a:p>
                    <a:p>
                      <a:pPr algn="ctr" rtl="0" fontAlgn="b"/>
                      <a:r>
                        <a:rPr lang="pt-BR" sz="1200" u="none" strike="noStrike" dirty="0" smtClean="0">
                          <a:effectLst/>
                        </a:rPr>
                        <a:t>(</a:t>
                      </a:r>
                      <a:r>
                        <a:rPr lang="pt-BR" sz="1200" u="none" strike="noStrike" dirty="0">
                          <a:effectLst/>
                        </a:rPr>
                        <a:t>25%; 15% e 0%)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4.243,75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3.573,81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669,94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18,7%</a:t>
                      </a:r>
                      <a:endParaRPr lang="pt-BR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</a:tr>
              <a:tr h="52805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 dirty="0">
                          <a:effectLst/>
                        </a:rPr>
                        <a:t>Cenário  4 </a:t>
                      </a:r>
                      <a:endParaRPr lang="pt-BR" sz="1200" u="none" strike="noStrike" dirty="0" smtClean="0">
                        <a:effectLst/>
                      </a:endParaRPr>
                    </a:p>
                    <a:p>
                      <a:pPr algn="ctr" rtl="0" fontAlgn="b"/>
                      <a:r>
                        <a:rPr lang="pt-BR" sz="1200" u="none" strike="noStrike" dirty="0" smtClean="0">
                          <a:effectLst/>
                        </a:rPr>
                        <a:t>(</a:t>
                      </a:r>
                      <a:r>
                        <a:rPr lang="pt-BR" sz="1200" u="none" strike="noStrike" dirty="0">
                          <a:effectLst/>
                        </a:rPr>
                        <a:t>25%; 20% e 0%)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4.243,75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3.831,83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</a:rPr>
                        <a:t>411,92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10,7%</a:t>
                      </a:r>
                      <a:endParaRPr lang="pt-BR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098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51006"/>
            <a:ext cx="1391815" cy="585705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27" y="251006"/>
            <a:ext cx="138114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ixaDeTexto 6"/>
          <p:cNvSpPr txBox="1"/>
          <p:nvPr/>
        </p:nvSpPr>
        <p:spPr>
          <a:xfrm>
            <a:off x="1731994" y="692696"/>
            <a:ext cx="5462586" cy="7276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>
                <a:solidFill>
                  <a:srgbClr val="7030A0"/>
                </a:solidFill>
              </a:rPr>
              <a:t>Receita de IPTU, ISS e ITBI: Recursos </a:t>
            </a:r>
          </a:p>
          <a:p>
            <a:r>
              <a:rPr lang="pt-BR" b="1" dirty="0" smtClean="0">
                <a:solidFill>
                  <a:srgbClr val="7030A0"/>
                </a:solidFill>
              </a:rPr>
              <a:t>Gerados por grupo de municípios - 2013</a:t>
            </a:r>
            <a:endParaRPr lang="pt-BR" b="1" dirty="0">
              <a:solidFill>
                <a:srgbClr val="7030A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38527" y="5724603"/>
            <a:ext cx="8581010" cy="224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b"/>
            <a:r>
              <a:rPr lang="pt-BR" sz="1000" dirty="0" smtClean="0">
                <a:solidFill>
                  <a:schemeClr val="tx1"/>
                </a:solidFill>
              </a:rPr>
              <a:t>Fontes</a:t>
            </a:r>
            <a:r>
              <a:rPr lang="pt-BR" sz="1000" dirty="0">
                <a:solidFill>
                  <a:schemeClr val="tx1"/>
                </a:solidFill>
              </a:rPr>
              <a:t>: (1) SIOPE; (2) Portaria MEC/MF nº 16/2013</a:t>
            </a:r>
            <a:endParaRPr lang="pt-BR" sz="1000" dirty="0">
              <a:solidFill>
                <a:schemeClr val="tx1"/>
              </a:solidFill>
              <a:latin typeface="Calibri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3323869"/>
              </p:ext>
            </p:extLst>
          </p:nvPr>
        </p:nvGraphicFramePr>
        <p:xfrm>
          <a:off x="263124" y="1823469"/>
          <a:ext cx="8629356" cy="3233899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964948"/>
                <a:gridCol w="1047784"/>
                <a:gridCol w="720080"/>
                <a:gridCol w="1800200"/>
                <a:gridCol w="792088"/>
                <a:gridCol w="1296144"/>
                <a:gridCol w="1008112"/>
              </a:tblGrid>
              <a:tr h="576064"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Grupos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 smtClean="0">
                          <a:effectLst/>
                        </a:rPr>
                        <a:t>Municípios com receita informada</a:t>
                      </a:r>
                      <a:r>
                        <a:rPr lang="pt-BR" sz="1600" b="1" u="none" strike="noStrike" baseline="30000" dirty="0" smtClean="0">
                          <a:effectLst/>
                        </a:rPr>
                        <a:t>(1) </a:t>
                      </a:r>
                      <a:endParaRPr lang="pt-BR" sz="1600" b="1" i="0" u="none" strike="noStrike" baseline="3000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u="none" strike="noStrike" dirty="0" smtClean="0">
                          <a:effectLst/>
                        </a:rPr>
                        <a:t>Receita de IPTU, ISS e ITBI em 2013 </a:t>
                      </a:r>
                      <a:r>
                        <a:rPr lang="pt-BR" sz="1600" b="1" u="none" strike="noStrike" baseline="30000" dirty="0" smtClean="0">
                          <a:effectLst/>
                        </a:rPr>
                        <a:t>(1)</a:t>
                      </a:r>
                      <a:endParaRPr lang="pt-BR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u="none" strike="noStrike" dirty="0" smtClean="0">
                          <a:effectLst/>
                        </a:rPr>
                        <a:t>Matrículas consideradas no </a:t>
                      </a:r>
                      <a:r>
                        <a:rPr lang="pt-BR" sz="1600" b="1" u="none" strike="noStrike" dirty="0" err="1" smtClean="0">
                          <a:effectLst/>
                        </a:rPr>
                        <a:t>Fundeb</a:t>
                      </a:r>
                      <a:r>
                        <a:rPr lang="pt-BR" sz="1600" b="1" u="none" strike="noStrike" dirty="0" smtClean="0">
                          <a:effectLst/>
                        </a:rPr>
                        <a:t> em 2013</a:t>
                      </a:r>
                      <a:endParaRPr lang="pt-BR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576064">
                <a:tc vMerge="1">
                  <a:txBody>
                    <a:bodyPr/>
                    <a:lstStyle/>
                    <a:p>
                      <a:pPr algn="ctr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 smtClean="0">
                          <a:effectLst/>
                        </a:rPr>
                        <a:t>Quantidade</a:t>
                      </a:r>
                      <a:endParaRPr lang="pt-BR" sz="1600" b="1" i="0" u="none" strike="noStrike" baseline="3000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u="none" strike="noStrike" dirty="0" smtClean="0">
                          <a:effectLst/>
                        </a:rPr>
                        <a:t>Part. %</a:t>
                      </a:r>
                      <a:endParaRPr lang="pt-BR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 smtClean="0">
                          <a:effectLst/>
                        </a:rPr>
                        <a:t> Valor </a:t>
                      </a:r>
                    </a:p>
                    <a:p>
                      <a:pPr algn="ctr" fontAlgn="b"/>
                      <a:r>
                        <a:rPr lang="pt-BR" sz="1600" b="1" u="none" strike="noStrike" dirty="0" smtClean="0">
                          <a:effectLst/>
                        </a:rPr>
                        <a:t>(R$ milhões)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Part. </a:t>
                      </a:r>
                      <a:r>
                        <a:rPr lang="pt-BR" sz="1600" b="1" u="none" strike="noStrike" dirty="0" smtClean="0">
                          <a:effectLst/>
                        </a:rPr>
                        <a:t>%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u="none" strike="noStrike" dirty="0" smtClean="0">
                        <a:effectLst/>
                      </a:endParaRP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u="none" strike="noStrike" dirty="0" smtClean="0">
                          <a:effectLst/>
                        </a:rPr>
                        <a:t>Quantidade</a:t>
                      </a:r>
                      <a:endParaRPr lang="pt-BR" sz="1600" b="1" u="none" strike="noStrike" baseline="30000" dirty="0" smtClean="0">
                        <a:effectLst/>
                      </a:endParaRPr>
                    </a:p>
                    <a:p>
                      <a:pPr algn="ctr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 smtClean="0">
                          <a:effectLst/>
                        </a:rPr>
                        <a:t>Part. %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7319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</a:rPr>
                        <a:t>Menos de 4.000 alunos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4.138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600" u="none" strike="noStrike" kern="1200" dirty="0">
                          <a:effectLst/>
                        </a:rPr>
                        <a:t>75,7%</a:t>
                      </a:r>
                      <a:endParaRPr lang="pt-BR" sz="16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>
                          <a:effectLst/>
                        </a:rPr>
                        <a:t>5.865,7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7,1%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>
                          <a:effectLst/>
                        </a:rPr>
                        <a:t>5.689.495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24,4%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7319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</a:rPr>
                        <a:t>Entre 4.000 e 40.000 alunos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1.274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600" u="none" strike="noStrike" kern="1200" dirty="0">
                          <a:effectLst/>
                        </a:rPr>
                        <a:t>23,3%</a:t>
                      </a:r>
                      <a:endParaRPr lang="pt-BR" sz="16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>
                          <a:effectLst/>
                        </a:rPr>
                        <a:t>27.309,1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33,0%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>
                          <a:effectLst/>
                        </a:rPr>
                        <a:t>12.398.298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53,1%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7319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</a:rPr>
                        <a:t>Mais de 40.000 alunos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52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600" u="none" strike="noStrike" kern="1200" dirty="0">
                          <a:effectLst/>
                        </a:rPr>
                        <a:t>1,0%</a:t>
                      </a:r>
                      <a:endParaRPr lang="pt-BR" sz="16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>
                          <a:effectLst/>
                        </a:rPr>
                        <a:t>49.610,7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59,9%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effectLst/>
                        </a:rPr>
                        <a:t>5.262.795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22,5%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7319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>
                          <a:effectLst/>
                        </a:rPr>
                        <a:t> </a:t>
                      </a:r>
                      <a:r>
                        <a:rPr lang="pt-BR" sz="1600" b="1" u="none" strike="noStrike" dirty="0" smtClean="0">
                          <a:effectLst/>
                        </a:rPr>
                        <a:t>Total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5.464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u="none" strike="noStrike" dirty="0" smtClean="0">
                          <a:effectLst/>
                        </a:rPr>
                        <a:t>100,0%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 smtClean="0">
                          <a:effectLst/>
                        </a:rPr>
                        <a:t>82.785,6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>
                          <a:effectLst/>
                        </a:rPr>
                        <a:t> </a:t>
                      </a:r>
                      <a:r>
                        <a:rPr lang="pt-BR" sz="1600" b="1" u="none" strike="noStrike" dirty="0" smtClean="0">
                          <a:effectLst/>
                        </a:rPr>
                        <a:t>100,0%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u="none" strike="noStrike" dirty="0">
                          <a:effectLst/>
                        </a:rPr>
                        <a:t>23.350.588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 </a:t>
                      </a:r>
                      <a:r>
                        <a:rPr lang="pt-BR" sz="1600" b="1" u="none" strike="noStrike" dirty="0" smtClean="0">
                          <a:effectLst/>
                        </a:rPr>
                        <a:t>100,0%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0166408"/>
      </p:ext>
    </p:extLst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ChangeArrowheads="1"/>
          </p:cNvSpPr>
          <p:nvPr/>
        </p:nvSpPr>
        <p:spPr bwMode="auto">
          <a:xfrm>
            <a:off x="152400" y="381000"/>
            <a:ext cx="8839200" cy="548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Clr>
                <a:srgbClr val="FFCC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b="1" dirty="0" smtClean="0">
                <a:solidFill>
                  <a:schemeClr val="tx1"/>
                </a:solidFill>
                <a:latin typeface="+mn-lt"/>
              </a:rPr>
              <a:t>FNDE/MEC</a:t>
            </a:r>
            <a:endParaRPr lang="en-GB" sz="2000" b="1" dirty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  <a:buClr>
                <a:srgbClr val="FFCC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b="1" dirty="0">
                <a:solidFill>
                  <a:schemeClr val="tx1"/>
                </a:solidFill>
                <a:latin typeface="+mn-lt"/>
              </a:rPr>
              <a:t>www.fnde.gov.br</a:t>
            </a:r>
          </a:p>
          <a:p>
            <a:pPr>
              <a:lnSpc>
                <a:spcPct val="100000"/>
              </a:lnSpc>
              <a:buClr>
                <a:srgbClr val="FFCC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GB" sz="2000" b="1" dirty="0" smtClean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  <a:buClr>
                <a:srgbClr val="FFCC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GB" sz="2000" b="1" dirty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b="1" dirty="0">
                <a:solidFill>
                  <a:schemeClr val="tx1"/>
                </a:solidFill>
                <a:latin typeface="+mn-lt"/>
              </a:rPr>
              <a:t>(61) 2022-4232</a:t>
            </a:r>
          </a:p>
          <a:p>
            <a:pPr>
              <a:lnSpc>
                <a:spcPct val="100000"/>
              </a:lnSpc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b="1" dirty="0">
                <a:solidFill>
                  <a:schemeClr val="tx1"/>
                </a:solidFill>
                <a:latin typeface="+mn-lt"/>
              </a:rPr>
              <a:t>fax: (61) 2022-4664</a:t>
            </a:r>
          </a:p>
          <a:p>
            <a:pPr>
              <a:lnSpc>
                <a:spcPct val="100000"/>
              </a:lnSpc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b="1" dirty="0">
                <a:solidFill>
                  <a:schemeClr val="tx1"/>
                </a:solidFill>
                <a:latin typeface="+mn-lt"/>
                <a:hlinkClick r:id="rId3"/>
              </a:rPr>
              <a:t>fundeb@fnde.gov.br</a:t>
            </a:r>
            <a:endParaRPr lang="en-GB" sz="2000" b="1" dirty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GB" sz="2000" b="1" dirty="0" smtClean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GB" sz="2000" b="1" dirty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b="1" dirty="0">
                <a:solidFill>
                  <a:schemeClr val="tx1"/>
                </a:solidFill>
                <a:latin typeface="+mn-lt"/>
              </a:rPr>
              <a:t>Central de </a:t>
            </a:r>
            <a:r>
              <a:rPr lang="en-GB" sz="2000" b="1" dirty="0" err="1">
                <a:solidFill>
                  <a:schemeClr val="tx1"/>
                </a:solidFill>
                <a:latin typeface="+mn-lt"/>
              </a:rPr>
              <a:t>Atendimento</a:t>
            </a:r>
            <a:r>
              <a:rPr lang="en-GB" sz="20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chemeClr val="tx1"/>
                </a:solidFill>
                <a:latin typeface="+mn-lt"/>
              </a:rPr>
              <a:t>Fala</a:t>
            </a:r>
            <a:r>
              <a:rPr lang="en-GB" sz="20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chemeClr val="tx1"/>
                </a:solidFill>
                <a:latin typeface="+mn-lt"/>
              </a:rPr>
              <a:t>Brasil</a:t>
            </a:r>
            <a:endParaRPr lang="en-GB" sz="2000" b="1" dirty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b="1" dirty="0">
                <a:solidFill>
                  <a:schemeClr val="tx1"/>
                </a:solidFill>
                <a:latin typeface="+mn-lt"/>
              </a:rPr>
              <a:t>0800-616161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51006"/>
            <a:ext cx="1391815" cy="585705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27" y="251006"/>
            <a:ext cx="138114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12075</TotalTime>
  <Words>968</Words>
  <Application>Microsoft Office PowerPoint</Application>
  <PresentationFormat>Apresentação na tela (4:3)</PresentationFormat>
  <Paragraphs>339</Paragraphs>
  <Slides>9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GUIDO NEVES SILVA</dc:creator>
  <cp:lastModifiedBy>Alba Valeria Gomes de Paula</cp:lastModifiedBy>
  <cp:revision>382</cp:revision>
  <dcterms:modified xsi:type="dcterms:W3CDTF">2015-05-26T16:06:51Z</dcterms:modified>
</cp:coreProperties>
</file>