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9" r:id="rId2"/>
    <p:sldId id="522" r:id="rId3"/>
    <p:sldId id="480" r:id="rId4"/>
    <p:sldId id="481" r:id="rId5"/>
    <p:sldId id="479" r:id="rId6"/>
    <p:sldId id="519" r:id="rId7"/>
    <p:sldId id="482" r:id="rId8"/>
    <p:sldId id="508" r:id="rId9"/>
    <p:sldId id="512" r:id="rId10"/>
    <p:sldId id="468" r:id="rId11"/>
    <p:sldId id="410" r:id="rId12"/>
    <p:sldId id="513" r:id="rId13"/>
    <p:sldId id="456" r:id="rId14"/>
    <p:sldId id="488" r:id="rId15"/>
    <p:sldId id="408" r:id="rId16"/>
    <p:sldId id="514" r:id="rId17"/>
    <p:sldId id="515" r:id="rId18"/>
    <p:sldId id="516" r:id="rId19"/>
    <p:sldId id="517" r:id="rId20"/>
    <p:sldId id="518" r:id="rId21"/>
    <p:sldId id="499" r:id="rId22"/>
    <p:sldId id="521" r:id="rId23"/>
    <p:sldId id="520" r:id="rId24"/>
    <p:sldId id="458" r:id="rId25"/>
    <p:sldId id="460" r:id="rId26"/>
    <p:sldId id="464" r:id="rId27"/>
    <p:sldId id="484" r:id="rId28"/>
    <p:sldId id="416" r:id="rId29"/>
    <p:sldId id="500" r:id="rId30"/>
    <p:sldId id="503" r:id="rId31"/>
    <p:sldId id="415" r:id="rId32"/>
    <p:sldId id="485" r:id="rId33"/>
    <p:sldId id="489" r:id="rId34"/>
    <p:sldId id="495" r:id="rId35"/>
    <p:sldId id="494" r:id="rId36"/>
    <p:sldId id="487" r:id="rId37"/>
    <p:sldId id="496" r:id="rId38"/>
    <p:sldId id="498" r:id="rId39"/>
    <p:sldId id="491" r:id="rId40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CC0066"/>
    <a:srgbClr val="D60093"/>
    <a:srgbClr val="CC00CC"/>
    <a:srgbClr val="CCFF66"/>
    <a:srgbClr val="F4E9E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595" autoAdjust="0"/>
  </p:normalViewPr>
  <p:slideViewPr>
    <p:cSldViewPr>
      <p:cViewPr>
        <p:scale>
          <a:sx n="66" d="100"/>
          <a:sy n="66" d="100"/>
        </p:scale>
        <p:origin x="-66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L:\2013\DIR\C&#243;pia%20de%20C&#243;pia%20de%20Dados_BF_PAIM11Abril2013-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Evolução das Matrículas em Cursos Técnicos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Plan2!$B$1</c:f>
              <c:strCache>
                <c:ptCount val="1"/>
                <c:pt idx="0">
                  <c:v>Matrículas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Plan2!$B$2:$B$7</c:f>
              <c:numCache>
                <c:formatCode>#,##0</c:formatCode>
                <c:ptCount val="6"/>
                <c:pt idx="0">
                  <c:v>780162</c:v>
                </c:pt>
                <c:pt idx="1">
                  <c:v>927978</c:v>
                </c:pt>
                <c:pt idx="2">
                  <c:v>1036945</c:v>
                </c:pt>
                <c:pt idx="3">
                  <c:v>1140388</c:v>
                </c:pt>
                <c:pt idx="4">
                  <c:v>1250900</c:v>
                </c:pt>
                <c:pt idx="5">
                  <c:v>1362200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34016"/>
        <c:axId val="95261824"/>
      </c:barChart>
      <c:catAx>
        <c:axId val="1105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5261824"/>
        <c:crosses val="autoZero"/>
        <c:auto val="1"/>
        <c:lblAlgn val="ctr"/>
        <c:lblOffset val="100"/>
        <c:noMultiLvlLbl val="0"/>
      </c:catAx>
      <c:valAx>
        <c:axId val="952618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0534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Evolução Mensal de Matrículas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'Ofertas-Matriculas'!$A$5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'Ofertas-Matriculas'!$B$4:$E$4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'Ofertas-Matriculas'!$B$5:$E$5</c:f>
              <c:numCache>
                <c:formatCode>#,##0</c:formatCode>
                <c:ptCount val="4"/>
                <c:pt idx="0">
                  <c:v>10622</c:v>
                </c:pt>
                <c:pt idx="1">
                  <c:v>10558</c:v>
                </c:pt>
                <c:pt idx="2">
                  <c:v>30980</c:v>
                </c:pt>
                <c:pt idx="3">
                  <c:v>27060</c:v>
                </c:pt>
              </c:numCache>
            </c:numRef>
          </c:val>
        </c:ser>
        <c:ser>
          <c:idx val="1"/>
          <c:order val="1"/>
          <c:tx>
            <c:strRef>
              <c:f>'Ofertas-Matriculas'!$A$6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119.082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'Ofertas-Matriculas'!$B$4:$E$4</c:f>
              <c:strCache>
                <c:ptCount val="4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</c:strCache>
            </c:strRef>
          </c:cat>
          <c:val>
            <c:numRef>
              <c:f>'Ofertas-Matriculas'!$B$6:$E$6</c:f>
              <c:numCache>
                <c:formatCode>#,##0</c:formatCode>
                <c:ptCount val="4"/>
                <c:pt idx="0">
                  <c:v>23584</c:v>
                </c:pt>
                <c:pt idx="1">
                  <c:v>30039</c:v>
                </c:pt>
                <c:pt idx="2">
                  <c:v>83465</c:v>
                </c:pt>
                <c:pt idx="3">
                  <c:v>105091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778048"/>
        <c:axId val="151779584"/>
      </c:barChart>
      <c:catAx>
        <c:axId val="151778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51779584"/>
        <c:crosses val="autoZero"/>
        <c:auto val="1"/>
        <c:lblAlgn val="ctr"/>
        <c:lblOffset val="100"/>
        <c:noMultiLvlLbl val="0"/>
      </c:catAx>
      <c:valAx>
        <c:axId val="15177958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17780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5"/>
              <c:spPr/>
              <c:txPr>
                <a:bodyPr/>
                <a:lstStyle/>
                <a:p>
                  <a:pPr>
                    <a:defRPr sz="24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Plan1!$A$9:$A$14</c:f>
              <c:strCache>
                <c:ptCount val="6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Sudeste</c:v>
                </c:pt>
                <c:pt idx="4">
                  <c:v>Sul</c:v>
                </c:pt>
                <c:pt idx="5">
                  <c:v>Total</c:v>
                </c:pt>
              </c:strCache>
            </c:strRef>
          </c:cat>
          <c:val>
            <c:numRef>
              <c:f>Plan1!$B$9:$B$14</c:f>
              <c:numCache>
                <c:formatCode>General</c:formatCode>
                <c:ptCount val="6"/>
                <c:pt idx="0">
                  <c:v>86</c:v>
                </c:pt>
                <c:pt idx="1">
                  <c:v>174</c:v>
                </c:pt>
                <c:pt idx="2">
                  <c:v>172</c:v>
                </c:pt>
                <c:pt idx="3">
                  <c:v>115</c:v>
                </c:pt>
                <c:pt idx="4">
                  <c:v>294</c:v>
                </c:pt>
                <c:pt idx="5">
                  <c:v>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52832"/>
        <c:axId val="180554368"/>
      </c:barChart>
      <c:catAx>
        <c:axId val="180552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80554368"/>
        <c:crosses val="autoZero"/>
        <c:auto val="1"/>
        <c:lblAlgn val="ctr"/>
        <c:lblOffset val="100"/>
        <c:noMultiLvlLbl val="0"/>
      </c:catAx>
      <c:valAx>
        <c:axId val="180554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552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6.5199674001629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77995110024451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2.2819885900570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OBRAS!$A$3:$A$7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OBRAS!$B$3:$B$7</c:f>
              <c:numCache>
                <c:formatCode>General</c:formatCode>
                <c:ptCount val="5"/>
                <c:pt idx="0">
                  <c:v>82</c:v>
                </c:pt>
                <c:pt idx="1">
                  <c:v>331</c:v>
                </c:pt>
                <c:pt idx="2">
                  <c:v>141</c:v>
                </c:pt>
                <c:pt idx="3">
                  <c:v>55</c:v>
                </c:pt>
                <c:pt idx="4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7555712"/>
        <c:axId val="177557504"/>
      </c:barChart>
      <c:catAx>
        <c:axId val="1775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77557504"/>
        <c:crosses val="autoZero"/>
        <c:auto val="1"/>
        <c:lblAlgn val="ctr"/>
        <c:lblOffset val="100"/>
        <c:noMultiLvlLbl val="0"/>
      </c:catAx>
      <c:valAx>
        <c:axId val="177557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755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Laboratórios</a:t>
            </a:r>
          </a:p>
          <a:p>
            <a:pPr>
              <a:defRPr/>
            </a:pPr>
            <a:r>
              <a:rPr lang="pt-BR"/>
              <a:t>Estágio de Execução</a:t>
            </a:r>
          </a:p>
          <a:p>
            <a:pPr>
              <a:defRPr/>
            </a:pPr>
            <a:r>
              <a:rPr lang="pt-BR"/>
              <a:t>(2.641)</a:t>
            </a:r>
          </a:p>
          <a:p>
            <a:pPr>
              <a:defRPr/>
            </a:pPr>
            <a:endParaRPr lang="pt-BR"/>
          </a:p>
          <a:p>
            <a:pPr>
              <a:defRPr/>
            </a:pPr>
            <a:endParaRPr lang="pt-BR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LABORATÓRIOS!$A$2:$A$4</c:f>
              <c:strCache>
                <c:ptCount val="3"/>
                <c:pt idx="0">
                  <c:v>ENTREGUES</c:v>
                </c:pt>
                <c:pt idx="1">
                  <c:v>LICITADOS *</c:v>
                </c:pt>
                <c:pt idx="2">
                  <c:v>APROVADOS (A LICITAR)</c:v>
                </c:pt>
              </c:strCache>
            </c:strRef>
          </c:cat>
          <c:val>
            <c:numRef>
              <c:f>LABORATÓRIOS!$B$2:$B$4</c:f>
              <c:numCache>
                <c:formatCode>0</c:formatCode>
                <c:ptCount val="3"/>
                <c:pt idx="0" formatCode="#,##0">
                  <c:v>635</c:v>
                </c:pt>
                <c:pt idx="1">
                  <c:v>1088</c:v>
                </c:pt>
                <c:pt idx="2" formatCode="#,##0">
                  <c:v>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597888"/>
        <c:axId val="180599424"/>
      </c:barChart>
      <c:catAx>
        <c:axId val="18059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80599424"/>
        <c:crosses val="autoZero"/>
        <c:auto val="1"/>
        <c:lblAlgn val="ctr"/>
        <c:lblOffset val="100"/>
        <c:noMultiLvlLbl val="0"/>
      </c:catAx>
      <c:valAx>
        <c:axId val="1805994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80597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Matrículas por esfera administrativa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Plan2!$C$25</c:f>
              <c:strCache>
                <c:ptCount val="1"/>
                <c:pt idx="0">
                  <c:v>Matrículas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Plan2!$B$26:$B$29</c:f>
              <c:strCache>
                <c:ptCount val="4"/>
                <c:pt idx="0">
                  <c:v>Federal</c:v>
                </c:pt>
                <c:pt idx="1">
                  <c:v>Estadual</c:v>
                </c:pt>
                <c:pt idx="2">
                  <c:v>Municipal</c:v>
                </c:pt>
                <c:pt idx="3">
                  <c:v>Privada</c:v>
                </c:pt>
              </c:strCache>
            </c:strRef>
          </c:cat>
          <c:val>
            <c:numRef>
              <c:f>Plan2!$C$26:$C$29</c:f>
              <c:numCache>
                <c:formatCode>#,##0</c:formatCode>
                <c:ptCount val="4"/>
                <c:pt idx="0">
                  <c:v>210200</c:v>
                </c:pt>
                <c:pt idx="1">
                  <c:v>488543</c:v>
                </c:pt>
                <c:pt idx="2">
                  <c:v>30422</c:v>
                </c:pt>
                <c:pt idx="3">
                  <c:v>632450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5500997887121644"/>
          <c:y val="0.31672152168277606"/>
          <c:w val="0.1354565458692778"/>
          <c:h val="0.36354386549642631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multiLvlStrRef>
              <c:f>Orcamento!$B$13:$E$14</c:f>
              <c:multiLvlStrCache>
                <c:ptCount val="4"/>
                <c:lvl>
                  <c:pt idx="0">
                    <c:v>2011</c:v>
                  </c:pt>
                  <c:pt idx="1">
                    <c:v>2012</c:v>
                  </c:pt>
                  <c:pt idx="2">
                    <c:v>2013</c:v>
                  </c:pt>
                  <c:pt idx="3">
                    <c:v>2014</c:v>
                  </c:pt>
                </c:lvl>
                <c:lvl>
                  <c:pt idx="0">
                    <c:v>Realizado</c:v>
                  </c:pt>
                  <c:pt idx="2">
                    <c:v>Previsto</c:v>
                  </c:pt>
                </c:lvl>
              </c:multiLvlStrCache>
            </c:multiLvlStrRef>
          </c:cat>
          <c:val>
            <c:numRef>
              <c:f>Orcamento!$B$13:$E$13</c:f>
              <c:numCache>
                <c:formatCode>General</c:formatCode>
                <c:ptCount val="4"/>
                <c:pt idx="0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invertIfNegative val="0"/>
          <c:cat>
            <c:multiLvlStrRef>
              <c:f>Orcamento!$B$13:$E$14</c:f>
              <c:multiLvlStrCache>
                <c:ptCount val="4"/>
                <c:lvl>
                  <c:pt idx="0">
                    <c:v>2011</c:v>
                  </c:pt>
                  <c:pt idx="1">
                    <c:v>2012</c:v>
                  </c:pt>
                  <c:pt idx="2">
                    <c:v>2013</c:v>
                  </c:pt>
                  <c:pt idx="3">
                    <c:v>2014</c:v>
                  </c:pt>
                </c:lvl>
                <c:lvl>
                  <c:pt idx="0">
                    <c:v>Realizado</c:v>
                  </c:pt>
                  <c:pt idx="2">
                    <c:v>Previsto</c:v>
                  </c:pt>
                </c:lvl>
              </c:multiLvlStrCache>
            </c:multiLvlStrRef>
          </c:cat>
          <c:val>
            <c:numRef>
              <c:f>Orcamento!$B$14:$E$14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val>
        </c:ser>
        <c:ser>
          <c:idx val="2"/>
          <c:order val="2"/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Orcamento!$B$13:$E$14</c:f>
              <c:multiLvlStrCache>
                <c:ptCount val="4"/>
                <c:lvl>
                  <c:pt idx="0">
                    <c:v>2011</c:v>
                  </c:pt>
                  <c:pt idx="1">
                    <c:v>2012</c:v>
                  </c:pt>
                  <c:pt idx="2">
                    <c:v>2013</c:v>
                  </c:pt>
                  <c:pt idx="3">
                    <c:v>2014</c:v>
                  </c:pt>
                </c:lvl>
                <c:lvl>
                  <c:pt idx="0">
                    <c:v>Realizado</c:v>
                  </c:pt>
                  <c:pt idx="2">
                    <c:v>Previsto</c:v>
                  </c:pt>
                </c:lvl>
              </c:multiLvlStrCache>
            </c:multiLvlStrRef>
          </c:cat>
          <c:val>
            <c:numRef>
              <c:f>Orcamento!$B$15:$E$15</c:f>
              <c:numCache>
                <c:formatCode>"R$"\ #,##0.00</c:formatCode>
                <c:ptCount val="4"/>
                <c:pt idx="0">
                  <c:v>2600373934.48</c:v>
                </c:pt>
                <c:pt idx="1">
                  <c:v>2575546960.5900002</c:v>
                </c:pt>
                <c:pt idx="2">
                  <c:v>3657878000</c:v>
                </c:pt>
                <c:pt idx="3">
                  <c:v>5226498000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14304"/>
        <c:axId val="98915840"/>
      </c:barChart>
      <c:catAx>
        <c:axId val="989143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98915840"/>
        <c:crosses val="autoZero"/>
        <c:auto val="1"/>
        <c:lblAlgn val="ctr"/>
        <c:lblOffset val="100"/>
        <c:noMultiLvlLbl val="0"/>
      </c:catAx>
      <c:valAx>
        <c:axId val="98915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89143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Brasil </a:t>
            </a:r>
            <a:r>
              <a:rPr lang="en-US" dirty="0" smtClean="0"/>
              <a:t>– 670.377 </a:t>
            </a:r>
            <a:r>
              <a:rPr lang="en-US" dirty="0" err="1"/>
              <a:t>matrículas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Escolaridade_Brasil!$B$37:$B$42</c:f>
              <c:strCache>
                <c:ptCount val="6"/>
                <c:pt idx="0">
                  <c:v>Fundamental I (1ª a 4ª série)</c:v>
                </c:pt>
                <c:pt idx="1">
                  <c:v>Fundamental II Incompleto (5ª a 8ª série) - </c:v>
                </c:pt>
                <c:pt idx="2">
                  <c:v>Fundamental II Completo (5ª a 8ª série) - </c:v>
                </c:pt>
                <c:pt idx="3">
                  <c:v>Médio Completo</c:v>
                </c:pt>
                <c:pt idx="4">
                  <c:v>Médio Incompleto</c:v>
                </c:pt>
                <c:pt idx="5">
                  <c:v>Superior</c:v>
                </c:pt>
              </c:strCache>
            </c:strRef>
          </c:cat>
          <c:val>
            <c:numRef>
              <c:f>Escolaridade_Brasil!$C$37:$C$42</c:f>
              <c:numCache>
                <c:formatCode>0</c:formatCode>
                <c:ptCount val="6"/>
                <c:pt idx="0">
                  <c:v>6949</c:v>
                </c:pt>
                <c:pt idx="1">
                  <c:v>42287</c:v>
                </c:pt>
                <c:pt idx="2">
                  <c:v>40649</c:v>
                </c:pt>
                <c:pt idx="3">
                  <c:v>206930</c:v>
                </c:pt>
                <c:pt idx="4">
                  <c:v>339117</c:v>
                </c:pt>
                <c:pt idx="5">
                  <c:v>9467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0120898516517"/>
          <c:y val="0.20810121626697561"/>
          <c:w val="0.34186211798152094"/>
          <c:h val="0.78909921872402478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2136914579698715"/>
                  <c:y val="-6.47962008052745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105639971627083"/>
                  <c:y val="6.482589099295481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RS_MAT2012_sexo!$C$24:$C$25</c:f>
              <c:strCache>
                <c:ptCount val="2"/>
                <c:pt idx="0">
                  <c:v>Feminino</c:v>
                </c:pt>
                <c:pt idx="1">
                  <c:v>Masculino</c:v>
                </c:pt>
              </c:strCache>
            </c:strRef>
          </c:cat>
          <c:val>
            <c:numRef>
              <c:f>RS_MAT2012_sexo!$D$24:$D$25</c:f>
              <c:numCache>
                <c:formatCode>#,##0</c:formatCode>
                <c:ptCount val="2"/>
                <c:pt idx="0">
                  <c:v>382650</c:v>
                </c:pt>
                <c:pt idx="1">
                  <c:v>262831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289765728105916"/>
          <c:y val="0.4506012741879255"/>
          <c:w val="0.23252956631192384"/>
          <c:h val="0.17266496251374366"/>
        </c:manualLayout>
      </c:layout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Plan2!$E$37:$E$42</c:f>
              <c:strCache>
                <c:ptCount val="6"/>
                <c:pt idx="0">
                  <c:v>15 a 18 anos</c:v>
                </c:pt>
                <c:pt idx="1">
                  <c:v>19 a 24 anos</c:v>
                </c:pt>
                <c:pt idx="2">
                  <c:v>25 a 29 anos</c:v>
                </c:pt>
                <c:pt idx="3">
                  <c:v>30 a 39 anos</c:v>
                </c:pt>
                <c:pt idx="4">
                  <c:v>40 a 49 anos</c:v>
                </c:pt>
                <c:pt idx="5">
                  <c:v>50 anos ou mais</c:v>
                </c:pt>
              </c:strCache>
            </c:strRef>
          </c:cat>
          <c:val>
            <c:numRef>
              <c:f>Plan2!$F$37:$F$42</c:f>
              <c:numCache>
                <c:formatCode>0</c:formatCode>
                <c:ptCount val="6"/>
                <c:pt idx="0">
                  <c:v>187272</c:v>
                </c:pt>
                <c:pt idx="1">
                  <c:v>187821</c:v>
                </c:pt>
                <c:pt idx="2">
                  <c:v>73009</c:v>
                </c:pt>
                <c:pt idx="3">
                  <c:v>118395</c:v>
                </c:pt>
                <c:pt idx="4">
                  <c:v>55825</c:v>
                </c:pt>
                <c:pt idx="5">
                  <c:v>22534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558181941136979"/>
          <c:y val="0.30950677197483106"/>
          <c:w val="0.22958245844269468"/>
          <c:h val="0.50230314960629918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/>
              <a:t>Municípios com maior número de matrículas em 2012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9.7084014110562639E-3"/>
                  <c:y val="-4.341397964328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'Municipios Brasil'!$A$4:$A$13</c:f>
              <c:strCache>
                <c:ptCount val="10"/>
                <c:pt idx="0">
                  <c:v>Rio de Janeiro</c:v>
                </c:pt>
                <c:pt idx="1">
                  <c:v>Salvador</c:v>
                </c:pt>
                <c:pt idx="2">
                  <c:v>Cuiabá</c:v>
                </c:pt>
                <c:pt idx="3">
                  <c:v>Manaus</c:v>
                </c:pt>
                <c:pt idx="4">
                  <c:v>Porto Velh</c:v>
                </c:pt>
                <c:pt idx="5">
                  <c:v>São Luís</c:v>
                </c:pt>
                <c:pt idx="6">
                  <c:v>Maceió</c:v>
                </c:pt>
                <c:pt idx="7">
                  <c:v>Fortaleza</c:v>
                </c:pt>
                <c:pt idx="8">
                  <c:v>Recife</c:v>
                </c:pt>
                <c:pt idx="9">
                  <c:v>Boa Vista</c:v>
                </c:pt>
              </c:strCache>
            </c:strRef>
          </c:cat>
          <c:val>
            <c:numRef>
              <c:f>'Municipios Brasil'!$B$4:$B$13</c:f>
              <c:numCache>
                <c:formatCode>#,##0</c:formatCode>
                <c:ptCount val="10"/>
                <c:pt idx="0">
                  <c:v>15413</c:v>
                </c:pt>
                <c:pt idx="1">
                  <c:v>12410</c:v>
                </c:pt>
                <c:pt idx="2">
                  <c:v>11496</c:v>
                </c:pt>
                <c:pt idx="3">
                  <c:v>9715</c:v>
                </c:pt>
                <c:pt idx="4">
                  <c:v>9148</c:v>
                </c:pt>
                <c:pt idx="5">
                  <c:v>8945</c:v>
                </c:pt>
                <c:pt idx="6">
                  <c:v>8417</c:v>
                </c:pt>
                <c:pt idx="7">
                  <c:v>7828</c:v>
                </c:pt>
                <c:pt idx="8">
                  <c:v>7802</c:v>
                </c:pt>
                <c:pt idx="9">
                  <c:v>7407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426368"/>
        <c:axId val="176428160"/>
        <c:axId val="0"/>
      </c:bar3DChart>
      <c:catAx>
        <c:axId val="17642636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76428160"/>
        <c:crosses val="autoZero"/>
        <c:auto val="1"/>
        <c:lblAlgn val="ctr"/>
        <c:lblOffset val="100"/>
        <c:noMultiLvlLbl val="0"/>
      </c:catAx>
      <c:valAx>
        <c:axId val="176428160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17642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Plan1!$A$3:$A$13</c:f>
              <c:strCache>
                <c:ptCount val="11"/>
                <c:pt idx="0">
                  <c:v>AMBIENTE, SAÚDE E SEGURANÇA</c:v>
                </c:pt>
                <c:pt idx="1">
                  <c:v>CONTROLE E PROCESSOS INDUSTRIAIS</c:v>
                </c:pt>
                <c:pt idx="2">
                  <c:v>DESENVOLVIMENTO EDUCACIONAL E SOCIAL</c:v>
                </c:pt>
                <c:pt idx="3">
                  <c:v>GESTAO E NEGOCIOS</c:v>
                </c:pt>
                <c:pt idx="4">
                  <c:v>INFORMACAO E COMUNICACAO</c:v>
                </c:pt>
                <c:pt idx="5">
                  <c:v>INFRAESTRUTURA</c:v>
                </c:pt>
                <c:pt idx="6">
                  <c:v>PRODUCAO ALIMENTICIA</c:v>
                </c:pt>
                <c:pt idx="7">
                  <c:v>PRODUCAO CULTURAL E DESIGN</c:v>
                </c:pt>
                <c:pt idx="8">
                  <c:v>PRODUCAO INDUSTRIAL</c:v>
                </c:pt>
                <c:pt idx="9">
                  <c:v>RECURSOS NATURAIS</c:v>
                </c:pt>
                <c:pt idx="10">
                  <c:v>TURISMO, HOSPITALIDADE E LAZER</c:v>
                </c:pt>
              </c:strCache>
            </c:strRef>
          </c:cat>
          <c:val>
            <c:numRef>
              <c:f>Plan1!$B$3:$B$13</c:f>
              <c:numCache>
                <c:formatCode>#,##0</c:formatCode>
                <c:ptCount val="11"/>
                <c:pt idx="0">
                  <c:v>66322</c:v>
                </c:pt>
                <c:pt idx="1">
                  <c:v>88768</c:v>
                </c:pt>
                <c:pt idx="2">
                  <c:v>22178</c:v>
                </c:pt>
                <c:pt idx="3">
                  <c:v>180767</c:v>
                </c:pt>
                <c:pt idx="4">
                  <c:v>88905</c:v>
                </c:pt>
                <c:pt idx="5">
                  <c:v>67038</c:v>
                </c:pt>
                <c:pt idx="6">
                  <c:v>4404</c:v>
                </c:pt>
                <c:pt idx="7">
                  <c:v>28052</c:v>
                </c:pt>
                <c:pt idx="8">
                  <c:v>13740</c:v>
                </c:pt>
                <c:pt idx="9">
                  <c:v>25831</c:v>
                </c:pt>
                <c:pt idx="10">
                  <c:v>58850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4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200" baseline="0" dirty="0" err="1" smtClean="0"/>
              <a:t>Pactuação</a:t>
            </a:r>
            <a:r>
              <a:rPr lang="pt-BR" sz="2200" baseline="0" dirty="0" smtClean="0"/>
              <a:t> Anual de Vagas*</a:t>
            </a:r>
            <a:endParaRPr lang="pt-BR" sz="2200" dirty="0"/>
          </a:p>
        </c:rich>
      </c:tx>
      <c:layout>
        <c:manualLayout>
          <c:xMode val="edge"/>
          <c:yMode val="edge"/>
          <c:x val="0.24133072879771769"/>
          <c:y val="7.85285555413741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7798735920269818E-2"/>
          <c:y val="0.18525981105996608"/>
          <c:w val="0.7254139193504493"/>
          <c:h val="0.74544475222475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Plan2!$B$5</c:f>
              <c:strCache>
                <c:ptCount val="1"/>
                <c:pt idx="0">
                  <c:v>Técnicos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Plan2!$C$4:$D$4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Plan2!$C$5:$D$5</c:f>
              <c:numCache>
                <c:formatCode>#,##0</c:formatCode>
                <c:ptCount val="2"/>
                <c:pt idx="0">
                  <c:v>183908</c:v>
                </c:pt>
                <c:pt idx="1">
                  <c:v>182163</c:v>
                </c:pt>
              </c:numCache>
            </c:numRef>
          </c:val>
        </c:ser>
        <c:ser>
          <c:idx val="1"/>
          <c:order val="1"/>
          <c:tx>
            <c:strRef>
              <c:f>Plan2!$B$6</c:f>
              <c:strCache>
                <c:ptCount val="1"/>
                <c:pt idx="0">
                  <c:v>Formação Inicial e Continuada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Plan2!$C$4:$D$4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Plan2!$C$6:$D$6</c:f>
              <c:numCache>
                <c:formatCode>#,##0</c:formatCode>
                <c:ptCount val="2"/>
                <c:pt idx="0">
                  <c:v>1416532</c:v>
                </c:pt>
                <c:pt idx="1">
                  <c:v>1714167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69344"/>
        <c:axId val="176575232"/>
      </c:barChart>
      <c:catAx>
        <c:axId val="17656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176575232"/>
        <c:crosses val="autoZero"/>
        <c:auto val="1"/>
        <c:lblAlgn val="ctr"/>
        <c:lblOffset val="100"/>
        <c:noMultiLvlLbl val="0"/>
      </c:catAx>
      <c:valAx>
        <c:axId val="17657523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76569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585037951950292"/>
          <c:y val="0.48734214159046091"/>
          <c:w val="0.2744412190694408"/>
          <c:h val="0.1189620015951916"/>
        </c:manualLayout>
      </c:layout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DD2C4B-7805-4FDC-8ABB-9ED1FE1A790A}" type="doc">
      <dgm:prSet loTypeId="urn:microsoft.com/office/officeart/2005/8/layout/arrow2" loCatId="process" qsTypeId="urn:microsoft.com/office/officeart/2005/8/quickstyle/simple1" qsCatId="simple" csTypeId="urn:microsoft.com/office/officeart/2005/8/colors/colorful2" csCatId="colorful" phldr="1"/>
      <dgm:spPr/>
    </dgm:pt>
    <dgm:pt modelId="{9B3D6E15-D8F5-4403-801E-76B6D82C9680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 smtClean="0">
              <a:solidFill>
                <a:schemeClr val="tx1"/>
              </a:solidFill>
            </a:rPr>
            <a:t>Mais 214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 smtClean="0">
              <a:solidFill>
                <a:schemeClr val="tx1"/>
              </a:solidFill>
            </a:rPr>
            <a:t>unidades até 2010</a:t>
          </a:r>
          <a:endParaRPr lang="pt-BR" sz="1600" dirty="0">
            <a:solidFill>
              <a:schemeClr val="tx1"/>
            </a:solidFill>
          </a:endParaRPr>
        </a:p>
      </dgm:t>
    </dgm:pt>
    <dgm:pt modelId="{B1FB6201-1835-417B-AEDF-BAEB595A4381}" type="parTrans" cxnId="{4DE01EF6-CEB0-41C9-BC91-D93412C8F1B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106DB76-1465-4310-B049-7B11EF76D555}" type="sibTrans" cxnId="{4DE01EF6-CEB0-41C9-BC91-D93412C8F1B4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8CB17CF-D80B-432F-8D2F-31F9163671A4}">
      <dgm:prSet phldrT="[Texto]" custT="1"/>
      <dgm:spPr/>
      <dgm:t>
        <a:bodyPr/>
        <a:lstStyle/>
        <a:p>
          <a:r>
            <a:rPr lang="pt-BR" sz="1600" u="none" dirty="0" smtClean="0">
              <a:solidFill>
                <a:schemeClr val="tx1"/>
              </a:solidFill>
            </a:rPr>
            <a:t>Mais 208 unidades até 2014</a:t>
          </a:r>
          <a:endParaRPr lang="pt-BR" sz="1600" u="none" dirty="0">
            <a:solidFill>
              <a:schemeClr val="tx1"/>
            </a:solidFill>
          </a:endParaRPr>
        </a:p>
      </dgm:t>
    </dgm:pt>
    <dgm:pt modelId="{7A699D74-842A-45B4-B226-9F4718628C57}" type="parTrans" cxnId="{DC310053-B21B-4C69-9041-D147547D7B2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76FD5509-DABB-426C-957E-BC6F69CE6A59}" type="sibTrans" cxnId="{DC310053-B21B-4C69-9041-D147547D7B2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7570EE5-F2F9-47E8-9CE5-84502F8A06B8}">
      <dgm:prSet phldrT="[Texto]" custT="1"/>
      <dgm:spPr/>
      <dgm:t>
        <a:bodyPr/>
        <a:lstStyle/>
        <a:p>
          <a:r>
            <a:rPr lang="pt-BR" sz="1600" i="0" u="none" dirty="0" smtClean="0">
              <a:solidFill>
                <a:schemeClr val="tx1"/>
              </a:solidFill>
            </a:rPr>
            <a:t>Total de 562 unidades até 2014</a:t>
          </a:r>
          <a:endParaRPr lang="pt-BR" sz="1600" i="0" u="none" dirty="0">
            <a:solidFill>
              <a:schemeClr val="tx1"/>
            </a:solidFill>
          </a:endParaRPr>
        </a:p>
      </dgm:t>
      <dgm:extLst/>
    </dgm:pt>
    <dgm:pt modelId="{F18F5CA9-8021-4B5E-B870-825993BD59CD}" type="parTrans" cxnId="{14C4A448-1992-45B3-8158-5A033962D50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78EBCA8-C2F5-4A82-9D8B-37EE326D002A}" type="sibTrans" cxnId="{14C4A448-1992-45B3-8158-5A033962D50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A34A1A8-C464-4CBF-A0CF-217861F0C30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 smtClean="0">
              <a:solidFill>
                <a:schemeClr val="tx1"/>
              </a:solidFill>
            </a:rPr>
            <a:t>140 unidades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 smtClean="0">
              <a:solidFill>
                <a:schemeClr val="tx1"/>
              </a:solidFill>
            </a:rPr>
            <a:t>até 2002</a:t>
          </a:r>
          <a:endParaRPr lang="pt-BR" sz="1600" dirty="0">
            <a:solidFill>
              <a:schemeClr val="tx1"/>
            </a:solidFill>
          </a:endParaRPr>
        </a:p>
      </dgm:t>
    </dgm:pt>
    <dgm:pt modelId="{70E0A2A3-10FF-43DA-A94C-6E83B19DFA58}" type="parTrans" cxnId="{6DE5F604-D77E-4921-B1A2-812AF12BA59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27C9CBF-F849-4B46-93E4-F7D829C62B7E}" type="sibTrans" cxnId="{6DE5F604-D77E-4921-B1A2-812AF12BA59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CC3B4B29-03B8-4F96-B819-3364B1F7B69F}" type="pres">
      <dgm:prSet presAssocID="{9CDD2C4B-7805-4FDC-8ABB-9ED1FE1A790A}" presName="arrowDiagram" presStyleCnt="0">
        <dgm:presLayoutVars>
          <dgm:chMax val="5"/>
          <dgm:dir/>
          <dgm:resizeHandles val="exact"/>
        </dgm:presLayoutVars>
      </dgm:prSet>
      <dgm:spPr/>
    </dgm:pt>
    <dgm:pt modelId="{06A78654-773B-4813-966D-DE9A9547A82B}" type="pres">
      <dgm:prSet presAssocID="{9CDD2C4B-7805-4FDC-8ABB-9ED1FE1A790A}" presName="arrow" presStyleLbl="bgShp" presStyleIdx="0" presStyleCnt="1" custAng="13925045" custFlipHor="1" custLinFactNeighborX="-328" custLinFactNeighborY="949"/>
      <dgm:spPr/>
    </dgm:pt>
    <dgm:pt modelId="{B07E4A7E-C392-4B62-B0CD-97C62F8D2012}" type="pres">
      <dgm:prSet presAssocID="{9CDD2C4B-7805-4FDC-8ABB-9ED1FE1A790A}" presName="arrowDiagram4" presStyleCnt="0"/>
      <dgm:spPr/>
    </dgm:pt>
    <dgm:pt modelId="{2DEBDEB2-5387-4D3C-8839-23B6C7A54F9B}" type="pres">
      <dgm:prSet presAssocID="{BA34A1A8-C464-4CBF-A0CF-217861F0C30E}" presName="bullet4a" presStyleLbl="node1" presStyleIdx="0" presStyleCnt="4" custLinFactX="161444" custLinFactY="65076" custLinFactNeighborX="200000" custLinFactNeighborY="100000"/>
      <dgm:spPr/>
    </dgm:pt>
    <dgm:pt modelId="{4475A26D-5C8C-4694-81BF-0526C1F3D036}" type="pres">
      <dgm:prSet presAssocID="{BA34A1A8-C464-4CBF-A0CF-217861F0C30E}" presName="textBox4a" presStyleLbl="revTx" presStyleIdx="0" presStyleCnt="4" custScaleX="124719" custScaleY="40558" custLinFactNeighborX="54916" custLinFactNeighborY="145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382A19-01EE-4E69-84D8-3E28C30765B0}" type="pres">
      <dgm:prSet presAssocID="{9B3D6E15-D8F5-4403-801E-76B6D82C9680}" presName="bullet4b" presStyleLbl="node1" presStyleIdx="1" presStyleCnt="4" custScaleX="121215" custScaleY="121215" custLinFactX="100000" custLinFactY="100000" custLinFactNeighborX="137762" custLinFactNeighborY="190422"/>
      <dgm:spPr/>
    </dgm:pt>
    <dgm:pt modelId="{E5916439-CA89-4D41-B5C0-61A73DF589AF}" type="pres">
      <dgm:prSet presAssocID="{9B3D6E15-D8F5-4403-801E-76B6D82C9680}" presName="textBox4b" presStyleLbl="revTx" presStyleIdx="1" presStyleCnt="4" custScaleX="121512" custScaleY="33194" custLinFactNeighborX="58230" custLinFactNeighborY="191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E99C47-1E38-418B-8B17-104B780BB82A}" type="pres">
      <dgm:prSet presAssocID="{78CB17CF-D80B-432F-8D2F-31F9163671A4}" presName="bullet4c" presStyleLbl="node1" presStyleIdx="2" presStyleCnt="4" custScaleX="132142" custScaleY="132142" custLinFactX="28180" custLinFactY="100000" custLinFactNeighborX="100000" custLinFactNeighborY="114787"/>
      <dgm:spPr/>
    </dgm:pt>
    <dgm:pt modelId="{0F8CAF33-E4E9-4C10-9859-EA4B7D3404C8}" type="pres">
      <dgm:prSet presAssocID="{78CB17CF-D80B-432F-8D2F-31F9163671A4}" presName="textBox4c" presStyleLbl="revTx" presStyleIdx="2" presStyleCnt="4" custScaleX="137681" custScaleY="40706" custLinFactNeighborX="58230" custLinFactNeighborY="105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C9CD14-04D3-4501-8E62-B9AA7C35EEF3}" type="pres">
      <dgm:prSet presAssocID="{97570EE5-F2F9-47E8-9CE5-84502F8A06B8}" presName="bullet4d" presStyleLbl="node1" presStyleIdx="3" presStyleCnt="4" custScaleX="151513" custScaleY="151513" custLinFactNeighborY="64476"/>
      <dgm:spPr/>
    </dgm:pt>
    <dgm:pt modelId="{21C4212B-71E7-4EEF-B18C-B9DA8855A839}" type="pres">
      <dgm:prSet presAssocID="{97570EE5-F2F9-47E8-9CE5-84502F8A06B8}" presName="textBox4d" presStyleLbl="revTx" presStyleIdx="3" presStyleCnt="4" custScaleX="163239" custScaleY="17320" custLinFactNeighborX="42891" custLinFactNeighborY="-192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798DF6D-8740-4470-A330-7A7774340547}" type="presOf" srcId="{97570EE5-F2F9-47E8-9CE5-84502F8A06B8}" destId="{21C4212B-71E7-4EEF-B18C-B9DA8855A839}" srcOrd="0" destOrd="0" presId="urn:microsoft.com/office/officeart/2005/8/layout/arrow2"/>
    <dgm:cxn modelId="{F7BBB355-73A0-4CA4-913D-BE09D0DCE11C}" type="presOf" srcId="{9B3D6E15-D8F5-4403-801E-76B6D82C9680}" destId="{E5916439-CA89-4D41-B5C0-61A73DF589AF}" srcOrd="0" destOrd="0" presId="urn:microsoft.com/office/officeart/2005/8/layout/arrow2"/>
    <dgm:cxn modelId="{5679D21D-D14D-4616-AA0A-A79C93CD456E}" type="presOf" srcId="{9CDD2C4B-7805-4FDC-8ABB-9ED1FE1A790A}" destId="{CC3B4B29-03B8-4F96-B819-3364B1F7B69F}" srcOrd="0" destOrd="0" presId="urn:microsoft.com/office/officeart/2005/8/layout/arrow2"/>
    <dgm:cxn modelId="{9CC7495D-2EBA-4D2D-9018-A59BBAF9A562}" type="presOf" srcId="{78CB17CF-D80B-432F-8D2F-31F9163671A4}" destId="{0F8CAF33-E4E9-4C10-9859-EA4B7D3404C8}" srcOrd="0" destOrd="0" presId="urn:microsoft.com/office/officeart/2005/8/layout/arrow2"/>
    <dgm:cxn modelId="{1DE7387A-2169-4DB5-AE96-6C9EA024D9C6}" type="presOf" srcId="{BA34A1A8-C464-4CBF-A0CF-217861F0C30E}" destId="{4475A26D-5C8C-4694-81BF-0526C1F3D036}" srcOrd="0" destOrd="0" presId="urn:microsoft.com/office/officeart/2005/8/layout/arrow2"/>
    <dgm:cxn modelId="{DC310053-B21B-4C69-9041-D147547D7B2C}" srcId="{9CDD2C4B-7805-4FDC-8ABB-9ED1FE1A790A}" destId="{78CB17CF-D80B-432F-8D2F-31F9163671A4}" srcOrd="2" destOrd="0" parTransId="{7A699D74-842A-45B4-B226-9F4718628C57}" sibTransId="{76FD5509-DABB-426C-957E-BC6F69CE6A59}"/>
    <dgm:cxn modelId="{14C4A448-1992-45B3-8158-5A033962D509}" srcId="{9CDD2C4B-7805-4FDC-8ABB-9ED1FE1A790A}" destId="{97570EE5-F2F9-47E8-9CE5-84502F8A06B8}" srcOrd="3" destOrd="0" parTransId="{F18F5CA9-8021-4B5E-B870-825993BD59CD}" sibTransId="{478EBCA8-C2F5-4A82-9D8B-37EE326D002A}"/>
    <dgm:cxn modelId="{6DE5F604-D77E-4921-B1A2-812AF12BA592}" srcId="{9CDD2C4B-7805-4FDC-8ABB-9ED1FE1A790A}" destId="{BA34A1A8-C464-4CBF-A0CF-217861F0C30E}" srcOrd="0" destOrd="0" parTransId="{70E0A2A3-10FF-43DA-A94C-6E83B19DFA58}" sibTransId="{027C9CBF-F849-4B46-93E4-F7D829C62B7E}"/>
    <dgm:cxn modelId="{4DE01EF6-CEB0-41C9-BC91-D93412C8F1B4}" srcId="{9CDD2C4B-7805-4FDC-8ABB-9ED1FE1A790A}" destId="{9B3D6E15-D8F5-4403-801E-76B6D82C9680}" srcOrd="1" destOrd="0" parTransId="{B1FB6201-1835-417B-AEDF-BAEB595A4381}" sibTransId="{9106DB76-1465-4310-B049-7B11EF76D555}"/>
    <dgm:cxn modelId="{DF79D95E-45C0-4AC0-B4F7-3FA664307782}" type="presParOf" srcId="{CC3B4B29-03B8-4F96-B819-3364B1F7B69F}" destId="{06A78654-773B-4813-966D-DE9A9547A82B}" srcOrd="0" destOrd="0" presId="urn:microsoft.com/office/officeart/2005/8/layout/arrow2"/>
    <dgm:cxn modelId="{DFCBAD14-9C62-49C5-A920-A34EC9BDB271}" type="presParOf" srcId="{CC3B4B29-03B8-4F96-B819-3364B1F7B69F}" destId="{B07E4A7E-C392-4B62-B0CD-97C62F8D2012}" srcOrd="1" destOrd="0" presId="urn:microsoft.com/office/officeart/2005/8/layout/arrow2"/>
    <dgm:cxn modelId="{A17AA30B-DC5E-421C-9C88-A0D512167065}" type="presParOf" srcId="{B07E4A7E-C392-4B62-B0CD-97C62F8D2012}" destId="{2DEBDEB2-5387-4D3C-8839-23B6C7A54F9B}" srcOrd="0" destOrd="0" presId="urn:microsoft.com/office/officeart/2005/8/layout/arrow2"/>
    <dgm:cxn modelId="{1201CC0C-FF5E-4B69-8A2F-C4522D5A9A7C}" type="presParOf" srcId="{B07E4A7E-C392-4B62-B0CD-97C62F8D2012}" destId="{4475A26D-5C8C-4694-81BF-0526C1F3D036}" srcOrd="1" destOrd="0" presId="urn:microsoft.com/office/officeart/2005/8/layout/arrow2"/>
    <dgm:cxn modelId="{DB4C24D4-D992-45EB-B44D-3C8C40F607A4}" type="presParOf" srcId="{B07E4A7E-C392-4B62-B0CD-97C62F8D2012}" destId="{47382A19-01EE-4E69-84D8-3E28C30765B0}" srcOrd="2" destOrd="0" presId="urn:microsoft.com/office/officeart/2005/8/layout/arrow2"/>
    <dgm:cxn modelId="{A9843979-F19C-4AAA-96E1-F1D1A489C67C}" type="presParOf" srcId="{B07E4A7E-C392-4B62-B0CD-97C62F8D2012}" destId="{E5916439-CA89-4D41-B5C0-61A73DF589AF}" srcOrd="3" destOrd="0" presId="urn:microsoft.com/office/officeart/2005/8/layout/arrow2"/>
    <dgm:cxn modelId="{0FBA30E4-8D94-4863-95C4-DD1EF7670C76}" type="presParOf" srcId="{B07E4A7E-C392-4B62-B0CD-97C62F8D2012}" destId="{40E99C47-1E38-418B-8B17-104B780BB82A}" srcOrd="4" destOrd="0" presId="urn:microsoft.com/office/officeart/2005/8/layout/arrow2"/>
    <dgm:cxn modelId="{5BBBFC84-9E8C-4F85-B5B3-2BCEA7E7970A}" type="presParOf" srcId="{B07E4A7E-C392-4B62-B0CD-97C62F8D2012}" destId="{0F8CAF33-E4E9-4C10-9859-EA4B7D3404C8}" srcOrd="5" destOrd="0" presId="urn:microsoft.com/office/officeart/2005/8/layout/arrow2"/>
    <dgm:cxn modelId="{66A4E79B-B4B5-4867-82F0-17482999F274}" type="presParOf" srcId="{B07E4A7E-C392-4B62-B0CD-97C62F8D2012}" destId="{B3C9CD14-04D3-4501-8E62-B9AA7C35EEF3}" srcOrd="6" destOrd="0" presId="urn:microsoft.com/office/officeart/2005/8/layout/arrow2"/>
    <dgm:cxn modelId="{413C523C-8333-4AB3-B0A1-42969B5E2AD1}" type="presParOf" srcId="{B07E4A7E-C392-4B62-B0CD-97C62F8D2012}" destId="{21C4212B-71E7-4EEF-B18C-B9DA8855A83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9028F-4F2A-4598-9CA9-480FC16BB11D}" type="doc">
      <dgm:prSet loTypeId="urn:microsoft.com/office/officeart/2005/8/layout/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8CCE64E-4570-45C5-A335-102984C1CF66}">
      <dgm:prSet phldrT="[Text]" custT="1"/>
      <dgm:spPr/>
      <dgm:t>
        <a:bodyPr/>
        <a:lstStyle/>
        <a:p>
          <a:r>
            <a:rPr lang="pt-BR" sz="1800" b="1" smtClean="0">
              <a:solidFill>
                <a:schemeClr val="tx1"/>
              </a:solidFill>
            </a:rPr>
            <a:t>Instituição é habilitada e faz adesão ao Pronatec </a:t>
          </a:r>
          <a:endParaRPr lang="pt-BR" sz="1800" b="1" dirty="0">
            <a:solidFill>
              <a:schemeClr val="tx1"/>
            </a:solidFill>
          </a:endParaRPr>
        </a:p>
      </dgm:t>
    </dgm:pt>
    <dgm:pt modelId="{B985C87D-6F45-45DC-A209-C641CAA56DCA}" type="parTrans" cxnId="{86002C94-0809-425E-BC39-87604F068D1E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9543FF7C-F741-4573-83F1-33FBA55BA6FD}" type="sibTrans" cxnId="{86002C94-0809-425E-BC39-87604F068D1E}">
      <dgm:prSet custT="1"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E2332AB6-FE99-4C7F-BFD0-96380F458858}">
      <dgm:prSet phldrT="[Text]" custT="1"/>
      <dgm:spPr/>
      <dgm:t>
        <a:bodyPr/>
        <a:lstStyle/>
        <a:p>
          <a:r>
            <a:rPr lang="pt-BR" sz="1800" b="1" smtClean="0">
              <a:solidFill>
                <a:schemeClr val="tx1"/>
              </a:solidFill>
            </a:rPr>
            <a:t>Instituição propõe vagas  em curso técnicos</a:t>
          </a:r>
          <a:endParaRPr lang="pt-BR" sz="1800" b="1" dirty="0">
            <a:solidFill>
              <a:schemeClr val="tx1"/>
            </a:solidFill>
          </a:endParaRPr>
        </a:p>
      </dgm:t>
    </dgm:pt>
    <dgm:pt modelId="{A48780BE-654F-42FD-BFCA-A9580BD676DA}" type="parTrans" cxnId="{1A1BD593-CCCB-4530-8C2B-EB8374530195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A2687C28-FBC9-4C9B-B775-0064BF618BFA}" type="sibTrans" cxnId="{1A1BD593-CCCB-4530-8C2B-EB8374530195}">
      <dgm:prSet custT="1"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218B2D2E-565E-4F2F-AC45-E4D4CEB81F55}">
      <dgm:prSet phldrT="[Text]" custT="1"/>
      <dgm:spPr/>
      <dgm:t>
        <a:bodyPr/>
        <a:lstStyle/>
        <a:p>
          <a:r>
            <a:rPr lang="pt-BR" sz="1800" b="1" smtClean="0">
              <a:solidFill>
                <a:schemeClr val="tx1"/>
              </a:solidFill>
            </a:rPr>
            <a:t>MEC aprova oferta de vagas</a:t>
          </a:r>
          <a:endParaRPr lang="pt-BR" sz="1800" b="1" dirty="0">
            <a:solidFill>
              <a:schemeClr val="tx1"/>
            </a:solidFill>
          </a:endParaRPr>
        </a:p>
      </dgm:t>
    </dgm:pt>
    <dgm:pt modelId="{BEBAC04C-65FC-4460-8F3B-1CB88F90179D}" type="parTrans" cxnId="{AC565C9F-BCD0-418B-83CA-B32411774A32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518190EC-BAEE-4FB7-A85D-DC88D2345B98}" type="sibTrans" cxnId="{AC565C9F-BCD0-418B-83CA-B32411774A32}">
      <dgm:prSet custT="1"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83FCEF24-87A4-4FE1-99D1-BDD7A5791EDC}">
      <dgm:prSet phldrT="[Text]" custT="1"/>
      <dgm:spPr/>
      <dgm:t>
        <a:bodyPr/>
        <a:lstStyle/>
        <a:p>
          <a:r>
            <a:rPr lang="pt-BR" sz="1800" b="1" smtClean="0">
              <a:solidFill>
                <a:schemeClr val="tx1"/>
              </a:solidFill>
            </a:rPr>
            <a:t>MEC publica edital para processo seletivo unificado de cursos Técnicos</a:t>
          </a:r>
          <a:endParaRPr lang="pt-BR" sz="1800" b="1" dirty="0">
            <a:solidFill>
              <a:schemeClr val="tx1"/>
            </a:solidFill>
          </a:endParaRPr>
        </a:p>
      </dgm:t>
    </dgm:pt>
    <dgm:pt modelId="{257EDEB7-B70A-4BDD-A9F6-18E6D5586EE4}" type="parTrans" cxnId="{3982BC16-4441-4A92-B985-A6A068742848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F5C9C16D-E513-4B5C-9533-F4EA8DDD3C26}" type="sibTrans" cxnId="{3982BC16-4441-4A92-B985-A6A068742848}">
      <dgm:prSet custT="1"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B6E10A19-68BF-47BE-8ADA-A2D9A73CF097}">
      <dgm:prSet phldrT="[Text]" custT="1"/>
      <dgm:spPr/>
      <dgm:t>
        <a:bodyPr/>
        <a:lstStyle/>
        <a:p>
          <a:r>
            <a:rPr lang="pt-BR" sz="1800" b="1" smtClean="0">
              <a:solidFill>
                <a:schemeClr val="tx1"/>
              </a:solidFill>
            </a:rPr>
            <a:t>Estudantes se inscrevem com a nota do Enem</a:t>
          </a:r>
          <a:endParaRPr lang="pt-BR" sz="1800" b="1" dirty="0">
            <a:solidFill>
              <a:schemeClr val="tx1"/>
            </a:solidFill>
          </a:endParaRPr>
        </a:p>
      </dgm:t>
    </dgm:pt>
    <dgm:pt modelId="{9B2B5F1D-1C0D-4D3F-9C90-882C8A1E2451}" type="parTrans" cxnId="{441602AB-AE94-4F75-B7F0-AC8EF167F2D1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6AA44BCC-9814-4FCC-8D7D-3B5EC41A3D66}" type="sibTrans" cxnId="{441602AB-AE94-4F75-B7F0-AC8EF167F2D1}">
      <dgm:prSet custT="1"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B7A483F1-4C48-4829-9B65-31D9F3A96AC4}">
      <dgm:prSet phldrT="[Text]" custT="1"/>
      <dgm:spPr/>
      <dgm:t>
        <a:bodyPr/>
        <a:lstStyle/>
        <a:p>
          <a:r>
            <a:rPr lang="pt-BR" sz="1800" b="1" smtClean="0">
              <a:solidFill>
                <a:schemeClr val="tx1"/>
              </a:solidFill>
            </a:rPr>
            <a:t>Estudantes aprovados se matriculam</a:t>
          </a:r>
          <a:endParaRPr lang="pt-BR" sz="1800" b="1" dirty="0">
            <a:solidFill>
              <a:schemeClr val="tx1"/>
            </a:solidFill>
          </a:endParaRPr>
        </a:p>
      </dgm:t>
    </dgm:pt>
    <dgm:pt modelId="{B27D4E62-BB35-4203-80B2-B62BBD2F1B36}" type="parTrans" cxnId="{45D3CD1D-0F61-47FE-89FF-4A680681F9C3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C0EFBEC9-82D2-41CF-9CD5-D3427EFA824A}" type="sibTrans" cxnId="{45D3CD1D-0F61-47FE-89FF-4A680681F9C3}">
      <dgm:prSet custT="1"/>
      <dgm:spPr/>
      <dgm:t>
        <a:bodyPr/>
        <a:lstStyle/>
        <a:p>
          <a:endParaRPr lang="pt-BR" sz="1200" b="1">
            <a:solidFill>
              <a:schemeClr val="tx1"/>
            </a:solidFill>
          </a:endParaRPr>
        </a:p>
      </dgm:t>
    </dgm:pt>
    <dgm:pt modelId="{243E68D3-4D95-4D31-AFF1-4A913C8F41AC}">
      <dgm:prSet phldrT="[Text]" custT="1"/>
      <dgm:spPr/>
      <dgm:t>
        <a:bodyPr/>
        <a:lstStyle/>
        <a:p>
          <a:r>
            <a:rPr lang="pt-BR" sz="1800" b="1" dirty="0" smtClean="0">
              <a:solidFill>
                <a:schemeClr val="tx1"/>
              </a:solidFill>
            </a:rPr>
            <a:t>Eventuais vagas não ocupadas são ofertadas no site do Pronatec (inscrição on-line)</a:t>
          </a:r>
          <a:endParaRPr lang="pt-BR" sz="1800" b="1" dirty="0">
            <a:solidFill>
              <a:schemeClr val="tx1"/>
            </a:solidFill>
          </a:endParaRPr>
        </a:p>
      </dgm:t>
    </dgm:pt>
    <dgm:pt modelId="{D1A37A02-859B-4475-A7EA-5D58A5B95B3F}" type="parTrans" cxnId="{A504B21E-858A-4133-9740-911D27061E86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CD6A6064-A67D-4907-81BB-17C57C0EBC3F}" type="sibTrans" cxnId="{A504B21E-858A-4133-9740-911D27061E86}">
      <dgm:prSet/>
      <dgm:spPr/>
      <dgm:t>
        <a:bodyPr/>
        <a:lstStyle/>
        <a:p>
          <a:endParaRPr lang="pt-BR" sz="2800" b="1">
            <a:solidFill>
              <a:schemeClr val="tx1"/>
            </a:solidFill>
          </a:endParaRPr>
        </a:p>
      </dgm:t>
    </dgm:pt>
    <dgm:pt modelId="{F1E970DC-969B-449E-BF01-4D692B118ED1}" type="pres">
      <dgm:prSet presAssocID="{6739028F-4F2A-4598-9CA9-480FC16BB1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34A779-DAEB-43DF-BC14-9E0077242448}" type="pres">
      <dgm:prSet presAssocID="{88CCE64E-4570-45C5-A335-102984C1CF6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87BE29-D4AB-418A-A271-A3B92963FF71}" type="pres">
      <dgm:prSet presAssocID="{9543FF7C-F741-4573-83F1-33FBA55BA6FD}" presName="sibTrans" presStyleLbl="sibTrans2D1" presStyleIdx="0" presStyleCnt="6"/>
      <dgm:spPr/>
      <dgm:t>
        <a:bodyPr/>
        <a:lstStyle/>
        <a:p>
          <a:endParaRPr lang="pt-BR"/>
        </a:p>
      </dgm:t>
    </dgm:pt>
    <dgm:pt modelId="{D9E501B6-8B5B-4A2C-B8E7-1D2EDF38B0EE}" type="pres">
      <dgm:prSet presAssocID="{9543FF7C-F741-4573-83F1-33FBA55BA6FD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7034890E-0AE2-4057-AB23-352AB119DDF8}" type="pres">
      <dgm:prSet presAssocID="{E2332AB6-FE99-4C7F-BFD0-96380F45885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2EB473-1207-4087-9785-F44BE5DEB6E3}" type="pres">
      <dgm:prSet presAssocID="{A2687C28-FBC9-4C9B-B775-0064BF618BFA}" presName="sibTrans" presStyleLbl="sibTrans2D1" presStyleIdx="1" presStyleCnt="6"/>
      <dgm:spPr/>
      <dgm:t>
        <a:bodyPr/>
        <a:lstStyle/>
        <a:p>
          <a:endParaRPr lang="pt-BR"/>
        </a:p>
      </dgm:t>
    </dgm:pt>
    <dgm:pt modelId="{F8CAE33C-9281-49C7-A57E-2883C3FED0B8}" type="pres">
      <dgm:prSet presAssocID="{A2687C28-FBC9-4C9B-B775-0064BF618BFA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AA94C870-F8D2-43A0-956B-75F941EE74EE}" type="pres">
      <dgm:prSet presAssocID="{218B2D2E-565E-4F2F-AC45-E4D4CEB81F5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2F99B2-FE20-4203-94B5-14977181F1D6}" type="pres">
      <dgm:prSet presAssocID="{518190EC-BAEE-4FB7-A85D-DC88D2345B98}" presName="sibTrans" presStyleLbl="sibTrans2D1" presStyleIdx="2" presStyleCnt="6"/>
      <dgm:spPr/>
      <dgm:t>
        <a:bodyPr/>
        <a:lstStyle/>
        <a:p>
          <a:endParaRPr lang="pt-BR"/>
        </a:p>
      </dgm:t>
    </dgm:pt>
    <dgm:pt modelId="{AAF51D5E-569D-4D79-B57B-2377B5C5FB54}" type="pres">
      <dgm:prSet presAssocID="{518190EC-BAEE-4FB7-A85D-DC88D2345B98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83498055-1EE6-4891-9506-267B2AD3ED9A}" type="pres">
      <dgm:prSet presAssocID="{83FCEF24-87A4-4FE1-99D1-BDD7A5791EDC}" presName="node" presStyleLbl="node1" presStyleIdx="3" presStyleCnt="7" custScaleX="1269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906CAA-B86F-4F56-9926-1EC167E1D817}" type="pres">
      <dgm:prSet presAssocID="{F5C9C16D-E513-4B5C-9533-F4EA8DDD3C26}" presName="sibTrans" presStyleLbl="sibTrans2D1" presStyleIdx="3" presStyleCnt="6"/>
      <dgm:spPr/>
      <dgm:t>
        <a:bodyPr/>
        <a:lstStyle/>
        <a:p>
          <a:endParaRPr lang="pt-BR"/>
        </a:p>
      </dgm:t>
    </dgm:pt>
    <dgm:pt modelId="{87E949EF-47D5-4BCC-81C3-CF36C4625B43}" type="pres">
      <dgm:prSet presAssocID="{F5C9C16D-E513-4B5C-9533-F4EA8DDD3C26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FDD2E1A6-204B-4299-88DB-95E5ED8522FB}" type="pres">
      <dgm:prSet presAssocID="{B6E10A19-68BF-47BE-8ADA-A2D9A73CF09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DF5EE1-FEDE-46E5-883A-834C7ED2F553}" type="pres">
      <dgm:prSet presAssocID="{6AA44BCC-9814-4FCC-8D7D-3B5EC41A3D66}" presName="sibTrans" presStyleLbl="sibTrans2D1" presStyleIdx="4" presStyleCnt="6"/>
      <dgm:spPr/>
      <dgm:t>
        <a:bodyPr/>
        <a:lstStyle/>
        <a:p>
          <a:endParaRPr lang="pt-BR"/>
        </a:p>
      </dgm:t>
    </dgm:pt>
    <dgm:pt modelId="{58D7F269-3309-4F62-9689-18FB4C3A8C97}" type="pres">
      <dgm:prSet presAssocID="{6AA44BCC-9814-4FCC-8D7D-3B5EC41A3D66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7AC43E6E-CF86-4D59-92B8-B9E4902842C4}" type="pres">
      <dgm:prSet presAssocID="{B7A483F1-4C48-4829-9B65-31D9F3A96AC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30FB08-575B-4CFD-8563-C5C833C0A3F1}" type="pres">
      <dgm:prSet presAssocID="{C0EFBEC9-82D2-41CF-9CD5-D3427EFA824A}" presName="sibTrans" presStyleLbl="sibTrans2D1" presStyleIdx="5" presStyleCnt="6" custAng="1136825"/>
      <dgm:spPr/>
      <dgm:t>
        <a:bodyPr/>
        <a:lstStyle/>
        <a:p>
          <a:endParaRPr lang="pt-BR"/>
        </a:p>
      </dgm:t>
    </dgm:pt>
    <dgm:pt modelId="{48E18D67-722B-44A4-A19C-8E3B280A9AED}" type="pres">
      <dgm:prSet presAssocID="{C0EFBEC9-82D2-41CF-9CD5-D3427EFA824A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5540DCE6-021B-42DA-98FD-DD742693B7FB}" type="pres">
      <dgm:prSet presAssocID="{243E68D3-4D95-4D31-AFF1-4A913C8F41AC}" presName="node" presStyleLbl="node1" presStyleIdx="6" presStyleCnt="7" custScaleX="1686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C4BC17-012F-447B-A35E-EF19A13AD027}" type="presOf" srcId="{A2687C28-FBC9-4C9B-B775-0064BF618BFA}" destId="{8B2EB473-1207-4087-9785-F44BE5DEB6E3}" srcOrd="0" destOrd="0" presId="urn:microsoft.com/office/officeart/2005/8/layout/process5"/>
    <dgm:cxn modelId="{AAAFE121-E715-48DB-913B-8A32DFABEAB6}" type="presOf" srcId="{B7A483F1-4C48-4829-9B65-31D9F3A96AC4}" destId="{7AC43E6E-CF86-4D59-92B8-B9E4902842C4}" srcOrd="0" destOrd="0" presId="urn:microsoft.com/office/officeart/2005/8/layout/process5"/>
    <dgm:cxn modelId="{441602AB-AE94-4F75-B7F0-AC8EF167F2D1}" srcId="{6739028F-4F2A-4598-9CA9-480FC16BB11D}" destId="{B6E10A19-68BF-47BE-8ADA-A2D9A73CF097}" srcOrd="4" destOrd="0" parTransId="{9B2B5F1D-1C0D-4D3F-9C90-882C8A1E2451}" sibTransId="{6AA44BCC-9814-4FCC-8D7D-3B5EC41A3D66}"/>
    <dgm:cxn modelId="{FD26E127-9CBE-4B20-9AB1-0B6F8027A622}" type="presOf" srcId="{6739028F-4F2A-4598-9CA9-480FC16BB11D}" destId="{F1E970DC-969B-449E-BF01-4D692B118ED1}" srcOrd="0" destOrd="0" presId="urn:microsoft.com/office/officeart/2005/8/layout/process5"/>
    <dgm:cxn modelId="{AC565C9F-BCD0-418B-83CA-B32411774A32}" srcId="{6739028F-4F2A-4598-9CA9-480FC16BB11D}" destId="{218B2D2E-565E-4F2F-AC45-E4D4CEB81F55}" srcOrd="2" destOrd="0" parTransId="{BEBAC04C-65FC-4460-8F3B-1CB88F90179D}" sibTransId="{518190EC-BAEE-4FB7-A85D-DC88D2345B98}"/>
    <dgm:cxn modelId="{A504B21E-858A-4133-9740-911D27061E86}" srcId="{6739028F-4F2A-4598-9CA9-480FC16BB11D}" destId="{243E68D3-4D95-4D31-AFF1-4A913C8F41AC}" srcOrd="6" destOrd="0" parTransId="{D1A37A02-859B-4475-A7EA-5D58A5B95B3F}" sibTransId="{CD6A6064-A67D-4907-81BB-17C57C0EBC3F}"/>
    <dgm:cxn modelId="{86002C94-0809-425E-BC39-87604F068D1E}" srcId="{6739028F-4F2A-4598-9CA9-480FC16BB11D}" destId="{88CCE64E-4570-45C5-A335-102984C1CF66}" srcOrd="0" destOrd="0" parTransId="{B985C87D-6F45-45DC-A209-C641CAA56DCA}" sibTransId="{9543FF7C-F741-4573-83F1-33FBA55BA6FD}"/>
    <dgm:cxn modelId="{3982BC16-4441-4A92-B985-A6A068742848}" srcId="{6739028F-4F2A-4598-9CA9-480FC16BB11D}" destId="{83FCEF24-87A4-4FE1-99D1-BDD7A5791EDC}" srcOrd="3" destOrd="0" parTransId="{257EDEB7-B70A-4BDD-A9F6-18E6D5586EE4}" sibTransId="{F5C9C16D-E513-4B5C-9533-F4EA8DDD3C26}"/>
    <dgm:cxn modelId="{08A81EAF-457F-498D-A1A8-EEE4DDC9D537}" type="presOf" srcId="{A2687C28-FBC9-4C9B-B775-0064BF618BFA}" destId="{F8CAE33C-9281-49C7-A57E-2883C3FED0B8}" srcOrd="1" destOrd="0" presId="urn:microsoft.com/office/officeart/2005/8/layout/process5"/>
    <dgm:cxn modelId="{0B45C622-51FF-4551-9C1D-B732CBEA9419}" type="presOf" srcId="{83FCEF24-87A4-4FE1-99D1-BDD7A5791EDC}" destId="{83498055-1EE6-4891-9506-267B2AD3ED9A}" srcOrd="0" destOrd="0" presId="urn:microsoft.com/office/officeart/2005/8/layout/process5"/>
    <dgm:cxn modelId="{FFF19074-2845-4522-8711-74EBFCD0D928}" type="presOf" srcId="{6AA44BCC-9814-4FCC-8D7D-3B5EC41A3D66}" destId="{58D7F269-3309-4F62-9689-18FB4C3A8C97}" srcOrd="1" destOrd="0" presId="urn:microsoft.com/office/officeart/2005/8/layout/process5"/>
    <dgm:cxn modelId="{32D7D711-5C4B-4BBB-AB4F-9D9763327414}" type="presOf" srcId="{518190EC-BAEE-4FB7-A85D-DC88D2345B98}" destId="{AAF51D5E-569D-4D79-B57B-2377B5C5FB54}" srcOrd="1" destOrd="0" presId="urn:microsoft.com/office/officeart/2005/8/layout/process5"/>
    <dgm:cxn modelId="{0C2D88A6-9721-4F98-8F75-608522F7252F}" type="presOf" srcId="{9543FF7C-F741-4573-83F1-33FBA55BA6FD}" destId="{D9E501B6-8B5B-4A2C-B8E7-1D2EDF38B0EE}" srcOrd="1" destOrd="0" presId="urn:microsoft.com/office/officeart/2005/8/layout/process5"/>
    <dgm:cxn modelId="{98831002-680F-4B7A-8977-A7C783BDD59A}" type="presOf" srcId="{C0EFBEC9-82D2-41CF-9CD5-D3427EFA824A}" destId="{8730FB08-575B-4CFD-8563-C5C833C0A3F1}" srcOrd="0" destOrd="0" presId="urn:microsoft.com/office/officeart/2005/8/layout/process5"/>
    <dgm:cxn modelId="{1A1BD593-CCCB-4530-8C2B-EB8374530195}" srcId="{6739028F-4F2A-4598-9CA9-480FC16BB11D}" destId="{E2332AB6-FE99-4C7F-BFD0-96380F458858}" srcOrd="1" destOrd="0" parTransId="{A48780BE-654F-42FD-BFCA-A9580BD676DA}" sibTransId="{A2687C28-FBC9-4C9B-B775-0064BF618BFA}"/>
    <dgm:cxn modelId="{3DB803DB-A5BD-42CB-BD2E-61F0596CB62F}" type="presOf" srcId="{218B2D2E-565E-4F2F-AC45-E4D4CEB81F55}" destId="{AA94C870-F8D2-43A0-956B-75F941EE74EE}" srcOrd="0" destOrd="0" presId="urn:microsoft.com/office/officeart/2005/8/layout/process5"/>
    <dgm:cxn modelId="{D68DC0F6-BF60-4391-817C-AFF06B4545BA}" type="presOf" srcId="{E2332AB6-FE99-4C7F-BFD0-96380F458858}" destId="{7034890E-0AE2-4057-AB23-352AB119DDF8}" srcOrd="0" destOrd="0" presId="urn:microsoft.com/office/officeart/2005/8/layout/process5"/>
    <dgm:cxn modelId="{9246E265-5AD6-4294-927F-EA7ABD9B8F51}" type="presOf" srcId="{243E68D3-4D95-4D31-AFF1-4A913C8F41AC}" destId="{5540DCE6-021B-42DA-98FD-DD742693B7FB}" srcOrd="0" destOrd="0" presId="urn:microsoft.com/office/officeart/2005/8/layout/process5"/>
    <dgm:cxn modelId="{70DA83B5-C6ED-41FD-8843-F857DCAA6D6A}" type="presOf" srcId="{9543FF7C-F741-4573-83F1-33FBA55BA6FD}" destId="{0A87BE29-D4AB-418A-A271-A3B92963FF71}" srcOrd="0" destOrd="0" presId="urn:microsoft.com/office/officeart/2005/8/layout/process5"/>
    <dgm:cxn modelId="{42105D38-C5EA-4E03-82D4-F14037DFED0E}" type="presOf" srcId="{6AA44BCC-9814-4FCC-8D7D-3B5EC41A3D66}" destId="{86DF5EE1-FEDE-46E5-883A-834C7ED2F553}" srcOrd="0" destOrd="0" presId="urn:microsoft.com/office/officeart/2005/8/layout/process5"/>
    <dgm:cxn modelId="{4C9DB948-9343-4733-B0EB-CBEE56AB2807}" type="presOf" srcId="{F5C9C16D-E513-4B5C-9533-F4EA8DDD3C26}" destId="{A6906CAA-B86F-4F56-9926-1EC167E1D817}" srcOrd="0" destOrd="0" presId="urn:microsoft.com/office/officeart/2005/8/layout/process5"/>
    <dgm:cxn modelId="{EC301DAB-409D-446C-B9C0-307887F1010B}" type="presOf" srcId="{B6E10A19-68BF-47BE-8ADA-A2D9A73CF097}" destId="{FDD2E1A6-204B-4299-88DB-95E5ED8522FB}" srcOrd="0" destOrd="0" presId="urn:microsoft.com/office/officeart/2005/8/layout/process5"/>
    <dgm:cxn modelId="{01F2CBC9-B949-438C-A74C-9CEC60C2D0E8}" type="presOf" srcId="{C0EFBEC9-82D2-41CF-9CD5-D3427EFA824A}" destId="{48E18D67-722B-44A4-A19C-8E3B280A9AED}" srcOrd="1" destOrd="0" presId="urn:microsoft.com/office/officeart/2005/8/layout/process5"/>
    <dgm:cxn modelId="{45D3CD1D-0F61-47FE-89FF-4A680681F9C3}" srcId="{6739028F-4F2A-4598-9CA9-480FC16BB11D}" destId="{B7A483F1-4C48-4829-9B65-31D9F3A96AC4}" srcOrd="5" destOrd="0" parTransId="{B27D4E62-BB35-4203-80B2-B62BBD2F1B36}" sibTransId="{C0EFBEC9-82D2-41CF-9CD5-D3427EFA824A}"/>
    <dgm:cxn modelId="{526C84AD-AC41-419C-ADDC-AC2B9DFC0EE5}" type="presOf" srcId="{518190EC-BAEE-4FB7-A85D-DC88D2345B98}" destId="{A12F99B2-FE20-4203-94B5-14977181F1D6}" srcOrd="0" destOrd="0" presId="urn:microsoft.com/office/officeart/2005/8/layout/process5"/>
    <dgm:cxn modelId="{C24E5B04-3C01-42A8-B11C-ED8BB965BFF4}" type="presOf" srcId="{F5C9C16D-E513-4B5C-9533-F4EA8DDD3C26}" destId="{87E949EF-47D5-4BCC-81C3-CF36C4625B43}" srcOrd="1" destOrd="0" presId="urn:microsoft.com/office/officeart/2005/8/layout/process5"/>
    <dgm:cxn modelId="{45E5CEE2-DD01-438B-A5BE-00AE27BDA78F}" type="presOf" srcId="{88CCE64E-4570-45C5-A335-102984C1CF66}" destId="{A734A779-DAEB-43DF-BC14-9E0077242448}" srcOrd="0" destOrd="0" presId="urn:microsoft.com/office/officeart/2005/8/layout/process5"/>
    <dgm:cxn modelId="{1BB507B1-AB10-4BB7-911D-0E2B1617D0C0}" type="presParOf" srcId="{F1E970DC-969B-449E-BF01-4D692B118ED1}" destId="{A734A779-DAEB-43DF-BC14-9E0077242448}" srcOrd="0" destOrd="0" presId="urn:microsoft.com/office/officeart/2005/8/layout/process5"/>
    <dgm:cxn modelId="{B16BE466-FC2C-4A6D-A496-9450A2057283}" type="presParOf" srcId="{F1E970DC-969B-449E-BF01-4D692B118ED1}" destId="{0A87BE29-D4AB-418A-A271-A3B92963FF71}" srcOrd="1" destOrd="0" presId="urn:microsoft.com/office/officeart/2005/8/layout/process5"/>
    <dgm:cxn modelId="{8864EA61-ACF9-413C-B998-DE6406642C32}" type="presParOf" srcId="{0A87BE29-D4AB-418A-A271-A3B92963FF71}" destId="{D9E501B6-8B5B-4A2C-B8E7-1D2EDF38B0EE}" srcOrd="0" destOrd="0" presId="urn:microsoft.com/office/officeart/2005/8/layout/process5"/>
    <dgm:cxn modelId="{D7FFFB13-8163-4F23-93D6-72351CC87024}" type="presParOf" srcId="{F1E970DC-969B-449E-BF01-4D692B118ED1}" destId="{7034890E-0AE2-4057-AB23-352AB119DDF8}" srcOrd="2" destOrd="0" presId="urn:microsoft.com/office/officeart/2005/8/layout/process5"/>
    <dgm:cxn modelId="{2F302B65-E70F-4F3B-9324-6E17DC53EA36}" type="presParOf" srcId="{F1E970DC-969B-449E-BF01-4D692B118ED1}" destId="{8B2EB473-1207-4087-9785-F44BE5DEB6E3}" srcOrd="3" destOrd="0" presId="urn:microsoft.com/office/officeart/2005/8/layout/process5"/>
    <dgm:cxn modelId="{7D545341-B9AB-468C-ABD4-0620E6177317}" type="presParOf" srcId="{8B2EB473-1207-4087-9785-F44BE5DEB6E3}" destId="{F8CAE33C-9281-49C7-A57E-2883C3FED0B8}" srcOrd="0" destOrd="0" presId="urn:microsoft.com/office/officeart/2005/8/layout/process5"/>
    <dgm:cxn modelId="{15FD0383-6063-444F-AF77-80ADB9E14097}" type="presParOf" srcId="{F1E970DC-969B-449E-BF01-4D692B118ED1}" destId="{AA94C870-F8D2-43A0-956B-75F941EE74EE}" srcOrd="4" destOrd="0" presId="urn:microsoft.com/office/officeart/2005/8/layout/process5"/>
    <dgm:cxn modelId="{4CA7392F-2B6D-47B3-B34A-C1868F6B3909}" type="presParOf" srcId="{F1E970DC-969B-449E-BF01-4D692B118ED1}" destId="{A12F99B2-FE20-4203-94B5-14977181F1D6}" srcOrd="5" destOrd="0" presId="urn:microsoft.com/office/officeart/2005/8/layout/process5"/>
    <dgm:cxn modelId="{76D7C7E1-70B3-417F-B9D3-E051DB54001D}" type="presParOf" srcId="{A12F99B2-FE20-4203-94B5-14977181F1D6}" destId="{AAF51D5E-569D-4D79-B57B-2377B5C5FB54}" srcOrd="0" destOrd="0" presId="urn:microsoft.com/office/officeart/2005/8/layout/process5"/>
    <dgm:cxn modelId="{F381E850-B4E3-4C00-B590-6FE7EFB2E8D7}" type="presParOf" srcId="{F1E970DC-969B-449E-BF01-4D692B118ED1}" destId="{83498055-1EE6-4891-9506-267B2AD3ED9A}" srcOrd="6" destOrd="0" presId="urn:microsoft.com/office/officeart/2005/8/layout/process5"/>
    <dgm:cxn modelId="{75C3E61C-1E97-4837-ABF7-6020C3E7E9A3}" type="presParOf" srcId="{F1E970DC-969B-449E-BF01-4D692B118ED1}" destId="{A6906CAA-B86F-4F56-9926-1EC167E1D817}" srcOrd="7" destOrd="0" presId="urn:microsoft.com/office/officeart/2005/8/layout/process5"/>
    <dgm:cxn modelId="{A2BB7685-68C8-4292-B7D4-72708A55BD76}" type="presParOf" srcId="{A6906CAA-B86F-4F56-9926-1EC167E1D817}" destId="{87E949EF-47D5-4BCC-81C3-CF36C4625B43}" srcOrd="0" destOrd="0" presId="urn:microsoft.com/office/officeart/2005/8/layout/process5"/>
    <dgm:cxn modelId="{3B7264CA-B948-4926-8AF3-5EA9DD67F290}" type="presParOf" srcId="{F1E970DC-969B-449E-BF01-4D692B118ED1}" destId="{FDD2E1A6-204B-4299-88DB-95E5ED8522FB}" srcOrd="8" destOrd="0" presId="urn:microsoft.com/office/officeart/2005/8/layout/process5"/>
    <dgm:cxn modelId="{9F275121-5B58-4A02-B717-208F0C9903D1}" type="presParOf" srcId="{F1E970DC-969B-449E-BF01-4D692B118ED1}" destId="{86DF5EE1-FEDE-46E5-883A-834C7ED2F553}" srcOrd="9" destOrd="0" presId="urn:microsoft.com/office/officeart/2005/8/layout/process5"/>
    <dgm:cxn modelId="{B299FD80-369B-454C-BCD4-00CB66D562FD}" type="presParOf" srcId="{86DF5EE1-FEDE-46E5-883A-834C7ED2F553}" destId="{58D7F269-3309-4F62-9689-18FB4C3A8C97}" srcOrd="0" destOrd="0" presId="urn:microsoft.com/office/officeart/2005/8/layout/process5"/>
    <dgm:cxn modelId="{9CD7D4F6-F9AE-46A0-91B5-183A64321A13}" type="presParOf" srcId="{F1E970DC-969B-449E-BF01-4D692B118ED1}" destId="{7AC43E6E-CF86-4D59-92B8-B9E4902842C4}" srcOrd="10" destOrd="0" presId="urn:microsoft.com/office/officeart/2005/8/layout/process5"/>
    <dgm:cxn modelId="{9492FCF9-E680-4FF3-955B-4DD49D5E10CE}" type="presParOf" srcId="{F1E970DC-969B-449E-BF01-4D692B118ED1}" destId="{8730FB08-575B-4CFD-8563-C5C833C0A3F1}" srcOrd="11" destOrd="0" presId="urn:microsoft.com/office/officeart/2005/8/layout/process5"/>
    <dgm:cxn modelId="{9A6E1857-0BAA-49C9-8D41-C55B7686313D}" type="presParOf" srcId="{8730FB08-575B-4CFD-8563-C5C833C0A3F1}" destId="{48E18D67-722B-44A4-A19C-8E3B280A9AED}" srcOrd="0" destOrd="0" presId="urn:microsoft.com/office/officeart/2005/8/layout/process5"/>
    <dgm:cxn modelId="{C96A1B3D-1212-41F0-A0DF-C8CAB68481E2}" type="presParOf" srcId="{F1E970DC-969B-449E-BF01-4D692B118ED1}" destId="{5540DCE6-021B-42DA-98FD-DD742693B7FB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 smtClean="0"/>
            </a:lvl1pPr>
          </a:lstStyle>
          <a:p>
            <a:pPr>
              <a:defRPr/>
            </a:pPr>
            <a:fld id="{65E2ACF1-7919-428E-8028-9E011970D48D}" type="datetimeFigureOut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EE0ED31-5994-4E06-8CB6-F39A25DC10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946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B892FA-52E2-451F-96F2-9DF18726DB46}" type="datetimeFigureOut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EDBA89-EBCF-4B6B-942A-A396C42A29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572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CD1A9E0-7756-4172-BEF7-A8FE48E35DEF}" type="slidenum">
              <a:rPr lang="pt-BR" smtClean="0"/>
              <a:pPr eaLnBrk="1" hangingPunct="1"/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A20739-B3F8-4949-90CD-510E8607883B}" type="slidenum">
              <a:rPr lang="pt-BR" smtClean="0"/>
              <a:pPr eaLnBrk="1" hangingPunct="1"/>
              <a:t>13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1BDB-700C-4816-9847-9F4A92B4C8E9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6A9C5-BD08-420A-A638-3FB1A18058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462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B0537-FA5B-480A-938C-437D80197F08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2E5D2-8D20-4396-8401-553E5763F0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57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9E83-B1EB-4546-AFF2-65EBF2262EEF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57A5B-A0B0-4361-9510-15CDDC8A24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7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8134672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7137E-A81C-4C7B-BE2F-13971093F8D9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87B5-BFFE-4D2A-84E8-F264339218B3}" type="slidenum">
              <a:rPr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633798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87DB5-4A46-4D6C-9548-229B87652A95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4E37-2F7B-4754-AD7A-80436FB6C98A}" type="slidenum">
              <a:rPr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3014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0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778098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AC92-0DD1-4B7F-B21C-4F349983EC05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E076-3CD5-49C7-B7AC-8C363D12A2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05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596AD-F53A-4A86-96BD-A63D031AF965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126BF-6E4E-4DEA-8CE1-27C9BB2EF8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66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2090-11A9-42E3-A76A-9FA9DCDAADF3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4A52-17D5-499A-B4F1-DC261E62A5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09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3950F-1944-4FA1-9C34-161913CF8115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3D12-E2A4-4A0D-AE50-F287B497D9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280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4BCF-ECC9-417B-999B-BC7328DCA330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C706-23E9-4323-AC4E-9A216C2EFD4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95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F1964-AD4F-4815-919D-89F548FC54CD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7BCE-456F-40F5-AA4E-3A16A0A7F8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80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7EAC-01AA-4552-821C-F33C35FC9E46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9ECE-6DA4-4889-8081-609AE951EAF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04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E1ABE-EEE3-4EEA-B321-9784A9D3EFFA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E8A8E-4ABA-4C05-A9C9-2ACA8F5D3D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84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8642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3D9BA7-C4E4-43B9-B94F-2EE3023CA950}" type="datetime1">
              <a:rPr lang="pt-BR"/>
              <a:pPr>
                <a:defRPr/>
              </a:pPr>
              <a:t>17/4/2013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889FB5-73AB-48C3-9BD1-1F60A6BFE7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0" y="620713"/>
            <a:ext cx="9144000" cy="10795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ronatec.mec.gov.b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12"/>
          <p:cNvSpPr txBox="1">
            <a:spLocks noChangeArrowheads="1"/>
          </p:cNvSpPr>
          <p:nvPr/>
        </p:nvSpPr>
        <p:spPr bwMode="auto">
          <a:xfrm>
            <a:off x="323850" y="1881188"/>
            <a:ext cx="5472286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4800" b="1" dirty="0" err="1" smtClean="0">
                <a:solidFill>
                  <a:srgbClr val="CC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Pronatec</a:t>
            </a:r>
            <a:endParaRPr lang="pt-BR" sz="3200" b="1" dirty="0" smtClean="0">
              <a:solidFill>
                <a:srgbClr val="CC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</a:rPr>
              <a:t>Novas oportunidades de </a:t>
            </a:r>
            <a:br>
              <a:rPr lang="pt-BR" sz="24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</a:rPr>
              <a:t>acesso ao ensino técnico e profissional.</a:t>
            </a:r>
          </a:p>
          <a:p>
            <a:pPr eaLnBrk="1" hangingPunct="1">
              <a:defRPr/>
            </a:pPr>
            <a:endParaRPr lang="pt-BR" sz="2800" b="1" dirty="0">
              <a:solidFill>
                <a:schemeClr val="bg1">
                  <a:lumMod val="85000"/>
                </a:schemeClr>
              </a:solidFill>
            </a:endParaRPr>
          </a:p>
          <a:p>
            <a:pPr algn="ctr" eaLnBrk="1" hangingPunct="1">
              <a:defRPr/>
            </a:pPr>
            <a:endParaRPr lang="pt-BR" sz="900" dirty="0"/>
          </a:p>
          <a:p>
            <a:pPr eaLnBrk="1" hangingPunct="1">
              <a:defRPr/>
            </a:pPr>
            <a:r>
              <a:rPr lang="pt-BR" sz="1600" b="1" dirty="0" smtClean="0">
                <a:solidFill>
                  <a:schemeClr val="bg1">
                    <a:lumMod val="85000"/>
                  </a:schemeClr>
                </a:solidFill>
              </a:rPr>
              <a:t>MINISTÉRIO DA EDUCAÇÃO</a:t>
            </a:r>
          </a:p>
          <a:p>
            <a:pPr eaLnBrk="1" hangingPunct="1">
              <a:defRPr/>
            </a:pPr>
            <a:r>
              <a:rPr lang="pt-BR" sz="1600" b="1" dirty="0" smtClean="0">
                <a:solidFill>
                  <a:schemeClr val="bg1">
                    <a:lumMod val="85000"/>
                  </a:schemeClr>
                </a:solidFill>
              </a:rPr>
              <a:t>Secretaria </a:t>
            </a:r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de Educação Profissional e Tecnológica</a:t>
            </a:r>
          </a:p>
          <a:p>
            <a:pPr eaLnBrk="1" hangingPunct="1">
              <a:defRPr/>
            </a:pPr>
            <a:r>
              <a:rPr lang="pt-BR" sz="1600" i="1" dirty="0" smtClean="0">
                <a:solidFill>
                  <a:schemeClr val="bg1">
                    <a:lumMod val="85000"/>
                  </a:schemeClr>
                </a:solidFill>
              </a:rPr>
              <a:t>Marco Antonio de Oliveira</a:t>
            </a:r>
          </a:p>
          <a:p>
            <a:pPr eaLnBrk="1" hangingPunct="1">
              <a:defRPr/>
            </a:pPr>
            <a:r>
              <a:rPr lang="pt-BR" sz="1600" i="1" dirty="0" smtClean="0">
                <a:solidFill>
                  <a:schemeClr val="bg1">
                    <a:lumMod val="85000"/>
                  </a:schemeClr>
                </a:solidFill>
              </a:rPr>
              <a:t>marco.antonio@mec.gov.br</a:t>
            </a:r>
          </a:p>
          <a:p>
            <a:pPr eaLnBrk="1" hangingPunct="1">
              <a:defRPr/>
            </a:pPr>
            <a:endParaRPr lang="pt-BR" sz="11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defRPr/>
            </a:pPr>
            <a:endParaRPr lang="pt-BR" sz="20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defRPr/>
            </a:pPr>
            <a:endParaRPr lang="pt-BR" sz="2000" i="1" dirty="0" smtClean="0">
              <a:solidFill>
                <a:schemeClr val="bg1">
                  <a:lumMod val="85000"/>
                </a:schemeClr>
              </a:solidFill>
            </a:endParaRPr>
          </a:p>
          <a:p>
            <a:pPr eaLnBrk="1" hangingPunct="1">
              <a:defRPr/>
            </a:pPr>
            <a:r>
              <a:rPr lang="pt-B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Brasília, 17 de Abril de 2013.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1547552" y="1828258"/>
            <a:ext cx="6120680" cy="4193030"/>
          </a:xfrm>
          <a:prstGeom prst="ellipse">
            <a:avLst/>
          </a:prstGeom>
          <a:noFill/>
          <a:ln>
            <a:solidFill>
              <a:srgbClr val="3DA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2" name="Picture 2" descr="PRONATE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395" b="28119"/>
          <a:stretch/>
        </p:blipFill>
        <p:spPr bwMode="auto">
          <a:xfrm>
            <a:off x="2711332" y="3095167"/>
            <a:ext cx="3687016" cy="154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6516216" y="4636570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</a:rPr>
              <a:t>Brasil Profissionalizado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6516216" y="2551759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Rede </a:t>
            </a:r>
            <a:r>
              <a:rPr lang="pt-BR" b="1" dirty="0" err="1" smtClean="0">
                <a:solidFill>
                  <a:prstClr val="black"/>
                </a:solidFill>
              </a:rPr>
              <a:t>e-TEC</a:t>
            </a:r>
            <a:r>
              <a:rPr lang="pt-BR" b="1" dirty="0" smtClean="0">
                <a:solidFill>
                  <a:prstClr val="black"/>
                </a:solidFill>
              </a:rPr>
              <a:t> </a:t>
            </a:r>
            <a:r>
              <a:rPr lang="pt-BR" b="1" dirty="0">
                <a:solidFill>
                  <a:prstClr val="black"/>
                </a:solidFill>
              </a:rPr>
              <a:t>Brasil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755576" y="4636570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</a:rPr>
              <a:t>Financiamento Estudantil </a:t>
            </a:r>
            <a:endParaRPr lang="pt-BR" b="1" dirty="0" smtClean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 smtClean="0">
                <a:solidFill>
                  <a:prstClr val="black"/>
                </a:solidFill>
              </a:rPr>
              <a:t>(FIES Técnico)</a:t>
            </a:r>
            <a:endParaRPr lang="pt-BR" b="1" dirty="0">
              <a:solidFill>
                <a:prstClr val="black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3599892" y="5589240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</a:rPr>
              <a:t>Bolsa Formação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(Cursos FIC e Técnicos)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395024" y="1396210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</a:rPr>
              <a:t>Fortalecimento e Expansão da </a:t>
            </a:r>
            <a:br>
              <a:rPr lang="pt-BR" b="1" dirty="0">
                <a:solidFill>
                  <a:prstClr val="black"/>
                </a:solidFill>
              </a:rPr>
            </a:br>
            <a:r>
              <a:rPr lang="pt-BR" b="1" dirty="0">
                <a:solidFill>
                  <a:prstClr val="black"/>
                </a:solidFill>
              </a:rPr>
              <a:t>Rede Federal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755576" y="2551759"/>
            <a:ext cx="201600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solidFill>
                  <a:prstClr val="black"/>
                </a:solidFill>
              </a:rPr>
              <a:t>Acordo de Gratuidade do Sistema S</a:t>
            </a:r>
          </a:p>
        </p:txBody>
      </p:sp>
      <p:sp>
        <p:nvSpPr>
          <p:cNvPr id="15" name="Espaço Reservado para Conteúdo 4"/>
          <p:cNvSpPr txBox="1">
            <a:spLocks/>
          </p:cNvSpPr>
          <p:nvPr/>
        </p:nvSpPr>
        <p:spPr>
          <a:xfrm>
            <a:off x="179512" y="260648"/>
            <a:ext cx="8784976" cy="57606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pt-BR" b="1" dirty="0" smtClean="0">
                <a:solidFill>
                  <a:prstClr val="black"/>
                </a:solidFill>
              </a:rPr>
              <a:t>Programa Nacional de Acesso ao Ensino Técnico e Emprego</a:t>
            </a: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131"/>
          <p:cNvGraphicFramePr>
            <a:graphicFrameLocks noGrp="1"/>
          </p:cNvGraphicFramePr>
          <p:nvPr/>
        </p:nvGraphicFramePr>
        <p:xfrm>
          <a:off x="565150" y="1657350"/>
          <a:ext cx="7751763" cy="4368866"/>
        </p:xfrm>
        <a:graphic>
          <a:graphicData uri="http://schemas.openxmlformats.org/drawingml/2006/table">
            <a:tbl>
              <a:tblPr/>
              <a:tblGrid>
                <a:gridCol w="2782888"/>
                <a:gridCol w="865187"/>
                <a:gridCol w="863600"/>
                <a:gridCol w="863600"/>
                <a:gridCol w="863600"/>
                <a:gridCol w="1512888"/>
              </a:tblGrid>
              <a:tr h="304746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CURSOS TÉCNICOS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Total 2011-2014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31426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Bolsa Formação Estudante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9.415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99.149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151.313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151.313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411.190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3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Brasil Profissionalizado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33.295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90.563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172.321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233.781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529.960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3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E-TEC Brasil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74.000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150.000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200.000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250.000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674.000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3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Acordo de Gratuidade Sistema S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56.416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76.119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110.545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161.389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404.469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793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Rede Federal de EPCT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72.000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79.560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90.360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101.160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343.080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6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245.126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495.391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724.539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897.643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2.362.699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03197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63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63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63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63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63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6863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85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CURSOS FORMAÇÂO INICIAL E CONTINUADA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Total 2011-2014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  <a:tr h="304746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Bolsa Formação Trabalhador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226.421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590.937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743.717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1.013.027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2.574.102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6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Acordo de Gratuidade Sistema S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421.723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570.020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821.965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1.194.266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3.007.974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46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648.144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1.160.957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1.565.682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2.207.293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5.582.076</a:t>
                      </a:r>
                    </a:p>
                  </a:txBody>
                  <a:tcPr marL="89995" marR="89995" marT="76863" marB="46778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</a:tr>
              <a:tr h="20487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85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85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85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85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85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DejaVu Sans" pitchFamily="34" charset="0"/>
                      </a:endParaRPr>
                    </a:p>
                  </a:txBody>
                  <a:tcPr marL="89995" marR="89995" marT="73085" marB="46778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69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89995" marR="89995" marT="73085" marB="467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893.270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1.656.348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2.290.221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3.104.936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7.944.775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89995" marR="89995" marT="73085" marB="4677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933C"/>
                    </a:solidFill>
                  </a:tcPr>
                </a:tc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6AE1F-4AC5-4514-AD6C-B57EB1CF86E8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sp>
        <p:nvSpPr>
          <p:cNvPr id="5244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7848600" cy="779462"/>
          </a:xfrm>
        </p:spPr>
        <p:txBody>
          <a:bodyPr/>
          <a:lstStyle/>
          <a:p>
            <a:r>
              <a:rPr lang="pt-BR" sz="4000" dirty="0" smtClean="0"/>
              <a:t>Pronatec – Metas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6AE1F-4AC5-4514-AD6C-B57EB1CF86E8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5244" name="Título 1"/>
          <p:cNvSpPr>
            <a:spLocks noGrp="1"/>
          </p:cNvSpPr>
          <p:nvPr>
            <p:ph type="title"/>
          </p:nvPr>
        </p:nvSpPr>
        <p:spPr>
          <a:xfrm>
            <a:off x="0" y="15032"/>
            <a:ext cx="9144000" cy="779462"/>
          </a:xfrm>
        </p:spPr>
        <p:txBody>
          <a:bodyPr/>
          <a:lstStyle/>
          <a:p>
            <a:r>
              <a:rPr lang="pt-BR" sz="3400" dirty="0" err="1"/>
              <a:t>Pronatec</a:t>
            </a:r>
            <a:r>
              <a:rPr lang="pt-BR" sz="3400" dirty="0"/>
              <a:t> </a:t>
            </a:r>
            <a:r>
              <a:rPr lang="pt-BR" sz="3400" dirty="0" smtClean="0"/>
              <a:t>- Estimativa de investimentos 2011-2014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792231"/>
              </p:ext>
            </p:extLst>
          </p:nvPr>
        </p:nvGraphicFramePr>
        <p:xfrm>
          <a:off x="179512" y="1772816"/>
          <a:ext cx="871296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0" y="1404918"/>
            <a:ext cx="331236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Total Previsto 2011-2014 </a:t>
            </a:r>
          </a:p>
          <a:p>
            <a:pPr algn="ctr"/>
            <a:r>
              <a:rPr lang="pt-BR" b="1" dirty="0" smtClean="0"/>
              <a:t> R$ 14.060.296.895,07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79592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250825" y="115987"/>
            <a:ext cx="8893175" cy="936749"/>
          </a:xfrm>
        </p:spPr>
        <p:txBody>
          <a:bodyPr/>
          <a:lstStyle/>
          <a:p>
            <a:r>
              <a:rPr lang="pt-BR" sz="4000" dirty="0" smtClean="0"/>
              <a:t>Pronatec – Execução 2011-2012</a:t>
            </a:r>
            <a:br>
              <a:rPr lang="pt-BR" sz="4000" dirty="0" smtClean="0"/>
            </a:br>
            <a:r>
              <a:rPr lang="pt-BR" sz="2800" b="1" dirty="0" smtClean="0"/>
              <a:t>Total de Matrículas: 2.583.868</a:t>
            </a:r>
            <a:endParaRPr lang="pt-BR" sz="1800" b="1" dirty="0" smtClean="0"/>
          </a:p>
        </p:txBody>
      </p:sp>
      <p:graphicFrame>
        <p:nvGraphicFramePr>
          <p:cNvPr id="6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220378"/>
              </p:ext>
            </p:extLst>
          </p:nvPr>
        </p:nvGraphicFramePr>
        <p:xfrm>
          <a:off x="337107" y="1353340"/>
          <a:ext cx="8569325" cy="5330116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764014"/>
                <a:gridCol w="1584245"/>
                <a:gridCol w="1872290"/>
                <a:gridCol w="1636784"/>
                <a:gridCol w="1711992"/>
              </a:tblGrid>
              <a:tr h="474512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INICIATIVAS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VAGAS PREVISTAS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MATRÍCULAS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REALIZADAS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2011 </a:t>
                      </a: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VAGAS PREVISTAS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MATRÍCULAS REALIZADAS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2012 </a:t>
                      </a: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21408">
                <a:tc gridSpan="5"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CURSOS  TÉCNICOS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pt-BR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</a:tr>
              <a:tr h="34796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Bolsa -Formação Estudante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9.415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99.149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104.832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34796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Brasil Profissionalizado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33.295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33.295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90.563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85.214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E-Tec</a:t>
                      </a: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Brasil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74.000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75.364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150.000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134.121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Acordo Sistema 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56.416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66.385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76.119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58.950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Rede Federal de EPCT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72.000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132.850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79.560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119.866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245.126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307.894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495.391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502.983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4636">
                <a:tc gridSpan="5"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CURSOS FORMAÇÃO INICIAL E CONTINUADA</a:t>
                      </a:r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76886" marB="46796" anchor="ctr" horzOverflow="overflow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409" marR="8409" marT="8409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6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6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6" marB="0">
                    <a:noFill/>
                  </a:tcPr>
                </a:tc>
              </a:tr>
              <a:tr h="34796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Bolsa -Formação Trabalhador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226.421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23.633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590.937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565.545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Acordo Sistema S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421.723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556.957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570.020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626.856</a:t>
                      </a:r>
                      <a:endParaRPr kumimoji="0" lang="pt-BR" sz="16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kumimoji="0" lang="pt-B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648.144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580.590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1.160.957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1.192.401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140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Geral</a:t>
                      </a:r>
                      <a:endParaRPr kumimoji="0" lang="pt-BR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marL="90000" marR="90000" marT="76886" marB="46796" horzOverflow="overflow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893.270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888.484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1.656.348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1.695.384</a:t>
                      </a:r>
                      <a:endParaRPr kumimoji="0" lang="pt-BR" sz="1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4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777875"/>
          </a:xfrm>
        </p:spPr>
        <p:txBody>
          <a:bodyPr/>
          <a:lstStyle/>
          <a:p>
            <a:r>
              <a:rPr lang="pt-BR" dirty="0" smtClean="0"/>
              <a:t>Bolsa-Formação</a:t>
            </a:r>
          </a:p>
        </p:txBody>
      </p:sp>
      <p:sp>
        <p:nvSpPr>
          <p:cNvPr id="16387" name="Content Placeholder 8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640960" cy="4524315"/>
          </a:xfrm>
        </p:spPr>
        <p:txBody>
          <a:bodyPr wrap="square">
            <a:spAutoFit/>
          </a:bodyPr>
          <a:lstStyle/>
          <a:p>
            <a:pPr marL="285750" indent="-285750" algn="just"/>
            <a:r>
              <a:rPr lang="en-US" sz="2400" b="1" dirty="0" smtClean="0"/>
              <a:t>Oferta de vagas:</a:t>
            </a:r>
          </a:p>
          <a:p>
            <a:pPr marL="685800" lvl="1" algn="just"/>
            <a:r>
              <a:rPr lang="en-US" sz="2400" dirty="0" smtClean="0"/>
              <a:t>Cursos técnicos (Bolsa-formação estudante) </a:t>
            </a:r>
          </a:p>
          <a:p>
            <a:pPr marL="685800" lvl="1" algn="just"/>
            <a:r>
              <a:rPr lang="en-US" sz="2400" dirty="0" smtClean="0"/>
              <a:t>Cursos de formação inicial e continuada (Bolsa-formação trabalhador)</a:t>
            </a:r>
          </a:p>
          <a:p>
            <a:pPr marL="285750" indent="-285750" algn="just"/>
            <a:r>
              <a:rPr lang="en-US" sz="2400" b="1" dirty="0" err="1" smtClean="0"/>
              <a:t>Redes</a:t>
            </a:r>
            <a:r>
              <a:rPr lang="en-US" sz="2400" b="1" dirty="0" smtClean="0"/>
              <a:t> de ensino ofertantes: </a:t>
            </a:r>
            <a:r>
              <a:rPr lang="en-US" sz="2400" dirty="0" smtClean="0"/>
              <a:t>Rede Federal, redes estaduais, redes municipais, serviços nacionais</a:t>
            </a:r>
            <a:r>
              <a:rPr lang="en-US" sz="2400" dirty="0"/>
              <a:t> </a:t>
            </a:r>
            <a:r>
              <a:rPr lang="en-US" sz="2400" dirty="0" smtClean="0"/>
              <a:t>de aprendizagem e redes privadas habilitadas</a:t>
            </a:r>
          </a:p>
          <a:p>
            <a:pPr marL="285750" indent="-285750" algn="just"/>
            <a:r>
              <a:rPr lang="en-US" sz="2400" b="1" dirty="0" smtClean="0"/>
              <a:t>Público-alvo: </a:t>
            </a:r>
            <a:r>
              <a:rPr lang="en-US" sz="2400" dirty="0" smtClean="0"/>
              <a:t>jovens, trabalhadores e beneficiários de programas de transferência de renda</a:t>
            </a:r>
            <a:endParaRPr lang="en-US" sz="2400" dirty="0"/>
          </a:p>
          <a:p>
            <a:pPr marL="285750" indent="-285750" algn="just"/>
            <a:r>
              <a:rPr lang="en-US" sz="2400" b="1" dirty="0" smtClean="0"/>
              <a:t>Meta 2013: 151.313</a:t>
            </a:r>
            <a:r>
              <a:rPr lang="en-US" sz="2400" dirty="0" smtClean="0"/>
              <a:t> vagas em cursos técnicos e </a:t>
            </a:r>
            <a:r>
              <a:rPr lang="en-US" sz="2400" b="1" dirty="0" smtClean="0"/>
              <a:t>743.717</a:t>
            </a:r>
            <a:r>
              <a:rPr lang="en-US" sz="2400" dirty="0" smtClean="0"/>
              <a:t> vagas em cursos de formação inicial e continuada</a:t>
            </a:r>
          </a:p>
        </p:txBody>
      </p:sp>
    </p:spTree>
    <p:extLst>
      <p:ext uri="{BB962C8B-B14F-4D97-AF65-F5344CB8AC3E}">
        <p14:creationId xmlns:p14="http://schemas.microsoft.com/office/powerpoint/2010/main" val="2080054273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179388" y="58738"/>
            <a:ext cx="9288462" cy="922337"/>
          </a:xfrm>
        </p:spPr>
        <p:txBody>
          <a:bodyPr/>
          <a:lstStyle/>
          <a:p>
            <a:r>
              <a:rPr lang="pt-BR" sz="3400" dirty="0" smtClean="0"/>
              <a:t>Bolsa-Formação – </a:t>
            </a:r>
            <a:br>
              <a:rPr lang="pt-BR" sz="3400" dirty="0" smtClean="0"/>
            </a:br>
            <a:r>
              <a:rPr lang="pt-BR" sz="3400" dirty="0" smtClean="0"/>
              <a:t>Parceiros demandantes e ofertantes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769848"/>
              </p:ext>
            </p:extLst>
          </p:nvPr>
        </p:nvGraphicFramePr>
        <p:xfrm>
          <a:off x="327025" y="1800225"/>
          <a:ext cx="8566150" cy="4205288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389378"/>
                <a:gridCol w="2028067"/>
                <a:gridCol w="2432569"/>
                <a:gridCol w="2716136"/>
              </a:tblGrid>
              <a:tr h="828334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PARCEIROS</a:t>
                      </a:r>
                    </a:p>
                  </a:txBody>
                  <a:tcPr marL="90010" marR="90010" marT="76883" marB="46793" anchor="ctr" horzOverflow="overflow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0010" marR="90010" marT="76883" marB="46793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2012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(NOVOS)</a:t>
                      </a:r>
                    </a:p>
                  </a:txBody>
                  <a:tcPr marL="90010" marR="90010" marT="76883" marB="46793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2013 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pt-B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NOVOS)</a:t>
                      </a:r>
                    </a:p>
                  </a:txBody>
                  <a:tcPr marL="90010" marR="90010" marT="76883" marB="46793" anchor="ctr" horzOverflow="overflow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4247"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t-BR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DEMANDANTES</a:t>
                      </a:r>
                      <a:endParaRPr kumimoji="0" lang="pt-BR" sz="15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Secretarias Estaduais e Distrital de Educação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MDS - MTE - MTUR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MDA - SDH - MD</a:t>
                      </a:r>
                      <a:endParaRPr kumimoji="0" lang="pt-BR" sz="15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t-BR" sz="1600" dirty="0" smtClean="0"/>
                        <a:t>MC – MDIC- MJ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pt-BR" sz="1600" dirty="0" smtClean="0"/>
                        <a:t>MPS</a:t>
                      </a:r>
                      <a:r>
                        <a:rPr lang="pt-BR" sz="1600" baseline="0" dirty="0" smtClean="0"/>
                        <a:t> - </a:t>
                      </a:r>
                      <a:r>
                        <a:rPr lang="pt-BR" sz="1600" dirty="0" smtClean="0"/>
                        <a:t>MINC - MPA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3270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5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OFERTANTES</a:t>
                      </a:r>
                    </a:p>
                    <a:p>
                      <a:pPr algn="ctr" rtl="0" fontAlgn="ctr"/>
                      <a:endParaRPr kumimoji="0" lang="pt-BR" sz="15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Rede Federal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SENAI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SENAC 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Redes Estaduais de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Educação 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(AC, AP, PA, PI,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MG,</a:t>
                      </a:r>
                      <a:r>
                        <a:rPr lang="pt-BR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BA, GO, MS, MT)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SENAR</a:t>
                      </a:r>
                    </a:p>
                    <a:p>
                      <a:pPr marL="0" marR="0" lvl="1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SENAT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Redes estaduais e distrital de</a:t>
                      </a:r>
                      <a:r>
                        <a:rPr lang="pt-BR" sz="1600" baseline="0" dirty="0" smtClean="0"/>
                        <a:t> Educação</a:t>
                      </a:r>
                    </a:p>
                    <a:p>
                      <a:pPr algn="ctr"/>
                      <a:r>
                        <a:rPr lang="pt-BR" sz="1600" baseline="0" dirty="0" smtClean="0"/>
                        <a:t>(</a:t>
                      </a:r>
                      <a:r>
                        <a:rPr lang="pt-BR" sz="1600" dirty="0" smtClean="0"/>
                        <a:t>AL, ES, DF, PR, SC, TO, SP)</a:t>
                      </a:r>
                    </a:p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Fundação Municipal </a:t>
                      </a:r>
                    </a:p>
                    <a:p>
                      <a:pPr algn="ctr"/>
                      <a:r>
                        <a:rPr lang="pt-BR" sz="1600" dirty="0" smtClean="0"/>
                        <a:t>(Indaiatuba / SP)</a:t>
                      </a:r>
                    </a:p>
                    <a:p>
                      <a:pPr algn="ctr"/>
                      <a:endParaRPr lang="pt-BR" sz="1600" dirty="0" smtClean="0"/>
                    </a:p>
                    <a:p>
                      <a:pPr algn="ctr"/>
                      <a:r>
                        <a:rPr lang="pt-BR" sz="1600" dirty="0" smtClean="0"/>
                        <a:t>Instituições</a:t>
                      </a:r>
                      <a:r>
                        <a:rPr lang="pt-BR" sz="1600" baseline="0" dirty="0" smtClean="0"/>
                        <a:t> privadas de ensino superior e de ensino técnico</a:t>
                      </a:r>
                      <a:endParaRPr lang="pt-BR" sz="1600" dirty="0" smtClean="0"/>
                    </a:p>
                    <a:p>
                      <a:pPr algn="ctr" rtl="0" fontAlgn="ctr"/>
                      <a:endParaRPr kumimoji="0" lang="pt-BR" sz="15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9EBBC8-8146-45C9-8CDA-B06087A31D91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BE076-3CD5-49C7-B7AC-8C363D12A219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82058" y="6251826"/>
            <a:ext cx="1398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+mn-lt"/>
              </a:rPr>
              <a:t>Fonte: MEC/SETEC,</a:t>
            </a:r>
            <a:endParaRPr lang="pt-BR" sz="1200" i="1" dirty="0">
              <a:latin typeface="+mn-lt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354785"/>
              </p:ext>
            </p:extLst>
          </p:nvPr>
        </p:nvGraphicFramePr>
        <p:xfrm>
          <a:off x="611560" y="1196752"/>
          <a:ext cx="7632848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115888"/>
            <a:ext cx="8964613" cy="779462"/>
          </a:xfrm>
        </p:spPr>
        <p:txBody>
          <a:bodyPr/>
          <a:lstStyle/>
          <a:p>
            <a:r>
              <a:rPr lang="pt-BR" sz="3600" dirty="0" smtClean="0"/>
              <a:t>Bolsa-Formação </a:t>
            </a:r>
            <a:r>
              <a:rPr lang="en-US" sz="3600" dirty="0" smtClean="0"/>
              <a:t>–</a:t>
            </a:r>
            <a:r>
              <a:rPr lang="pt-BR" sz="3600" dirty="0" smtClean="0"/>
              <a:t> Matrículas 2012 por nível de escolaridade</a:t>
            </a:r>
          </a:p>
        </p:txBody>
      </p:sp>
    </p:spTree>
    <p:extLst>
      <p:ext uri="{BB962C8B-B14F-4D97-AF65-F5344CB8AC3E}">
        <p14:creationId xmlns:p14="http://schemas.microsoft.com/office/powerpoint/2010/main" val="39029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BE076-3CD5-49C7-B7AC-8C363D12A219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82058" y="6251826"/>
            <a:ext cx="1325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+mn-lt"/>
              </a:rPr>
              <a:t>Fonte: MEC/SETEC</a:t>
            </a:r>
            <a:endParaRPr lang="pt-BR" sz="1200" i="1" dirty="0">
              <a:latin typeface="+mn-lt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9462"/>
          </a:xfrm>
        </p:spPr>
        <p:txBody>
          <a:bodyPr/>
          <a:lstStyle/>
          <a:p>
            <a:r>
              <a:rPr lang="pt-BR" sz="3600" dirty="0" smtClean="0"/>
              <a:t>Bolsa-Formação </a:t>
            </a:r>
            <a:r>
              <a:rPr lang="en-US" sz="3600" dirty="0" smtClean="0"/>
              <a:t>–</a:t>
            </a:r>
            <a:r>
              <a:rPr lang="pt-BR" sz="3600" dirty="0" smtClean="0"/>
              <a:t> Matrículas 2012 por  sexo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0936840"/>
              </p:ext>
            </p:extLst>
          </p:nvPr>
        </p:nvGraphicFramePr>
        <p:xfrm>
          <a:off x="1043608" y="1340768"/>
          <a:ext cx="655272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2483768" y="134076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</a:rPr>
              <a:t>Brasil – 670.377 </a:t>
            </a:r>
            <a:r>
              <a:rPr lang="en-US" b="1" dirty="0" err="1">
                <a:solidFill>
                  <a:prstClr val="black"/>
                </a:solidFill>
              </a:rPr>
              <a:t>matrículas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BE076-3CD5-49C7-B7AC-8C363D12A219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82058" y="6251826"/>
            <a:ext cx="1325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+mn-lt"/>
              </a:rPr>
              <a:t>Fonte: MEC/SETEC</a:t>
            </a:r>
            <a:endParaRPr lang="pt-BR" sz="1200" i="1" dirty="0">
              <a:latin typeface="+mn-lt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115888"/>
            <a:ext cx="9036496" cy="779462"/>
          </a:xfrm>
        </p:spPr>
        <p:txBody>
          <a:bodyPr/>
          <a:lstStyle/>
          <a:p>
            <a:r>
              <a:rPr lang="pt-BR" sz="3600" dirty="0" smtClean="0"/>
              <a:t>Bolsa-Formação </a:t>
            </a:r>
            <a:r>
              <a:rPr lang="en-US" sz="3600" dirty="0" smtClean="0"/>
              <a:t>–</a:t>
            </a:r>
            <a:r>
              <a:rPr lang="pt-BR" sz="3600" dirty="0" smtClean="0"/>
              <a:t> Matrículas 2012 por faixa etária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965051"/>
              </p:ext>
            </p:extLst>
          </p:nvPr>
        </p:nvGraphicFramePr>
        <p:xfrm>
          <a:off x="1115616" y="1700808"/>
          <a:ext cx="66247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2301984" y="1340768"/>
            <a:ext cx="3278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prstClr val="black"/>
                </a:solidFill>
              </a:rPr>
              <a:t>Brasil – 670.377 </a:t>
            </a:r>
            <a:r>
              <a:rPr lang="en-US" b="1" dirty="0" err="1">
                <a:solidFill>
                  <a:prstClr val="black"/>
                </a:solidFill>
              </a:rPr>
              <a:t>matrículas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31" y="28983"/>
            <a:ext cx="9289032" cy="922114"/>
          </a:xfrm>
        </p:spPr>
        <p:txBody>
          <a:bodyPr/>
          <a:lstStyle/>
          <a:p>
            <a:r>
              <a:rPr lang="pt-BR" sz="3400" dirty="0" smtClean="0"/>
              <a:t>Bolsa-Formação – Municípios</a:t>
            </a:r>
            <a:endParaRPr lang="pt-BR" sz="3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92278-6377-48BF-B6ED-C298A7460855}" type="slidenum">
              <a:rPr lang="pt-BR" smtClean="0"/>
              <a:pPr>
                <a:defRPr/>
              </a:pPr>
              <a:t>19</a:t>
            </a:fld>
            <a:endParaRPr lang="pt-BR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625108"/>
              </p:ext>
            </p:extLst>
          </p:nvPr>
        </p:nvGraphicFramePr>
        <p:xfrm>
          <a:off x="683568" y="1340768"/>
          <a:ext cx="784887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3882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BE076-3CD5-49C7-B7AC-8C363D12A219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7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31" y="28983"/>
            <a:ext cx="9121169" cy="922114"/>
          </a:xfrm>
        </p:spPr>
        <p:txBody>
          <a:bodyPr/>
          <a:lstStyle/>
          <a:p>
            <a:r>
              <a:rPr lang="pt-BR" sz="3400" dirty="0" smtClean="0"/>
              <a:t>Bolsa-Formação – Matrículas 2012 por Eixo Tecnológico</a:t>
            </a:r>
            <a:endParaRPr lang="pt-BR" sz="3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92278-6377-48BF-B6ED-C298A7460855}" type="slidenum">
              <a:rPr lang="pt-BR" smtClean="0"/>
              <a:pPr>
                <a:defRPr/>
              </a:pPr>
              <a:t>20</a:t>
            </a:fld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5325082"/>
              </p:ext>
            </p:extLst>
          </p:nvPr>
        </p:nvGraphicFramePr>
        <p:xfrm>
          <a:off x="827584" y="1412776"/>
          <a:ext cx="7632847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2071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289032" cy="922114"/>
          </a:xfrm>
        </p:spPr>
        <p:txBody>
          <a:bodyPr/>
          <a:lstStyle/>
          <a:p>
            <a:r>
              <a:rPr lang="pt-BR" sz="3400" dirty="0" smtClean="0"/>
              <a:t>Bolsa-Formação – Vagas 2012 - 2013</a:t>
            </a:r>
            <a:br>
              <a:rPr lang="pt-BR" sz="3400" dirty="0" smtClean="0"/>
            </a:br>
            <a:endParaRPr lang="pt-BR" sz="3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92278-6377-48BF-B6ED-C298A7460855}" type="slidenum">
              <a:rPr lang="pt-BR" smtClean="0"/>
              <a:pPr>
                <a:defRPr/>
              </a:pPr>
              <a:t>21</a:t>
            </a:fld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323381"/>
              </p:ext>
            </p:extLst>
          </p:nvPr>
        </p:nvGraphicFramePr>
        <p:xfrm>
          <a:off x="683568" y="1052736"/>
          <a:ext cx="7848872" cy="459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9512" y="611933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 Em Abril serão pactuadas as ofertas de Cursos Técnicos na forma subsequente e </a:t>
            </a:r>
            <a:r>
              <a:rPr lang="pt-BR" sz="1200" dirty="0" err="1" smtClean="0"/>
              <a:t>Pronatec</a:t>
            </a:r>
            <a:r>
              <a:rPr lang="pt-BR" sz="1200" dirty="0" smtClean="0"/>
              <a:t> EJA.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2692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63500" y="115888"/>
            <a:ext cx="9112250" cy="779462"/>
          </a:xfrm>
        </p:spPr>
        <p:txBody>
          <a:bodyPr/>
          <a:lstStyle/>
          <a:p>
            <a:r>
              <a:rPr lang="pt-BR" sz="3600" smtClean="0"/>
              <a:t>Bolsa-Formação </a:t>
            </a:r>
            <a:r>
              <a:rPr lang="en-US" sz="3600" smtClean="0"/>
              <a:t>– Matrículas </a:t>
            </a:r>
            <a:r>
              <a:rPr lang="pt-BR" sz="3600" smtClean="0"/>
              <a:t>2012-2013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9480A-045D-4938-9B37-980E7960FE09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563921"/>
              </p:ext>
            </p:extLst>
          </p:nvPr>
        </p:nvGraphicFramePr>
        <p:xfrm>
          <a:off x="179512" y="1556792"/>
          <a:ext cx="83529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309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640762" cy="777875"/>
          </a:xfrm>
        </p:spPr>
        <p:txBody>
          <a:bodyPr/>
          <a:lstStyle/>
          <a:p>
            <a:r>
              <a:rPr lang="pt-BR" sz="3600" b="1" smtClean="0"/>
              <a:t>Bolsa-Formação - Inscrição </a:t>
            </a:r>
            <a:r>
              <a:rPr lang="pt-BR" sz="3600" b="1" i="1" smtClean="0"/>
              <a:t>Online</a:t>
            </a:r>
            <a:br>
              <a:rPr lang="pt-BR" sz="3600" b="1" i="1" smtClean="0"/>
            </a:br>
            <a:r>
              <a:rPr lang="pt-BR" sz="2400" i="1" smtClean="0">
                <a:hlinkClick r:id="rId2"/>
              </a:rPr>
              <a:t>http://pronatec.mec.gov.br</a:t>
            </a:r>
            <a:r>
              <a:rPr lang="pt-BR" sz="2400" i="1" smtClean="0"/>
              <a:t>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628775"/>
            <a:ext cx="7742238" cy="418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60B81-B8FF-4F59-AE32-396F02D7E546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010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4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777875"/>
          </a:xfrm>
        </p:spPr>
        <p:txBody>
          <a:bodyPr/>
          <a:lstStyle/>
          <a:p>
            <a:r>
              <a:rPr lang="pt-BR" dirty="0" smtClean="0"/>
              <a:t>Expansão da Rede Federal – Metas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454218796"/>
              </p:ext>
            </p:extLst>
          </p:nvPr>
        </p:nvGraphicFramePr>
        <p:xfrm>
          <a:off x="296858" y="1916832"/>
          <a:ext cx="873963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tângulo 14"/>
          <p:cNvSpPr/>
          <p:nvPr/>
        </p:nvSpPr>
        <p:spPr bwMode="auto">
          <a:xfrm>
            <a:off x="6318247" y="2171700"/>
            <a:ext cx="1257300" cy="116363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5015698" cy="24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4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777875"/>
          </a:xfrm>
        </p:spPr>
        <p:txBody>
          <a:bodyPr/>
          <a:lstStyle/>
          <a:p>
            <a:r>
              <a:rPr lang="pt-BR" dirty="0" smtClean="0"/>
              <a:t>Expansão da Rede Federal – Metas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59"/>
            <a:ext cx="7416824" cy="4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Rede e-Tec Brasil</a:t>
            </a:r>
            <a:endParaRPr lang="pt-BR" dirty="0" smtClean="0"/>
          </a:p>
        </p:txBody>
      </p:sp>
      <p:sp>
        <p:nvSpPr>
          <p:cNvPr id="16387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err="1" smtClean="0"/>
              <a:t>Expansão</a:t>
            </a:r>
            <a:r>
              <a:rPr lang="en-US" sz="2800" dirty="0" smtClean="0"/>
              <a:t> da </a:t>
            </a:r>
            <a:r>
              <a:rPr lang="en-US" sz="2800" dirty="0" err="1" smtClean="0"/>
              <a:t>oferta</a:t>
            </a:r>
            <a:r>
              <a:rPr lang="en-US" sz="2800" dirty="0" smtClean="0"/>
              <a:t> de vagas de </a:t>
            </a:r>
            <a:r>
              <a:rPr lang="en-US" sz="2800" dirty="0" err="1" smtClean="0"/>
              <a:t>educação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profissional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modalidade</a:t>
            </a:r>
            <a:r>
              <a:rPr lang="en-US" sz="2800" dirty="0" smtClean="0"/>
              <a:t> a </a:t>
            </a:r>
            <a:r>
              <a:rPr lang="en-US" sz="2800" dirty="0" err="1" smtClean="0"/>
              <a:t>distância</a:t>
            </a:r>
            <a:r>
              <a:rPr lang="en-US" sz="2800" dirty="0" smtClean="0"/>
              <a:t>;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Novas</a:t>
            </a:r>
            <a:r>
              <a:rPr lang="en-US" sz="2800" dirty="0" smtClean="0"/>
              <a:t> </a:t>
            </a:r>
            <a:r>
              <a:rPr lang="en-US" sz="2800" dirty="0" err="1" smtClean="0"/>
              <a:t>Ações</a:t>
            </a:r>
            <a:r>
              <a:rPr lang="en-US" sz="2800" dirty="0" smtClean="0"/>
              <a:t> em 2013: </a:t>
            </a:r>
          </a:p>
          <a:p>
            <a:pPr lvl="1"/>
            <a:r>
              <a:rPr lang="en-US" sz="2400" dirty="0" err="1" smtClean="0"/>
              <a:t>Participação</a:t>
            </a:r>
            <a:r>
              <a:rPr lang="en-US" sz="2400" dirty="0" smtClean="0"/>
              <a:t> dos Serviços Nacionais de Aprendizagem;</a:t>
            </a:r>
          </a:p>
          <a:p>
            <a:pPr lvl="1"/>
            <a:r>
              <a:rPr lang="en-US" sz="2400" dirty="0" err="1" smtClean="0"/>
              <a:t>Financiamento</a:t>
            </a:r>
            <a:r>
              <a:rPr lang="en-US" sz="2400" dirty="0" smtClean="0"/>
              <a:t> de cursos de Formação Inicial e Continuada;</a:t>
            </a:r>
          </a:p>
          <a:p>
            <a:pPr lvl="1"/>
            <a:r>
              <a:rPr lang="en-US" sz="2400" dirty="0" err="1" smtClean="0"/>
              <a:t>Ampliação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oferta</a:t>
            </a:r>
            <a:r>
              <a:rPr lang="en-US" sz="2400" dirty="0" smtClean="0"/>
              <a:t> de vagas </a:t>
            </a:r>
            <a:r>
              <a:rPr lang="en-US" sz="2400" dirty="0" err="1" smtClean="0"/>
              <a:t>pelas</a:t>
            </a:r>
            <a:r>
              <a:rPr lang="en-US" sz="2400" dirty="0" smtClean="0"/>
              <a:t> Redes </a:t>
            </a:r>
            <a:r>
              <a:rPr lang="en-US" sz="2400" dirty="0" err="1" smtClean="0"/>
              <a:t>Públicas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Rede e-Tec Brasil – Matrículas e Polos</a:t>
            </a:r>
            <a:endParaRPr lang="pt-BR" sz="40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t-BR" smtClean="0"/>
              <a:pPr/>
              <a:t>27</a:t>
            </a:fld>
            <a:endParaRPr lang="pt-BR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229872"/>
              </p:ext>
            </p:extLst>
          </p:nvPr>
        </p:nvGraphicFramePr>
        <p:xfrm>
          <a:off x="557621" y="1772816"/>
          <a:ext cx="8553835" cy="458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075795"/>
              </p:ext>
            </p:extLst>
          </p:nvPr>
        </p:nvGraphicFramePr>
        <p:xfrm>
          <a:off x="251520" y="1484784"/>
          <a:ext cx="6480721" cy="96226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015788"/>
                <a:gridCol w="1906754"/>
                <a:gridCol w="2558179"/>
              </a:tblGrid>
              <a:tr h="474512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MATRÍCULAS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0000" marR="90000" marT="76886" marB="46796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MATRÍCULAS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2012 </a:t>
                      </a:r>
                    </a:p>
                  </a:txBody>
                  <a:tcPr marL="90000" marR="90000" marT="76886" marB="46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VAGAS PREVISTAS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90000" marR="90000" marT="76886" marB="46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22140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2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74.000</a:t>
                      </a:r>
                      <a:endParaRPr kumimoji="0" lang="pt-BR" sz="2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2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134.121</a:t>
                      </a:r>
                      <a:endParaRPr kumimoji="0" lang="pt-BR" sz="2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2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200.000</a:t>
                      </a:r>
                      <a:endParaRPr kumimoji="0" lang="pt-BR" sz="2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339752" y="365638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+mn-lt"/>
              </a:rPr>
              <a:t>Total de </a:t>
            </a:r>
            <a:r>
              <a:rPr lang="pt-BR" sz="2400" b="1" dirty="0">
                <a:latin typeface="+mn-lt"/>
              </a:rPr>
              <a:t>841 polos </a:t>
            </a:r>
            <a:r>
              <a:rPr lang="pt-BR" sz="2400" b="1" dirty="0" smtClean="0">
                <a:latin typeface="+mn-lt"/>
              </a:rPr>
              <a:t>em 2012</a:t>
            </a:r>
            <a:endParaRPr lang="pt-B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230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Brasil Profissionalizado</a:t>
            </a:r>
          </a:p>
        </p:txBody>
      </p:sp>
      <p:sp>
        <p:nvSpPr>
          <p:cNvPr id="19460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Apoiar as redes estaduais de educação profissional visando:</a:t>
            </a:r>
          </a:p>
          <a:p>
            <a:pPr lvl="1"/>
            <a:r>
              <a:rPr lang="pt-BR" dirty="0" smtClean="0"/>
              <a:t>construir, ampliar e reformar escolas;</a:t>
            </a:r>
          </a:p>
          <a:p>
            <a:pPr lvl="1"/>
            <a:r>
              <a:rPr lang="pt-BR" dirty="0" smtClean="0"/>
              <a:t>mobiliar, equipar e instalar laboratórios;</a:t>
            </a:r>
          </a:p>
          <a:p>
            <a:pPr lvl="1"/>
            <a:r>
              <a:rPr lang="pt-BR" dirty="0" smtClean="0"/>
              <a:t>formar técnicos, professores e gestores em cursos de formação pedagógica e pós-graduação.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DCB71-8478-4835-9FCC-F51A416323A4}" type="slidenum">
              <a:rPr lang="pt-BR" smtClean="0"/>
              <a:pPr/>
              <a:t>28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148269"/>
              </p:ext>
            </p:extLst>
          </p:nvPr>
        </p:nvGraphicFramePr>
        <p:xfrm>
          <a:off x="1187624" y="4797152"/>
          <a:ext cx="6552728" cy="962264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150174"/>
                <a:gridCol w="2033870"/>
                <a:gridCol w="2368684"/>
              </a:tblGrid>
              <a:tr h="474512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MATRÍCULAS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0000" marR="90000" marT="76886" marB="46796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MATRÍCULAS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2012 </a:t>
                      </a:r>
                    </a:p>
                  </a:txBody>
                  <a:tcPr marL="90000" marR="90000" marT="76886" marB="46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VAGAS PREVISTAS</a:t>
                      </a:r>
                    </a:p>
                    <a:p>
                      <a:pPr marL="0" marR="0" lvl="0" indent="0" algn="ctr" defTabSz="449263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/>
                      </a:pPr>
                      <a:r>
                        <a:rPr kumimoji="0" lang="pt-BR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90000" marR="90000" marT="76886" marB="46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/>
                    </a:solidFill>
                  </a:tcPr>
                </a:tc>
              </a:tr>
              <a:tr h="221408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2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33.295</a:t>
                      </a:r>
                      <a:endParaRPr kumimoji="0" lang="pt-BR" sz="2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t-BR" sz="28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85.214</a:t>
                      </a:r>
                      <a:endParaRPr kumimoji="0" lang="pt-BR" sz="28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pitchFamily="18" charset="0"/>
                        </a:rPr>
                        <a:t>172.321</a:t>
                      </a: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t-BR" smtClean="0"/>
              <a:pPr/>
              <a:t>29</a:t>
            </a:fld>
            <a:endParaRPr kumimoji="0" lang="pt-BR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721604"/>
              </p:ext>
            </p:extLst>
          </p:nvPr>
        </p:nvGraphicFramePr>
        <p:xfrm>
          <a:off x="503548" y="1484784"/>
          <a:ext cx="7848872" cy="4612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923928" y="1700808"/>
            <a:ext cx="4536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Total de Obras Conveniadas: 744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Brasil </a:t>
            </a:r>
            <a:r>
              <a:rPr lang="pt-BR" sz="4000" dirty="0" smtClean="0"/>
              <a:t>Profissionalizado - Obras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27059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C87B5-BFFE-4D2A-84E8-F264339218B3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1403252"/>
            <a:ext cx="8937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+mn-lt"/>
              </a:rPr>
              <a:t>População por frequência escolar, </a:t>
            </a:r>
            <a:r>
              <a:rPr lang="pt-BR" sz="2400" b="1" dirty="0">
                <a:latin typeface="+mn-lt"/>
              </a:rPr>
              <a:t>segundo a </a:t>
            </a:r>
            <a:r>
              <a:rPr lang="pt-BR" sz="2400" b="1" dirty="0" smtClean="0">
                <a:latin typeface="+mn-lt"/>
              </a:rPr>
              <a:t>idade – </a:t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>Brasil </a:t>
            </a:r>
            <a:r>
              <a:rPr lang="pt-BR" sz="2400" b="1" dirty="0">
                <a:latin typeface="+mn-lt"/>
              </a:rPr>
              <a:t>2011</a:t>
            </a:r>
            <a:endParaRPr lang="pt-BR" sz="240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8072" y="6021288"/>
            <a:ext cx="39239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dirty="0" smtClean="0">
                <a:latin typeface="+mn-lt"/>
              </a:rPr>
              <a:t>Fonte</a:t>
            </a:r>
            <a:r>
              <a:rPr lang="pt-BR" sz="1600" i="1" dirty="0">
                <a:latin typeface="+mn-lt"/>
              </a:rPr>
              <a:t>: </a:t>
            </a:r>
            <a:r>
              <a:rPr lang="pt-BR" sz="1600" i="1" dirty="0" smtClean="0">
                <a:latin typeface="+mn-lt"/>
              </a:rPr>
              <a:t>PNAD/IBGE</a:t>
            </a:r>
            <a:endParaRPr lang="pt-BR" sz="1600" i="1" dirty="0">
              <a:latin typeface="+mn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79132"/>
              </p:ext>
            </p:extLst>
          </p:nvPr>
        </p:nvGraphicFramePr>
        <p:xfrm>
          <a:off x="755576" y="2348880"/>
          <a:ext cx="7560840" cy="320616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443351"/>
                <a:gridCol w="2449225"/>
                <a:gridCol w="2668264"/>
              </a:tblGrid>
              <a:tr h="617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 smtClean="0">
                          <a:effectLst/>
                        </a:rPr>
                        <a:t>Idade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 smtClean="0"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u="none" strike="noStrike" dirty="0">
                          <a:effectLst/>
                        </a:rPr>
                        <a:t>Ensino Médio </a:t>
                      </a:r>
                      <a:r>
                        <a:rPr lang="pt-BR" sz="2000" b="1" u="none" strike="noStrike" dirty="0" smtClean="0">
                          <a:effectLst/>
                        </a:rPr>
                        <a:t>concluído  e não</a:t>
                      </a:r>
                      <a:r>
                        <a:rPr lang="pt-BR" sz="2000" b="1" u="none" strike="noStrike" baseline="0" dirty="0" smtClean="0">
                          <a:effectLst/>
                        </a:rPr>
                        <a:t> frequenta escola</a:t>
                      </a:r>
                      <a:endParaRPr lang="pt-B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4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effectLst/>
                        </a:rPr>
                        <a:t>18 a 24 anos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0" u="none" strike="noStrike" dirty="0">
                          <a:effectLst/>
                        </a:rPr>
                        <a:t>22.497.453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7.625.457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36000" marR="36000" marT="10800" marB="0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18 anos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3.315.464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757.779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19 anos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3.155.105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981.062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20 anos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3.089.962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1.067.454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21 anos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3.123.754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1.151.799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22 anos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3.260.583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1.234.833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23 anos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>
                          <a:effectLst/>
                        </a:rPr>
                        <a:t>3.302.554</a:t>
                      </a:r>
                      <a:endParaRPr lang="pt-BR" sz="2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1.210.324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  <a:tr h="15467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24 anos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3.250.031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i="1" u="none" strike="noStrike" dirty="0">
                          <a:effectLst/>
                        </a:rPr>
                        <a:t>1.222.206</a:t>
                      </a:r>
                      <a:endParaRPr lang="pt-BR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000" marR="36000" marT="10800" marB="0" anchor="ctr" anchorCtr="1">
                    <a:noFill/>
                  </a:tcPr>
                </a:tc>
              </a:tr>
            </a:tbl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52174" y="260648"/>
            <a:ext cx="8640960" cy="778098"/>
          </a:xfrm>
        </p:spPr>
        <p:txBody>
          <a:bodyPr/>
          <a:lstStyle/>
          <a:p>
            <a:r>
              <a:rPr lang="pt-BR" sz="4000" dirty="0" smtClean="0"/>
              <a:t>Indicadores educacionais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94731555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Autofit/>
          </a:bodyPr>
          <a:lstStyle/>
          <a:p>
            <a:r>
              <a:rPr lang="pt-BR" sz="3600" dirty="0"/>
              <a:t>5</a:t>
            </a:r>
            <a:r>
              <a:rPr lang="pt-BR" sz="3600" dirty="0" smtClean="0"/>
              <a:t>. Brasil Profissionalizado </a:t>
            </a:r>
            <a:r>
              <a:rPr lang="en-US" sz="3600" dirty="0" smtClean="0"/>
              <a:t>–</a:t>
            </a:r>
            <a:r>
              <a:rPr lang="pt-BR" sz="3600" dirty="0" smtClean="0"/>
              <a:t> Laboratórios Padrão</a:t>
            </a:r>
            <a:endParaRPr lang="pt-BR" sz="36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t-BR" smtClean="0"/>
              <a:pPr/>
              <a:t>30</a:t>
            </a:fld>
            <a:endParaRPr kumimoji="0" lang="pt-BR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069008"/>
              </p:ext>
            </p:extLst>
          </p:nvPr>
        </p:nvGraphicFramePr>
        <p:xfrm>
          <a:off x="467544" y="1628800"/>
          <a:ext cx="806489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13837" y="6339082"/>
            <a:ext cx="3240360" cy="3385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*</a:t>
            </a:r>
            <a:r>
              <a:rPr lang="en-US" sz="1600" b="1" dirty="0" err="1" smtClean="0"/>
              <a:t>Entrega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até</a:t>
            </a:r>
            <a:r>
              <a:rPr lang="en-US" sz="1600" b="1" dirty="0" smtClean="0"/>
              <a:t>  Ago2013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156176" y="1628800"/>
            <a:ext cx="280831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Municípios</a:t>
            </a:r>
            <a:r>
              <a:rPr lang="en-US" sz="1600" b="1" dirty="0"/>
              <a:t> </a:t>
            </a:r>
            <a:r>
              <a:rPr lang="en-US" sz="1600" b="1" dirty="0" err="1"/>
              <a:t>atendidos</a:t>
            </a:r>
            <a:r>
              <a:rPr lang="en-US" sz="1600" b="1" dirty="0"/>
              <a:t> 701</a:t>
            </a:r>
          </a:p>
          <a:p>
            <a:r>
              <a:rPr lang="en-US" sz="1600" b="1" dirty="0" err="1"/>
              <a:t>Escolas</a:t>
            </a:r>
            <a:r>
              <a:rPr lang="en-US" sz="1600" b="1" dirty="0"/>
              <a:t> </a:t>
            </a:r>
            <a:r>
              <a:rPr lang="en-US" sz="1600" b="1" dirty="0" err="1"/>
              <a:t>atendidas</a:t>
            </a:r>
            <a:r>
              <a:rPr lang="en-US" sz="1600" b="1" dirty="0"/>
              <a:t> 899</a:t>
            </a:r>
          </a:p>
        </p:txBody>
      </p:sp>
    </p:spTree>
    <p:extLst>
      <p:ext uri="{BB962C8B-B14F-4D97-AF65-F5344CB8AC3E}">
        <p14:creationId xmlns:p14="http://schemas.microsoft.com/office/powerpoint/2010/main" val="4163066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444208" y="6165304"/>
            <a:ext cx="252028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Acordo de Gratuidade do Sistema S</a:t>
            </a:r>
          </a:p>
        </p:txBody>
      </p:sp>
      <p:sp>
        <p:nvSpPr>
          <p:cNvPr id="24579" name="Content Placeholder 8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8134672" cy="4525963"/>
          </a:xfrm>
        </p:spPr>
        <p:txBody>
          <a:bodyPr/>
          <a:lstStyle/>
          <a:p>
            <a:r>
              <a:rPr lang="pt-BR" dirty="0" smtClean="0"/>
              <a:t>Prevê que as entidades estabeleçam um programa de comprometimento de gratuidade:</a:t>
            </a:r>
          </a:p>
          <a:p>
            <a:pPr lvl="1"/>
            <a:r>
              <a:rPr lang="pt-BR" sz="2200" dirty="0" smtClean="0"/>
              <a:t>Aplicação de dois terços das receitas líquidas de Senai e Senac na oferta de vagas gratuitas de cursos de formação para estudantes de baixa renda ou trabalhadores – empregados ou desempregados;</a:t>
            </a:r>
          </a:p>
          <a:p>
            <a:pPr lvl="1"/>
            <a:r>
              <a:rPr lang="pt-BR" sz="2200" dirty="0" smtClean="0"/>
              <a:t>Sesi e Sesc destinarão um terço de seus recursos à educação;</a:t>
            </a:r>
          </a:p>
          <a:p>
            <a:pPr lvl="1"/>
            <a:r>
              <a:rPr lang="pt-BR" sz="2200" dirty="0" smtClean="0"/>
              <a:t>Aumento da carga horária dos cursos de Formação Inicial e Continuada, que passaram a ter no mínimo 160 horas.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5325F-5256-4581-AD17-24F8D7D5FC61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6" y="5144244"/>
            <a:ext cx="8588193" cy="136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65116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latin typeface="+mn-lt"/>
              </a:rPr>
              <a:t>*</a:t>
            </a:r>
            <a:r>
              <a:rPr lang="pt-BR" i="1" dirty="0" smtClean="0">
                <a:latin typeface="+mn-lt"/>
              </a:rPr>
              <a:t> </a:t>
            </a:r>
            <a:r>
              <a:rPr lang="pt-BR" sz="1400" i="1" dirty="0" smtClean="0">
                <a:latin typeface="+mn-lt"/>
              </a:rPr>
              <a:t>Dados em consolidação</a:t>
            </a:r>
            <a:endParaRPr lang="pt-BR" sz="1400" i="1" dirty="0"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922114"/>
          </a:xfrm>
        </p:spPr>
        <p:txBody>
          <a:bodyPr>
            <a:noAutofit/>
          </a:bodyPr>
          <a:lstStyle/>
          <a:p>
            <a:r>
              <a:rPr lang="pt-BR" sz="4000" dirty="0" smtClean="0"/>
              <a:t>FIES Técnico e Empresa</a:t>
            </a: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t-BR" smtClean="0"/>
              <a:pPr/>
              <a:t>32</a:t>
            </a:fld>
            <a:endParaRPr kumimoji="0" lang="pt-BR"/>
          </a:p>
        </p:txBody>
      </p:sp>
      <p:sp>
        <p:nvSpPr>
          <p:cNvPr id="7" name="Espaço Reservado para Conteúdo 2"/>
          <p:cNvSpPr txBox="1">
            <a:spLocks noGrp="1"/>
          </p:cNvSpPr>
          <p:nvPr>
            <p:ph sz="half" idx="1"/>
          </p:nvPr>
        </p:nvSpPr>
        <p:spPr>
          <a:xfrm>
            <a:off x="323528" y="1700808"/>
            <a:ext cx="8134672" cy="42484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65138" algn="l"/>
                <a:tab pos="569913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</a:tabLst>
              <a:defRPr/>
            </a:pPr>
            <a:r>
              <a:rPr lang="pt-BR" sz="2400" b="1" dirty="0" smtClean="0"/>
              <a:t>Fundo de Financiamento Estudantil</a:t>
            </a:r>
            <a:r>
              <a:rPr lang="pt-BR" sz="2400" dirty="0"/>
              <a:t> </a:t>
            </a:r>
            <a:r>
              <a:rPr lang="pt-BR" sz="2400" dirty="0" smtClean="0"/>
              <a:t>destinado à oferta de cursos técnicos e de formação inicial e continuada</a:t>
            </a:r>
          </a:p>
          <a:p>
            <a:pPr marL="342900" indent="-3429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65138" algn="l"/>
                <a:tab pos="569913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</a:tabLst>
              <a:defRPr/>
            </a:pPr>
            <a:r>
              <a:rPr lang="pt-BR" sz="2400" dirty="0" smtClean="0"/>
              <a:t>Contratação de financiamento pelo </a:t>
            </a:r>
            <a:r>
              <a:rPr lang="pt-BR" sz="2400" b="1" dirty="0" smtClean="0"/>
              <a:t>estudante</a:t>
            </a:r>
            <a:r>
              <a:rPr lang="pt-BR" sz="2400" dirty="0"/>
              <a:t> </a:t>
            </a:r>
            <a:r>
              <a:rPr lang="pt-BR" sz="2400" dirty="0" smtClean="0"/>
              <a:t>ou </a:t>
            </a:r>
            <a:r>
              <a:rPr lang="pt-BR" sz="2400" dirty="0"/>
              <a:t>por </a:t>
            </a:r>
            <a:r>
              <a:rPr lang="pt-BR" sz="2400" b="1" dirty="0"/>
              <a:t>empresa</a:t>
            </a:r>
            <a:r>
              <a:rPr lang="pt-BR" sz="2400" dirty="0"/>
              <a:t>, para custeio da formação profissional </a:t>
            </a:r>
            <a:r>
              <a:rPr lang="pt-BR" sz="2400" dirty="0" smtClean="0"/>
              <a:t>de trabalhadores</a:t>
            </a:r>
            <a:endParaRPr lang="pt-B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65138" algn="l"/>
                <a:tab pos="569913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</a:tabLst>
              <a:defRPr/>
            </a:pPr>
            <a:r>
              <a:rPr lang="pt-BR" sz="2400" b="1" dirty="0" smtClean="0"/>
              <a:t>Ofertantes</a:t>
            </a:r>
            <a:r>
              <a:rPr lang="pt-BR" sz="2400" b="1" dirty="0"/>
              <a:t>: </a:t>
            </a:r>
            <a:r>
              <a:rPr lang="pt-BR" sz="2400" dirty="0" smtClean="0"/>
              <a:t>serviços nacionais de aprendizagem e instituições </a:t>
            </a:r>
            <a:r>
              <a:rPr lang="pt-BR" sz="2400" dirty="0"/>
              <a:t>de </a:t>
            </a:r>
            <a:r>
              <a:rPr lang="pt-BR" sz="2400" dirty="0" smtClean="0"/>
              <a:t>ensino privadas habilitadas</a:t>
            </a:r>
          </a:p>
          <a:p>
            <a:pPr marL="342900" indent="-3429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65138" algn="l"/>
                <a:tab pos="569913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</a:tabLst>
              <a:defRPr/>
            </a:pPr>
            <a:r>
              <a:rPr lang="pt-BR" sz="2400" b="1" dirty="0" smtClean="0"/>
              <a:t>Financiamento</a:t>
            </a:r>
            <a:r>
              <a:rPr lang="pt-BR" sz="2400" b="1" dirty="0"/>
              <a:t>: </a:t>
            </a:r>
            <a:r>
              <a:rPr lang="pt-BR" sz="2400" dirty="0"/>
              <a:t>carência de </a:t>
            </a:r>
            <a:r>
              <a:rPr lang="pt-BR" sz="2400" dirty="0" smtClean="0"/>
              <a:t>até </a:t>
            </a:r>
            <a:r>
              <a:rPr lang="pt-BR" sz="2400" dirty="0"/>
              <a:t>6 meses e amortização de 30 a 42 </a:t>
            </a:r>
            <a:r>
              <a:rPr lang="pt-BR" sz="2400" dirty="0" smtClean="0"/>
              <a:t>meses</a:t>
            </a:r>
          </a:p>
          <a:p>
            <a:pPr marL="342900" indent="-3429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65138" algn="l"/>
                <a:tab pos="569913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</a:tabLst>
              <a:defRPr/>
            </a:pPr>
            <a:r>
              <a:rPr lang="pt-BR" sz="2400" b="1" dirty="0" smtClean="0"/>
              <a:t>Taxa </a:t>
            </a:r>
            <a:r>
              <a:rPr lang="pt-BR" sz="2400" b="1" dirty="0"/>
              <a:t>de Juros  </a:t>
            </a:r>
            <a:r>
              <a:rPr lang="pt-BR" sz="2400" dirty="0"/>
              <a:t>3,4% ao </a:t>
            </a:r>
            <a:r>
              <a:rPr lang="pt-BR" sz="2400" dirty="0" smtClean="0"/>
              <a:t>ano</a:t>
            </a:r>
            <a:endParaRPr lang="pt-B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65138" algn="l"/>
                <a:tab pos="569913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</a:tabLst>
              <a:defRPr/>
            </a:pPr>
            <a:r>
              <a:rPr lang="pt-BR" sz="2400" b="1" dirty="0" smtClean="0"/>
              <a:t>Forma </a:t>
            </a:r>
            <a:r>
              <a:rPr lang="pt-BR" sz="2400" b="1" dirty="0"/>
              <a:t>de pagamento:</a:t>
            </a:r>
            <a:r>
              <a:rPr lang="pt-BR" sz="2400" dirty="0"/>
              <a:t> </a:t>
            </a:r>
            <a:r>
              <a:rPr lang="pt-BR" sz="2400" dirty="0" smtClean="0"/>
              <a:t>Emissão </a:t>
            </a:r>
            <a:r>
              <a:rPr lang="pt-BR" sz="2400" dirty="0"/>
              <a:t>de CFT-E (Certificado Financeiro do Tesouro – Série </a:t>
            </a:r>
            <a:r>
              <a:rPr lang="pt-BR" sz="2400" dirty="0" smtClean="0"/>
              <a:t>E)</a:t>
            </a:r>
            <a:endParaRPr lang="pt-BR" sz="2400" dirty="0"/>
          </a:p>
          <a:p>
            <a:pPr marL="342900" indent="-342900">
              <a:lnSpc>
                <a:spcPct val="90000"/>
              </a:lnSpc>
              <a:spcBef>
                <a:spcPts val="65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465138" algn="l"/>
                <a:tab pos="569913" algn="l"/>
                <a:tab pos="1019175" algn="l"/>
                <a:tab pos="1468438" algn="l"/>
                <a:tab pos="1917700" algn="l"/>
                <a:tab pos="2366963" algn="l"/>
                <a:tab pos="2816225" algn="l"/>
                <a:tab pos="3265488" algn="l"/>
                <a:tab pos="3714750" algn="l"/>
                <a:tab pos="4164013" algn="l"/>
                <a:tab pos="4613275" algn="l"/>
                <a:tab pos="5062538" algn="l"/>
                <a:tab pos="5511800" algn="l"/>
                <a:tab pos="5961063" algn="l"/>
                <a:tab pos="6410325" algn="l"/>
                <a:tab pos="6859588" algn="l"/>
                <a:tab pos="7308850" algn="l"/>
                <a:tab pos="7758113" algn="l"/>
                <a:tab pos="8207375" algn="l"/>
                <a:tab pos="8656638" algn="l"/>
                <a:tab pos="9105900" algn="l"/>
              </a:tabLst>
              <a:defRPr/>
            </a:pPr>
            <a:endParaRPr lang="pt-BR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09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MP 593/2012 – Novas oportunidades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Oferta </a:t>
            </a:r>
            <a:r>
              <a:rPr lang="pt-BR" dirty="0"/>
              <a:t>de cursos </a:t>
            </a:r>
            <a:r>
              <a:rPr lang="pt-BR" dirty="0" smtClean="0"/>
              <a:t>técnicos subsequentes para egressos do ensino médio pelas seguintes instituições:</a:t>
            </a:r>
          </a:p>
          <a:p>
            <a:pPr lvl="1"/>
            <a:r>
              <a:rPr lang="pt-BR" dirty="0" smtClean="0"/>
              <a:t>Institutos Federais de Educação, Ciência e Tecnologia</a:t>
            </a:r>
          </a:p>
          <a:p>
            <a:pPr lvl="1"/>
            <a:r>
              <a:rPr lang="pt-BR" dirty="0" smtClean="0"/>
              <a:t>Escolas técnicas vinculadas às Universidades Federais</a:t>
            </a:r>
          </a:p>
          <a:p>
            <a:pPr lvl="1"/>
            <a:r>
              <a:rPr lang="pt-BR" dirty="0" smtClean="0"/>
              <a:t>Escolas Técnicas Estaduais</a:t>
            </a:r>
          </a:p>
          <a:p>
            <a:pPr lvl="1"/>
            <a:r>
              <a:rPr lang="pt-BR" dirty="0" smtClean="0"/>
              <a:t>Serviços nacionais de aprendizagem</a:t>
            </a:r>
          </a:p>
          <a:p>
            <a:pPr lvl="1"/>
            <a:r>
              <a:rPr lang="pt-BR" dirty="0" smtClean="0"/>
              <a:t>Instituições </a:t>
            </a:r>
            <a:r>
              <a:rPr lang="pt-BR" dirty="0"/>
              <a:t>privadas </a:t>
            </a:r>
            <a:r>
              <a:rPr lang="pt-BR" dirty="0" smtClean="0"/>
              <a:t>de ensino superior habilitadas</a:t>
            </a:r>
          </a:p>
          <a:p>
            <a:pPr lvl="1"/>
            <a:r>
              <a:rPr lang="pt-BR" dirty="0" smtClean="0"/>
              <a:t>Instituições privadas </a:t>
            </a:r>
            <a:r>
              <a:rPr lang="pt-BR" dirty="0"/>
              <a:t>de ensino </a:t>
            </a:r>
            <a:r>
              <a:rPr lang="pt-BR" dirty="0" smtClean="0"/>
              <a:t>técnico </a:t>
            </a:r>
            <a:r>
              <a:rPr lang="pt-BR" dirty="0"/>
              <a:t>habilitadas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C87B5-BFFE-4D2A-84E8-F264339218B3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1050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MP 593/2012 – Novas </a:t>
            </a:r>
            <a:r>
              <a:rPr lang="pt-BR" sz="4000" dirty="0"/>
              <a:t>oportunidades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Autonomia institucional para oferta de cursos técnicos:</a:t>
            </a:r>
          </a:p>
          <a:p>
            <a:pPr lvl="1"/>
            <a:r>
              <a:rPr lang="pt-BR" dirty="0" smtClean="0"/>
              <a:t>Instituições </a:t>
            </a:r>
            <a:r>
              <a:rPr lang="pt-BR" dirty="0"/>
              <a:t>privadas de </a:t>
            </a:r>
            <a:r>
              <a:rPr lang="pt-BR" dirty="0" smtClean="0"/>
              <a:t>ensino superior habilitadas</a:t>
            </a:r>
            <a:br>
              <a:rPr lang="pt-BR" dirty="0" smtClean="0"/>
            </a:br>
            <a:r>
              <a:rPr lang="pt-BR" dirty="0" smtClean="0"/>
              <a:t>(MP 606/2013)</a:t>
            </a:r>
          </a:p>
          <a:p>
            <a:r>
              <a:rPr lang="pt-BR" dirty="0" smtClean="0"/>
              <a:t>Serviços nacionais sociais</a:t>
            </a:r>
          </a:p>
          <a:p>
            <a:pPr lvl="1"/>
            <a:r>
              <a:rPr lang="pt-BR" dirty="0" smtClean="0"/>
              <a:t>Autonomia institucional para criação de unidades de ensino para a oferta de ensino médio e EJA, desde que em articulação com os SNA.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C87B5-BFFE-4D2A-84E8-F264339218B3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6390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8893176" cy="922337"/>
          </a:xfrm>
        </p:spPr>
        <p:txBody>
          <a:bodyPr/>
          <a:lstStyle/>
          <a:p>
            <a:r>
              <a:rPr lang="pt-BR" sz="3800" dirty="0" smtClean="0"/>
              <a:t>Instituições privadas – Habilitação e atuação</a:t>
            </a:r>
            <a:endParaRPr lang="pt-BR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b="1" dirty="0" smtClean="0"/>
              <a:t>Instituições privadas de ensino superior:</a:t>
            </a:r>
          </a:p>
          <a:p>
            <a:pPr lvl="1"/>
            <a:r>
              <a:rPr lang="pt-BR" dirty="0" smtClean="0"/>
              <a:t>Habilitação: Índice Geral de Cursos Avaliados da Instituição (IGC) igual ou superior a três</a:t>
            </a:r>
          </a:p>
          <a:p>
            <a:pPr lvl="1"/>
            <a:r>
              <a:rPr lang="pt-BR" dirty="0" smtClean="0"/>
              <a:t>Atuação: cursos técnicos subsequentes relacionados aos cursos superiores da instituição</a:t>
            </a:r>
          </a:p>
          <a:p>
            <a:pPr>
              <a:spcBef>
                <a:spcPts val="1800"/>
              </a:spcBef>
            </a:pPr>
            <a:r>
              <a:rPr lang="pt-BR" b="1" dirty="0" smtClean="0"/>
              <a:t>Instituições privadas de ensino técnico:</a:t>
            </a:r>
          </a:p>
          <a:p>
            <a:pPr lvl="1"/>
            <a:r>
              <a:rPr lang="pt-BR" dirty="0" smtClean="0"/>
              <a:t>Habilitação: avaliação </a:t>
            </a:r>
            <a:r>
              <a:rPr lang="pt-BR" i="1" dirty="0" smtClean="0"/>
              <a:t>in loco </a:t>
            </a:r>
            <a:r>
              <a:rPr lang="pt-BR" dirty="0" smtClean="0"/>
              <a:t>realizada por comissão de habilitação de Instituto Federal</a:t>
            </a:r>
          </a:p>
          <a:p>
            <a:pPr lvl="1"/>
            <a:r>
              <a:rPr lang="pt-BR" dirty="0" smtClean="0"/>
              <a:t>Atuação: cursos técnicos subsequentes autorizados pelos conselhos estaduais de educação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87B5-BFFE-4D2A-84E8-F264339218B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5724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Instituições privadas – </a:t>
            </a:r>
            <a:br>
              <a:rPr lang="pt-BR" sz="4000" dirty="0" smtClean="0"/>
            </a:br>
            <a:r>
              <a:rPr lang="pt-BR" sz="4000" dirty="0" smtClean="0"/>
              <a:t>Pagamento da Bolsa-Formação</a:t>
            </a:r>
            <a:endParaRPr lang="pt-BR" sz="4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85800" y="1700808"/>
            <a:ext cx="8134672" cy="4425355"/>
          </a:xfrm>
        </p:spPr>
        <p:txBody>
          <a:bodyPr/>
          <a:lstStyle/>
          <a:p>
            <a:r>
              <a:rPr lang="pt-BR" b="1" dirty="0"/>
              <a:t>Valor do curso: </a:t>
            </a:r>
            <a:r>
              <a:rPr lang="pt-BR" dirty="0"/>
              <a:t>mesmo valor cobrado aos demais estudantes, incluindo descontos de </a:t>
            </a:r>
            <a:r>
              <a:rPr lang="pt-BR" dirty="0" smtClean="0"/>
              <a:t>pontualidade</a:t>
            </a:r>
          </a:p>
          <a:p>
            <a:endParaRPr lang="pt-BR" sz="1200" dirty="0"/>
          </a:p>
          <a:p>
            <a:r>
              <a:rPr lang="pt-BR" b="1" dirty="0"/>
              <a:t>Periodicidade: </a:t>
            </a:r>
            <a:r>
              <a:rPr lang="pt-BR" dirty="0" smtClean="0"/>
              <a:t>mensal</a:t>
            </a:r>
            <a:r>
              <a:rPr lang="pt-BR" dirty="0"/>
              <a:t>, mediante comprovação de frequência pela instituição e confirmada periodicamente pelo </a:t>
            </a:r>
            <a:r>
              <a:rPr lang="pt-BR" dirty="0" smtClean="0"/>
              <a:t>estudante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29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Bolsa-Formação – </a:t>
            </a:r>
            <a:br>
              <a:rPr lang="pt-BR" sz="4000" dirty="0" smtClean="0"/>
            </a:br>
            <a:r>
              <a:rPr lang="pt-BR" sz="4000" dirty="0" smtClean="0"/>
              <a:t>Seleção de beneficiários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b="1" dirty="0" smtClean="0"/>
              <a:t>Cursos técnicos subsequentes:</a:t>
            </a:r>
          </a:p>
          <a:p>
            <a:pPr lvl="1"/>
            <a:r>
              <a:rPr lang="pt-BR" dirty="0" smtClean="0"/>
              <a:t>Processo de seleção unificada, coordenado e desenvolvido pela SETEC/MEC</a:t>
            </a:r>
          </a:p>
          <a:p>
            <a:pPr lvl="1"/>
            <a:r>
              <a:rPr lang="pt-BR" dirty="0" smtClean="0"/>
              <a:t>Utilização dos resultados do Exame Nacional do Ensino Médio - ENEM</a:t>
            </a:r>
          </a:p>
          <a:p>
            <a:pPr>
              <a:spcBef>
                <a:spcPts val="1200"/>
              </a:spcBef>
            </a:pPr>
            <a:r>
              <a:rPr lang="pt-BR" b="1" dirty="0" smtClean="0"/>
              <a:t>Cursos técnicos integrados e concomitantes:</a:t>
            </a:r>
          </a:p>
          <a:p>
            <a:pPr lvl="1"/>
            <a:r>
              <a:rPr lang="pt-BR" dirty="0" smtClean="0"/>
              <a:t>Responsabilidade dos parceiros demandantes</a:t>
            </a:r>
          </a:p>
          <a:p>
            <a:pPr lvl="1"/>
            <a:r>
              <a:rPr lang="pt-BR" dirty="0" smtClean="0"/>
              <a:t>Critérios e mecanismos definidos pelos demandantes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87B5-BFFE-4D2A-84E8-F264339218B3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2037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Cursos técnicos subsequentes – </a:t>
            </a:r>
            <a:br>
              <a:rPr lang="pt-BR" sz="4000" dirty="0" smtClean="0"/>
            </a:br>
            <a:r>
              <a:rPr lang="pt-BR" sz="4000" dirty="0" smtClean="0"/>
              <a:t>Processo de seleção</a:t>
            </a:r>
            <a:endParaRPr lang="pt-BR" sz="4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64656828"/>
              </p:ext>
            </p:extLst>
          </p:nvPr>
        </p:nvGraphicFramePr>
        <p:xfrm>
          <a:off x="179512" y="1700808"/>
          <a:ext cx="85916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37926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/>
              <a:t>MP 593/2012 </a:t>
            </a:r>
            <a:r>
              <a:rPr lang="pt-BR" sz="4000" dirty="0"/>
              <a:t>– </a:t>
            </a:r>
            <a:r>
              <a:rPr lang="pt-BR" sz="4000" dirty="0" smtClean="0"/>
              <a:t>Novas </a:t>
            </a:r>
            <a:r>
              <a:rPr lang="pt-BR" sz="4000" dirty="0"/>
              <a:t>oportunidades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Oferta </a:t>
            </a:r>
            <a:r>
              <a:rPr lang="pt-BR" dirty="0"/>
              <a:t>de cursos </a:t>
            </a:r>
            <a:r>
              <a:rPr lang="pt-BR" dirty="0" smtClean="0"/>
              <a:t>técnicos integrados e concomitantes na modalidade EJA</a:t>
            </a:r>
          </a:p>
          <a:p>
            <a:pPr lvl="1"/>
            <a:r>
              <a:rPr lang="pt-BR" dirty="0"/>
              <a:t>Associação de um curso técnico </a:t>
            </a:r>
            <a:r>
              <a:rPr lang="pt-BR" dirty="0" smtClean="0"/>
              <a:t>ao ensino médio</a:t>
            </a:r>
          </a:p>
          <a:p>
            <a:pPr lvl="1"/>
            <a:r>
              <a:rPr lang="pt-BR" dirty="0" smtClean="0"/>
              <a:t>Destinados a jovens e trabalhadores com mais de 18 anos</a:t>
            </a:r>
          </a:p>
          <a:p>
            <a:pPr lvl="1"/>
            <a:r>
              <a:rPr lang="pt-BR" dirty="0" smtClean="0"/>
              <a:t>Oferta </a:t>
            </a:r>
            <a:r>
              <a:rPr lang="pt-BR" dirty="0"/>
              <a:t>em turno e dias compatíveis com o público da EJA</a:t>
            </a:r>
            <a:endParaRPr lang="pt-BR" dirty="0" smtClean="0"/>
          </a:p>
          <a:p>
            <a:pPr lvl="1"/>
            <a:r>
              <a:rPr lang="pt-BR" dirty="0" smtClean="0"/>
              <a:t>Possibilidade de certificação intermediária, reconhecimento de saberes e itinerário formativo</a:t>
            </a:r>
          </a:p>
          <a:p>
            <a:pPr lvl="1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C87B5-BFFE-4D2A-84E8-F264339218B3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3750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C87B5-BFFE-4D2A-84E8-F264339218B3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3"/>
          <a:stretch/>
        </p:blipFill>
        <p:spPr bwMode="auto">
          <a:xfrm>
            <a:off x="446198" y="2204864"/>
            <a:ext cx="8304923" cy="370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07504" y="642174"/>
            <a:ext cx="4316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latin typeface="+mn-lt"/>
              </a:rPr>
              <a:t>Fonte: MEC/INEP, Censo da Educação Básica 2012</a:t>
            </a:r>
            <a:endParaRPr lang="pt-BR" sz="1600" i="1" dirty="0"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63301" y="1571368"/>
            <a:ext cx="672064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+mn-lt"/>
              </a:rPr>
              <a:t>Número de matrícula de EJA por etapa de ensino</a:t>
            </a:r>
            <a:endParaRPr lang="pt-BR" sz="2400" dirty="0">
              <a:latin typeface="+mn-lt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90441" y="0"/>
            <a:ext cx="864096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dirty="0" smtClean="0"/>
              <a:t>Indicadores educacionais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867018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C87B5-BFFE-4D2A-84E8-F264339218B3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8520" y="6237312"/>
            <a:ext cx="3849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latin typeface="+mn-lt"/>
              </a:rPr>
              <a:t>Fonte: INEP/Censo da Educação Básica 2012</a:t>
            </a:r>
            <a:endParaRPr lang="pt-BR" sz="1600" i="1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79512" y="274638"/>
            <a:ext cx="864096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dirty="0" smtClean="0"/>
              <a:t>Indicadores educacionais</a:t>
            </a:r>
            <a:endParaRPr lang="pt-BR" sz="4000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250640"/>
              </p:ext>
            </p:extLst>
          </p:nvPr>
        </p:nvGraphicFramePr>
        <p:xfrm>
          <a:off x="395536" y="1556792"/>
          <a:ext cx="794971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8545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C87B5-BFFE-4D2A-84E8-F264339218B3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8520" y="6237312"/>
            <a:ext cx="3849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latin typeface="+mn-lt"/>
              </a:rPr>
              <a:t>Fonte: INEP/Censo da Educação Básica 2012</a:t>
            </a:r>
            <a:endParaRPr lang="pt-BR" sz="1600" i="1" dirty="0">
              <a:latin typeface="+mn-lt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79512" y="274638"/>
            <a:ext cx="864096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dirty="0" smtClean="0"/>
              <a:t>Indicadores educacionais</a:t>
            </a:r>
            <a:endParaRPr lang="pt-BR" sz="40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586277"/>
              </p:ext>
            </p:extLst>
          </p:nvPr>
        </p:nvGraphicFramePr>
        <p:xfrm>
          <a:off x="611560" y="1628800"/>
          <a:ext cx="79928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1331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BE076-3CD5-49C7-B7AC-8C363D12A219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1" y="1988840"/>
            <a:ext cx="8064896" cy="423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323528" y="274638"/>
            <a:ext cx="8640960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4000" dirty="0" smtClean="0"/>
              <a:t>Indicadores educacionais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2058" y="6251826"/>
            <a:ext cx="1802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i="1" dirty="0" smtClean="0">
                <a:latin typeface="+mn-lt"/>
              </a:rPr>
              <a:t>Fonte: MEC/SETEC, SISTEC</a:t>
            </a:r>
            <a:endParaRPr lang="pt-BR" sz="1200" i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631" y="1527175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+mn-lt"/>
              </a:rPr>
              <a:t>Evolução de Matrículas 2008-2012 da Rede Federal 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0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BE076-3CD5-49C7-B7AC-8C363D12A219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0" y="0"/>
            <a:ext cx="9612560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PNE – Metas e Estratégias Relacionadas à Educação Profissional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179512" y="1484784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200" dirty="0" smtClean="0"/>
              <a:t>Duplicar </a:t>
            </a:r>
            <a:r>
              <a:rPr lang="pt-BR" sz="2200" dirty="0"/>
              <a:t>as matrículas da educação profissional técnica de nível médio, assegurando a qualidade da </a:t>
            </a:r>
            <a:r>
              <a:rPr lang="pt-BR" sz="2200" dirty="0" smtClean="0"/>
              <a:t>oferta;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200" dirty="0" smtClean="0"/>
              <a:t>Fomentar </a:t>
            </a:r>
            <a:r>
              <a:rPr lang="pt-BR" sz="2200" dirty="0"/>
              <a:t>a expansão das matrículas de ensino médio integrado à educação </a:t>
            </a:r>
            <a:r>
              <a:rPr lang="pt-BR" sz="2200" dirty="0" smtClean="0"/>
              <a:t>profissional;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200" dirty="0" smtClean="0"/>
              <a:t>Expandir </a:t>
            </a:r>
            <a:r>
              <a:rPr lang="pt-BR" sz="2200" dirty="0"/>
              <a:t>as matrículas de educação profissional técnica de nível médio nos Institutos </a:t>
            </a:r>
            <a:r>
              <a:rPr lang="pt-BR" sz="2200" dirty="0" smtClean="0"/>
              <a:t>Federais;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200" dirty="0" smtClean="0"/>
              <a:t>Fomentar </a:t>
            </a:r>
            <a:r>
              <a:rPr lang="pt-BR" sz="2200" dirty="0"/>
              <a:t>a expansão da oferta de educação profissional técnica de nível médio nas redes públicas estaduais de </a:t>
            </a:r>
            <a:r>
              <a:rPr lang="pt-BR" sz="2200" dirty="0" smtClean="0"/>
              <a:t>ensino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200" dirty="0" smtClean="0"/>
              <a:t>Fomentar </a:t>
            </a:r>
            <a:r>
              <a:rPr lang="pt-BR" sz="2200" dirty="0"/>
              <a:t>a expansão da oferta de educação profissional técnica de nível médio na modalidade de educação a </a:t>
            </a:r>
            <a:r>
              <a:rPr lang="pt-BR" sz="2200" dirty="0" smtClean="0"/>
              <a:t>distância.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200" dirty="0" smtClean="0"/>
              <a:t>Fomentar </a:t>
            </a:r>
            <a:r>
              <a:rPr lang="pt-BR" sz="2200" dirty="0"/>
              <a:t>a expansão da oferta de matrículas gratuitas de educação profissional técnica </a:t>
            </a:r>
            <a:r>
              <a:rPr lang="pt-BR" sz="2200" dirty="0" smtClean="0"/>
              <a:t>das </a:t>
            </a:r>
            <a:r>
              <a:rPr lang="pt-BR" sz="2200" dirty="0"/>
              <a:t>entidades </a:t>
            </a:r>
            <a:r>
              <a:rPr lang="pt-BR" sz="2200" dirty="0" smtClean="0"/>
              <a:t>privadas.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3008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BE076-3CD5-49C7-B7AC-8C363D12A219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79512" y="1556792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Oferecer</a:t>
            </a:r>
            <a:r>
              <a:rPr lang="pt-BR" sz="2400" dirty="0"/>
              <a:t>, no mínimo, 25% das matrículas de </a:t>
            </a:r>
            <a:r>
              <a:rPr lang="pt-BR" sz="2400" dirty="0" smtClean="0"/>
              <a:t>EJA </a:t>
            </a:r>
            <a:r>
              <a:rPr lang="pt-BR" sz="2400" dirty="0"/>
              <a:t>na forma integrada à educação profissional nos anos finais do ensino fundamental e no ensino </a:t>
            </a:r>
            <a:r>
              <a:rPr lang="pt-BR" sz="2400" dirty="0" smtClean="0"/>
              <a:t>médio.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Fomentar </a:t>
            </a:r>
            <a:r>
              <a:rPr lang="pt-BR" sz="2400" dirty="0"/>
              <a:t>a integração da </a:t>
            </a:r>
            <a:r>
              <a:rPr lang="pt-BR" sz="2400" dirty="0" smtClean="0"/>
              <a:t>EJA com </a:t>
            </a:r>
            <a:r>
              <a:rPr lang="pt-BR" sz="2400" dirty="0"/>
              <a:t>a educação profissional, </a:t>
            </a:r>
            <a:r>
              <a:rPr lang="pt-BR" sz="2400" dirty="0" smtClean="0"/>
              <a:t>inclusive </a:t>
            </a:r>
            <a:r>
              <a:rPr lang="pt-BR" sz="2400" dirty="0"/>
              <a:t>na modalidade de educação a distância</a:t>
            </a:r>
            <a:r>
              <a:rPr lang="pt-BR" sz="2400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400" dirty="0" smtClean="0"/>
              <a:t>Fomentar </a:t>
            </a:r>
            <a:r>
              <a:rPr lang="pt-BR" sz="2400" dirty="0"/>
              <a:t>programas de </a:t>
            </a:r>
            <a:r>
              <a:rPr lang="pt-BR" sz="2400" dirty="0" smtClean="0"/>
              <a:t>EJA, especialmente </a:t>
            </a:r>
            <a:r>
              <a:rPr lang="pt-BR" sz="2400" dirty="0"/>
              <a:t>para a população urbana e do campo na faixa etária de 15 a 17 anos.</a:t>
            </a:r>
          </a:p>
          <a:p>
            <a:pPr marL="285750" indent="-285750" algn="just">
              <a:buFontTx/>
              <a:buChar char="-"/>
            </a:pPr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0" y="0"/>
            <a:ext cx="9612560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400" dirty="0" smtClean="0"/>
              <a:t>PNE – Metas e Estratégias Relacionadas à Educação Profissional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53148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natec-Ponto Controle CasaCivil 6 mar 2013 revisado-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Pronatec-Ponto Controle CasaCivil 6 mar 2013 revisado-1</Template>
  <TotalTime>1165</TotalTime>
  <Words>1519</Words>
  <Application>Microsoft Office PowerPoint</Application>
  <PresentationFormat>Apresentação na tela (4:3)</PresentationFormat>
  <Paragraphs>416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Pronatec-Ponto Controle CasaCivil 6 mar 2013 revisado-1</vt:lpstr>
      <vt:lpstr>Apresentação do PowerPoint</vt:lpstr>
      <vt:lpstr>Apresentação do PowerPoint</vt:lpstr>
      <vt:lpstr>Indicadores educacionais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Pronatec – Metas</vt:lpstr>
      <vt:lpstr>Pronatec - Estimativa de investimentos 2011-2014</vt:lpstr>
      <vt:lpstr>Pronatec – Execução 2011-2012 Total de Matrículas: 2.583.868</vt:lpstr>
      <vt:lpstr>Bolsa-Formação</vt:lpstr>
      <vt:lpstr>Bolsa-Formação –  Parceiros demandantes e ofertantes</vt:lpstr>
      <vt:lpstr>Bolsa-Formação – Matrículas 2012 por nível de escolaridade</vt:lpstr>
      <vt:lpstr>Bolsa-Formação – Matrículas 2012 por  sexo</vt:lpstr>
      <vt:lpstr>Bolsa-Formação – Matrículas 2012 por faixa etária</vt:lpstr>
      <vt:lpstr>Bolsa-Formação – Municípios</vt:lpstr>
      <vt:lpstr>Bolsa-Formação – Matrículas 2012 por Eixo Tecnológico</vt:lpstr>
      <vt:lpstr>Bolsa-Formação – Vagas 2012 - 2013 </vt:lpstr>
      <vt:lpstr>Bolsa-Formação – Matrículas 2012-2013</vt:lpstr>
      <vt:lpstr>Bolsa-Formação - Inscrição Online http://pronatec.mec.gov.br </vt:lpstr>
      <vt:lpstr>Expansão da Rede Federal – Metas</vt:lpstr>
      <vt:lpstr>Expansão da Rede Federal – Metas</vt:lpstr>
      <vt:lpstr>Rede e-Tec Brasil</vt:lpstr>
      <vt:lpstr>Rede e-Tec Brasil – Matrículas e Polos</vt:lpstr>
      <vt:lpstr>Brasil Profissionalizado</vt:lpstr>
      <vt:lpstr>Brasil Profissionalizado - Obras</vt:lpstr>
      <vt:lpstr>5. Brasil Profissionalizado – Laboratórios Padrão</vt:lpstr>
      <vt:lpstr>Acordo de Gratuidade do Sistema S</vt:lpstr>
      <vt:lpstr>FIES Técnico e Empresa</vt:lpstr>
      <vt:lpstr>MP 593/2012 – Novas oportunidades</vt:lpstr>
      <vt:lpstr>MP 593/2012 – Novas oportunidades</vt:lpstr>
      <vt:lpstr>Instituições privadas – Habilitação e atuação</vt:lpstr>
      <vt:lpstr>Instituições privadas –  Pagamento da Bolsa-Formação</vt:lpstr>
      <vt:lpstr>Bolsa-Formação –  Seleção de beneficiários</vt:lpstr>
      <vt:lpstr>Cursos técnicos subsequentes –  Processo de seleção</vt:lpstr>
      <vt:lpstr>MP 593/2012 – Novas oportunidades</vt:lpstr>
    </vt:vector>
  </TitlesOfParts>
  <Company>Ministério da Educação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Nilva Schroeder</dc:creator>
  <cp:lastModifiedBy>Raquel Ferreira de Carvalho Aldigueri</cp:lastModifiedBy>
  <cp:revision>208</cp:revision>
  <cp:lastPrinted>2013-04-16T23:00:19Z</cp:lastPrinted>
  <dcterms:created xsi:type="dcterms:W3CDTF">2013-03-06T12:35:42Z</dcterms:created>
  <dcterms:modified xsi:type="dcterms:W3CDTF">2013-04-17T13:38:41Z</dcterms:modified>
</cp:coreProperties>
</file>