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6" r:id="rId3"/>
    <p:sldId id="397" r:id="rId4"/>
    <p:sldId id="402" r:id="rId5"/>
    <p:sldId id="403" r:id="rId6"/>
    <p:sldId id="388" r:id="rId7"/>
    <p:sldId id="391" r:id="rId8"/>
    <p:sldId id="395" r:id="rId9"/>
    <p:sldId id="404" r:id="rId10"/>
    <p:sldId id="405" r:id="rId11"/>
    <p:sldId id="399" r:id="rId12"/>
    <p:sldId id="398" r:id="rId13"/>
    <p:sldId id="396" r:id="rId14"/>
    <p:sldId id="406" r:id="rId15"/>
    <p:sldId id="407" r:id="rId16"/>
    <p:sldId id="389" r:id="rId17"/>
  </p:sldIdLst>
  <p:sldSz cx="9144000" cy="6858000" type="screen4x3"/>
  <p:notesSz cx="7302500" cy="9588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714" autoAdjust="0"/>
  </p:normalViewPr>
  <p:slideViewPr>
    <p:cSldViewPr>
      <p:cViewPr varScale="1">
        <p:scale>
          <a:sx n="70" d="100"/>
          <a:sy n="70" d="100"/>
        </p:scale>
        <p:origin x="-10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020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598010774968919E-2"/>
          <c:y val="0.11579177905551478"/>
          <c:w val="0.96783625730994149"/>
          <c:h val="0.56652228899985246"/>
        </c:manualLayout>
      </c:layout>
      <c:lineChart>
        <c:grouping val="standard"/>
        <c:varyColors val="0"/>
        <c:ser>
          <c:idx val="0"/>
          <c:order val="0"/>
          <c:tx>
            <c:strRef>
              <c:f>Plan3!$B$5</c:f>
              <c:strCache>
                <c:ptCount val="1"/>
                <c:pt idx="0">
                  <c:v>RECEITA ESTADUAL FUNDEB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Plan3!$C$4:$AC$4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  <c:pt idx="26">
                  <c:v>BRASIL</c:v>
                </c:pt>
              </c:strCache>
            </c:strRef>
          </c:cat>
          <c:val>
            <c:numRef>
              <c:f>Plan3!$C$5:$AC$5</c:f>
              <c:numCache>
                <c:formatCode>0.00%</c:formatCode>
                <c:ptCount val="27"/>
                <c:pt idx="0">
                  <c:v>0.59707585160319221</c:v>
                </c:pt>
                <c:pt idx="1">
                  <c:v>0.69436612267325315</c:v>
                </c:pt>
                <c:pt idx="2">
                  <c:v>1.0367232046226258</c:v>
                </c:pt>
                <c:pt idx="3">
                  <c:v>0.56680193211665819</c:v>
                </c:pt>
                <c:pt idx="4">
                  <c:v>0.63538108468818821</c:v>
                </c:pt>
                <c:pt idx="5">
                  <c:v>0.7189245549684129</c:v>
                </c:pt>
                <c:pt idx="6">
                  <c:v>0.51670039359929865</c:v>
                </c:pt>
                <c:pt idx="7">
                  <c:v>0.65309110161003647</c:v>
                </c:pt>
                <c:pt idx="8">
                  <c:v>0.47873504746058937</c:v>
                </c:pt>
                <c:pt idx="9">
                  <c:v>0.60547633562725522</c:v>
                </c:pt>
                <c:pt idx="10">
                  <c:v>0.56058414316987659</c:v>
                </c:pt>
                <c:pt idx="11">
                  <c:v>0.69527854137314371</c:v>
                </c:pt>
                <c:pt idx="12">
                  <c:v>0.89130410863855447</c:v>
                </c:pt>
                <c:pt idx="13">
                  <c:v>0.56075571640739974</c:v>
                </c:pt>
                <c:pt idx="14">
                  <c:v>0.56149553216986892</c:v>
                </c:pt>
                <c:pt idx="15">
                  <c:v>0.44106507965821007</c:v>
                </c:pt>
                <c:pt idx="16">
                  <c:v>0.67197200980952854</c:v>
                </c:pt>
                <c:pt idx="17">
                  <c:v>0.36850547999017658</c:v>
                </c:pt>
                <c:pt idx="18">
                  <c:v>0.34762621372898028</c:v>
                </c:pt>
                <c:pt idx="19">
                  <c:v>0.6042312344257379</c:v>
                </c:pt>
                <c:pt idx="20">
                  <c:v>0.41904377265084336</c:v>
                </c:pt>
                <c:pt idx="21">
                  <c:v>0.54116216562811603</c:v>
                </c:pt>
                <c:pt idx="22">
                  <c:v>0.52986446316081159</c:v>
                </c:pt>
                <c:pt idx="23">
                  <c:v>0.54912713977730676</c:v>
                </c:pt>
                <c:pt idx="24">
                  <c:v>0.51565177025446762</c:v>
                </c:pt>
                <c:pt idx="25">
                  <c:v>0.57492595496208043</c:v>
                </c:pt>
                <c:pt idx="26">
                  <c:v>0.61364139512511606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Plan3!$B$6</c:f>
              <c:strCache>
                <c:ptCount val="1"/>
                <c:pt idx="0">
                  <c:v>RECEITA MUNICIPAL FUNDEB</c:v>
                </c:pt>
              </c:strCache>
            </c:strRef>
          </c:tx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Plan3!$C$4:$AC$4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  <c:pt idx="26">
                  <c:v>BRASIL</c:v>
                </c:pt>
              </c:strCache>
            </c:strRef>
          </c:cat>
          <c:val>
            <c:numRef>
              <c:f>Plan3!$C$6:$AC$6</c:f>
              <c:numCache>
                <c:formatCode>0.00%</c:formatCode>
                <c:ptCount val="27"/>
                <c:pt idx="0">
                  <c:v>0.82813385416433838</c:v>
                </c:pt>
                <c:pt idx="1">
                  <c:v>0.87066458893445153</c:v>
                </c:pt>
                <c:pt idx="2">
                  <c:v>1.118684506696777</c:v>
                </c:pt>
                <c:pt idx="3">
                  <c:v>1.0935855553989202</c:v>
                </c:pt>
                <c:pt idx="4">
                  <c:v>0.92460949752673227</c:v>
                </c:pt>
                <c:pt idx="5">
                  <c:v>0.81622059971275962</c:v>
                </c:pt>
                <c:pt idx="6">
                  <c:v>0.69665686410268579</c:v>
                </c:pt>
                <c:pt idx="7">
                  <c:v>1.1169009488753217</c:v>
                </c:pt>
                <c:pt idx="8">
                  <c:v>1.0276467775197977</c:v>
                </c:pt>
                <c:pt idx="9">
                  <c:v>0.78727656091529985</c:v>
                </c:pt>
                <c:pt idx="10">
                  <c:v>0.8518809965562717</c:v>
                </c:pt>
                <c:pt idx="11">
                  <c:v>0.67901000224275143</c:v>
                </c:pt>
                <c:pt idx="12">
                  <c:v>1.1040602554519725</c:v>
                </c:pt>
                <c:pt idx="13">
                  <c:v>0.88692916944480782</c:v>
                </c:pt>
                <c:pt idx="14">
                  <c:v>0.87102495380747325</c:v>
                </c:pt>
                <c:pt idx="15">
                  <c:v>0.91349045005930685</c:v>
                </c:pt>
                <c:pt idx="16">
                  <c:v>0.90420559273838386</c:v>
                </c:pt>
                <c:pt idx="17">
                  <c:v>0.93863470070605826</c:v>
                </c:pt>
                <c:pt idx="18">
                  <c:v>0.51724088886701125</c:v>
                </c:pt>
                <c:pt idx="19">
                  <c:v>0.6944116595695764</c:v>
                </c:pt>
                <c:pt idx="20">
                  <c:v>0.99870580554680277</c:v>
                </c:pt>
                <c:pt idx="21">
                  <c:v>0.86041667105295971</c:v>
                </c:pt>
                <c:pt idx="22">
                  <c:v>1.062478925514359</c:v>
                </c:pt>
                <c:pt idx="23">
                  <c:v>0.85655782203369202</c:v>
                </c:pt>
                <c:pt idx="24">
                  <c:v>0.76391937609280225</c:v>
                </c:pt>
                <c:pt idx="25">
                  <c:v>0.86273355266965979</c:v>
                </c:pt>
                <c:pt idx="26">
                  <c:v>0.87279752541330302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Plan3!$B$7</c:f>
              <c:strCache>
                <c:ptCount val="1"/>
                <c:pt idx="0">
                  <c:v>PISO</c:v>
                </c:pt>
              </c:strCache>
            </c:strRef>
          </c:tx>
          <c:spPr>
            <a:ln w="57150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Plan3!$C$4:$AC$4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  <c:pt idx="26">
                  <c:v>BRASIL</c:v>
                </c:pt>
              </c:strCache>
            </c:strRef>
          </c:cat>
          <c:val>
            <c:numRef>
              <c:f>Plan3!$C$7:$AC$7</c:f>
              <c:numCache>
                <c:formatCode>0%</c:formatCode>
                <c:ptCount val="27"/>
                <c:pt idx="0">
                  <c:v>1.02</c:v>
                </c:pt>
                <c:pt idx="1">
                  <c:v>1.02</c:v>
                </c:pt>
                <c:pt idx="2">
                  <c:v>1.02</c:v>
                </c:pt>
                <c:pt idx="3">
                  <c:v>1.02</c:v>
                </c:pt>
                <c:pt idx="4">
                  <c:v>1.02</c:v>
                </c:pt>
                <c:pt idx="5">
                  <c:v>1.02</c:v>
                </c:pt>
                <c:pt idx="6">
                  <c:v>1.02</c:v>
                </c:pt>
                <c:pt idx="7">
                  <c:v>1.02</c:v>
                </c:pt>
                <c:pt idx="8">
                  <c:v>1.02</c:v>
                </c:pt>
                <c:pt idx="9">
                  <c:v>1.02</c:v>
                </c:pt>
                <c:pt idx="10">
                  <c:v>1.02</c:v>
                </c:pt>
                <c:pt idx="11">
                  <c:v>1.02</c:v>
                </c:pt>
                <c:pt idx="12">
                  <c:v>1.02</c:v>
                </c:pt>
                <c:pt idx="13">
                  <c:v>1.02</c:v>
                </c:pt>
                <c:pt idx="14">
                  <c:v>1.02</c:v>
                </c:pt>
                <c:pt idx="15">
                  <c:v>1.02</c:v>
                </c:pt>
                <c:pt idx="16">
                  <c:v>1.02</c:v>
                </c:pt>
                <c:pt idx="17">
                  <c:v>1.02</c:v>
                </c:pt>
                <c:pt idx="18">
                  <c:v>1.02</c:v>
                </c:pt>
                <c:pt idx="19">
                  <c:v>1.02</c:v>
                </c:pt>
                <c:pt idx="20">
                  <c:v>1.02</c:v>
                </c:pt>
                <c:pt idx="21">
                  <c:v>1.02</c:v>
                </c:pt>
                <c:pt idx="22">
                  <c:v>1.02</c:v>
                </c:pt>
                <c:pt idx="23">
                  <c:v>1.02</c:v>
                </c:pt>
                <c:pt idx="24">
                  <c:v>1.02</c:v>
                </c:pt>
                <c:pt idx="25">
                  <c:v>1.02</c:v>
                </c:pt>
                <c:pt idx="26">
                  <c:v>1.02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Plan3!$B$8</c:f>
              <c:strCache>
                <c:ptCount val="1"/>
                <c:pt idx="0">
                  <c:v>INPC</c:v>
                </c:pt>
              </c:strCache>
            </c:strRef>
          </c:tx>
          <c:spPr>
            <a:ln w="5715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Plan3!$C$4:$AC$4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  <c:pt idx="26">
                  <c:v>BRASIL</c:v>
                </c:pt>
              </c:strCache>
            </c:strRef>
          </c:cat>
          <c:val>
            <c:numRef>
              <c:f>Plan3!$C$8:$AC$8</c:f>
              <c:numCache>
                <c:formatCode>0%</c:formatCode>
                <c:ptCount val="27"/>
                <c:pt idx="0">
                  <c:v>0.43</c:v>
                </c:pt>
                <c:pt idx="1">
                  <c:v>0.43</c:v>
                </c:pt>
                <c:pt idx="2">
                  <c:v>0.43</c:v>
                </c:pt>
                <c:pt idx="3">
                  <c:v>0.43</c:v>
                </c:pt>
                <c:pt idx="4">
                  <c:v>0.43</c:v>
                </c:pt>
                <c:pt idx="5">
                  <c:v>0.43</c:v>
                </c:pt>
                <c:pt idx="6">
                  <c:v>0.43</c:v>
                </c:pt>
                <c:pt idx="7">
                  <c:v>0.43</c:v>
                </c:pt>
                <c:pt idx="8">
                  <c:v>0.43</c:v>
                </c:pt>
                <c:pt idx="9">
                  <c:v>0.43</c:v>
                </c:pt>
                <c:pt idx="10">
                  <c:v>0.43</c:v>
                </c:pt>
                <c:pt idx="11">
                  <c:v>0.43</c:v>
                </c:pt>
                <c:pt idx="12">
                  <c:v>0.43</c:v>
                </c:pt>
                <c:pt idx="13">
                  <c:v>0.43</c:v>
                </c:pt>
                <c:pt idx="14">
                  <c:v>0.43</c:v>
                </c:pt>
                <c:pt idx="15">
                  <c:v>0.43</c:v>
                </c:pt>
                <c:pt idx="16">
                  <c:v>0.43</c:v>
                </c:pt>
                <c:pt idx="17">
                  <c:v>0.43</c:v>
                </c:pt>
                <c:pt idx="18">
                  <c:v>0.43</c:v>
                </c:pt>
                <c:pt idx="19">
                  <c:v>0.43</c:v>
                </c:pt>
                <c:pt idx="20">
                  <c:v>0.43</c:v>
                </c:pt>
                <c:pt idx="21">
                  <c:v>0.43</c:v>
                </c:pt>
                <c:pt idx="22">
                  <c:v>0.43</c:v>
                </c:pt>
                <c:pt idx="23">
                  <c:v>0.43</c:v>
                </c:pt>
                <c:pt idx="24">
                  <c:v>0.43</c:v>
                </c:pt>
                <c:pt idx="25">
                  <c:v>0.43</c:v>
                </c:pt>
                <c:pt idx="26">
                  <c:v>0.43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Plan3!$B$9</c:f>
              <c:strCache>
                <c:ptCount val="1"/>
                <c:pt idx="0">
                  <c:v>SALÁRIO MÍNIMO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Plan3!$C$4:$AC$4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  <c:pt idx="26">
                  <c:v>BRASIL</c:v>
                </c:pt>
              </c:strCache>
            </c:strRef>
          </c:cat>
          <c:val>
            <c:numRef>
              <c:f>Plan3!$C$9:$AC$9</c:f>
              <c:numCache>
                <c:formatCode>0.00%</c:formatCode>
                <c:ptCount val="27"/>
                <c:pt idx="0">
                  <c:v>0.69499999999999995</c:v>
                </c:pt>
                <c:pt idx="1">
                  <c:v>0.69499999999999995</c:v>
                </c:pt>
                <c:pt idx="2">
                  <c:v>0.69499999999999995</c:v>
                </c:pt>
                <c:pt idx="3">
                  <c:v>0.69499999999999995</c:v>
                </c:pt>
                <c:pt idx="4">
                  <c:v>0.69499999999999995</c:v>
                </c:pt>
                <c:pt idx="5">
                  <c:v>0.69499999999999995</c:v>
                </c:pt>
                <c:pt idx="6">
                  <c:v>0.69499999999999995</c:v>
                </c:pt>
                <c:pt idx="7">
                  <c:v>0.69499999999999995</c:v>
                </c:pt>
                <c:pt idx="8">
                  <c:v>0.69499999999999995</c:v>
                </c:pt>
                <c:pt idx="9">
                  <c:v>0.69499999999999995</c:v>
                </c:pt>
                <c:pt idx="10">
                  <c:v>0.69499999999999995</c:v>
                </c:pt>
                <c:pt idx="11">
                  <c:v>0.69499999999999995</c:v>
                </c:pt>
                <c:pt idx="12">
                  <c:v>0.69499999999999995</c:v>
                </c:pt>
                <c:pt idx="13">
                  <c:v>0.69499999999999995</c:v>
                </c:pt>
                <c:pt idx="14">
                  <c:v>0.69499999999999995</c:v>
                </c:pt>
                <c:pt idx="15">
                  <c:v>0.69499999999999995</c:v>
                </c:pt>
                <c:pt idx="16">
                  <c:v>0.69499999999999995</c:v>
                </c:pt>
                <c:pt idx="17">
                  <c:v>0.69499999999999995</c:v>
                </c:pt>
                <c:pt idx="18">
                  <c:v>0.69499999999999995</c:v>
                </c:pt>
                <c:pt idx="19">
                  <c:v>0.69499999999999995</c:v>
                </c:pt>
                <c:pt idx="20">
                  <c:v>0.69499999999999995</c:v>
                </c:pt>
                <c:pt idx="21">
                  <c:v>0.69499999999999995</c:v>
                </c:pt>
                <c:pt idx="22">
                  <c:v>0.69499999999999995</c:v>
                </c:pt>
                <c:pt idx="23">
                  <c:v>0.69499999999999995</c:v>
                </c:pt>
                <c:pt idx="24">
                  <c:v>0.69499999999999995</c:v>
                </c:pt>
                <c:pt idx="25">
                  <c:v>0.69499999999999995</c:v>
                </c:pt>
                <c:pt idx="26">
                  <c:v>0.69499999999999995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15648"/>
        <c:axId val="6725632"/>
      </c:lineChart>
      <c:catAx>
        <c:axId val="671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pt-BR"/>
          </a:p>
        </c:txPr>
        <c:crossAx val="6725632"/>
        <c:crosses val="autoZero"/>
        <c:auto val="1"/>
        <c:lblAlgn val="ctr"/>
        <c:lblOffset val="100"/>
        <c:noMultiLvlLbl val="0"/>
      </c:catAx>
      <c:valAx>
        <c:axId val="6725632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71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0354827393607708"/>
          <c:w val="1"/>
          <c:h val="0.135398387730304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105098557612227E-3"/>
          <c:y val="0"/>
          <c:w val="0.99829675979536847"/>
          <c:h val="0.99999999999999989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D2DA7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729837931306065E-2"/>
                  <c:y val="-3.46408642767291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563242706379305E-2"/>
                  <c:y val="-1.188353623790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0014134654479729E-2"/>
                  <c:y val="1.2558192458902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516235218123067E-2"/>
                  <c:y val="-1.47282022427615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141502517962836E-2"/>
                  <c:y val="-4.160380029459092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3.1457051895382816E-2"/>
                  <c:y val="-4.192284190645483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2.8655270845085554E-2"/>
                  <c:y val="-6.66145428285745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3.2854412617633541E-2"/>
                  <c:y val="-4.03301962864341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2.9916072317719325E-2"/>
                  <c:y val="-6.77164038303735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-3.1453522092484809E-2"/>
                  <c:y val="-3.17961982718766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-3.2623210527813633E-2"/>
                  <c:y val="-3.96091333580137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3.2623210527813737E-2"/>
                  <c:y val="-3.93363551003294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-3.1453522092484809E-2"/>
                  <c:y val="-4.88641943009916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2.7622031353033118E-2"/>
                  <c:y val="-4.89775329622873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-3.2623210527813841E-2"/>
                  <c:y val="-2.6684535051660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ESTADOS!$B$36:$AB$36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ESTADOS!$B$37:$AB$37</c:f>
              <c:numCache>
                <c:formatCode>0.0%</c:formatCode>
                <c:ptCount val="27"/>
                <c:pt idx="0">
                  <c:v>9.4655883001813823E-2</c:v>
                </c:pt>
                <c:pt idx="1">
                  <c:v>0.26044050247210437</c:v>
                </c:pt>
                <c:pt idx="2">
                  <c:v>0.10696566810831776</c:v>
                </c:pt>
                <c:pt idx="3">
                  <c:v>2.1660674235077559E-2</c:v>
                </c:pt>
                <c:pt idx="4">
                  <c:v>0.21834296296950328</c:v>
                </c:pt>
                <c:pt idx="5">
                  <c:v>0.24077341466558111</c:v>
                </c:pt>
                <c:pt idx="6">
                  <c:v>0.31472557879025875</c:v>
                </c:pt>
                <c:pt idx="7">
                  <c:v>-2.8178702096701702E-3</c:v>
                </c:pt>
                <c:pt idx="8">
                  <c:v>0.10594506441000107</c:v>
                </c:pt>
                <c:pt idx="9">
                  <c:v>0.41237453648148348</c:v>
                </c:pt>
                <c:pt idx="10">
                  <c:v>4.0863132693689241E-3</c:v>
                </c:pt>
                <c:pt idx="11">
                  <c:v>2.028073455666779E-2</c:v>
                </c:pt>
                <c:pt idx="12">
                  <c:v>-9.878126533069409E-3</c:v>
                </c:pt>
                <c:pt idx="13">
                  <c:v>0.35358311939475562</c:v>
                </c:pt>
                <c:pt idx="14">
                  <c:v>0.16755953927145262</c:v>
                </c:pt>
                <c:pt idx="15">
                  <c:v>0.17628973414764748</c:v>
                </c:pt>
                <c:pt idx="16">
                  <c:v>0.25110276900065132</c:v>
                </c:pt>
                <c:pt idx="17">
                  <c:v>9.0637357838687427E-2</c:v>
                </c:pt>
                <c:pt idx="18">
                  <c:v>-5.2126846625669576E-2</c:v>
                </c:pt>
                <c:pt idx="19">
                  <c:v>0.30074588813047054</c:v>
                </c:pt>
                <c:pt idx="20">
                  <c:v>9.5471835045427333E-2</c:v>
                </c:pt>
                <c:pt idx="21">
                  <c:v>2.6375688593450297E-2</c:v>
                </c:pt>
                <c:pt idx="22">
                  <c:v>4.35999524655033E-2</c:v>
                </c:pt>
                <c:pt idx="23">
                  <c:v>5.4521544012878786E-2</c:v>
                </c:pt>
                <c:pt idx="24">
                  <c:v>1.6898746257552499E-2</c:v>
                </c:pt>
                <c:pt idx="25">
                  <c:v>1.2195555126837787E-2</c:v>
                </c:pt>
                <c:pt idx="26">
                  <c:v>3.9143232052212484E-2</c:v>
                </c:pt>
              </c:numCache>
            </c:numRef>
          </c:val>
          <c:smooth val="0"/>
        </c:ser>
        <c:ser>
          <c:idx val="1"/>
          <c:order val="1"/>
          <c:spPr>
            <a:ln w="57150" cap="rnd">
              <a:solidFill>
                <a:srgbClr val="FFC000"/>
              </a:solidFill>
              <a:prstDash val="dash"/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ESTADOS!$B$36:$AB$36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ESTADOS!$B$38:$AB$38</c:f>
              <c:numCache>
                <c:formatCode>0%</c:formatCode>
                <c:ptCount val="27"/>
                <c:pt idx="0">
                  <c:v>0.13</c:v>
                </c:pt>
                <c:pt idx="1">
                  <c:v>0.13009999999999999</c:v>
                </c:pt>
                <c:pt idx="2">
                  <c:v>0.13009999999999999</c:v>
                </c:pt>
                <c:pt idx="3">
                  <c:v>0.13009999999999999</c:v>
                </c:pt>
                <c:pt idx="4">
                  <c:v>0.13009999999999999</c:v>
                </c:pt>
                <c:pt idx="5">
                  <c:v>0.13009999999999999</c:v>
                </c:pt>
                <c:pt idx="6">
                  <c:v>0.13009999999999999</c:v>
                </c:pt>
                <c:pt idx="7">
                  <c:v>0.13009999999999999</c:v>
                </c:pt>
                <c:pt idx="8">
                  <c:v>0.13009999999999999</c:v>
                </c:pt>
                <c:pt idx="9">
                  <c:v>0.13009999999999999</c:v>
                </c:pt>
                <c:pt idx="10">
                  <c:v>0.13009999999999999</c:v>
                </c:pt>
                <c:pt idx="11">
                  <c:v>0.13009999999999999</c:v>
                </c:pt>
                <c:pt idx="12">
                  <c:v>0.13009999999999999</c:v>
                </c:pt>
                <c:pt idx="13">
                  <c:v>0.13009999999999999</c:v>
                </c:pt>
                <c:pt idx="14">
                  <c:v>0.13009999999999999</c:v>
                </c:pt>
                <c:pt idx="15">
                  <c:v>0.13009999999999999</c:v>
                </c:pt>
                <c:pt idx="16">
                  <c:v>0.13009999999999999</c:v>
                </c:pt>
                <c:pt idx="17">
                  <c:v>0.13009999999999999</c:v>
                </c:pt>
                <c:pt idx="18">
                  <c:v>0.13009999999999999</c:v>
                </c:pt>
                <c:pt idx="19">
                  <c:v>0.13009999999999999</c:v>
                </c:pt>
                <c:pt idx="20">
                  <c:v>0.13009999999999999</c:v>
                </c:pt>
                <c:pt idx="21">
                  <c:v>0.13009999999999999</c:v>
                </c:pt>
                <c:pt idx="22">
                  <c:v>0.13009999999999999</c:v>
                </c:pt>
                <c:pt idx="23">
                  <c:v>0.13009999999999999</c:v>
                </c:pt>
                <c:pt idx="24">
                  <c:v>0.13009999999999999</c:v>
                </c:pt>
                <c:pt idx="25">
                  <c:v>0.13009999999999999</c:v>
                </c:pt>
                <c:pt idx="26">
                  <c:v>0.13009999999999999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182272"/>
        <c:axId val="34202752"/>
      </c:lineChart>
      <c:catAx>
        <c:axId val="3418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pt-BR"/>
          </a:p>
        </c:txPr>
        <c:crossAx val="34202752"/>
        <c:crosses val="autoZero"/>
        <c:auto val="1"/>
        <c:lblAlgn val="ctr"/>
        <c:lblOffset val="100"/>
        <c:noMultiLvlLbl val="0"/>
      </c:catAx>
      <c:valAx>
        <c:axId val="3420275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18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211420953227413E-3"/>
          <c:y val="1.6797141587442666E-2"/>
          <c:w val="0.96944783912898569"/>
          <c:h val="0.97060511794985738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311911974784956E-2"/>
                  <c:y val="3.48266859237861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9023441839795593E-2"/>
                  <c:y val="7.111511419366009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9302299744472848E-2"/>
                  <c:y val="2.97875632866190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0412176424841684E-2"/>
                  <c:y val="-1.5564540447886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857238084657259E-2"/>
                  <c:y val="-5.5877521545225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6245972669703364E-2"/>
                  <c:y val="2.97875632866190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3.5346794363180993E-2"/>
                  <c:y val="-2.81623470408049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3.7634707254749475E-2"/>
                  <c:y val="-3.06819083593887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3.4857238084657259E-2"/>
                  <c:y val="-5.08383989080578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3.6989000347292994E-2"/>
                  <c:y val="-1.5564540447886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-4.0412176424841684E-2"/>
                  <c:y val="1.71897566937006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-3.5346794363180993E-2"/>
                  <c:y val="-2.3123224403637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3.2569325193088784E-2"/>
                  <c:y val="-6.09166441823924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-3.2569325193088784E-2"/>
                  <c:y val="-2.5642785722221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MUNICIPIOS!$B$16:$AB$16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MUNICIPIOS!$B$17:$AB$17</c:f>
              <c:numCache>
                <c:formatCode>0.0%</c:formatCode>
                <c:ptCount val="27"/>
                <c:pt idx="0">
                  <c:v>0.12037176057871735</c:v>
                </c:pt>
                <c:pt idx="1">
                  <c:v>0.28987039114661695</c:v>
                </c:pt>
                <c:pt idx="2">
                  <c:v>0.12532151107406131</c:v>
                </c:pt>
                <c:pt idx="3">
                  <c:v>0.12065382211239362</c:v>
                </c:pt>
                <c:pt idx="4">
                  <c:v>0.29462158598864052</c:v>
                </c:pt>
                <c:pt idx="5">
                  <c:v>0.302042847365664</c:v>
                </c:pt>
                <c:pt idx="6">
                  <c:v>0.31472557879025875</c:v>
                </c:pt>
                <c:pt idx="7">
                  <c:v>1.9846330490046915E-2</c:v>
                </c:pt>
                <c:pt idx="8">
                  <c:v>0.126959120233336</c:v>
                </c:pt>
                <c:pt idx="9">
                  <c:v>0.47924545397876406</c:v>
                </c:pt>
                <c:pt idx="10">
                  <c:v>3.7939791770626341E-2</c:v>
                </c:pt>
                <c:pt idx="11">
                  <c:v>6.3649539275657974E-2</c:v>
                </c:pt>
                <c:pt idx="12">
                  <c:v>4.2974058738285859E-2</c:v>
                </c:pt>
                <c:pt idx="13">
                  <c:v>0.37951347066684327</c:v>
                </c:pt>
                <c:pt idx="14">
                  <c:v>0.23145927872125416</c:v>
                </c:pt>
                <c:pt idx="15">
                  <c:v>0.24629697219884261</c:v>
                </c:pt>
                <c:pt idx="16">
                  <c:v>0.36625844429454291</c:v>
                </c:pt>
                <c:pt idx="17">
                  <c:v>0.13096374915302622</c:v>
                </c:pt>
                <c:pt idx="18">
                  <c:v>-1.7320570184662043E-2</c:v>
                </c:pt>
                <c:pt idx="19">
                  <c:v>0.38234131086228906</c:v>
                </c:pt>
                <c:pt idx="20">
                  <c:v>0.12890670516675207</c:v>
                </c:pt>
                <c:pt idx="21">
                  <c:v>0.13802839992425042</c:v>
                </c:pt>
                <c:pt idx="22">
                  <c:v>8.3643792027665365E-2</c:v>
                </c:pt>
                <c:pt idx="23">
                  <c:v>5.9148007867008356E-2</c:v>
                </c:pt>
                <c:pt idx="24">
                  <c:v>6.1540417678041859E-2</c:v>
                </c:pt>
                <c:pt idx="25">
                  <c:v>5.738785212108688E-2</c:v>
                </c:pt>
                <c:pt idx="26">
                  <c:v>0.18269067741547085</c:v>
                </c:pt>
              </c:numCache>
            </c:numRef>
          </c:val>
          <c:smooth val="0"/>
        </c:ser>
        <c:ser>
          <c:idx val="1"/>
          <c:order val="1"/>
          <c:spPr>
            <a:ln w="57150" cap="rnd">
              <a:solidFill>
                <a:srgbClr val="FFC000"/>
              </a:solidFill>
              <a:prstDash val="lgDash"/>
              <a:round/>
            </a:ln>
            <a:effectLst/>
          </c:spPr>
          <c:marker>
            <c:symbol val="none"/>
          </c:marker>
          <c:cat>
            <c:strRef>
              <c:f>MUNICIPIOS!$B$16:$AB$16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MUNICIPIOS!$B$18:$AB$18</c:f>
              <c:numCache>
                <c:formatCode>0%</c:formatCode>
                <c:ptCount val="27"/>
                <c:pt idx="0">
                  <c:v>0.13</c:v>
                </c:pt>
                <c:pt idx="1">
                  <c:v>0.13</c:v>
                </c:pt>
                <c:pt idx="2">
                  <c:v>0.13</c:v>
                </c:pt>
                <c:pt idx="3">
                  <c:v>0.13</c:v>
                </c:pt>
                <c:pt idx="4">
                  <c:v>0.13</c:v>
                </c:pt>
                <c:pt idx="5">
                  <c:v>0.13</c:v>
                </c:pt>
                <c:pt idx="6">
                  <c:v>0.13</c:v>
                </c:pt>
                <c:pt idx="7">
                  <c:v>0.13</c:v>
                </c:pt>
                <c:pt idx="8">
                  <c:v>0.13</c:v>
                </c:pt>
                <c:pt idx="9">
                  <c:v>0.13</c:v>
                </c:pt>
                <c:pt idx="10">
                  <c:v>0.13</c:v>
                </c:pt>
                <c:pt idx="11">
                  <c:v>0.13</c:v>
                </c:pt>
                <c:pt idx="12">
                  <c:v>0.13</c:v>
                </c:pt>
                <c:pt idx="13">
                  <c:v>0.13</c:v>
                </c:pt>
                <c:pt idx="14">
                  <c:v>0.13</c:v>
                </c:pt>
                <c:pt idx="15">
                  <c:v>0.13</c:v>
                </c:pt>
                <c:pt idx="16">
                  <c:v>0.13</c:v>
                </c:pt>
                <c:pt idx="17">
                  <c:v>0.13</c:v>
                </c:pt>
                <c:pt idx="18">
                  <c:v>0.13</c:v>
                </c:pt>
                <c:pt idx="19">
                  <c:v>0.13</c:v>
                </c:pt>
                <c:pt idx="20">
                  <c:v>0.13</c:v>
                </c:pt>
                <c:pt idx="21">
                  <c:v>0.13</c:v>
                </c:pt>
                <c:pt idx="22">
                  <c:v>0.13</c:v>
                </c:pt>
                <c:pt idx="23">
                  <c:v>0.13</c:v>
                </c:pt>
                <c:pt idx="24">
                  <c:v>0.13</c:v>
                </c:pt>
                <c:pt idx="25">
                  <c:v>0.13</c:v>
                </c:pt>
                <c:pt idx="26">
                  <c:v>0.13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133888"/>
        <c:axId val="34135424"/>
      </c:lineChart>
      <c:catAx>
        <c:axId val="34133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endParaRPr lang="pt-BR"/>
          </a:p>
        </c:txPr>
        <c:crossAx val="34135424"/>
        <c:crosses val="autoZero"/>
        <c:auto val="1"/>
        <c:lblAlgn val="ctr"/>
        <c:lblOffset val="100"/>
        <c:noMultiLvlLbl val="0"/>
      </c:catAx>
      <c:valAx>
        <c:axId val="3413542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133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 dirty="0" err="1"/>
              <a:t>Arrecadação</a:t>
            </a:r>
            <a:endParaRPr lang="en-US" sz="2400" dirty="0"/>
          </a:p>
        </c:rich>
      </c:tx>
      <c:layout>
        <c:manualLayout>
          <c:xMode val="edge"/>
          <c:yMode val="edge"/>
          <c:x val="0.30739898421788187"/>
          <c:y val="0.12997329813542094"/>
        </c:manualLayout>
      </c:layout>
      <c:overlay val="0"/>
      <c:spPr>
        <a:noFill/>
        <a:ln w="24614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903826937500034E-2"/>
          <c:y val="0.24022906876485545"/>
          <c:w val="0.83001285854091467"/>
          <c:h val="0.66930243897268482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Arrecadação</c:v>
                </c:pt>
              </c:strCache>
            </c:strRef>
          </c:tx>
          <c:dPt>
            <c:idx val="0"/>
            <c:bubble3D val="0"/>
            <c:spPr>
              <a:solidFill>
                <a:srgbClr val="C97100"/>
              </a:solidFill>
              <a:ln w="12328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33399"/>
              </a:solidFill>
              <a:ln w="12328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84B4A6"/>
              </a:solidFill>
              <a:ln w="12328">
                <a:solidFill>
                  <a:srgbClr val="84B4A6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21986984463715581"/>
                  <c:y val="-0.152496611379556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696164407157862"/>
                  <c:y val="-0.1463012819849555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873049989800045"/>
                  <c:y val="0.120696969383426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4614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209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0.25</c:v>
                </c:pt>
                <c:pt idx="2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67">
          <a:noFill/>
        </a:ln>
      </c:spPr>
    </c:plotArea>
    <c:legend>
      <c:legendPos val="b"/>
      <c:layout>
        <c:manualLayout>
          <c:xMode val="edge"/>
          <c:yMode val="edge"/>
          <c:x val="7.2124525351712557E-2"/>
          <c:y val="0.87189021892494645"/>
          <c:w val="0.74184799462773565"/>
          <c:h val="5.4874455721936499E-2"/>
        </c:manualLayout>
      </c:layout>
      <c:overlay val="0"/>
      <c:spPr>
        <a:noFill/>
        <a:ln w="24614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4629110058560688"/>
          <c:y val="0.11980487132985929"/>
        </c:manualLayout>
      </c:layout>
      <c:overlay val="0"/>
      <c:spPr>
        <a:noFill/>
        <a:ln w="24641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8077150819908E-2"/>
          <c:y val="0.2494831962958825"/>
          <c:w val="0.83088243421416219"/>
          <c:h val="0.6666941654082601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Investimento em Educação</c:v>
                </c:pt>
              </c:strCache>
            </c:strRef>
          </c:tx>
          <c:dPt>
            <c:idx val="0"/>
            <c:bubble3D val="0"/>
            <c:spPr>
              <a:solidFill>
                <a:srgbClr val="C97100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33399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84B4A6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928195544813307"/>
                  <c:y val="0.1095944566923369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8775808866822921"/>
                  <c:y val="-0.2379700936064337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23862929493891338"/>
                  <c:y val="2.5345754852255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464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222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0.2</c:v>
                </c:pt>
                <c:pt idx="1">
                  <c:v>0.41</c:v>
                </c:pt>
                <c:pt idx="2">
                  <c:v>0.39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4">
          <a:noFill/>
        </a:ln>
      </c:spPr>
    </c:plotArea>
    <c:legend>
      <c:legendPos val="b"/>
      <c:layout>
        <c:manualLayout>
          <c:xMode val="edge"/>
          <c:yMode val="edge"/>
          <c:x val="0.11916533670549727"/>
          <c:y val="0.86861352408981718"/>
          <c:w val="0.76609510345830067"/>
          <c:h val="0.10726145852471657"/>
        </c:manualLayout>
      </c:layout>
      <c:overlay val="0"/>
      <c:spPr>
        <a:noFill/>
        <a:ln w="24641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 dirty="0" err="1"/>
              <a:t>Arrecadação</a:t>
            </a:r>
            <a:endParaRPr lang="en-US" sz="2400" dirty="0"/>
          </a:p>
        </c:rich>
      </c:tx>
      <c:layout>
        <c:manualLayout>
          <c:xMode val="edge"/>
          <c:yMode val="edge"/>
          <c:x val="0.30739898421788187"/>
          <c:y val="0.12997329813542094"/>
        </c:manualLayout>
      </c:layout>
      <c:overlay val="0"/>
      <c:spPr>
        <a:noFill/>
        <a:ln w="24614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903826937500034E-2"/>
          <c:y val="0.24022906876485545"/>
          <c:w val="0.83001285854091467"/>
          <c:h val="0.66930243897268482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Arrecadação</c:v>
                </c:pt>
              </c:strCache>
            </c:strRef>
          </c:tx>
          <c:dPt>
            <c:idx val="0"/>
            <c:bubble3D val="0"/>
            <c:spPr>
              <a:solidFill>
                <a:srgbClr val="C97100"/>
              </a:solidFill>
              <a:ln w="12328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33399"/>
              </a:solidFill>
              <a:ln w="12328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84B4A6"/>
              </a:solidFill>
              <a:ln w="12328">
                <a:solidFill>
                  <a:srgbClr val="84B4A6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21986984463715581"/>
                  <c:y val="-0.1524966113795565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696164407157862"/>
                  <c:y val="-0.1463012819849555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873049989800045"/>
                  <c:y val="0.120696969383426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4614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209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0.25</c:v>
                </c:pt>
                <c:pt idx="2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67">
          <a:noFill/>
        </a:ln>
      </c:spPr>
    </c:plotArea>
    <c:legend>
      <c:legendPos val="b"/>
      <c:layout>
        <c:manualLayout>
          <c:xMode val="edge"/>
          <c:yMode val="edge"/>
          <c:x val="6.7020453043606779E-2"/>
          <c:y val="0.88434026671521548"/>
          <c:w val="0.75681927644419811"/>
          <c:h val="5.6738427927722879E-2"/>
        </c:manualLayout>
      </c:layout>
      <c:overlay val="0"/>
      <c:spPr>
        <a:noFill/>
        <a:ln w="24614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6.4987087012223096E-2"/>
          <c:y val="0.13343431212792956"/>
        </c:manualLayout>
      </c:layout>
      <c:overlay val="0"/>
      <c:spPr>
        <a:noFill/>
        <a:ln w="24641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8077150819908E-2"/>
          <c:y val="0.2494831962958825"/>
          <c:w val="0.83088243421416219"/>
          <c:h val="0.6666941654082601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Investimento em Educação</c:v>
                </c:pt>
              </c:strCache>
            </c:strRef>
          </c:tx>
          <c:dPt>
            <c:idx val="0"/>
            <c:bubble3D val="0"/>
            <c:spPr>
              <a:solidFill>
                <a:srgbClr val="C97100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33399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84B4A6"/>
              </a:solidFill>
              <a:ln w="12337">
                <a:solidFill>
                  <a:srgbClr val="FFFFFF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928195544813307"/>
                  <c:y val="0.1095944566923369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8775808866822921"/>
                  <c:y val="-0.2379700936064337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23862929493891338"/>
                  <c:y val="2.5345754852255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464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222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0.31</c:v>
                </c:pt>
                <c:pt idx="1">
                  <c:v>0.34</c:v>
                </c:pt>
                <c:pt idx="2">
                  <c:v>0.35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4">
          <a:noFill/>
        </a:ln>
      </c:spPr>
    </c:plotArea>
    <c:legend>
      <c:legendPos val="b"/>
      <c:layout>
        <c:manualLayout>
          <c:xMode val="edge"/>
          <c:yMode val="edge"/>
          <c:x val="0.1708072123168512"/>
          <c:y val="0.8931426428839252"/>
          <c:w val="0.70424682522766247"/>
          <c:h val="5.7382061936135487E-2"/>
        </c:manualLayout>
      </c:layout>
      <c:overlay val="0"/>
      <c:spPr>
        <a:noFill/>
        <a:ln w="24641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73603-E4E9-445A-BB03-91AE2C399470}" type="datetimeFigureOut">
              <a:rPr lang="pt-BR" smtClean="0"/>
              <a:pPr/>
              <a:t>26/05/2015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37025" y="9107488"/>
            <a:ext cx="316388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537E-938F-4118-AE16-196F6AC40D9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65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98EC6CD6-5B0C-48F2-8C60-932A421D585A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F40FE287-A3B1-41B7-AB9E-87DB9D38633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FE287-A3B1-41B7-AB9E-87DB9D38633B}" type="slidenum">
              <a:rPr lang="pt-BR" smtClean="0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6657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714752"/>
            <a:ext cx="6858000" cy="1143008"/>
          </a:xfrm>
        </p:spPr>
        <p:txBody>
          <a:bodyPr anchor="t" anchorCtr="0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kumimoji="0" lang="pt-BR" dirty="0" err="1" smtClean="0"/>
              <a:t>Lorem</a:t>
            </a:r>
            <a:r>
              <a:rPr kumimoji="0" lang="pt-BR" dirty="0" smtClean="0"/>
              <a:t> </a:t>
            </a:r>
            <a:r>
              <a:rPr kumimoji="0" lang="pt-BR" dirty="0" err="1" smtClean="0"/>
              <a:t>ipsum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dolor</a:t>
            </a:r>
            <a:r>
              <a:rPr kumimoji="0" lang="pt-BR" dirty="0" smtClean="0"/>
              <a:t> </a:t>
            </a:r>
            <a:r>
              <a:rPr kumimoji="0" lang="pt-BR" dirty="0" err="1" smtClean="0"/>
              <a:t>sit</a:t>
            </a:r>
            <a:r>
              <a:rPr kumimoji="0" lang="pt-BR" dirty="0" smtClean="0"/>
              <a:t> </a:t>
            </a:r>
            <a:r>
              <a:rPr kumimoji="0" lang="pt-BR" dirty="0" err="1" smtClean="0"/>
              <a:t>amet</a:t>
            </a:r>
            <a:r>
              <a:rPr kumimoji="0" lang="pt-BR" dirty="0" smtClean="0"/>
              <a:t> in </a:t>
            </a:r>
            <a:r>
              <a:rPr kumimoji="0" lang="pt-BR" dirty="0" err="1" smtClean="0"/>
              <a:t>consectuer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62" y="6357958"/>
            <a:ext cx="1219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214282" y="1142984"/>
            <a:ext cx="228600" cy="1280160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 userDrawn="1"/>
        </p:nvSpPr>
        <p:spPr>
          <a:xfrm>
            <a:off x="214282" y="2600324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 userDrawn="1"/>
        </p:nvSpPr>
        <p:spPr>
          <a:xfrm>
            <a:off x="214282" y="3429000"/>
            <a:ext cx="214314" cy="61340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 userDrawn="1"/>
        </p:nvSpPr>
        <p:spPr>
          <a:xfrm>
            <a:off x="214282" y="4143380"/>
            <a:ext cx="214314" cy="32861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04"/>
            <a:ext cx="9144000" cy="48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88" y="6492240"/>
            <a:ext cx="2289048" cy="365760"/>
          </a:xfrm>
        </p:spPr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46" y="6492240"/>
            <a:ext cx="3505200" cy="36576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-32" y="6492264"/>
            <a:ext cx="1981200" cy="365760"/>
          </a:xfrm>
        </p:spPr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8E4C1E-639B-44A8-A8FC-C0C386A9F8DD}" type="datetimeFigureOut">
              <a:rPr lang="pt-BR" smtClean="0"/>
              <a:pPr/>
              <a:t>26/05/2015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99402-26E1-4584-8393-31563A9D9B6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Maria Edineide de Almeida Batista</a:t>
            </a:r>
          </a:p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Dirigente Municipal de Educação de Lagoa de Pedras/ RN</a:t>
            </a:r>
          </a:p>
          <a:p>
            <a:pPr>
              <a:spcBef>
                <a:spcPts val="0"/>
              </a:spcBef>
            </a:pPr>
            <a:r>
              <a:rPr lang="pt-BR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Secretária de Finanças da Undime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1071546"/>
            <a:ext cx="1393812" cy="11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r"/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Alternativas para o financiamento da educação básica no Brasil </a:t>
            </a:r>
            <a:endParaRPr lang="pt-BR" sz="2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Receita </a:t>
            </a:r>
            <a:r>
              <a:rPr lang="pt-B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Fundeb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2014 X 2015 – janeiro a abril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-1016" y="1484784"/>
          <a:ext cx="914501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422393" y="1465039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Receita dos Municípios                                     Atualização do Piso</a:t>
            </a:r>
            <a:endParaRPr lang="pt-B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979712" y="1474332"/>
            <a:ext cx="864096" cy="18466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 sz="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6012160" y="1478264"/>
            <a:ext cx="864096" cy="184666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 sz="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236296" y="6381328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Fonte: TESOURO NACIONAL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val="202213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Perspectivas, reformulações e desafios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274320" lvl="1" indent="0" algn="just">
              <a:buNone/>
            </a:pPr>
            <a:r>
              <a:rPr lang="pt-B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Educação municipal precisa de um mecanismo mais eficiente para vinculação de recursos: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municípios de pequeno porte perdem recursos atualmente com 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Fundeb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projeções com estimativas estão distantes da realidade de arrecadação do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Fundeb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dos municípios;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Equidade na educação somente será possível com a equilíbrio. CAQi e CAQ são mecanismos eficientes.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68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8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Outras possibilidades</a:t>
            </a:r>
            <a:endParaRPr lang="pt-BR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1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67300"/>
          </a:xfrm>
        </p:spPr>
        <p:txBody>
          <a:bodyPr>
            <a:normAutofit fontScale="85000" lnSpcReduction="20000"/>
          </a:bodyPr>
          <a:lstStyle/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Garantir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investimento de 10% do PIB em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educação pública (PNE – lei 13.0005/2014).</a:t>
            </a: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Regulamentar a distribuição dos recursos advindos da Lei dos Royalties e do Fundo Social do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Pré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-Sal.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Implementar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Custo Aluno-Qualidade Inicial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CAQi) e o CAQ.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4513" indent="-457200" algn="just">
              <a:buFont typeface="Wingdings" panose="05000000000000000000" pitchFamily="2" charset="2"/>
              <a:buChar char="v"/>
              <a:defRPr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Abandonar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lógica dos recursos financeiros 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“disponíveis”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 efetivar a lógica dos recursos financeiros </a:t>
            </a:r>
            <a:r>
              <a:rPr lang="pt-B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“necessários”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para uma educação pública de qualidade.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v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56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365" y="188640"/>
            <a:ext cx="7611443" cy="9945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2953" b="1" dirty="0">
                <a:solidFill>
                  <a:schemeClr val="bg1"/>
                </a:solidFill>
                <a:cs typeface="Arial" pitchFamily="34" charset="0"/>
              </a:rPr>
              <a:t>Financiamento da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-14846"/>
            <a:ext cx="8556873" cy="4087564"/>
          </a:xfrm>
        </p:spPr>
        <p:txBody>
          <a:bodyPr>
            <a:noAutofit/>
          </a:bodyPr>
          <a:lstStyle/>
          <a:p>
            <a:pPr>
              <a:buFont typeface="Thonburi"/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87517" indent="0">
              <a:buNone/>
              <a:defRPr/>
            </a:pPr>
            <a:r>
              <a:rPr lang="pt-BR" sz="253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Realidade de financiamento da educação municipal enfrenta limitações advindas da sistemática de arrecadação e destinação de recursos.</a:t>
            </a: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/>
          </p:nvPr>
        </p:nvGraphicFramePr>
        <p:xfrm>
          <a:off x="-282401" y="1987972"/>
          <a:ext cx="5223868" cy="470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895940"/>
              </p:ext>
            </p:extLst>
          </p:nvPr>
        </p:nvGraphicFramePr>
        <p:xfrm>
          <a:off x="4193605" y="1983508"/>
          <a:ext cx="5310932" cy="465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067944" y="6525344"/>
            <a:ext cx="48965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Fonte: CONSELHO DE DESENVOLVIMENTO ECONÔMICO E SOCIAL NO ANO DE 2010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val="201399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365" y="188640"/>
            <a:ext cx="7611443" cy="9945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2953" b="1" dirty="0">
                <a:solidFill>
                  <a:schemeClr val="bg1"/>
                </a:solidFill>
                <a:cs typeface="Arial" pitchFamily="34" charset="0"/>
              </a:rPr>
              <a:t>Financiamento da Educação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65582"/>
            <a:ext cx="8556873" cy="4087564"/>
          </a:xfrm>
        </p:spPr>
        <p:txBody>
          <a:bodyPr>
            <a:noAutofit/>
          </a:bodyPr>
          <a:lstStyle/>
          <a:p>
            <a:pPr>
              <a:buFont typeface="Thonburi"/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187517" indent="0">
              <a:buNone/>
              <a:defRPr/>
            </a:pPr>
            <a:r>
              <a:rPr lang="pt-BR" sz="253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Realidade a partir da implementação do </a:t>
            </a:r>
            <a:r>
              <a:rPr lang="pt-BR" sz="2531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CAQi</a:t>
            </a:r>
            <a:r>
              <a:rPr lang="pt-BR" sz="2531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  <a:defRPr/>
            </a:pPr>
            <a:endParaRPr lang="pt-BR" sz="2531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/>
          </p:nvPr>
        </p:nvGraphicFramePr>
        <p:xfrm>
          <a:off x="-180528" y="1700808"/>
          <a:ext cx="5223868" cy="470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/>
          </p:nvPr>
        </p:nvGraphicFramePr>
        <p:xfrm>
          <a:off x="4299086" y="1700808"/>
          <a:ext cx="5310932" cy="4659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4067944" y="65253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900" b="1" dirty="0" smtClean="0"/>
              <a:t>Fonte: CONSELHO DE DESENVOLVIMENTO ECONÔMICO E SOCIAL NO ANO DE 2010 / CAMPANHA NACIONAL PELO DIREITO À EDUCAÇÃO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val="303921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>
              <a:buFont typeface="Wingdings 3" pitchFamily="18" charset="2"/>
              <a:buNone/>
            </a:pPr>
            <a:r>
              <a:rPr lang="pt-BR" sz="4800" dirty="0" smtClean="0">
                <a:latin typeface="Arial" charset="0"/>
                <a:cs typeface="Arial" charset="0"/>
              </a:rPr>
              <a:t>Obrigada!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undimenacional@undime.org.br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pt-BR" sz="3200" dirty="0" smtClean="0">
                <a:latin typeface="Arial" charset="0"/>
                <a:cs typeface="Arial" charset="0"/>
              </a:rPr>
              <a:t>www.undime.org.br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https://www.facebook.com/undime</a:t>
            </a: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twitter.com/undime</a:t>
            </a:r>
          </a:p>
          <a:p>
            <a:pPr algn="ctr">
              <a:buNone/>
            </a:pPr>
            <a:r>
              <a:rPr lang="pt-BR" sz="3200" dirty="0">
                <a:latin typeface="Arial" charset="0"/>
                <a:cs typeface="Arial" charset="0"/>
              </a:rPr>
              <a:t>https://</a:t>
            </a:r>
            <a:r>
              <a:rPr lang="pt-BR" sz="3200" dirty="0" smtClean="0">
                <a:latin typeface="Arial" charset="0"/>
                <a:cs typeface="Arial" charset="0"/>
              </a:rPr>
              <a:t>www.youtube.com/user/undimenac</a:t>
            </a:r>
          </a:p>
          <a:p>
            <a:pPr algn="ctr">
              <a:buNone/>
            </a:pPr>
            <a:endParaRPr lang="pt-BR" sz="32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>
              <a:latin typeface="Arial" charset="0"/>
              <a:cs typeface="Arial" charset="0"/>
            </a:endParaRPr>
          </a:p>
          <a:p>
            <a:pPr algn="ctr">
              <a:buNone/>
            </a:pPr>
            <a:endParaRPr lang="pt-BR" sz="36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pt-BR" sz="40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5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9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pt-B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</a:t>
            </a:r>
            <a:endParaRPr lang="pt-B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3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Fundeb: constatações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16120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Inaugurou uma nova fase na sistemática de financiamento da educação brasileira ao atender etapas e modalidades que não eram cobertas pelo Fundef.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Possibilitou uma negociação mais direta entre os entes federados ao estabelecer uma “mesa de negociação”, pela Comissão Intergovernamental.</a:t>
            </a:r>
          </a:p>
          <a:p>
            <a:pPr algn="just"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Ainda assim, não foi possível definir os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per capitas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das etapas e modalidades a partir de critérios técnicos.</a:t>
            </a:r>
          </a:p>
        </p:txBody>
      </p:sp>
    </p:spTree>
    <p:extLst>
      <p:ext uri="{BB962C8B-B14F-4D97-AF65-F5344CB8AC3E}">
        <p14:creationId xmlns:p14="http://schemas.microsoft.com/office/powerpoint/2010/main" val="195020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99402"/>
              </p:ext>
            </p:extLst>
          </p:nvPr>
        </p:nvGraphicFramePr>
        <p:xfrm>
          <a:off x="50136" y="908720"/>
          <a:ext cx="8954144" cy="5832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312098" y="476672"/>
            <a:ext cx="86523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aconteceu de 2009 até agora . . . .</a:t>
            </a:r>
            <a:endParaRPr lang="pt-BR" sz="3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236296" y="6381328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Fonte: TESOURO NACIONAL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val="30971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As incertezas de 2015 . . 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0" y="1894097"/>
            <a:ext cx="4042792" cy="4937760"/>
          </a:xfrm>
        </p:spPr>
        <p:txBody>
          <a:bodyPr/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Queda nas receitas</a:t>
            </a:r>
          </a:p>
          <a:p>
            <a:pPr marL="0" indent="0">
              <a:buNone/>
            </a:pPr>
            <a:endParaRPr lang="pt-BR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Ampliação do gasto com pessoal</a:t>
            </a:r>
          </a:p>
          <a:p>
            <a:pPr marL="0" indent="0">
              <a:buNone/>
            </a:pPr>
            <a:endParaRPr lang="pt-BR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Difícil relação entre gestão e movimento sindical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914" name="Picture 2" descr="Resultado de imagem para balança desequilibr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04411"/>
            <a:ext cx="4320480" cy="395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70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Perdas com o Fundeb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134" y="1143000"/>
            <a:ext cx="8258204" cy="516120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Situação da perda com o Fundeb acontece em municípios de pequeno porte que não têm capacidade técnica e estrutural para ampliar as matrículas de educação infantil.</a:t>
            </a:r>
          </a:p>
          <a:p>
            <a:pPr>
              <a:buFont typeface="Wingdings" pitchFamily="2" charset="2"/>
              <a:buChar char="v"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Nesses locais dificilmente PME será suportado pelo orçamento local no tocante às demandas da Rede Municipal de Ensino.</a:t>
            </a:r>
          </a:p>
          <a:p>
            <a:pPr marL="274320" lvl="1" indent="0" algn="just">
              <a:buNone/>
            </a:pPr>
            <a:r>
              <a:rPr lang="pt-BR" sz="25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pt-BR" sz="25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META 1 do PNE será uma das mais afetadas.</a:t>
            </a:r>
          </a:p>
        </p:txBody>
      </p:sp>
    </p:spTree>
    <p:extLst>
      <p:ext uri="{BB962C8B-B14F-4D97-AF65-F5344CB8AC3E}">
        <p14:creationId xmlns:p14="http://schemas.microsoft.com/office/powerpoint/2010/main" val="239905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Exemplos – perdas com o </a:t>
            </a:r>
            <a:r>
              <a:rPr lang="pt-BR" sz="3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Fundeb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900973"/>
              </p:ext>
            </p:extLst>
          </p:nvPr>
        </p:nvGraphicFramePr>
        <p:xfrm>
          <a:off x="611560" y="1772816"/>
          <a:ext cx="8424937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293"/>
                <a:gridCol w="1953283"/>
                <a:gridCol w="1901136"/>
                <a:gridCol w="2016225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Receita destinada ao Fundo</a:t>
                      </a:r>
                      <a:r>
                        <a:rPr lang="pt-BR" baseline="0" dirty="0" smtClean="0"/>
                        <a:t> Contábil Estadual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Receita com</a:t>
                      </a:r>
                      <a:r>
                        <a:rPr lang="pt-BR" baseline="0" dirty="0" smtClean="0"/>
                        <a:t> o </a:t>
                      </a:r>
                      <a:r>
                        <a:rPr lang="pt-BR" baseline="0" dirty="0" err="1" smtClean="0"/>
                        <a:t>Fundeb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Perda com o </a:t>
                      </a:r>
                      <a:r>
                        <a:rPr lang="pt-BR" dirty="0" err="1" smtClean="0"/>
                        <a:t>Fundeb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Alto Paraguai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MT</a:t>
                      </a:r>
                      <a:endParaRPr lang="pt-B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1.874.399,73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1.643.200,42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- 231.199,31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Balsa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Nova/ 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4.857.480,55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4.375.458,01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- 482.022,54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Adelândia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1.575.434,43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396.073,93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- 1.179.360,50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Arambaré</a:t>
                      </a:r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1.982.316,73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1.008.497,87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- 973.818,86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Cabixi</a:t>
                      </a:r>
                      <a:r>
                        <a:rPr lang="pt-BR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2.136.161,36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1.704.108,27</a:t>
                      </a:r>
                      <a:endParaRPr lang="pt-BR" sz="2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- 432.053,09</a:t>
                      </a:r>
                      <a:endParaRPr lang="pt-BR" sz="2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11560" y="6104329"/>
            <a:ext cx="1438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Fonte: </a:t>
            </a:r>
            <a:r>
              <a:rPr lang="pt-BR" sz="1200" dirty="0" err="1" smtClean="0">
                <a:latin typeface="Arial" pitchFamily="34" charset="0"/>
                <a:cs typeface="Arial" pitchFamily="34" charset="0"/>
              </a:rPr>
              <a:t>Siope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2013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01285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r"/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Perdas com o Fundeb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58204" cy="554461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As receitas de janeiro de 2015 em boa parte dos municípios foi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menor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ou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praticamente igual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às do mesmo período no ano passado.</a:t>
            </a:r>
          </a:p>
          <a:p>
            <a:pPr algn="just">
              <a:buFont typeface="Wingdings" pitchFamily="2" charset="2"/>
              <a:buChar char="v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Entretanto, despesas de manutenção e desenvolvimento do ensino não seguem a mesma tendência. </a:t>
            </a:r>
          </a:p>
          <a:p>
            <a:pPr algn="just">
              <a:buFont typeface="Wingdings" pitchFamily="2" charset="2"/>
              <a:buChar char="v"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Municípios estão sendo pressionados pelos sindicatos para conceder 13,01% de reajuste salarial. Argumentam que queda no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Fundeb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será compensada pelas receitas do petróleo. Mas que receitas são essas? </a:t>
            </a:r>
          </a:p>
        </p:txBody>
      </p:sp>
    </p:spTree>
    <p:extLst>
      <p:ext uri="{BB962C8B-B14F-4D97-AF65-F5344CB8AC3E}">
        <p14:creationId xmlns:p14="http://schemas.microsoft.com/office/powerpoint/2010/main" val="19584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84644" y="1120140"/>
            <a:ext cx="454908" cy="346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068857"/>
              </p:ext>
            </p:extLst>
          </p:nvPr>
        </p:nvGraphicFramePr>
        <p:xfrm>
          <a:off x="70339" y="1772816"/>
          <a:ext cx="906566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Receita </a:t>
            </a:r>
            <a:r>
              <a:rPr lang="pt-BR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Fundeb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2014 X 2015 – janeiro a abril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422393" y="1465039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Receita dos Estados                                          Atualização do Piso</a:t>
            </a:r>
            <a:endParaRPr lang="pt-B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979712" y="1474332"/>
            <a:ext cx="864096" cy="18466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 sz="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012160" y="1478264"/>
            <a:ext cx="864096" cy="184666"/>
          </a:xfrm>
          <a:prstGeom prst="rect">
            <a:avLst/>
          </a:prstGeom>
          <a:solidFill>
            <a:srgbClr val="FFC000"/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BR" sz="6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236296" y="6381328"/>
            <a:ext cx="23042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Fonte: TESOURO NACIONAL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val="175268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2196</TotalTime>
  <Words>591</Words>
  <Application>Microsoft Office PowerPoint</Application>
  <PresentationFormat>Apresentação na tela (4:3)</PresentationFormat>
  <Paragraphs>117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Origem</vt:lpstr>
      <vt:lpstr>Alternativas para o financiamento da educação básica no Brasil </vt:lpstr>
      <vt:lpstr>Apresentação do PowerPoint</vt:lpstr>
      <vt:lpstr>Fundeb: constatações</vt:lpstr>
      <vt:lpstr>Apresentação do PowerPoint</vt:lpstr>
      <vt:lpstr>As incertezas de 2015 . . .</vt:lpstr>
      <vt:lpstr>Perdas com o Fundeb</vt:lpstr>
      <vt:lpstr>Exemplos – perdas com o Fundeb</vt:lpstr>
      <vt:lpstr>Perdas com o Fundeb</vt:lpstr>
      <vt:lpstr>Receita Fundeb 2014 X 2015 – janeiro a abril</vt:lpstr>
      <vt:lpstr>Receita Fundeb 2014 X 2015 – janeiro a abril</vt:lpstr>
      <vt:lpstr>Perspectivas, reformulações e desafios</vt:lpstr>
      <vt:lpstr>Apresentação do PowerPoint</vt:lpstr>
      <vt:lpstr>Apresentação do PowerPoint</vt:lpstr>
      <vt:lpstr>Financiamento da Educação</vt:lpstr>
      <vt:lpstr>Financiamento da Educação</vt:lpstr>
      <vt:lpstr>Apresentação do PowerPoint</vt:lpstr>
    </vt:vector>
  </TitlesOfParts>
  <Company>Undime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Margareti Gonçalves Lima de Amorim</cp:lastModifiedBy>
  <cp:revision>363</cp:revision>
  <dcterms:created xsi:type="dcterms:W3CDTF">2010-02-03T17:06:54Z</dcterms:created>
  <dcterms:modified xsi:type="dcterms:W3CDTF">2015-05-26T17:15:23Z</dcterms:modified>
</cp:coreProperties>
</file>