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257" r:id="rId3"/>
    <p:sldId id="258" r:id="rId4"/>
    <p:sldId id="289" r:id="rId5"/>
    <p:sldId id="259" r:id="rId6"/>
    <p:sldId id="260" r:id="rId7"/>
    <p:sldId id="293" r:id="rId8"/>
    <p:sldId id="261" r:id="rId9"/>
    <p:sldId id="262" r:id="rId10"/>
    <p:sldId id="265" r:id="rId11"/>
    <p:sldId id="266" r:id="rId12"/>
    <p:sldId id="267" r:id="rId13"/>
    <p:sldId id="264" r:id="rId14"/>
    <p:sldId id="280" r:id="rId15"/>
    <p:sldId id="282" r:id="rId16"/>
    <p:sldId id="284" r:id="rId17"/>
    <p:sldId id="286" r:id="rId18"/>
    <p:sldId id="292" r:id="rId19"/>
    <p:sldId id="269" r:id="rId20"/>
    <p:sldId id="270" r:id="rId21"/>
    <p:sldId id="271" r:id="rId22"/>
    <p:sldId id="272" r:id="rId23"/>
    <p:sldId id="273" r:id="rId24"/>
    <p:sldId id="275" r:id="rId25"/>
    <p:sldId id="277" r:id="rId26"/>
    <p:sldId id="291" r:id="rId27"/>
    <p:sldId id="27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39AAA-64E1-498B-B93E-CFA7ED6EEF5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pt-BR"/>
        </a:p>
      </dgm:t>
    </dgm:pt>
    <dgm:pt modelId="{8418D345-ED70-446C-A637-45E0CE866FAF}">
      <dgm:prSet phldrT="[Texto]"/>
      <dgm:spPr/>
      <dgm:t>
        <a:bodyPr/>
        <a:lstStyle/>
        <a:p>
          <a:r>
            <a:rPr lang="pt-BR" dirty="0"/>
            <a:t>(O sujeito epistêmico)</a:t>
          </a:r>
        </a:p>
        <a:p>
          <a:r>
            <a:rPr lang="pt-BR" dirty="0"/>
            <a:t>DESENVOLVER NOVOS ...</a:t>
          </a:r>
        </a:p>
      </dgm:t>
    </dgm:pt>
    <dgm:pt modelId="{128C1B9E-4437-4BFB-87FB-10702D4B90DF}" type="parTrans" cxnId="{505465C9-3F6C-4F4E-AC5E-14598AB2100B}">
      <dgm:prSet/>
      <dgm:spPr/>
      <dgm:t>
        <a:bodyPr/>
        <a:lstStyle/>
        <a:p>
          <a:endParaRPr lang="pt-BR"/>
        </a:p>
      </dgm:t>
    </dgm:pt>
    <dgm:pt modelId="{E5A5BA13-A657-482A-8B72-B054D4A3E91E}" type="sibTrans" cxnId="{505465C9-3F6C-4F4E-AC5E-14598AB2100B}">
      <dgm:prSet/>
      <dgm:spPr/>
      <dgm:t>
        <a:bodyPr/>
        <a:lstStyle/>
        <a:p>
          <a:endParaRPr lang="pt-BR"/>
        </a:p>
      </dgm:t>
    </dgm:pt>
    <dgm:pt modelId="{188820E2-ECF4-450B-81D5-CE6AB1AEAE50}">
      <dgm:prSet phldrT="[Texto]" custT="1"/>
      <dgm:spPr/>
      <dgm:t>
        <a:bodyPr/>
        <a:lstStyle/>
        <a:p>
          <a:r>
            <a:rPr lang="pt-BR" sz="1800" dirty="0"/>
            <a:t> ... CONCEITOS </a:t>
          </a:r>
        </a:p>
        <a:p>
          <a:r>
            <a:rPr lang="pt-BR" sz="1400" dirty="0">
              <a:solidFill>
                <a:srgbClr val="FF0000"/>
              </a:solidFill>
            </a:rPr>
            <a:t>(NÃO É DEFINIÇÃO)</a:t>
          </a:r>
          <a:endParaRPr lang="pt-BR" sz="1800" dirty="0">
            <a:solidFill>
              <a:srgbClr val="FF0000"/>
            </a:solidFill>
          </a:endParaRPr>
        </a:p>
      </dgm:t>
    </dgm:pt>
    <dgm:pt modelId="{EC8B1103-48A9-486E-BE1E-6751F8F1A8FC}" type="parTrans" cxnId="{BB0DE845-1D9A-422E-B6B2-03A81D8032FC}">
      <dgm:prSet/>
      <dgm:spPr/>
      <dgm:t>
        <a:bodyPr/>
        <a:lstStyle/>
        <a:p>
          <a:endParaRPr lang="pt-BR"/>
        </a:p>
      </dgm:t>
    </dgm:pt>
    <dgm:pt modelId="{3BD0EA11-1456-44FC-A0E1-AF437554FF55}" type="sibTrans" cxnId="{BB0DE845-1D9A-422E-B6B2-03A81D8032FC}">
      <dgm:prSet/>
      <dgm:spPr/>
      <dgm:t>
        <a:bodyPr/>
        <a:lstStyle/>
        <a:p>
          <a:endParaRPr lang="pt-BR"/>
        </a:p>
      </dgm:t>
    </dgm:pt>
    <dgm:pt modelId="{BFE9ACCF-D6B4-48A5-AA93-D31881B4335D}">
      <dgm:prSet phldrT="[Texto]"/>
      <dgm:spPr/>
      <dgm:t>
        <a:bodyPr/>
        <a:lstStyle/>
        <a:p>
          <a:r>
            <a:rPr lang="pt-BR" dirty="0"/>
            <a:t>ESTRUTURA DE PENSAMENTO</a:t>
          </a:r>
        </a:p>
        <a:p>
          <a:r>
            <a:rPr lang="pt-BR" dirty="0"/>
            <a:t>(conexões)</a:t>
          </a:r>
        </a:p>
      </dgm:t>
    </dgm:pt>
    <dgm:pt modelId="{55184611-6C18-4707-9CC0-183D588E26E2}" type="parTrans" cxnId="{0AE0313C-F95C-4E35-B4B3-8DCC0E44D7C1}">
      <dgm:prSet/>
      <dgm:spPr/>
      <dgm:t>
        <a:bodyPr/>
        <a:lstStyle/>
        <a:p>
          <a:endParaRPr lang="pt-BR"/>
        </a:p>
      </dgm:t>
    </dgm:pt>
    <dgm:pt modelId="{40607908-F4D3-43F6-A591-040603FD35D4}" type="sibTrans" cxnId="{0AE0313C-F95C-4E35-B4B3-8DCC0E44D7C1}">
      <dgm:prSet/>
      <dgm:spPr/>
      <dgm:t>
        <a:bodyPr/>
        <a:lstStyle/>
        <a:p>
          <a:endParaRPr lang="pt-BR"/>
        </a:p>
      </dgm:t>
    </dgm:pt>
    <dgm:pt modelId="{C3EBB4FD-88DA-4A7D-8303-ABDAFC36BED5}">
      <dgm:prSet phldrT="[Texto]"/>
      <dgm:spPr/>
      <dgm:t>
        <a:bodyPr/>
        <a:lstStyle/>
        <a:p>
          <a:r>
            <a:rPr lang="pt-BR" dirty="0"/>
            <a:t>LEITURA DE MUNDO</a:t>
          </a:r>
        </a:p>
        <a:p>
          <a:r>
            <a:rPr lang="pt-BR" dirty="0"/>
            <a:t>(quadros de representação)</a:t>
          </a:r>
        </a:p>
      </dgm:t>
    </dgm:pt>
    <dgm:pt modelId="{BE4465B1-1202-4709-AB84-9B9AA2717D78}" type="parTrans" cxnId="{FDEF384A-A819-4D9A-A8D5-9486D652BABB}">
      <dgm:prSet/>
      <dgm:spPr/>
      <dgm:t>
        <a:bodyPr/>
        <a:lstStyle/>
        <a:p>
          <a:endParaRPr lang="pt-BR"/>
        </a:p>
      </dgm:t>
    </dgm:pt>
    <dgm:pt modelId="{7B79FF98-3B6D-4DC7-A519-47E4CE3D67AC}" type="sibTrans" cxnId="{FDEF384A-A819-4D9A-A8D5-9486D652BABB}">
      <dgm:prSet/>
      <dgm:spPr/>
      <dgm:t>
        <a:bodyPr/>
        <a:lstStyle/>
        <a:p>
          <a:endParaRPr lang="pt-BR"/>
        </a:p>
      </dgm:t>
    </dgm:pt>
    <dgm:pt modelId="{09A39707-3E92-4414-93A2-4796C9C5323D}">
      <dgm:prSet phldrT="[Texto]" custT="1"/>
      <dgm:spPr/>
      <dgm:t>
        <a:bodyPr/>
        <a:lstStyle/>
        <a:p>
          <a:r>
            <a:rPr lang="pt-BR" sz="1800" dirty="0"/>
            <a:t>...</a:t>
          </a:r>
          <a:r>
            <a:rPr lang="pt-BR" sz="1600" dirty="0"/>
            <a:t>PROCEDIMENTOS</a:t>
          </a:r>
        </a:p>
        <a:p>
          <a:r>
            <a:rPr lang="pt-BR" sz="1400" dirty="0">
              <a:solidFill>
                <a:srgbClr val="FF0000"/>
              </a:solidFill>
            </a:rPr>
            <a:t>(NÃO É FÓRMULA)</a:t>
          </a:r>
        </a:p>
      </dgm:t>
    </dgm:pt>
    <dgm:pt modelId="{C233F2C6-A470-4170-8459-20A4E87CEF17}" type="parTrans" cxnId="{B6F27CEC-C22C-4FBE-B3C3-74C365A8336F}">
      <dgm:prSet/>
      <dgm:spPr/>
      <dgm:t>
        <a:bodyPr/>
        <a:lstStyle/>
        <a:p>
          <a:endParaRPr lang="pt-BR"/>
        </a:p>
      </dgm:t>
    </dgm:pt>
    <dgm:pt modelId="{F2811406-8378-4302-9D49-67A57713BC43}" type="sibTrans" cxnId="{B6F27CEC-C22C-4FBE-B3C3-74C365A8336F}">
      <dgm:prSet/>
      <dgm:spPr/>
      <dgm:t>
        <a:bodyPr/>
        <a:lstStyle/>
        <a:p>
          <a:endParaRPr lang="pt-BR"/>
        </a:p>
      </dgm:t>
    </dgm:pt>
    <dgm:pt modelId="{62CCE023-E128-4024-938D-63422F38B601}">
      <dgm:prSet phldrT="[Texto]"/>
      <dgm:spPr/>
      <dgm:t>
        <a:bodyPr/>
        <a:lstStyle/>
        <a:p>
          <a:r>
            <a:rPr lang="pt-BR" dirty="0"/>
            <a:t>MAIOR EXPECTRO DE SITUAÇÕES-PROBLEMA</a:t>
          </a:r>
        </a:p>
        <a:p>
          <a:r>
            <a:rPr lang="pt-BR" dirty="0"/>
            <a:t>(ação transformadora)</a:t>
          </a:r>
        </a:p>
      </dgm:t>
    </dgm:pt>
    <dgm:pt modelId="{1BFBB89E-1B9E-4AB8-8BA6-01C1ECDED24A}" type="parTrans" cxnId="{62FCE181-67E0-41B8-81D5-AE3129F7DDBC}">
      <dgm:prSet/>
      <dgm:spPr/>
      <dgm:t>
        <a:bodyPr/>
        <a:lstStyle/>
        <a:p>
          <a:endParaRPr lang="pt-BR"/>
        </a:p>
      </dgm:t>
    </dgm:pt>
    <dgm:pt modelId="{0A1114E5-A60A-40C9-8F4F-7BCFE2A5DF20}" type="sibTrans" cxnId="{62FCE181-67E0-41B8-81D5-AE3129F7DDBC}">
      <dgm:prSet/>
      <dgm:spPr/>
      <dgm:t>
        <a:bodyPr/>
        <a:lstStyle/>
        <a:p>
          <a:endParaRPr lang="pt-BR"/>
        </a:p>
      </dgm:t>
    </dgm:pt>
    <dgm:pt modelId="{F1C19E63-59D7-481C-9DC0-60102114559F}" type="pres">
      <dgm:prSet presAssocID="{61939AAA-64E1-498B-B93E-CFA7ED6EEF50}" presName="hierChild1" presStyleCnt="0">
        <dgm:presLayoutVars>
          <dgm:chPref val="1"/>
          <dgm:dir/>
          <dgm:animOne val="branch"/>
          <dgm:animLvl val="lvl"/>
          <dgm:resizeHandles/>
        </dgm:presLayoutVars>
      </dgm:prSet>
      <dgm:spPr/>
      <dgm:t>
        <a:bodyPr/>
        <a:lstStyle/>
        <a:p>
          <a:endParaRPr lang="pt-BR"/>
        </a:p>
      </dgm:t>
    </dgm:pt>
    <dgm:pt modelId="{0441DC79-2320-445D-B743-4A23408495F6}" type="pres">
      <dgm:prSet presAssocID="{8418D345-ED70-446C-A637-45E0CE866FAF}" presName="hierRoot1" presStyleCnt="0"/>
      <dgm:spPr/>
    </dgm:pt>
    <dgm:pt modelId="{A3D340B4-1C6E-46E6-AEB7-C99EA2F4BDD8}" type="pres">
      <dgm:prSet presAssocID="{8418D345-ED70-446C-A637-45E0CE866FAF}" presName="composite" presStyleCnt="0"/>
      <dgm:spPr/>
    </dgm:pt>
    <dgm:pt modelId="{FEFA1041-A481-4E5E-A332-9A39630CD6C9}" type="pres">
      <dgm:prSet presAssocID="{8418D345-ED70-446C-A637-45E0CE866FAF}" presName="background" presStyleLbl="node0" presStyleIdx="0" presStyleCnt="1"/>
      <dgm:spPr/>
    </dgm:pt>
    <dgm:pt modelId="{3B334F86-275A-4A3C-B200-0791B30E4D0C}" type="pres">
      <dgm:prSet presAssocID="{8418D345-ED70-446C-A637-45E0CE866FAF}" presName="text" presStyleLbl="fgAcc0" presStyleIdx="0" presStyleCnt="1">
        <dgm:presLayoutVars>
          <dgm:chPref val="3"/>
        </dgm:presLayoutVars>
      </dgm:prSet>
      <dgm:spPr/>
      <dgm:t>
        <a:bodyPr/>
        <a:lstStyle/>
        <a:p>
          <a:endParaRPr lang="pt-BR"/>
        </a:p>
      </dgm:t>
    </dgm:pt>
    <dgm:pt modelId="{777AE5D4-449D-481A-BDEB-C93172F24597}" type="pres">
      <dgm:prSet presAssocID="{8418D345-ED70-446C-A637-45E0CE866FAF}" presName="hierChild2" presStyleCnt="0"/>
      <dgm:spPr/>
    </dgm:pt>
    <dgm:pt modelId="{7D93653D-1FF0-4820-B4C6-950D4B8EA9E0}" type="pres">
      <dgm:prSet presAssocID="{EC8B1103-48A9-486E-BE1E-6751F8F1A8FC}" presName="Name10" presStyleLbl="parChTrans1D2" presStyleIdx="0" presStyleCnt="2"/>
      <dgm:spPr/>
      <dgm:t>
        <a:bodyPr/>
        <a:lstStyle/>
        <a:p>
          <a:endParaRPr lang="pt-BR"/>
        </a:p>
      </dgm:t>
    </dgm:pt>
    <dgm:pt modelId="{F76CCDCC-1397-490B-BBAF-4281E4985DFB}" type="pres">
      <dgm:prSet presAssocID="{188820E2-ECF4-450B-81D5-CE6AB1AEAE50}" presName="hierRoot2" presStyleCnt="0"/>
      <dgm:spPr/>
    </dgm:pt>
    <dgm:pt modelId="{3C54C9B1-7C8B-4632-8AD4-23466FEE7939}" type="pres">
      <dgm:prSet presAssocID="{188820E2-ECF4-450B-81D5-CE6AB1AEAE50}" presName="composite2" presStyleCnt="0"/>
      <dgm:spPr/>
    </dgm:pt>
    <dgm:pt modelId="{71EA851E-A1CA-4E13-9F17-73DB0CE317C9}" type="pres">
      <dgm:prSet presAssocID="{188820E2-ECF4-450B-81D5-CE6AB1AEAE50}" presName="background2" presStyleLbl="node2" presStyleIdx="0" presStyleCnt="2"/>
      <dgm:spPr/>
    </dgm:pt>
    <dgm:pt modelId="{BBC27A77-52E2-40AF-9726-EC4980D6DAA7}" type="pres">
      <dgm:prSet presAssocID="{188820E2-ECF4-450B-81D5-CE6AB1AEAE50}" presName="text2" presStyleLbl="fgAcc2" presStyleIdx="0" presStyleCnt="2">
        <dgm:presLayoutVars>
          <dgm:chPref val="3"/>
        </dgm:presLayoutVars>
      </dgm:prSet>
      <dgm:spPr/>
      <dgm:t>
        <a:bodyPr/>
        <a:lstStyle/>
        <a:p>
          <a:endParaRPr lang="pt-BR"/>
        </a:p>
      </dgm:t>
    </dgm:pt>
    <dgm:pt modelId="{28968F5B-3A04-4C50-B58D-84721A817BDD}" type="pres">
      <dgm:prSet presAssocID="{188820E2-ECF4-450B-81D5-CE6AB1AEAE50}" presName="hierChild3" presStyleCnt="0"/>
      <dgm:spPr/>
    </dgm:pt>
    <dgm:pt modelId="{BC028B8C-229D-49DE-84B5-42FED3A105E6}" type="pres">
      <dgm:prSet presAssocID="{55184611-6C18-4707-9CC0-183D588E26E2}" presName="Name17" presStyleLbl="parChTrans1D3" presStyleIdx="0" presStyleCnt="3"/>
      <dgm:spPr/>
      <dgm:t>
        <a:bodyPr/>
        <a:lstStyle/>
        <a:p>
          <a:endParaRPr lang="pt-BR"/>
        </a:p>
      </dgm:t>
    </dgm:pt>
    <dgm:pt modelId="{28A90BBC-7059-4E17-9F6E-82B47110280C}" type="pres">
      <dgm:prSet presAssocID="{BFE9ACCF-D6B4-48A5-AA93-D31881B4335D}" presName="hierRoot3" presStyleCnt="0"/>
      <dgm:spPr/>
    </dgm:pt>
    <dgm:pt modelId="{81309721-BB80-4E1C-9CAB-36C9815F0C3A}" type="pres">
      <dgm:prSet presAssocID="{BFE9ACCF-D6B4-48A5-AA93-D31881B4335D}" presName="composite3" presStyleCnt="0"/>
      <dgm:spPr/>
    </dgm:pt>
    <dgm:pt modelId="{56B9918A-3BB7-4CAD-BDDD-1550F24A5FA2}" type="pres">
      <dgm:prSet presAssocID="{BFE9ACCF-D6B4-48A5-AA93-D31881B4335D}" presName="background3" presStyleLbl="node3" presStyleIdx="0" presStyleCnt="3"/>
      <dgm:spPr/>
    </dgm:pt>
    <dgm:pt modelId="{B7517120-5A8A-4AA1-99FA-47CE34E9A671}" type="pres">
      <dgm:prSet presAssocID="{BFE9ACCF-D6B4-48A5-AA93-D31881B4335D}" presName="text3" presStyleLbl="fgAcc3" presStyleIdx="0" presStyleCnt="3">
        <dgm:presLayoutVars>
          <dgm:chPref val="3"/>
        </dgm:presLayoutVars>
      </dgm:prSet>
      <dgm:spPr/>
      <dgm:t>
        <a:bodyPr/>
        <a:lstStyle/>
        <a:p>
          <a:endParaRPr lang="pt-BR"/>
        </a:p>
      </dgm:t>
    </dgm:pt>
    <dgm:pt modelId="{08321316-6B50-494A-AD8C-3485477332A7}" type="pres">
      <dgm:prSet presAssocID="{BFE9ACCF-D6B4-48A5-AA93-D31881B4335D}" presName="hierChild4" presStyleCnt="0"/>
      <dgm:spPr/>
    </dgm:pt>
    <dgm:pt modelId="{BE83D930-402A-4259-834A-418E92F271DD}" type="pres">
      <dgm:prSet presAssocID="{BE4465B1-1202-4709-AB84-9B9AA2717D78}" presName="Name17" presStyleLbl="parChTrans1D3" presStyleIdx="1" presStyleCnt="3"/>
      <dgm:spPr/>
      <dgm:t>
        <a:bodyPr/>
        <a:lstStyle/>
        <a:p>
          <a:endParaRPr lang="pt-BR"/>
        </a:p>
      </dgm:t>
    </dgm:pt>
    <dgm:pt modelId="{D44DB810-313A-4290-9DD9-ACFF75A068C7}" type="pres">
      <dgm:prSet presAssocID="{C3EBB4FD-88DA-4A7D-8303-ABDAFC36BED5}" presName="hierRoot3" presStyleCnt="0"/>
      <dgm:spPr/>
    </dgm:pt>
    <dgm:pt modelId="{64A85E13-8E56-4A2E-8DF5-69E24290F57B}" type="pres">
      <dgm:prSet presAssocID="{C3EBB4FD-88DA-4A7D-8303-ABDAFC36BED5}" presName="composite3" presStyleCnt="0"/>
      <dgm:spPr/>
    </dgm:pt>
    <dgm:pt modelId="{51ACCE65-28E5-4CDC-AC42-EC301C71C04A}" type="pres">
      <dgm:prSet presAssocID="{C3EBB4FD-88DA-4A7D-8303-ABDAFC36BED5}" presName="background3" presStyleLbl="node3" presStyleIdx="1" presStyleCnt="3"/>
      <dgm:spPr/>
    </dgm:pt>
    <dgm:pt modelId="{A3914AC6-837F-49D4-BF7A-294177561462}" type="pres">
      <dgm:prSet presAssocID="{C3EBB4FD-88DA-4A7D-8303-ABDAFC36BED5}" presName="text3" presStyleLbl="fgAcc3" presStyleIdx="1" presStyleCnt="3">
        <dgm:presLayoutVars>
          <dgm:chPref val="3"/>
        </dgm:presLayoutVars>
      </dgm:prSet>
      <dgm:spPr/>
      <dgm:t>
        <a:bodyPr/>
        <a:lstStyle/>
        <a:p>
          <a:endParaRPr lang="pt-BR"/>
        </a:p>
      </dgm:t>
    </dgm:pt>
    <dgm:pt modelId="{39C56A75-AC1B-4FC8-A478-252C36F94671}" type="pres">
      <dgm:prSet presAssocID="{C3EBB4FD-88DA-4A7D-8303-ABDAFC36BED5}" presName="hierChild4" presStyleCnt="0"/>
      <dgm:spPr/>
    </dgm:pt>
    <dgm:pt modelId="{2C71D2BF-3B24-46EA-AF45-6CA7E52D8EF5}" type="pres">
      <dgm:prSet presAssocID="{C233F2C6-A470-4170-8459-20A4E87CEF17}" presName="Name10" presStyleLbl="parChTrans1D2" presStyleIdx="1" presStyleCnt="2"/>
      <dgm:spPr/>
      <dgm:t>
        <a:bodyPr/>
        <a:lstStyle/>
        <a:p>
          <a:endParaRPr lang="pt-BR"/>
        </a:p>
      </dgm:t>
    </dgm:pt>
    <dgm:pt modelId="{C85C8BCA-B0AA-4305-B8C7-2E40CEDB4531}" type="pres">
      <dgm:prSet presAssocID="{09A39707-3E92-4414-93A2-4796C9C5323D}" presName="hierRoot2" presStyleCnt="0"/>
      <dgm:spPr/>
    </dgm:pt>
    <dgm:pt modelId="{D7D307BF-75AF-4C28-9D9D-ED4345DF26E6}" type="pres">
      <dgm:prSet presAssocID="{09A39707-3E92-4414-93A2-4796C9C5323D}" presName="composite2" presStyleCnt="0"/>
      <dgm:spPr/>
    </dgm:pt>
    <dgm:pt modelId="{DE7FA238-75D5-4BC4-AA61-11FDC0B3058B}" type="pres">
      <dgm:prSet presAssocID="{09A39707-3E92-4414-93A2-4796C9C5323D}" presName="background2" presStyleLbl="node2" presStyleIdx="1" presStyleCnt="2"/>
      <dgm:spPr/>
    </dgm:pt>
    <dgm:pt modelId="{E93C7968-B762-4EB3-98A2-D94509CAD84B}" type="pres">
      <dgm:prSet presAssocID="{09A39707-3E92-4414-93A2-4796C9C5323D}" presName="text2" presStyleLbl="fgAcc2" presStyleIdx="1" presStyleCnt="2">
        <dgm:presLayoutVars>
          <dgm:chPref val="3"/>
        </dgm:presLayoutVars>
      </dgm:prSet>
      <dgm:spPr/>
      <dgm:t>
        <a:bodyPr/>
        <a:lstStyle/>
        <a:p>
          <a:endParaRPr lang="pt-BR"/>
        </a:p>
      </dgm:t>
    </dgm:pt>
    <dgm:pt modelId="{907467C4-D13B-4CDE-AFED-C4DE8F5C8FFE}" type="pres">
      <dgm:prSet presAssocID="{09A39707-3E92-4414-93A2-4796C9C5323D}" presName="hierChild3" presStyleCnt="0"/>
      <dgm:spPr/>
    </dgm:pt>
    <dgm:pt modelId="{71E84923-CEA2-4A7B-B69F-EB1E639D2C27}" type="pres">
      <dgm:prSet presAssocID="{1BFBB89E-1B9E-4AB8-8BA6-01C1ECDED24A}" presName="Name17" presStyleLbl="parChTrans1D3" presStyleIdx="2" presStyleCnt="3"/>
      <dgm:spPr/>
      <dgm:t>
        <a:bodyPr/>
        <a:lstStyle/>
        <a:p>
          <a:endParaRPr lang="pt-BR"/>
        </a:p>
      </dgm:t>
    </dgm:pt>
    <dgm:pt modelId="{C382A607-5CFA-4BCD-A48A-F09DACC3310F}" type="pres">
      <dgm:prSet presAssocID="{62CCE023-E128-4024-938D-63422F38B601}" presName="hierRoot3" presStyleCnt="0"/>
      <dgm:spPr/>
    </dgm:pt>
    <dgm:pt modelId="{EA3EE9A1-9A22-40A5-9BBC-34F5AE62474F}" type="pres">
      <dgm:prSet presAssocID="{62CCE023-E128-4024-938D-63422F38B601}" presName="composite3" presStyleCnt="0"/>
      <dgm:spPr/>
    </dgm:pt>
    <dgm:pt modelId="{DB24CFF8-F981-4920-A9F6-0B4617893725}" type="pres">
      <dgm:prSet presAssocID="{62CCE023-E128-4024-938D-63422F38B601}" presName="background3" presStyleLbl="node3" presStyleIdx="2" presStyleCnt="3"/>
      <dgm:spPr/>
    </dgm:pt>
    <dgm:pt modelId="{1637EADE-9681-4A05-966F-9AEA8682603F}" type="pres">
      <dgm:prSet presAssocID="{62CCE023-E128-4024-938D-63422F38B601}" presName="text3" presStyleLbl="fgAcc3" presStyleIdx="2" presStyleCnt="3">
        <dgm:presLayoutVars>
          <dgm:chPref val="3"/>
        </dgm:presLayoutVars>
      </dgm:prSet>
      <dgm:spPr/>
      <dgm:t>
        <a:bodyPr/>
        <a:lstStyle/>
        <a:p>
          <a:endParaRPr lang="pt-BR"/>
        </a:p>
      </dgm:t>
    </dgm:pt>
    <dgm:pt modelId="{0CCEE280-0EE0-4F20-8D3E-FB890525A228}" type="pres">
      <dgm:prSet presAssocID="{62CCE023-E128-4024-938D-63422F38B601}" presName="hierChild4" presStyleCnt="0"/>
      <dgm:spPr/>
    </dgm:pt>
  </dgm:ptLst>
  <dgm:cxnLst>
    <dgm:cxn modelId="{974CA855-AACE-4146-89F1-81C01D13D1D7}" type="presOf" srcId="{8418D345-ED70-446C-A637-45E0CE866FAF}" destId="{3B334F86-275A-4A3C-B200-0791B30E4D0C}" srcOrd="0" destOrd="0" presId="urn:microsoft.com/office/officeart/2005/8/layout/hierarchy1"/>
    <dgm:cxn modelId="{342702D5-05F7-4791-B3E8-C85B9504285A}" type="presOf" srcId="{55184611-6C18-4707-9CC0-183D588E26E2}" destId="{BC028B8C-229D-49DE-84B5-42FED3A105E6}" srcOrd="0" destOrd="0" presId="urn:microsoft.com/office/officeart/2005/8/layout/hierarchy1"/>
    <dgm:cxn modelId="{A21AAAAE-0FEF-42BF-ACF6-9FE5460C62D8}" type="presOf" srcId="{1BFBB89E-1B9E-4AB8-8BA6-01C1ECDED24A}" destId="{71E84923-CEA2-4A7B-B69F-EB1E639D2C27}" srcOrd="0" destOrd="0" presId="urn:microsoft.com/office/officeart/2005/8/layout/hierarchy1"/>
    <dgm:cxn modelId="{750D9713-F3E2-447E-9A75-18449987493C}" type="presOf" srcId="{BE4465B1-1202-4709-AB84-9B9AA2717D78}" destId="{BE83D930-402A-4259-834A-418E92F271DD}" srcOrd="0" destOrd="0" presId="urn:microsoft.com/office/officeart/2005/8/layout/hierarchy1"/>
    <dgm:cxn modelId="{A66B09CC-FE9C-4F88-AE2F-73C8040A961D}" type="presOf" srcId="{188820E2-ECF4-450B-81D5-CE6AB1AEAE50}" destId="{BBC27A77-52E2-40AF-9726-EC4980D6DAA7}" srcOrd="0" destOrd="0" presId="urn:microsoft.com/office/officeart/2005/8/layout/hierarchy1"/>
    <dgm:cxn modelId="{0C7BDEEC-6F5B-48D0-8650-D338B12661AC}" type="presOf" srcId="{BFE9ACCF-D6B4-48A5-AA93-D31881B4335D}" destId="{B7517120-5A8A-4AA1-99FA-47CE34E9A671}" srcOrd="0" destOrd="0" presId="urn:microsoft.com/office/officeart/2005/8/layout/hierarchy1"/>
    <dgm:cxn modelId="{0AE0313C-F95C-4E35-B4B3-8DCC0E44D7C1}" srcId="{188820E2-ECF4-450B-81D5-CE6AB1AEAE50}" destId="{BFE9ACCF-D6B4-48A5-AA93-D31881B4335D}" srcOrd="0" destOrd="0" parTransId="{55184611-6C18-4707-9CC0-183D588E26E2}" sibTransId="{40607908-F4D3-43F6-A591-040603FD35D4}"/>
    <dgm:cxn modelId="{0D09581F-FB0C-4438-8DAE-C5A326291C17}" type="presOf" srcId="{C233F2C6-A470-4170-8459-20A4E87CEF17}" destId="{2C71D2BF-3B24-46EA-AF45-6CA7E52D8EF5}" srcOrd="0" destOrd="0" presId="urn:microsoft.com/office/officeart/2005/8/layout/hierarchy1"/>
    <dgm:cxn modelId="{B6F27CEC-C22C-4FBE-B3C3-74C365A8336F}" srcId="{8418D345-ED70-446C-A637-45E0CE866FAF}" destId="{09A39707-3E92-4414-93A2-4796C9C5323D}" srcOrd="1" destOrd="0" parTransId="{C233F2C6-A470-4170-8459-20A4E87CEF17}" sibTransId="{F2811406-8378-4302-9D49-67A57713BC43}"/>
    <dgm:cxn modelId="{505465C9-3F6C-4F4E-AC5E-14598AB2100B}" srcId="{61939AAA-64E1-498B-B93E-CFA7ED6EEF50}" destId="{8418D345-ED70-446C-A637-45E0CE866FAF}" srcOrd="0" destOrd="0" parTransId="{128C1B9E-4437-4BFB-87FB-10702D4B90DF}" sibTransId="{E5A5BA13-A657-482A-8B72-B054D4A3E91E}"/>
    <dgm:cxn modelId="{D81143EE-D168-4CE2-BB42-619B22C106BB}" type="presOf" srcId="{62CCE023-E128-4024-938D-63422F38B601}" destId="{1637EADE-9681-4A05-966F-9AEA8682603F}" srcOrd="0" destOrd="0" presId="urn:microsoft.com/office/officeart/2005/8/layout/hierarchy1"/>
    <dgm:cxn modelId="{26A8B0B6-082B-400C-B97A-180BBFDC4988}" type="presOf" srcId="{09A39707-3E92-4414-93A2-4796C9C5323D}" destId="{E93C7968-B762-4EB3-98A2-D94509CAD84B}" srcOrd="0" destOrd="0" presId="urn:microsoft.com/office/officeart/2005/8/layout/hierarchy1"/>
    <dgm:cxn modelId="{25FDF511-6FC1-49E8-B17C-0A9E0EA5FDDD}" type="presOf" srcId="{C3EBB4FD-88DA-4A7D-8303-ABDAFC36BED5}" destId="{A3914AC6-837F-49D4-BF7A-294177561462}" srcOrd="0" destOrd="0" presId="urn:microsoft.com/office/officeart/2005/8/layout/hierarchy1"/>
    <dgm:cxn modelId="{FDEF384A-A819-4D9A-A8D5-9486D652BABB}" srcId="{188820E2-ECF4-450B-81D5-CE6AB1AEAE50}" destId="{C3EBB4FD-88DA-4A7D-8303-ABDAFC36BED5}" srcOrd="1" destOrd="0" parTransId="{BE4465B1-1202-4709-AB84-9B9AA2717D78}" sibTransId="{7B79FF98-3B6D-4DC7-A519-47E4CE3D67AC}"/>
    <dgm:cxn modelId="{E4C0FD9C-304F-4603-A55A-D8D3ECF20D30}" type="presOf" srcId="{61939AAA-64E1-498B-B93E-CFA7ED6EEF50}" destId="{F1C19E63-59D7-481C-9DC0-60102114559F}" srcOrd="0" destOrd="0" presId="urn:microsoft.com/office/officeart/2005/8/layout/hierarchy1"/>
    <dgm:cxn modelId="{62FCE181-67E0-41B8-81D5-AE3129F7DDBC}" srcId="{09A39707-3E92-4414-93A2-4796C9C5323D}" destId="{62CCE023-E128-4024-938D-63422F38B601}" srcOrd="0" destOrd="0" parTransId="{1BFBB89E-1B9E-4AB8-8BA6-01C1ECDED24A}" sibTransId="{0A1114E5-A60A-40C9-8F4F-7BCFE2A5DF20}"/>
    <dgm:cxn modelId="{BB0DE845-1D9A-422E-B6B2-03A81D8032FC}" srcId="{8418D345-ED70-446C-A637-45E0CE866FAF}" destId="{188820E2-ECF4-450B-81D5-CE6AB1AEAE50}" srcOrd="0" destOrd="0" parTransId="{EC8B1103-48A9-486E-BE1E-6751F8F1A8FC}" sibTransId="{3BD0EA11-1456-44FC-A0E1-AF437554FF55}"/>
    <dgm:cxn modelId="{3B729B61-E201-4A74-9DB4-061DA48EE3FA}" type="presOf" srcId="{EC8B1103-48A9-486E-BE1E-6751F8F1A8FC}" destId="{7D93653D-1FF0-4820-B4C6-950D4B8EA9E0}" srcOrd="0" destOrd="0" presId="urn:microsoft.com/office/officeart/2005/8/layout/hierarchy1"/>
    <dgm:cxn modelId="{04C80E01-AB1B-406B-B6A3-7981B3DDA0F5}" type="presParOf" srcId="{F1C19E63-59D7-481C-9DC0-60102114559F}" destId="{0441DC79-2320-445D-B743-4A23408495F6}" srcOrd="0" destOrd="0" presId="urn:microsoft.com/office/officeart/2005/8/layout/hierarchy1"/>
    <dgm:cxn modelId="{898AF968-0D6E-4170-ADDE-371CAEA9C8E7}" type="presParOf" srcId="{0441DC79-2320-445D-B743-4A23408495F6}" destId="{A3D340B4-1C6E-46E6-AEB7-C99EA2F4BDD8}" srcOrd="0" destOrd="0" presId="urn:microsoft.com/office/officeart/2005/8/layout/hierarchy1"/>
    <dgm:cxn modelId="{D6CEB344-73E2-4EC1-BD3E-EF4162AF1255}" type="presParOf" srcId="{A3D340B4-1C6E-46E6-AEB7-C99EA2F4BDD8}" destId="{FEFA1041-A481-4E5E-A332-9A39630CD6C9}" srcOrd="0" destOrd="0" presId="urn:microsoft.com/office/officeart/2005/8/layout/hierarchy1"/>
    <dgm:cxn modelId="{A4048A3F-ACB0-47E8-99D5-D927835975E2}" type="presParOf" srcId="{A3D340B4-1C6E-46E6-AEB7-C99EA2F4BDD8}" destId="{3B334F86-275A-4A3C-B200-0791B30E4D0C}" srcOrd="1" destOrd="0" presId="urn:microsoft.com/office/officeart/2005/8/layout/hierarchy1"/>
    <dgm:cxn modelId="{33DED9BC-49AA-46CC-9EB8-01CF6A42F226}" type="presParOf" srcId="{0441DC79-2320-445D-B743-4A23408495F6}" destId="{777AE5D4-449D-481A-BDEB-C93172F24597}" srcOrd="1" destOrd="0" presId="urn:microsoft.com/office/officeart/2005/8/layout/hierarchy1"/>
    <dgm:cxn modelId="{D44E8C1C-DCD6-4F59-9A2A-B466EE1379EF}" type="presParOf" srcId="{777AE5D4-449D-481A-BDEB-C93172F24597}" destId="{7D93653D-1FF0-4820-B4C6-950D4B8EA9E0}" srcOrd="0" destOrd="0" presId="urn:microsoft.com/office/officeart/2005/8/layout/hierarchy1"/>
    <dgm:cxn modelId="{134E886F-278D-458E-A094-1FDE516B73FF}" type="presParOf" srcId="{777AE5D4-449D-481A-BDEB-C93172F24597}" destId="{F76CCDCC-1397-490B-BBAF-4281E4985DFB}" srcOrd="1" destOrd="0" presId="urn:microsoft.com/office/officeart/2005/8/layout/hierarchy1"/>
    <dgm:cxn modelId="{F1D8A883-92D1-4EB6-BD5D-241885491915}" type="presParOf" srcId="{F76CCDCC-1397-490B-BBAF-4281E4985DFB}" destId="{3C54C9B1-7C8B-4632-8AD4-23466FEE7939}" srcOrd="0" destOrd="0" presId="urn:microsoft.com/office/officeart/2005/8/layout/hierarchy1"/>
    <dgm:cxn modelId="{20F2C66C-705D-46FF-9645-E2168DC79EA5}" type="presParOf" srcId="{3C54C9B1-7C8B-4632-8AD4-23466FEE7939}" destId="{71EA851E-A1CA-4E13-9F17-73DB0CE317C9}" srcOrd="0" destOrd="0" presId="urn:microsoft.com/office/officeart/2005/8/layout/hierarchy1"/>
    <dgm:cxn modelId="{BAE97604-C5DA-4FD3-93F0-BA25D6980E7F}" type="presParOf" srcId="{3C54C9B1-7C8B-4632-8AD4-23466FEE7939}" destId="{BBC27A77-52E2-40AF-9726-EC4980D6DAA7}" srcOrd="1" destOrd="0" presId="urn:microsoft.com/office/officeart/2005/8/layout/hierarchy1"/>
    <dgm:cxn modelId="{2619A08D-C8C0-4F10-B9D2-4773DAF048FF}" type="presParOf" srcId="{F76CCDCC-1397-490B-BBAF-4281E4985DFB}" destId="{28968F5B-3A04-4C50-B58D-84721A817BDD}" srcOrd="1" destOrd="0" presId="urn:microsoft.com/office/officeart/2005/8/layout/hierarchy1"/>
    <dgm:cxn modelId="{DCCDCC3E-E91C-48BC-85BF-15F38BFA6DD3}" type="presParOf" srcId="{28968F5B-3A04-4C50-B58D-84721A817BDD}" destId="{BC028B8C-229D-49DE-84B5-42FED3A105E6}" srcOrd="0" destOrd="0" presId="urn:microsoft.com/office/officeart/2005/8/layout/hierarchy1"/>
    <dgm:cxn modelId="{6B623A9B-4B37-45B5-99E1-A54462968DD4}" type="presParOf" srcId="{28968F5B-3A04-4C50-B58D-84721A817BDD}" destId="{28A90BBC-7059-4E17-9F6E-82B47110280C}" srcOrd="1" destOrd="0" presId="urn:microsoft.com/office/officeart/2005/8/layout/hierarchy1"/>
    <dgm:cxn modelId="{1963B70E-296B-4935-9BDD-4B8757F65598}" type="presParOf" srcId="{28A90BBC-7059-4E17-9F6E-82B47110280C}" destId="{81309721-BB80-4E1C-9CAB-36C9815F0C3A}" srcOrd="0" destOrd="0" presId="urn:microsoft.com/office/officeart/2005/8/layout/hierarchy1"/>
    <dgm:cxn modelId="{4BA73A60-D58E-4D9D-B276-23BF3B04B69A}" type="presParOf" srcId="{81309721-BB80-4E1C-9CAB-36C9815F0C3A}" destId="{56B9918A-3BB7-4CAD-BDDD-1550F24A5FA2}" srcOrd="0" destOrd="0" presId="urn:microsoft.com/office/officeart/2005/8/layout/hierarchy1"/>
    <dgm:cxn modelId="{A8BF67E6-120D-4A75-BC31-651D5DD676BB}" type="presParOf" srcId="{81309721-BB80-4E1C-9CAB-36C9815F0C3A}" destId="{B7517120-5A8A-4AA1-99FA-47CE34E9A671}" srcOrd="1" destOrd="0" presId="urn:microsoft.com/office/officeart/2005/8/layout/hierarchy1"/>
    <dgm:cxn modelId="{D1D446FB-FC69-4400-98EF-1CEA48DC3157}" type="presParOf" srcId="{28A90BBC-7059-4E17-9F6E-82B47110280C}" destId="{08321316-6B50-494A-AD8C-3485477332A7}" srcOrd="1" destOrd="0" presId="urn:microsoft.com/office/officeart/2005/8/layout/hierarchy1"/>
    <dgm:cxn modelId="{B704BB40-DB1C-499F-8C40-E11CC1A770E6}" type="presParOf" srcId="{28968F5B-3A04-4C50-B58D-84721A817BDD}" destId="{BE83D930-402A-4259-834A-418E92F271DD}" srcOrd="2" destOrd="0" presId="urn:microsoft.com/office/officeart/2005/8/layout/hierarchy1"/>
    <dgm:cxn modelId="{9ADD912A-7FEF-4D75-A675-2861A9DA71CF}" type="presParOf" srcId="{28968F5B-3A04-4C50-B58D-84721A817BDD}" destId="{D44DB810-313A-4290-9DD9-ACFF75A068C7}" srcOrd="3" destOrd="0" presId="urn:microsoft.com/office/officeart/2005/8/layout/hierarchy1"/>
    <dgm:cxn modelId="{8586CD87-CA9D-458A-BCEE-180F984A5803}" type="presParOf" srcId="{D44DB810-313A-4290-9DD9-ACFF75A068C7}" destId="{64A85E13-8E56-4A2E-8DF5-69E24290F57B}" srcOrd="0" destOrd="0" presId="urn:microsoft.com/office/officeart/2005/8/layout/hierarchy1"/>
    <dgm:cxn modelId="{3411CFE3-1797-45B3-8A3F-6CA566C7F189}" type="presParOf" srcId="{64A85E13-8E56-4A2E-8DF5-69E24290F57B}" destId="{51ACCE65-28E5-4CDC-AC42-EC301C71C04A}" srcOrd="0" destOrd="0" presId="urn:microsoft.com/office/officeart/2005/8/layout/hierarchy1"/>
    <dgm:cxn modelId="{406A75CA-8FBD-458C-8271-C3FB49D43ED8}" type="presParOf" srcId="{64A85E13-8E56-4A2E-8DF5-69E24290F57B}" destId="{A3914AC6-837F-49D4-BF7A-294177561462}" srcOrd="1" destOrd="0" presId="urn:microsoft.com/office/officeart/2005/8/layout/hierarchy1"/>
    <dgm:cxn modelId="{ABD1C852-18DE-4AA9-B91E-6B3B16B62945}" type="presParOf" srcId="{D44DB810-313A-4290-9DD9-ACFF75A068C7}" destId="{39C56A75-AC1B-4FC8-A478-252C36F94671}" srcOrd="1" destOrd="0" presId="urn:microsoft.com/office/officeart/2005/8/layout/hierarchy1"/>
    <dgm:cxn modelId="{6DDC6583-DA37-49D0-A326-9B3317603DC0}" type="presParOf" srcId="{777AE5D4-449D-481A-BDEB-C93172F24597}" destId="{2C71D2BF-3B24-46EA-AF45-6CA7E52D8EF5}" srcOrd="2" destOrd="0" presId="urn:microsoft.com/office/officeart/2005/8/layout/hierarchy1"/>
    <dgm:cxn modelId="{526CC4BF-1E54-4DC1-89FC-21612BB2463A}" type="presParOf" srcId="{777AE5D4-449D-481A-BDEB-C93172F24597}" destId="{C85C8BCA-B0AA-4305-B8C7-2E40CEDB4531}" srcOrd="3" destOrd="0" presId="urn:microsoft.com/office/officeart/2005/8/layout/hierarchy1"/>
    <dgm:cxn modelId="{DA76EAF3-95A4-40EA-ADC4-A812DBD97F23}" type="presParOf" srcId="{C85C8BCA-B0AA-4305-B8C7-2E40CEDB4531}" destId="{D7D307BF-75AF-4C28-9D9D-ED4345DF26E6}" srcOrd="0" destOrd="0" presId="urn:microsoft.com/office/officeart/2005/8/layout/hierarchy1"/>
    <dgm:cxn modelId="{3BCB74CF-B8E8-4C45-8B95-1BF43CCFA2EA}" type="presParOf" srcId="{D7D307BF-75AF-4C28-9D9D-ED4345DF26E6}" destId="{DE7FA238-75D5-4BC4-AA61-11FDC0B3058B}" srcOrd="0" destOrd="0" presId="urn:microsoft.com/office/officeart/2005/8/layout/hierarchy1"/>
    <dgm:cxn modelId="{A84787E9-7E18-4D83-BB1E-A8C3CDDB6FBB}" type="presParOf" srcId="{D7D307BF-75AF-4C28-9D9D-ED4345DF26E6}" destId="{E93C7968-B762-4EB3-98A2-D94509CAD84B}" srcOrd="1" destOrd="0" presId="urn:microsoft.com/office/officeart/2005/8/layout/hierarchy1"/>
    <dgm:cxn modelId="{16787F3A-747D-4FD4-943A-FF2B7801FF4A}" type="presParOf" srcId="{C85C8BCA-B0AA-4305-B8C7-2E40CEDB4531}" destId="{907467C4-D13B-4CDE-AFED-C4DE8F5C8FFE}" srcOrd="1" destOrd="0" presId="urn:microsoft.com/office/officeart/2005/8/layout/hierarchy1"/>
    <dgm:cxn modelId="{34FAEBBE-BAE6-4C5C-97C7-E59C059DB51C}" type="presParOf" srcId="{907467C4-D13B-4CDE-AFED-C4DE8F5C8FFE}" destId="{71E84923-CEA2-4A7B-B69F-EB1E639D2C27}" srcOrd="0" destOrd="0" presId="urn:microsoft.com/office/officeart/2005/8/layout/hierarchy1"/>
    <dgm:cxn modelId="{C6CD5913-70DC-464F-AA20-423645F51B6D}" type="presParOf" srcId="{907467C4-D13B-4CDE-AFED-C4DE8F5C8FFE}" destId="{C382A607-5CFA-4BCD-A48A-F09DACC3310F}" srcOrd="1" destOrd="0" presId="urn:microsoft.com/office/officeart/2005/8/layout/hierarchy1"/>
    <dgm:cxn modelId="{B74A044C-88F4-47D5-99B9-1CCC3E7B60C3}" type="presParOf" srcId="{C382A607-5CFA-4BCD-A48A-F09DACC3310F}" destId="{EA3EE9A1-9A22-40A5-9BBC-34F5AE62474F}" srcOrd="0" destOrd="0" presId="urn:microsoft.com/office/officeart/2005/8/layout/hierarchy1"/>
    <dgm:cxn modelId="{B0770638-8485-46A9-94EA-7B5698015A4B}" type="presParOf" srcId="{EA3EE9A1-9A22-40A5-9BBC-34F5AE62474F}" destId="{DB24CFF8-F981-4920-A9F6-0B4617893725}" srcOrd="0" destOrd="0" presId="urn:microsoft.com/office/officeart/2005/8/layout/hierarchy1"/>
    <dgm:cxn modelId="{BEC8CAE8-F6B3-486D-8A32-CE3DCBACC312}" type="presParOf" srcId="{EA3EE9A1-9A22-40A5-9BBC-34F5AE62474F}" destId="{1637EADE-9681-4A05-966F-9AEA8682603F}" srcOrd="1" destOrd="0" presId="urn:microsoft.com/office/officeart/2005/8/layout/hierarchy1"/>
    <dgm:cxn modelId="{EFF564B0-7C5A-46D0-AEC5-6779010570BB}" type="presParOf" srcId="{C382A607-5CFA-4BCD-A48A-F09DACC3310F}" destId="{0CCEE280-0EE0-4F20-8D3E-FB890525A22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8E1118-3A35-45B0-AAA5-CED66E63C939}" type="datetimeFigureOut">
              <a:rPr lang="pt-BR" smtClean="0"/>
              <a:t>8/8/2017</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BAD9F9-8F15-48DF-8FBD-AA9ABC050DD4}" type="slidenum">
              <a:rPr lang="pt-BR" smtClean="0"/>
              <a:t>‹nº›</a:t>
            </a:fld>
            <a:endParaRPr lang="pt-BR"/>
          </a:p>
        </p:txBody>
      </p:sp>
    </p:spTree>
    <p:extLst>
      <p:ext uri="{BB962C8B-B14F-4D97-AF65-F5344CB8AC3E}">
        <p14:creationId xmlns:p14="http://schemas.microsoft.com/office/powerpoint/2010/main" val="1536171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t-BR"/>
              <a:t>Clique para editar o título mestre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93CC2252-9E3D-4D5C-9C75-B8DE202E6663}" type="datetime1">
              <a:rPr lang="en-US" smtClean="0"/>
              <a:t>8/8/2017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de-DE"/>
              <a:t>cristianoamuniz@gmail.com                        FE-UnB                              SBEM</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t-BR"/>
              <a:t>Clique no ícone para adicionar uma imagem</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0435453-74F0-4313-91C4-1D0754B13D89}" type="datetime1">
              <a:rPr lang="en-US" smtClean="0"/>
              <a:t>8/8/2017</a:t>
            </a:fld>
            <a:endParaRPr lang="en-US" dirty="0"/>
          </a:p>
        </p:txBody>
      </p:sp>
      <p:sp>
        <p:nvSpPr>
          <p:cNvPr id="6" name="Footer Placeholder 5"/>
          <p:cNvSpPr>
            <a:spLocks noGrp="1"/>
          </p:cNvSpPr>
          <p:nvPr>
            <p:ph type="ftr" sz="quarter" idx="11"/>
          </p:nvPr>
        </p:nvSpPr>
        <p:spPr/>
        <p:txBody>
          <a:bodyPr/>
          <a:lstStyle/>
          <a:p>
            <a:r>
              <a:rPr lang="de-DE"/>
              <a:t>cristianoamuniz@gmail.com                        FE-UnB                              SBEM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t-BR"/>
              <a:t>Clique para editar o título mestre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3FB663E5-459A-49F4-A546-3B4D357AC12C}" type="datetime1">
              <a:rPr lang="en-US" smtClean="0"/>
              <a:t>8/8/2017</a:t>
            </a:fld>
            <a:endParaRPr lang="en-US" dirty="0"/>
          </a:p>
        </p:txBody>
      </p:sp>
      <p:sp>
        <p:nvSpPr>
          <p:cNvPr id="6" name="Footer Placeholder 5"/>
          <p:cNvSpPr>
            <a:spLocks noGrp="1"/>
          </p:cNvSpPr>
          <p:nvPr>
            <p:ph type="ftr" sz="quarter" idx="11"/>
          </p:nvPr>
        </p:nvSpPr>
        <p:spPr/>
        <p:txBody>
          <a:bodyPr/>
          <a:lstStyle/>
          <a:p>
            <a:r>
              <a:rPr lang="de-DE"/>
              <a:t>cristianoamuniz@gmail.com                        FE-UnB                              SBEM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t-BR"/>
              <a:t>Clique para editar o título mestre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DDB17657-C602-4FB9-BADD-F44E98DDB679}" type="datetime1">
              <a:rPr lang="en-US" smtClean="0"/>
              <a:t>8/8/2017</a:t>
            </a:fld>
            <a:endParaRPr lang="en-US" dirty="0"/>
          </a:p>
        </p:txBody>
      </p:sp>
      <p:sp>
        <p:nvSpPr>
          <p:cNvPr id="6" name="Footer Placeholder 5"/>
          <p:cNvSpPr>
            <a:spLocks noGrp="1"/>
          </p:cNvSpPr>
          <p:nvPr>
            <p:ph type="ftr" sz="quarter" idx="11"/>
          </p:nvPr>
        </p:nvSpPr>
        <p:spPr/>
        <p:txBody>
          <a:bodyPr/>
          <a:lstStyle/>
          <a:p>
            <a:r>
              <a:rPr lang="de-DE"/>
              <a:t>cristianoamuniz@gmail.com                        FE-UnB                              SBEM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t-BR"/>
              <a:t>Clique para editar o título mestre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40CEC72C-E900-4787-8CDE-C199674F80E6}" type="datetime1">
              <a:rPr lang="en-US" smtClean="0"/>
              <a:t>8/8/2017</a:t>
            </a:fld>
            <a:endParaRPr lang="en-US" dirty="0"/>
          </a:p>
        </p:txBody>
      </p:sp>
      <p:sp>
        <p:nvSpPr>
          <p:cNvPr id="6" name="Footer Placeholder 5"/>
          <p:cNvSpPr>
            <a:spLocks noGrp="1"/>
          </p:cNvSpPr>
          <p:nvPr>
            <p:ph type="ftr" sz="quarter" idx="11"/>
          </p:nvPr>
        </p:nvSpPr>
        <p:spPr/>
        <p:txBody>
          <a:bodyPr/>
          <a:lstStyle/>
          <a:p>
            <a:r>
              <a:rPr lang="de-DE"/>
              <a:t>cristianoamuniz@gmail.com                        FE-UnB                              SBEM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t-BR"/>
              <a:t>Clique para editar o título mestre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7495E6BD-097C-46AA-B88C-4C46416FF3CF}" type="datetime1">
              <a:rPr lang="en-US" smtClean="0"/>
              <a:t>8/8/2017</a:t>
            </a:fld>
            <a:endParaRPr lang="en-US" dirty="0"/>
          </a:p>
        </p:txBody>
      </p:sp>
      <p:sp>
        <p:nvSpPr>
          <p:cNvPr id="4" name="Footer Placeholder 3"/>
          <p:cNvSpPr>
            <a:spLocks noGrp="1"/>
          </p:cNvSpPr>
          <p:nvPr>
            <p:ph type="ftr" sz="quarter" idx="11"/>
          </p:nvPr>
        </p:nvSpPr>
        <p:spPr/>
        <p:txBody>
          <a:bodyPr/>
          <a:lstStyle/>
          <a:p>
            <a:r>
              <a:rPr lang="de-DE"/>
              <a:t>cristianoamuniz@gmail.com                        FE-UnB                              SBEM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t-BR"/>
              <a:t>Clique para editar o título mestre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a:t>Clique no ícone para adicionar uma imagem</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a:t>Clique no ícone para adicionar uma imagem</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t-BR"/>
              <a:t>Clique no ícone para adicionar uma imagem</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3" name="Date Placeholder 2"/>
          <p:cNvSpPr>
            <a:spLocks noGrp="1"/>
          </p:cNvSpPr>
          <p:nvPr>
            <p:ph type="dt" sz="half" idx="10"/>
          </p:nvPr>
        </p:nvSpPr>
        <p:spPr/>
        <p:txBody>
          <a:bodyPr/>
          <a:lstStyle/>
          <a:p>
            <a:fld id="{F7C64B00-A646-45B5-978D-5203DA9CA320}" type="datetime1">
              <a:rPr lang="en-US" smtClean="0"/>
              <a:t>8/8/2017</a:t>
            </a:fld>
            <a:endParaRPr lang="en-US" dirty="0"/>
          </a:p>
        </p:txBody>
      </p:sp>
      <p:sp>
        <p:nvSpPr>
          <p:cNvPr id="4" name="Footer Placeholder 3"/>
          <p:cNvSpPr>
            <a:spLocks noGrp="1"/>
          </p:cNvSpPr>
          <p:nvPr>
            <p:ph type="ftr" sz="quarter" idx="11"/>
          </p:nvPr>
        </p:nvSpPr>
        <p:spPr/>
        <p:txBody>
          <a:bodyPr/>
          <a:lstStyle/>
          <a:p>
            <a:r>
              <a:rPr lang="de-DE"/>
              <a:t>cristianoamuniz@gmail.com                        FE-UnB                              SBEM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DDB85E4-9251-4613-AEC4-88C62EE677B2}" type="datetime1">
              <a:rPr lang="en-US" smtClean="0"/>
              <a:t>8/8/2017</a:t>
            </a:fld>
            <a:endParaRPr lang="en-US" dirty="0"/>
          </a:p>
        </p:txBody>
      </p:sp>
      <p:sp>
        <p:nvSpPr>
          <p:cNvPr id="5" name="Footer Placeholder 4"/>
          <p:cNvSpPr>
            <a:spLocks noGrp="1"/>
          </p:cNvSpPr>
          <p:nvPr>
            <p:ph type="ftr" sz="quarter" idx="11"/>
          </p:nvPr>
        </p:nvSpPr>
        <p:spPr/>
        <p:txBody>
          <a:bodyPr/>
          <a:lstStyle/>
          <a:p>
            <a:r>
              <a:rPr lang="de-DE"/>
              <a:t>cristianoamuniz@gmail.com                        FE-UnB                              SBEM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1E36164-867B-457D-9FCD-E9F4F32F3802}" type="datetime1">
              <a:rPr lang="en-US" smtClean="0"/>
              <a:t>8/8/2017</a:t>
            </a:fld>
            <a:endParaRPr lang="en-US" dirty="0"/>
          </a:p>
        </p:txBody>
      </p:sp>
      <p:sp>
        <p:nvSpPr>
          <p:cNvPr id="5" name="Footer Placeholder 4"/>
          <p:cNvSpPr>
            <a:spLocks noGrp="1"/>
          </p:cNvSpPr>
          <p:nvPr>
            <p:ph type="ftr" sz="quarter" idx="11"/>
          </p:nvPr>
        </p:nvSpPr>
        <p:spPr/>
        <p:txBody>
          <a:bodyPr/>
          <a:lstStyle/>
          <a:p>
            <a:r>
              <a:rPr lang="de-DE"/>
              <a:t>cristianoamuniz@gmail.com                        FE-UnB                              SBEM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7B06B41E-7E6A-4192-9843-89E0F1E652AA}" type="datetime1">
              <a:rPr lang="en-US" smtClean="0"/>
              <a:t>8/8/2017</a:t>
            </a:fld>
            <a:endParaRPr lang="en-US" dirty="0"/>
          </a:p>
        </p:txBody>
      </p:sp>
      <p:sp>
        <p:nvSpPr>
          <p:cNvPr id="5" name="Footer Placeholder 4"/>
          <p:cNvSpPr>
            <a:spLocks noGrp="1"/>
          </p:cNvSpPr>
          <p:nvPr>
            <p:ph type="ftr" sz="quarter" idx="11"/>
          </p:nvPr>
        </p:nvSpPr>
        <p:spPr/>
        <p:txBody>
          <a:bodyPr/>
          <a:lstStyle/>
          <a:p>
            <a:r>
              <a:rPr lang="de-DE"/>
              <a:t>cristianoamuniz@gmail.com                        FE-UnB                              SBEM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t-BR"/>
              <a:t>Clique para editar o título mestre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71394BFB-C3A1-483E-93F5-8CE31AE83CE2}" type="datetime1">
              <a:rPr lang="en-US" smtClean="0"/>
              <a:t>8/8/2017</a:t>
            </a:fld>
            <a:endParaRPr lang="en-US" dirty="0"/>
          </a:p>
        </p:txBody>
      </p:sp>
      <p:sp>
        <p:nvSpPr>
          <p:cNvPr id="5" name="Footer Placeholder 4"/>
          <p:cNvSpPr>
            <a:spLocks noGrp="1"/>
          </p:cNvSpPr>
          <p:nvPr>
            <p:ph type="ftr" sz="quarter" idx="11"/>
          </p:nvPr>
        </p:nvSpPr>
        <p:spPr/>
        <p:txBody>
          <a:bodyPr/>
          <a:lstStyle/>
          <a:p>
            <a:r>
              <a:rPr lang="de-DE"/>
              <a:t>cristianoamuniz@gmail.com                        FE-UnB                              SBEM</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7CAC0AA7-F47F-4C1B-97BE-6651B4E577D1}" type="datetime1">
              <a:rPr lang="en-US" smtClean="0"/>
              <a:t>8/8/2017</a:t>
            </a:fld>
            <a:endParaRPr lang="en-US" dirty="0"/>
          </a:p>
        </p:txBody>
      </p:sp>
      <p:sp>
        <p:nvSpPr>
          <p:cNvPr id="6" name="Footer Placeholder 5"/>
          <p:cNvSpPr>
            <a:spLocks noGrp="1"/>
          </p:cNvSpPr>
          <p:nvPr>
            <p:ph type="ftr" sz="quarter" idx="11"/>
          </p:nvPr>
        </p:nvSpPr>
        <p:spPr/>
        <p:txBody>
          <a:bodyPr/>
          <a:lstStyle/>
          <a:p>
            <a:r>
              <a:rPr lang="de-DE"/>
              <a:t>cristianoamuniz@gmail.com                        FE-UnB                              SBEM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141410" y="3073397"/>
            <a:ext cx="4878391" cy="271780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172200" y="3073397"/>
            <a:ext cx="4875210" cy="2717801"/>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7ACFEBA4-7A97-4D20-8111-57B135BC247B}" type="datetime1">
              <a:rPr lang="en-US" smtClean="0"/>
              <a:t>8/8/2017</a:t>
            </a:fld>
            <a:endParaRPr lang="en-US" dirty="0"/>
          </a:p>
        </p:txBody>
      </p:sp>
      <p:sp>
        <p:nvSpPr>
          <p:cNvPr id="8" name="Footer Placeholder 7"/>
          <p:cNvSpPr>
            <a:spLocks noGrp="1"/>
          </p:cNvSpPr>
          <p:nvPr>
            <p:ph type="ftr" sz="quarter" idx="11"/>
          </p:nvPr>
        </p:nvSpPr>
        <p:spPr/>
        <p:txBody>
          <a:bodyPr/>
          <a:lstStyle/>
          <a:p>
            <a:r>
              <a:rPr lang="de-DE"/>
              <a:t>cristianoamuniz@gmail.com                        FE-UnB                              SBEM</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F30A54F-11E2-4297-BEB7-EE9EBE4C4293}" type="datetime1">
              <a:rPr lang="en-US" smtClean="0"/>
              <a:t>8/8/2017</a:t>
            </a:fld>
            <a:endParaRPr lang="en-US" dirty="0"/>
          </a:p>
        </p:txBody>
      </p:sp>
      <p:sp>
        <p:nvSpPr>
          <p:cNvPr id="4" name="Footer Placeholder 3"/>
          <p:cNvSpPr>
            <a:spLocks noGrp="1"/>
          </p:cNvSpPr>
          <p:nvPr>
            <p:ph type="ftr" sz="quarter" idx="11"/>
          </p:nvPr>
        </p:nvSpPr>
        <p:spPr/>
        <p:txBody>
          <a:bodyPr/>
          <a:lstStyle/>
          <a:p>
            <a:r>
              <a:rPr lang="de-DE"/>
              <a:t>cristianoamuniz@gmail.com                        FE-UnB                              SBEM</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7691E6-BEFA-406B-8973-DFB33F658277}" type="datetime1">
              <a:rPr lang="en-US" smtClean="0"/>
              <a:t>8/8/2017</a:t>
            </a:fld>
            <a:endParaRPr lang="en-US" dirty="0"/>
          </a:p>
        </p:txBody>
      </p:sp>
      <p:sp>
        <p:nvSpPr>
          <p:cNvPr id="3" name="Footer Placeholder 2"/>
          <p:cNvSpPr>
            <a:spLocks noGrp="1"/>
          </p:cNvSpPr>
          <p:nvPr>
            <p:ph type="ftr" sz="quarter" idx="11"/>
          </p:nvPr>
        </p:nvSpPr>
        <p:spPr/>
        <p:txBody>
          <a:bodyPr/>
          <a:lstStyle/>
          <a:p>
            <a:r>
              <a:rPr lang="de-DE"/>
              <a:t>cristianoamuniz@gmail.com                        FE-UnB                              SBEM</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7D83770D-1C09-4E6B-88C1-A6EC32BC7289}" type="datetime1">
              <a:rPr lang="en-US" smtClean="0"/>
              <a:t>8/8/2017</a:t>
            </a:fld>
            <a:endParaRPr lang="en-US" dirty="0"/>
          </a:p>
        </p:txBody>
      </p:sp>
      <p:sp>
        <p:nvSpPr>
          <p:cNvPr id="6" name="Footer Placeholder 5"/>
          <p:cNvSpPr>
            <a:spLocks noGrp="1"/>
          </p:cNvSpPr>
          <p:nvPr>
            <p:ph type="ftr" sz="quarter" idx="11"/>
          </p:nvPr>
        </p:nvSpPr>
        <p:spPr/>
        <p:txBody>
          <a:bodyPr/>
          <a:lstStyle/>
          <a:p>
            <a:r>
              <a:rPr lang="de-DE"/>
              <a:t>cristianoamuniz@gmail.com                        FE-UnB                              SBEM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05AF8577-5E9F-4714-9947-3A20B90403F6}" type="datetime1">
              <a:rPr lang="en-US" smtClean="0"/>
              <a:t>8/8/2017</a:t>
            </a:fld>
            <a:endParaRPr lang="en-US" dirty="0"/>
          </a:p>
        </p:txBody>
      </p:sp>
      <p:sp>
        <p:nvSpPr>
          <p:cNvPr id="6" name="Footer Placeholder 5"/>
          <p:cNvSpPr>
            <a:spLocks noGrp="1"/>
          </p:cNvSpPr>
          <p:nvPr>
            <p:ph type="ftr" sz="quarter" idx="11"/>
          </p:nvPr>
        </p:nvSpPr>
        <p:spPr/>
        <p:txBody>
          <a:bodyPr/>
          <a:lstStyle/>
          <a:p>
            <a:r>
              <a:rPr lang="de-DE"/>
              <a:t>cristianoamuniz@gmail.com                        FE-UnB                              SBEM</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879BE89-B543-4501-8125-412B3B33C65C}" type="datetime1">
              <a:rPr lang="en-US" smtClean="0"/>
              <a:t>8/8/2017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de-DE"/>
              <a:t>cristianoamuniz@gmail.com                        FE-UnB                              SBEM</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33826" y="2247900"/>
            <a:ext cx="8791575" cy="1563687"/>
          </a:xfrm>
        </p:spPr>
        <p:txBody>
          <a:bodyPr>
            <a:normAutofit fontScale="90000"/>
          </a:bodyPr>
          <a:lstStyle/>
          <a:p>
            <a:r>
              <a:rPr lang="pt-BR" dirty="0"/>
              <a:t>O QUE SABEM AS CRIANÇAS QUE NÃO APRENDEM MATEMÁTICA NA ESCOLA</a:t>
            </a:r>
          </a:p>
        </p:txBody>
      </p:sp>
      <p:sp>
        <p:nvSpPr>
          <p:cNvPr id="4" name="Espaço Reservado para Rodapé 3">
            <a:extLst>
              <a:ext uri="{FF2B5EF4-FFF2-40B4-BE49-F238E27FC236}">
                <a16:creationId xmlns:a16="http://schemas.microsoft.com/office/drawing/2014/main" xmlns="" id="{1CA8473C-695C-42C3-9710-97BDBDBEC39D}"/>
              </a:ext>
            </a:extLst>
          </p:cNvPr>
          <p:cNvSpPr>
            <a:spLocks noGrp="1"/>
          </p:cNvSpPr>
          <p:nvPr>
            <p:ph type="ftr" sz="quarter" idx="11"/>
          </p:nvPr>
        </p:nvSpPr>
        <p:spPr>
          <a:xfrm>
            <a:off x="2989607" y="6111875"/>
            <a:ext cx="5124886" cy="365125"/>
          </a:xfrm>
        </p:spPr>
        <p:txBody>
          <a:bodyPr/>
          <a:lstStyle/>
          <a:p>
            <a:r>
              <a:rPr lang="de-DE" dirty="0"/>
              <a:t>cristianoamuniz@gmail.com                        FE-UnB                              SBEM</a:t>
            </a:r>
            <a:endParaRPr lang="en-US" dirty="0"/>
          </a:p>
        </p:txBody>
      </p:sp>
      <p:sp>
        <p:nvSpPr>
          <p:cNvPr id="7" name="Subtítulo 6">
            <a:extLst>
              <a:ext uri="{FF2B5EF4-FFF2-40B4-BE49-F238E27FC236}">
                <a16:creationId xmlns:a16="http://schemas.microsoft.com/office/drawing/2014/main" xmlns="" id="{C70B1549-75FD-40A3-BC5E-9DF5E545FC79}"/>
              </a:ext>
            </a:extLst>
          </p:cNvPr>
          <p:cNvSpPr>
            <a:spLocks noGrp="1"/>
          </p:cNvSpPr>
          <p:nvPr>
            <p:ph type="subTitle" idx="1"/>
          </p:nvPr>
        </p:nvSpPr>
        <p:spPr>
          <a:xfrm>
            <a:off x="1879600" y="2247900"/>
            <a:ext cx="9804400" cy="3606800"/>
          </a:xfrm>
        </p:spPr>
        <p:txBody>
          <a:bodyPr>
            <a:normAutofit/>
          </a:bodyPr>
          <a:lstStyle/>
          <a:p>
            <a:r>
              <a:rPr lang="pt-BR" sz="6400" dirty="0">
                <a:solidFill>
                  <a:srgbClr val="FF0000"/>
                </a:solidFill>
              </a:rPr>
              <a:t> </a:t>
            </a:r>
          </a:p>
          <a:p>
            <a:endParaRPr lang="pt-BR" dirty="0"/>
          </a:p>
          <a:p>
            <a:pPr algn="r"/>
            <a:r>
              <a:rPr lang="pt-BR" sz="2600" dirty="0"/>
              <a:t>Cristiano A muniz – unb</a:t>
            </a:r>
          </a:p>
          <a:p>
            <a:pPr algn="r"/>
            <a:r>
              <a:rPr lang="pt-BR" sz="2600" dirty="0"/>
              <a:t>Sociedade brasileira de educação matemática - sbem</a:t>
            </a:r>
          </a:p>
        </p:txBody>
      </p:sp>
    </p:spTree>
    <p:extLst>
      <p:ext uri="{BB962C8B-B14F-4D97-AF65-F5344CB8AC3E}">
        <p14:creationId xmlns:p14="http://schemas.microsoft.com/office/powerpoint/2010/main" val="266160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727702"/>
          </a:xfrm>
        </p:spPr>
        <p:txBody>
          <a:bodyPr>
            <a:normAutofit fontScale="90000"/>
          </a:bodyPr>
          <a:lstStyle/>
          <a:p>
            <a:r>
              <a:rPr lang="pt-BR" b="1" dirty="0"/>
              <a:t>A definição de CONCEITO:</a:t>
            </a:r>
            <a:r>
              <a:rPr lang="pt-BR" dirty="0"/>
              <a:t/>
            </a:r>
            <a:br>
              <a:rPr lang="pt-BR" dirty="0"/>
            </a:br>
            <a:endParaRPr lang="pt-BR" dirty="0"/>
          </a:p>
        </p:txBody>
      </p:sp>
      <p:sp>
        <p:nvSpPr>
          <p:cNvPr id="3" name="Subtítulo 2"/>
          <p:cNvSpPr>
            <a:spLocks noGrp="1"/>
          </p:cNvSpPr>
          <p:nvPr>
            <p:ph type="subTitle" idx="1"/>
          </p:nvPr>
        </p:nvSpPr>
        <p:spPr>
          <a:xfrm>
            <a:off x="1964636" y="1634573"/>
            <a:ext cx="9658350" cy="2464502"/>
          </a:xfrm>
        </p:spPr>
        <p:txBody>
          <a:bodyPr>
            <a:noAutofit/>
          </a:bodyPr>
          <a:lstStyle/>
          <a:p>
            <a:r>
              <a:rPr lang="pt-BR" sz="1800" dirty="0"/>
              <a:t>O didático é levado, como, aliás, o psicólogo do desenvolvimento, a definir um conceito como uma terna de três conjuntos distintos (não independentes entre eles evidentemente):</a:t>
            </a:r>
          </a:p>
          <a:p>
            <a:pPr algn="ctr"/>
            <a:r>
              <a:rPr lang="pt-BR" sz="2800" b="1" dirty="0"/>
              <a:t>Conceito =</a:t>
            </a:r>
            <a:r>
              <a:rPr lang="pt-BR" sz="2800" b="1" dirty="0" err="1"/>
              <a:t>def</a:t>
            </a:r>
            <a:r>
              <a:rPr lang="pt-BR" sz="2800" b="1" dirty="0"/>
              <a:t> (</a:t>
            </a:r>
            <a:r>
              <a:rPr lang="pt-BR" sz="2800" b="1" dirty="0">
                <a:solidFill>
                  <a:srgbClr val="FF0000"/>
                </a:solidFill>
              </a:rPr>
              <a:t>S, I, L</a:t>
            </a:r>
            <a:r>
              <a:rPr lang="pt-BR" sz="2800" b="1" dirty="0"/>
              <a:t>)</a:t>
            </a:r>
            <a:endParaRPr lang="pt-BR" sz="2800" dirty="0"/>
          </a:p>
          <a:p>
            <a:r>
              <a:rPr lang="pt-BR" sz="1800" dirty="0"/>
              <a:t>S : conjunto de </a:t>
            </a:r>
            <a:r>
              <a:rPr lang="pt-BR" sz="1800" dirty="0">
                <a:solidFill>
                  <a:srgbClr val="FF0000"/>
                </a:solidFill>
              </a:rPr>
              <a:t>situações </a:t>
            </a:r>
            <a:r>
              <a:rPr lang="pt-BR" sz="1800" dirty="0"/>
              <a:t>que dão sentido ao conceito </a:t>
            </a:r>
            <a:r>
              <a:rPr lang="pt-BR" sz="1800" dirty="0">
                <a:solidFill>
                  <a:srgbClr val="FF0000"/>
                </a:solidFill>
              </a:rPr>
              <a:t>(importância do contexto)</a:t>
            </a:r>
            <a:endParaRPr lang="pt-BR" sz="1800" dirty="0"/>
          </a:p>
          <a:p>
            <a:r>
              <a:rPr lang="pt-BR" sz="1800" dirty="0"/>
              <a:t>I : conjunto de invariantes operatórios que estruturam as formas de organização da atividade (esquemas) suscetíveis de serem evocados por essas situações, sendo </a:t>
            </a:r>
            <a:r>
              <a:rPr lang="pt-BR" sz="1800" dirty="0">
                <a:solidFill>
                  <a:srgbClr val="FF0000"/>
                </a:solidFill>
              </a:rPr>
              <a:t>conceitos em ação e teoremas em ação</a:t>
            </a:r>
          </a:p>
          <a:p>
            <a:r>
              <a:rPr lang="pt-BR" sz="1800" dirty="0"/>
              <a:t>L : conjunto das </a:t>
            </a:r>
            <a:r>
              <a:rPr lang="pt-BR" sz="1800" dirty="0">
                <a:solidFill>
                  <a:srgbClr val="FF0000"/>
                </a:solidFill>
              </a:rPr>
              <a:t>representações </a:t>
            </a:r>
            <a:r>
              <a:rPr lang="pt-BR" sz="1800" dirty="0" err="1">
                <a:solidFill>
                  <a:srgbClr val="FF0000"/>
                </a:solidFill>
              </a:rPr>
              <a:t>lingüísticas</a:t>
            </a:r>
            <a:r>
              <a:rPr lang="pt-BR" sz="1800" dirty="0">
                <a:solidFill>
                  <a:srgbClr val="FF0000"/>
                </a:solidFill>
              </a:rPr>
              <a:t> e simbólicas </a:t>
            </a:r>
            <a:r>
              <a:rPr lang="pt-BR" sz="1800" dirty="0"/>
              <a:t>(algébrica, gráficas…) que permitem representar os conceitos e suas relações, e, consequentemente, as situações e os esquemas que elas evocam </a:t>
            </a:r>
            <a:r>
              <a:rPr lang="pt-BR" sz="1800" dirty="0">
                <a:solidFill>
                  <a:srgbClr val="FF0000"/>
                </a:solidFill>
              </a:rPr>
              <a:t>(dimensões analítica quanto predicativa)</a:t>
            </a:r>
            <a:r>
              <a:rPr lang="pt-BR" sz="1800" dirty="0"/>
              <a:t>.</a:t>
            </a:r>
          </a:p>
          <a:p>
            <a:endParaRPr lang="pt-BR" sz="1800" dirty="0"/>
          </a:p>
        </p:txBody>
      </p:sp>
      <p:sp>
        <p:nvSpPr>
          <p:cNvPr id="4" name="Espaço Reservado para Rodapé 3">
            <a:extLst>
              <a:ext uri="{FF2B5EF4-FFF2-40B4-BE49-F238E27FC236}">
                <a16:creationId xmlns:a16="http://schemas.microsoft.com/office/drawing/2014/main" xmlns="" id="{8CE125B9-DFA9-44ED-A646-41E059BA200F}"/>
              </a:ext>
            </a:extLst>
          </p:cNvPr>
          <p:cNvSpPr>
            <a:spLocks noGrp="1"/>
          </p:cNvSpPr>
          <p:nvPr>
            <p:ph type="ftr" sz="quarter" idx="11"/>
          </p:nvPr>
        </p:nvSpPr>
        <p:spPr>
          <a:xfrm>
            <a:off x="2724563" y="6165575"/>
            <a:ext cx="5124886"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247057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Campo Conceitual</a:t>
            </a:r>
          </a:p>
        </p:txBody>
      </p:sp>
      <p:sp>
        <p:nvSpPr>
          <p:cNvPr id="3" name="Espaço Reservado para Conteúdo 2"/>
          <p:cNvSpPr>
            <a:spLocks noGrp="1"/>
          </p:cNvSpPr>
          <p:nvPr>
            <p:ph idx="1"/>
          </p:nvPr>
        </p:nvSpPr>
        <p:spPr>
          <a:xfrm>
            <a:off x="1141412" y="1716087"/>
            <a:ext cx="9905999" cy="3541714"/>
          </a:xfrm>
        </p:spPr>
        <p:txBody>
          <a:bodyPr>
            <a:normAutofit fontScale="92500" lnSpcReduction="20000"/>
          </a:bodyPr>
          <a:lstStyle/>
          <a:p>
            <a:r>
              <a:rPr lang="pt-BR" sz="4000" dirty="0"/>
              <a:t>Além da definição dos conceitos, o pesquisador que quer compreender o desenvolvimento e a aprendizagem é, portanto, levado a tomar por objeto de estudo um </a:t>
            </a:r>
            <a:r>
              <a:rPr lang="pt-BR" sz="4000" dirty="0">
                <a:solidFill>
                  <a:srgbClr val="FF0000"/>
                </a:solidFill>
              </a:rPr>
              <a:t>conjunto de situações </a:t>
            </a:r>
            <a:r>
              <a:rPr lang="pt-BR" sz="4000" dirty="0"/>
              <a:t>e um </a:t>
            </a:r>
            <a:r>
              <a:rPr lang="pt-BR" sz="4000" dirty="0">
                <a:solidFill>
                  <a:srgbClr val="FF0000"/>
                </a:solidFill>
              </a:rPr>
              <a:t>conjunto de conceito</a:t>
            </a:r>
            <a:r>
              <a:rPr lang="pt-BR" sz="4000" dirty="0"/>
              <a:t>, ou seja, um CAMPO CONCEITUAL.</a:t>
            </a:r>
          </a:p>
          <a:p>
            <a:endParaRPr lang="pt-BR" sz="4000" dirty="0"/>
          </a:p>
        </p:txBody>
      </p:sp>
      <p:sp>
        <p:nvSpPr>
          <p:cNvPr id="4" name="Espaço Reservado para Rodapé 3">
            <a:extLst>
              <a:ext uri="{FF2B5EF4-FFF2-40B4-BE49-F238E27FC236}">
                <a16:creationId xmlns:a16="http://schemas.microsoft.com/office/drawing/2014/main" xmlns="" id="{68152000-E0EF-453E-819B-BA3F151D618B}"/>
              </a:ext>
            </a:extLst>
          </p:cNvPr>
          <p:cNvSpPr>
            <a:spLocks noGrp="1"/>
          </p:cNvSpPr>
          <p:nvPr>
            <p:ph type="ftr" sz="quarter" idx="11"/>
          </p:nvPr>
        </p:nvSpPr>
        <p:spPr>
          <a:xfrm>
            <a:off x="2559393" y="6172807"/>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344054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655601"/>
          </a:xfrm>
        </p:spPr>
        <p:txBody>
          <a:bodyPr>
            <a:normAutofit fontScale="90000"/>
          </a:bodyPr>
          <a:lstStyle/>
          <a:p>
            <a:r>
              <a:rPr lang="pt-BR" dirty="0"/>
              <a:t>CATEGORIAS CENTRAIS : </a:t>
            </a:r>
            <a:r>
              <a:rPr lang="pt-BR" b="1" dirty="0"/>
              <a:t>Definições</a:t>
            </a:r>
            <a:r>
              <a:rPr lang="pt-BR" dirty="0"/>
              <a:t/>
            </a:r>
            <a:br>
              <a:rPr lang="pt-BR" dirty="0"/>
            </a:br>
            <a:endParaRPr lang="pt-BR" dirty="0"/>
          </a:p>
        </p:txBody>
      </p:sp>
      <p:sp>
        <p:nvSpPr>
          <p:cNvPr id="3" name="Espaço Reservado para Conteúdo 2"/>
          <p:cNvSpPr>
            <a:spLocks noGrp="1"/>
          </p:cNvSpPr>
          <p:nvPr>
            <p:ph idx="1"/>
          </p:nvPr>
        </p:nvSpPr>
        <p:spPr>
          <a:xfrm>
            <a:off x="538938" y="1266825"/>
            <a:ext cx="11483163" cy="3857847"/>
          </a:xfrm>
        </p:spPr>
        <p:txBody>
          <a:bodyPr>
            <a:noAutofit/>
          </a:bodyPr>
          <a:lstStyle/>
          <a:p>
            <a:r>
              <a:rPr lang="pt-BR" sz="2000" dirty="0"/>
              <a:t>Um </a:t>
            </a:r>
            <a:r>
              <a:rPr lang="pt-BR" sz="2000" dirty="0">
                <a:solidFill>
                  <a:srgbClr val="FF0000"/>
                </a:solidFill>
              </a:rPr>
              <a:t>conceito em ação </a:t>
            </a:r>
            <a:r>
              <a:rPr lang="pt-BR" sz="2000" dirty="0"/>
              <a:t>é um conceito considerado </a:t>
            </a:r>
            <a:r>
              <a:rPr lang="pt-BR" sz="2000" dirty="0">
                <a:solidFill>
                  <a:srgbClr val="FF0000"/>
                </a:solidFill>
              </a:rPr>
              <a:t>pertinente na ação em situação.</a:t>
            </a:r>
          </a:p>
          <a:p>
            <a:r>
              <a:rPr lang="pt-BR" sz="2000" dirty="0"/>
              <a:t>Um </a:t>
            </a:r>
            <a:r>
              <a:rPr lang="pt-BR" sz="2000" dirty="0">
                <a:solidFill>
                  <a:srgbClr val="FF0000"/>
                </a:solidFill>
              </a:rPr>
              <a:t>teorema em ação </a:t>
            </a:r>
            <a:r>
              <a:rPr lang="pt-BR" sz="2000" dirty="0"/>
              <a:t>é uma proposição tida como </a:t>
            </a:r>
            <a:r>
              <a:rPr lang="pt-BR" sz="2000" dirty="0">
                <a:solidFill>
                  <a:srgbClr val="FF0000"/>
                </a:solidFill>
              </a:rPr>
              <a:t>verdadeira na ação em situação.</a:t>
            </a:r>
          </a:p>
          <a:p>
            <a:r>
              <a:rPr lang="pt-BR" sz="2000" dirty="0"/>
              <a:t>Entre todos os conceitos em ação, alguns têm um estatuto de objeto, outros um estatuto de predicado com um lugar, outros ainda de predicado com vários lugares. Além disso, os predicados podem tornar-se objetos e estabelecer, por sua vez, relações com outros objetos.</a:t>
            </a:r>
          </a:p>
          <a:p>
            <a:r>
              <a:rPr lang="pt-BR" sz="2000" dirty="0"/>
              <a:t>Entre todos os teoremas em ação, alguns têm um estatuto de proposição tida como verdadeira aqui e no momento presente; enquanto que outros são universalmente verdadeiros, para toda uma classe de situações.</a:t>
            </a:r>
          </a:p>
          <a:p>
            <a:endParaRPr lang="pt-BR" sz="2000" dirty="0"/>
          </a:p>
        </p:txBody>
      </p:sp>
      <p:sp>
        <p:nvSpPr>
          <p:cNvPr id="4" name="Espaço Reservado para Rodapé 3">
            <a:extLst>
              <a:ext uri="{FF2B5EF4-FFF2-40B4-BE49-F238E27FC236}">
                <a16:creationId xmlns:a16="http://schemas.microsoft.com/office/drawing/2014/main" xmlns="" id="{D9D1A2CB-3D7B-4B72-BA49-D5B2A923F087}"/>
              </a:ext>
            </a:extLst>
          </p:cNvPr>
          <p:cNvSpPr>
            <a:spLocks noGrp="1"/>
          </p:cNvSpPr>
          <p:nvPr>
            <p:ph type="ftr" sz="quarter" idx="11"/>
          </p:nvPr>
        </p:nvSpPr>
        <p:spPr>
          <a:xfrm>
            <a:off x="2771429" y="6227832"/>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2478856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28725" y="1097593"/>
            <a:ext cx="8820150" cy="3416320"/>
          </a:xfrm>
          <a:prstGeom prst="rect">
            <a:avLst/>
          </a:prstGeom>
        </p:spPr>
        <p:txBody>
          <a:bodyPr wrap="square">
            <a:spAutoFit/>
          </a:bodyPr>
          <a:lstStyle/>
          <a:p>
            <a:pPr indent="449580" algn="just">
              <a:lnSpc>
                <a:spcPct val="150000"/>
              </a:lnSpc>
              <a:spcAft>
                <a:spcPts val="0"/>
              </a:spcAft>
            </a:pPr>
            <a:r>
              <a:rPr lang="pt-BR" dirty="0">
                <a:latin typeface="Times" panose="02020603050405020304" pitchFamily="18" charset="0"/>
                <a:ea typeface="Calibri" panose="020F0502020204030204" pitchFamily="34" charset="0"/>
                <a:cs typeface="Times New Roman" panose="02020603050405020304" pitchFamily="18" charset="0"/>
              </a:rPr>
              <a:t>Para a palestra “O que sabem as crianças que não aprendem matemática na escola”, teremos por base o trabalho realizado conjuntamente com Gérard Vergnaud em novembro de 2016, no LADIMA, por meio de “Atividade de Interpretação na busca de Explicitação de Conceitos em Ação e Teoremas e Ação a partir de Registros Aritméticos de Crianças consideradas em situação de Dificuldade na Aprendizagem Matemática Escolar” quando buscou-se exercitar a mobilização de conceitos importantes de Vergnaud para explicitação de conhecimentos de crianças em situações de exclusão social e escolar, levando em conta o desenvolvimento do processo de conceitualização matemática.</a:t>
            </a:r>
            <a:endParaRPr lang="pt-BR"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Rodapé 2">
            <a:extLst>
              <a:ext uri="{FF2B5EF4-FFF2-40B4-BE49-F238E27FC236}">
                <a16:creationId xmlns:a16="http://schemas.microsoft.com/office/drawing/2014/main" xmlns="" id="{25050500-13BC-40B9-B406-62B5D025FAF8}"/>
              </a:ext>
            </a:extLst>
          </p:cNvPr>
          <p:cNvSpPr>
            <a:spLocks noGrp="1"/>
          </p:cNvSpPr>
          <p:nvPr>
            <p:ph type="ftr" sz="quarter" idx="11"/>
          </p:nvPr>
        </p:nvSpPr>
        <p:spPr>
          <a:xfrm>
            <a:off x="2917202" y="5949535"/>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763622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546350" y="1304925"/>
            <a:ext cx="6846871" cy="4257675"/>
          </a:xfrm>
          <a:prstGeom prst="rect">
            <a:avLst/>
          </a:prstGeom>
        </p:spPr>
      </p:pic>
      <p:sp>
        <p:nvSpPr>
          <p:cNvPr id="3" name="Espaço Reservado para Rodapé 2">
            <a:extLst>
              <a:ext uri="{FF2B5EF4-FFF2-40B4-BE49-F238E27FC236}">
                <a16:creationId xmlns:a16="http://schemas.microsoft.com/office/drawing/2014/main" xmlns="" id="{E4B45038-9DD8-4787-BE0D-2FB51B9449E0}"/>
              </a:ext>
            </a:extLst>
          </p:cNvPr>
          <p:cNvSpPr>
            <a:spLocks noGrp="1"/>
          </p:cNvSpPr>
          <p:nvPr>
            <p:ph type="ftr" sz="quarter" idx="11"/>
          </p:nvPr>
        </p:nvSpPr>
        <p:spPr>
          <a:xfrm>
            <a:off x="2850130" y="6227832"/>
            <a:ext cx="6239309" cy="365125"/>
          </a:xfrm>
        </p:spPr>
        <p:txBody>
          <a:bodyPr/>
          <a:lstStyle/>
          <a:p>
            <a:r>
              <a:rPr lang="de-DE"/>
              <a:t>cristianoamuniz@gmail.com                        FE-UnB                              SBEM</a:t>
            </a:r>
            <a:endParaRPr lang="en-US" dirty="0"/>
          </a:p>
        </p:txBody>
      </p:sp>
    </p:spTree>
    <p:extLst>
      <p:ext uri="{BB962C8B-B14F-4D97-AF65-F5344CB8AC3E}">
        <p14:creationId xmlns:p14="http://schemas.microsoft.com/office/powerpoint/2010/main" val="2511329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3143251" y="1233001"/>
            <a:ext cx="5972174" cy="4441584"/>
          </a:xfrm>
          <a:prstGeom prst="rect">
            <a:avLst/>
          </a:prstGeom>
        </p:spPr>
      </p:pic>
      <p:sp>
        <p:nvSpPr>
          <p:cNvPr id="3" name="Espaço Reservado para Rodapé 2">
            <a:extLst>
              <a:ext uri="{FF2B5EF4-FFF2-40B4-BE49-F238E27FC236}">
                <a16:creationId xmlns:a16="http://schemas.microsoft.com/office/drawing/2014/main" xmlns="" id="{B79651F1-4F5A-47A5-9E81-2DDD12B4E9E4}"/>
              </a:ext>
            </a:extLst>
          </p:cNvPr>
          <p:cNvSpPr>
            <a:spLocks noGrp="1"/>
          </p:cNvSpPr>
          <p:nvPr>
            <p:ph type="ftr" sz="quarter" idx="11"/>
          </p:nvPr>
        </p:nvSpPr>
        <p:spPr>
          <a:xfrm>
            <a:off x="2744924" y="6201327"/>
            <a:ext cx="6239309" cy="365125"/>
          </a:xfrm>
        </p:spPr>
        <p:txBody>
          <a:bodyPr/>
          <a:lstStyle/>
          <a:p>
            <a:r>
              <a:rPr lang="de-DE"/>
              <a:t>cristianoamuniz@gmail.com                        FE-UnB                              SBEM</a:t>
            </a:r>
            <a:endParaRPr lang="en-US" dirty="0"/>
          </a:p>
        </p:txBody>
      </p:sp>
    </p:spTree>
    <p:extLst>
      <p:ext uri="{BB962C8B-B14F-4D97-AF65-F5344CB8AC3E}">
        <p14:creationId xmlns:p14="http://schemas.microsoft.com/office/powerpoint/2010/main" val="3583556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059045" y="723609"/>
            <a:ext cx="8073910" cy="5410781"/>
          </a:xfrm>
          <a:prstGeom prst="rect">
            <a:avLst/>
          </a:prstGeom>
        </p:spPr>
      </p:pic>
      <p:sp>
        <p:nvSpPr>
          <p:cNvPr id="3" name="Espaço Reservado para Rodapé 2">
            <a:extLst>
              <a:ext uri="{FF2B5EF4-FFF2-40B4-BE49-F238E27FC236}">
                <a16:creationId xmlns:a16="http://schemas.microsoft.com/office/drawing/2014/main" xmlns="" id="{E0BD89E6-5B08-4590-97A3-B4FB49567967}"/>
              </a:ext>
            </a:extLst>
          </p:cNvPr>
          <p:cNvSpPr>
            <a:spLocks noGrp="1"/>
          </p:cNvSpPr>
          <p:nvPr>
            <p:ph type="ftr" sz="quarter" idx="11"/>
          </p:nvPr>
        </p:nvSpPr>
        <p:spPr>
          <a:xfrm>
            <a:off x="2479881" y="6320597"/>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3841629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4170987" y="0"/>
            <a:ext cx="3850025" cy="6858000"/>
          </a:xfrm>
          <a:prstGeom prst="rect">
            <a:avLst/>
          </a:prstGeom>
        </p:spPr>
      </p:pic>
      <p:sp>
        <p:nvSpPr>
          <p:cNvPr id="3" name="Espaço Reservado para Rodapé 2">
            <a:extLst>
              <a:ext uri="{FF2B5EF4-FFF2-40B4-BE49-F238E27FC236}">
                <a16:creationId xmlns:a16="http://schemas.microsoft.com/office/drawing/2014/main" xmlns="" id="{2FE619E9-7AA3-4D3C-885C-1458F8570513}"/>
              </a:ext>
            </a:extLst>
          </p:cNvPr>
          <p:cNvSpPr>
            <a:spLocks noGrp="1"/>
          </p:cNvSpPr>
          <p:nvPr>
            <p:ph type="ftr" sz="quarter" idx="11"/>
          </p:nvPr>
        </p:nvSpPr>
        <p:spPr>
          <a:xfrm>
            <a:off x="3328020" y="6386857"/>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113234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92313" y="692150"/>
            <a:ext cx="8229600" cy="1143000"/>
          </a:xfrm>
        </p:spPr>
        <p:txBody>
          <a:bodyPr>
            <a:normAutofit/>
          </a:bodyPr>
          <a:lstStyle/>
          <a:p>
            <a:pPr eaLnBrk="1" hangingPunct="1">
              <a:defRPr/>
            </a:pPr>
            <a:r>
              <a:rPr lang="pt-BR" sz="2400" dirty="0"/>
              <a:t>Os professores tinham dificuldade de comunicação com Maria, uma vez que é deficiente auditiva e o professor não tem linguagem </a:t>
            </a:r>
            <a:r>
              <a:rPr lang="pt-BR" sz="2400" dirty="0" err="1"/>
              <a:t>LiBra</a:t>
            </a:r>
            <a:r>
              <a:rPr lang="pt-BR" sz="2400" dirty="0"/>
              <a:t>:</a:t>
            </a:r>
          </a:p>
        </p:txBody>
      </p:sp>
      <p:sp>
        <p:nvSpPr>
          <p:cNvPr id="14339" name="Rectangle 3"/>
          <p:cNvSpPr>
            <a:spLocks noGrp="1" noChangeArrowheads="1"/>
          </p:cNvSpPr>
          <p:nvPr>
            <p:ph type="body" sz="half" idx="1"/>
          </p:nvPr>
        </p:nvSpPr>
        <p:spPr>
          <a:xfrm>
            <a:off x="2063750" y="2565400"/>
            <a:ext cx="4038600" cy="4495800"/>
          </a:xfrm>
        </p:spPr>
        <p:txBody>
          <a:bodyPr/>
          <a:lstStyle/>
          <a:p>
            <a:pPr algn="ctr" eaLnBrk="1" hangingPunct="1">
              <a:lnSpc>
                <a:spcPct val="80000"/>
              </a:lnSpc>
              <a:buFontTx/>
              <a:buNone/>
              <a:defRPr/>
            </a:pPr>
            <a:r>
              <a:rPr lang="pt-BR" sz="3200" dirty="0"/>
              <a:t>24 : 3 = 8</a:t>
            </a:r>
          </a:p>
          <a:p>
            <a:pPr eaLnBrk="1" hangingPunct="1">
              <a:lnSpc>
                <a:spcPct val="80000"/>
              </a:lnSpc>
              <a:buFontTx/>
              <a:buNone/>
              <a:defRPr/>
            </a:pPr>
            <a:r>
              <a:rPr lang="pt-BR" sz="3200" dirty="0"/>
              <a:t>Onde aparecia  junto a seguinte estrutura :</a:t>
            </a:r>
            <a:endParaRPr lang="fr-FR" sz="3200" dirty="0"/>
          </a:p>
          <a:p>
            <a:pPr algn="ctr" eaLnBrk="1" hangingPunct="1">
              <a:lnSpc>
                <a:spcPct val="80000"/>
              </a:lnSpc>
              <a:buFontTx/>
              <a:buNone/>
              <a:defRPr/>
            </a:pPr>
            <a:r>
              <a:rPr lang="fr-FR" sz="3200" dirty="0"/>
              <a:t>9-1</a:t>
            </a:r>
          </a:p>
          <a:p>
            <a:pPr algn="ctr" eaLnBrk="1" hangingPunct="1">
              <a:lnSpc>
                <a:spcPct val="80000"/>
              </a:lnSpc>
              <a:buFontTx/>
              <a:buNone/>
              <a:defRPr/>
            </a:pPr>
            <a:r>
              <a:rPr lang="fr-FR" sz="3200" dirty="0"/>
              <a:t>9-1</a:t>
            </a:r>
            <a:endParaRPr lang="fr-FR" sz="3200" u="sng" dirty="0"/>
          </a:p>
          <a:p>
            <a:pPr algn="ctr" eaLnBrk="1" hangingPunct="1">
              <a:lnSpc>
                <a:spcPct val="80000"/>
              </a:lnSpc>
              <a:buFontTx/>
              <a:buNone/>
              <a:defRPr/>
            </a:pPr>
            <a:r>
              <a:rPr lang="fr-FR" sz="3200" u="sng" dirty="0"/>
              <a:t>3-1</a:t>
            </a:r>
            <a:endParaRPr lang="fr-FR" sz="3200" dirty="0"/>
          </a:p>
          <a:p>
            <a:pPr algn="ctr" eaLnBrk="1" hangingPunct="1">
              <a:lnSpc>
                <a:spcPct val="80000"/>
              </a:lnSpc>
              <a:buFontTx/>
              <a:buNone/>
              <a:defRPr/>
            </a:pPr>
            <a:r>
              <a:rPr lang="fr-FR" sz="3200" dirty="0"/>
              <a:t>7+1=8</a:t>
            </a:r>
            <a:endParaRPr lang="pt-BR" sz="3200" dirty="0"/>
          </a:p>
          <a:p>
            <a:pPr eaLnBrk="1" hangingPunct="1">
              <a:lnSpc>
                <a:spcPct val="80000"/>
              </a:lnSpc>
              <a:buFontTx/>
              <a:buNone/>
              <a:defRPr/>
            </a:pPr>
            <a:r>
              <a:rPr lang="pt-BR" sz="3200" dirty="0"/>
              <a:t/>
            </a:r>
            <a:br>
              <a:rPr lang="pt-BR" sz="3200" dirty="0"/>
            </a:br>
            <a:endParaRPr lang="pt-BR" sz="3200" dirty="0"/>
          </a:p>
          <a:p>
            <a:pPr eaLnBrk="1" hangingPunct="1">
              <a:lnSpc>
                <a:spcPct val="80000"/>
              </a:lnSpc>
              <a:buFontTx/>
              <a:buNone/>
              <a:defRPr/>
            </a:pPr>
            <a:endParaRPr lang="pt-BR" sz="3200" dirty="0"/>
          </a:p>
          <a:p>
            <a:pPr eaLnBrk="1" hangingPunct="1">
              <a:lnSpc>
                <a:spcPct val="80000"/>
              </a:lnSpc>
              <a:defRPr/>
            </a:pPr>
            <a:endParaRPr lang="pt-BR" sz="3200" b="1" dirty="0"/>
          </a:p>
        </p:txBody>
      </p:sp>
      <p:sp>
        <p:nvSpPr>
          <p:cNvPr id="14340" name="Rectangle 4"/>
          <p:cNvSpPr>
            <a:spLocks noGrp="1" noChangeArrowheads="1"/>
          </p:cNvSpPr>
          <p:nvPr>
            <p:ph type="body" sz="half" idx="2"/>
          </p:nvPr>
        </p:nvSpPr>
        <p:spPr>
          <a:xfrm>
            <a:off x="6383338" y="2362200"/>
            <a:ext cx="4038600" cy="4495800"/>
          </a:xfrm>
        </p:spPr>
        <p:txBody>
          <a:bodyPr>
            <a:normAutofit lnSpcReduction="10000"/>
          </a:bodyPr>
          <a:lstStyle/>
          <a:p>
            <a:pPr eaLnBrk="1" hangingPunct="1">
              <a:lnSpc>
                <a:spcPct val="80000"/>
              </a:lnSpc>
              <a:buFontTx/>
              <a:buNone/>
              <a:defRPr/>
            </a:pPr>
            <a:r>
              <a:rPr lang="pt-BR" dirty="0"/>
              <a:t>Ora, analisando vários protocolos de Maria (24 = 10+10+4, onde buscando grupos de 3</a:t>
            </a:r>
          </a:p>
          <a:p>
            <a:pPr eaLnBrk="1" hangingPunct="1">
              <a:lnSpc>
                <a:spcPct val="80000"/>
              </a:lnSpc>
              <a:buFontTx/>
              <a:buNone/>
              <a:defRPr/>
            </a:pPr>
            <a:r>
              <a:rPr lang="pt-BR" dirty="0"/>
              <a:t>10 = 9 + 1 = 3X3 +1</a:t>
            </a:r>
          </a:p>
          <a:p>
            <a:pPr eaLnBrk="1" hangingPunct="1">
              <a:lnSpc>
                <a:spcPct val="80000"/>
              </a:lnSpc>
              <a:buFontTx/>
              <a:buNone/>
              <a:defRPr/>
            </a:pPr>
            <a:r>
              <a:rPr lang="pt-BR" dirty="0"/>
              <a:t>10 = 9 + 1 = 3X3 +1</a:t>
            </a:r>
          </a:p>
          <a:p>
            <a:pPr eaLnBrk="1" hangingPunct="1">
              <a:lnSpc>
                <a:spcPct val="80000"/>
              </a:lnSpc>
              <a:buFontTx/>
              <a:buNone/>
              <a:defRPr/>
            </a:pPr>
            <a:r>
              <a:rPr lang="pt-BR" dirty="0"/>
              <a:t>   4 =</a:t>
            </a:r>
            <a:r>
              <a:rPr lang="pt-BR" u="sng" dirty="0"/>
              <a:t> 3 +1</a:t>
            </a:r>
            <a:r>
              <a:rPr lang="pt-BR" dirty="0"/>
              <a:t>,= 1X3 +1</a:t>
            </a:r>
          </a:p>
          <a:p>
            <a:pPr eaLnBrk="1" hangingPunct="1">
              <a:lnSpc>
                <a:spcPct val="80000"/>
              </a:lnSpc>
              <a:buFontTx/>
              <a:buNone/>
              <a:defRPr/>
            </a:pPr>
            <a:r>
              <a:rPr lang="pt-BR" dirty="0"/>
              <a:t>         7 grupos de 3, mas restando 3, mais 1 grupo de 3, total, 8 grupos de três e resta zero.</a:t>
            </a:r>
          </a:p>
          <a:p>
            <a:pPr eaLnBrk="1" hangingPunct="1">
              <a:lnSpc>
                <a:spcPct val="80000"/>
              </a:lnSpc>
              <a:buFontTx/>
              <a:buNone/>
              <a:defRPr/>
            </a:pPr>
            <a:r>
              <a:rPr lang="pt-BR" dirty="0"/>
              <a:t/>
            </a:r>
            <a:br>
              <a:rPr lang="pt-BR" dirty="0"/>
            </a:br>
            <a:endParaRPr lang="pt-BR" dirty="0"/>
          </a:p>
        </p:txBody>
      </p:sp>
    </p:spTree>
    <p:extLst>
      <p:ext uri="{BB962C8B-B14F-4D97-AF65-F5344CB8AC3E}">
        <p14:creationId xmlns:p14="http://schemas.microsoft.com/office/powerpoint/2010/main" val="327492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339">
                                            <p:txEl>
                                              <p:pRg st="2" end="2"/>
                                            </p:txEl>
                                          </p:spTgt>
                                        </p:tgtEl>
                                        <p:attrNameLst>
                                          <p:attrName>style.visibility</p:attrName>
                                        </p:attrNameLst>
                                      </p:cBhvr>
                                      <p:to>
                                        <p:strVal val="visible"/>
                                      </p:to>
                                    </p:set>
                                    <p:anim calcmode="lin" valueType="num">
                                      <p:cBhvr additive="base">
                                        <p:cTn id="23"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4339">
                                            <p:txEl>
                                              <p:pRg st="3" end="3"/>
                                            </p:txEl>
                                          </p:spTgt>
                                        </p:tgtEl>
                                        <p:attrNameLst>
                                          <p:attrName>style.visibility</p:attrName>
                                        </p:attrNameLst>
                                      </p:cBhvr>
                                      <p:to>
                                        <p:strVal val="visible"/>
                                      </p:to>
                                    </p:set>
                                    <p:anim calcmode="lin" valueType="num">
                                      <p:cBhvr additive="base">
                                        <p:cTn id="29"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339">
                                            <p:txEl>
                                              <p:pRg st="4" end="4"/>
                                            </p:txEl>
                                          </p:spTgt>
                                        </p:tgtEl>
                                        <p:attrNameLst>
                                          <p:attrName>style.visibility</p:attrName>
                                        </p:attrNameLst>
                                      </p:cBhvr>
                                      <p:to>
                                        <p:strVal val="visible"/>
                                      </p:to>
                                    </p:set>
                                    <p:anim calcmode="lin" valueType="num">
                                      <p:cBhvr additive="base">
                                        <p:cTn id="35"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339">
                                            <p:txEl>
                                              <p:pRg st="5" end="5"/>
                                            </p:txEl>
                                          </p:spTgt>
                                        </p:tgtEl>
                                        <p:attrNameLst>
                                          <p:attrName>style.visibility</p:attrName>
                                        </p:attrNameLst>
                                      </p:cBhvr>
                                      <p:to>
                                        <p:strVal val="visible"/>
                                      </p:to>
                                    </p:set>
                                    <p:anim calcmode="lin" valueType="num">
                                      <p:cBhvr additive="base">
                                        <p:cTn id="41"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calcmode="lin" valueType="num">
                                      <p:cBhvr additive="base">
                                        <p:cTn id="47"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4340">
                                            <p:txEl>
                                              <p:pRg st="0" end="0"/>
                                            </p:txEl>
                                          </p:spTgt>
                                        </p:tgtEl>
                                        <p:attrNameLst>
                                          <p:attrName>style.visibility</p:attrName>
                                        </p:attrNameLst>
                                      </p:cBhvr>
                                      <p:to>
                                        <p:strVal val="visible"/>
                                      </p:to>
                                    </p:set>
                                    <p:anim calcmode="lin" valueType="num">
                                      <p:cBhvr additive="base">
                                        <p:cTn id="53" dur="500" fill="hold"/>
                                        <p:tgtEl>
                                          <p:spTgt spid="143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340">
                                            <p:txEl>
                                              <p:pRg st="1" end="1"/>
                                            </p:txEl>
                                          </p:spTgt>
                                        </p:tgtEl>
                                        <p:attrNameLst>
                                          <p:attrName>style.visibility</p:attrName>
                                        </p:attrNameLst>
                                      </p:cBhvr>
                                      <p:to>
                                        <p:strVal val="visible"/>
                                      </p:to>
                                    </p:set>
                                    <p:anim calcmode="lin" valueType="num">
                                      <p:cBhvr additive="base">
                                        <p:cTn id="59" dur="500" fill="hold"/>
                                        <p:tgtEl>
                                          <p:spTgt spid="14340">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3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340">
                                            <p:txEl>
                                              <p:pRg st="2" end="2"/>
                                            </p:txEl>
                                          </p:spTgt>
                                        </p:tgtEl>
                                        <p:attrNameLst>
                                          <p:attrName>style.visibility</p:attrName>
                                        </p:attrNameLst>
                                      </p:cBhvr>
                                      <p:to>
                                        <p:strVal val="visible"/>
                                      </p:to>
                                    </p:set>
                                    <p:anim calcmode="lin" valueType="num">
                                      <p:cBhvr additive="base">
                                        <p:cTn id="65" dur="500" fill="hold"/>
                                        <p:tgtEl>
                                          <p:spTgt spid="14340">
                                            <p:txEl>
                                              <p:pRg st="2" end="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43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340">
                                            <p:txEl>
                                              <p:pRg st="3" end="3"/>
                                            </p:txEl>
                                          </p:spTgt>
                                        </p:tgtEl>
                                        <p:attrNameLst>
                                          <p:attrName>style.visibility</p:attrName>
                                        </p:attrNameLst>
                                      </p:cBhvr>
                                      <p:to>
                                        <p:strVal val="visible"/>
                                      </p:to>
                                    </p:set>
                                    <p:anim calcmode="lin" valueType="num">
                                      <p:cBhvr additive="base">
                                        <p:cTn id="71" dur="500" fill="hold"/>
                                        <p:tgtEl>
                                          <p:spTgt spid="14340">
                                            <p:txEl>
                                              <p:pRg st="3" end="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43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340">
                                            <p:txEl>
                                              <p:pRg st="4" end="4"/>
                                            </p:txEl>
                                          </p:spTgt>
                                        </p:tgtEl>
                                        <p:attrNameLst>
                                          <p:attrName>style.visibility</p:attrName>
                                        </p:attrNameLst>
                                      </p:cBhvr>
                                      <p:to>
                                        <p:strVal val="visible"/>
                                      </p:to>
                                    </p:set>
                                    <p:anim calcmode="lin" valueType="num">
                                      <p:cBhvr additive="base">
                                        <p:cTn id="77" dur="500" fill="hold"/>
                                        <p:tgtEl>
                                          <p:spTgt spid="14340">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143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340">
                                            <p:txEl>
                                              <p:pRg st="5" end="5"/>
                                            </p:txEl>
                                          </p:spTgt>
                                        </p:tgtEl>
                                        <p:attrNameLst>
                                          <p:attrName>style.visibility</p:attrName>
                                        </p:attrNameLst>
                                      </p:cBhvr>
                                      <p:to>
                                        <p:strVal val="visible"/>
                                      </p:to>
                                    </p:set>
                                    <p:anim calcmode="lin" valueType="num">
                                      <p:cBhvr additive="base">
                                        <p:cTn id="83" dur="500" fill="hold"/>
                                        <p:tgtEl>
                                          <p:spTgt spid="14340">
                                            <p:txEl>
                                              <p:pRg st="5" end="5"/>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434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0"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19200" y="503583"/>
            <a:ext cx="9829800" cy="5019131"/>
          </a:xfrm>
          <a:prstGeom prst="rect">
            <a:avLst/>
          </a:prstGeom>
        </p:spPr>
        <p:txBody>
          <a:bodyPr wrap="square">
            <a:spAutoFit/>
          </a:bodyPr>
          <a:lstStyle/>
          <a:p>
            <a:pPr indent="449580" algn="just">
              <a:lnSpc>
                <a:spcPct val="150000"/>
              </a:lnSpc>
              <a:spcAft>
                <a:spcPts val="0"/>
              </a:spcAft>
            </a:pPr>
            <a:r>
              <a:rPr lang="pt-BR" sz="2400" dirty="0">
                <a:latin typeface="Times" panose="02020603050405020304" pitchFamily="18" charset="0"/>
                <a:ea typeface="Calibri" panose="020F0502020204030204" pitchFamily="34" charset="0"/>
                <a:cs typeface="Times New Roman" panose="02020603050405020304" pitchFamily="18" charset="0"/>
              </a:rPr>
              <a:t>A categoria “</a:t>
            </a:r>
            <a:r>
              <a:rPr lang="pt-BR" sz="2400" dirty="0">
                <a:solidFill>
                  <a:srgbClr val="FF0000"/>
                </a:solidFill>
                <a:latin typeface="Times" panose="02020603050405020304" pitchFamily="18" charset="0"/>
                <a:ea typeface="Calibri" panose="020F0502020204030204" pitchFamily="34" charset="0"/>
                <a:cs typeface="Times New Roman" panose="02020603050405020304" pitchFamily="18" charset="0"/>
              </a:rPr>
              <a:t>ser matemático</a:t>
            </a:r>
            <a:r>
              <a:rPr lang="pt-BR" sz="2400" dirty="0">
                <a:latin typeface="Times" panose="02020603050405020304" pitchFamily="18" charset="0"/>
                <a:ea typeface="Calibri" panose="020F0502020204030204" pitchFamily="34" charset="0"/>
                <a:cs typeface="Times New Roman" panose="02020603050405020304" pitchFamily="18" charset="0"/>
              </a:rPr>
              <a:t>” é assumida a partir da posição epistemológica de que a aprendizagem matemática escolar não deve se constituir na assimilação mecânica de procedimentos operatórios como prevalece hoje em nossas escolas. A epistemologia que sustenta o conceito de “ser matemático” (MUNIZ, 2001) considera o </a:t>
            </a:r>
            <a:r>
              <a:rPr lang="pt-BR" sz="2400" dirty="0">
                <a:solidFill>
                  <a:srgbClr val="FF0000"/>
                </a:solidFill>
                <a:latin typeface="Times" panose="02020603050405020304" pitchFamily="18" charset="0"/>
                <a:ea typeface="Calibri" panose="020F0502020204030204" pitchFamily="34" charset="0"/>
                <a:cs typeface="Times New Roman" panose="02020603050405020304" pitchFamily="18" charset="0"/>
              </a:rPr>
              <a:t>sujeito que aprende como efetivamente produtor de conhecimentos e saberes matemáticos, dentro ou fora da escola, em situação de sucesso ou de fracasso escolar</a:t>
            </a:r>
            <a:r>
              <a:rPr lang="pt-BR" sz="2400" dirty="0">
                <a:latin typeface="Times" panose="02020603050405020304" pitchFamily="18" charset="0"/>
                <a:ea typeface="Calibri" panose="020F0502020204030204" pitchFamily="34" charset="0"/>
                <a:cs typeface="Times New Roman" panose="02020603050405020304" pitchFamily="18" charset="0"/>
              </a:rPr>
              <a:t>. Essa perspectiva epistemológica reconhece que a aprendizagem e a construção de saberes matemáticos não são lineares, tampouco isentas de erros. </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Rodapé 2">
            <a:extLst>
              <a:ext uri="{FF2B5EF4-FFF2-40B4-BE49-F238E27FC236}">
                <a16:creationId xmlns:a16="http://schemas.microsoft.com/office/drawing/2014/main" xmlns="" id="{39047728-299D-4F1C-AA28-21F4DB4B6FFE}"/>
              </a:ext>
            </a:extLst>
          </p:cNvPr>
          <p:cNvSpPr>
            <a:spLocks noGrp="1"/>
          </p:cNvSpPr>
          <p:nvPr>
            <p:ph type="ftr" sz="quarter" idx="11"/>
          </p:nvPr>
        </p:nvSpPr>
        <p:spPr/>
        <p:txBody>
          <a:bodyPr/>
          <a:lstStyle/>
          <a:p>
            <a:r>
              <a:rPr lang="de-DE" dirty="0"/>
              <a:t>cristianoamuniz@gmail.com                        FE-UnB                              SBEM</a:t>
            </a:r>
            <a:endParaRPr lang="en-US" dirty="0"/>
          </a:p>
        </p:txBody>
      </p:sp>
    </p:spTree>
    <p:extLst>
      <p:ext uri="{BB962C8B-B14F-4D97-AF65-F5344CB8AC3E}">
        <p14:creationId xmlns:p14="http://schemas.microsoft.com/office/powerpoint/2010/main" val="170354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stretch>
            <a:fillRect/>
          </a:stretch>
        </p:blipFill>
        <p:spPr>
          <a:xfrm>
            <a:off x="609600" y="342900"/>
            <a:ext cx="10972800" cy="6172200"/>
          </a:xfrm>
          <a:prstGeom prst="rect">
            <a:avLst/>
          </a:prstGeom>
        </p:spPr>
      </p:pic>
      <p:sp>
        <p:nvSpPr>
          <p:cNvPr id="2" name="Espaço Reservado para Rodapé 1">
            <a:extLst>
              <a:ext uri="{FF2B5EF4-FFF2-40B4-BE49-F238E27FC236}">
                <a16:creationId xmlns:a16="http://schemas.microsoft.com/office/drawing/2014/main" xmlns="" id="{B91E1804-5A48-4923-BA4E-75A54F4DD3E7}"/>
              </a:ext>
            </a:extLst>
          </p:cNvPr>
          <p:cNvSpPr>
            <a:spLocks noGrp="1"/>
          </p:cNvSpPr>
          <p:nvPr>
            <p:ph type="ftr" sz="quarter" idx="11"/>
          </p:nvPr>
        </p:nvSpPr>
        <p:spPr>
          <a:xfrm>
            <a:off x="1936541" y="6149975"/>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889462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64566" y="379828"/>
            <a:ext cx="9522509" cy="6555641"/>
          </a:xfrm>
          <a:prstGeom prst="rect">
            <a:avLst/>
          </a:prstGeom>
        </p:spPr>
        <p:txBody>
          <a:bodyPr wrap="square">
            <a:spAutoFit/>
          </a:bodyPr>
          <a:lstStyle/>
          <a:p>
            <a:r>
              <a:rPr lang="pt-BR" sz="2800" dirty="0">
                <a:latin typeface="Times" panose="02020603050405020304" pitchFamily="18" charset="0"/>
                <a:ea typeface="Calibri" panose="020F0502020204030204" pitchFamily="34" charset="0"/>
                <a:cs typeface="Times New Roman" panose="02020603050405020304" pitchFamily="18" charset="0"/>
              </a:rPr>
              <a:t>Os caminhos tortuosos, as aparentes involuções e os erros na busca de </a:t>
            </a:r>
            <a:r>
              <a:rPr lang="pt-BR" sz="2800" dirty="0" err="1">
                <a:latin typeface="Times" panose="02020603050405020304" pitchFamily="18" charset="0"/>
                <a:ea typeface="Calibri" panose="020F0502020204030204" pitchFamily="34" charset="0"/>
                <a:cs typeface="Times New Roman" panose="02020603050405020304" pitchFamily="18" charset="0"/>
              </a:rPr>
              <a:t>matematização</a:t>
            </a:r>
            <a:r>
              <a:rPr lang="pt-BR" sz="2800" dirty="0">
                <a:latin typeface="Times" panose="02020603050405020304" pitchFamily="18" charset="0"/>
                <a:ea typeface="Calibri" panose="020F0502020204030204" pitchFamily="34" charset="0"/>
                <a:cs typeface="Times New Roman" panose="02020603050405020304" pitchFamily="18" charset="0"/>
              </a:rPr>
              <a:t> podem dar acesso ao educador, assim como ao pesquisador, à compreensão dos complexos processos (conceitualização, construção e validação de procedimentos, desenvolvimento da linguagem e registros, argumentação e prova) que determinam a aprendizagem matemática, não sendo válida, portanto, nessa perspectiva, a postura de validar uma produção de um ser matemático como certa ou errada, enquanto verdade matemática. Afinal, o que nos interessa é a estruturação (mesmo que esta seja sempre parcial) e a compreensão (o que requer um esforço interpretativo) da construção de conceitos matemáticos (conceitualização) e de procedimentos resolutivos, mesmo que incompletos, sem valor para generalização ou, ainda, que matematicamente errados, mas de alto valor para a formação dos pensamentos do ser matemático em início de constituição.</a:t>
            </a:r>
            <a:endParaRPr lang="pt-BR" sz="2800" dirty="0"/>
          </a:p>
        </p:txBody>
      </p:sp>
      <p:sp>
        <p:nvSpPr>
          <p:cNvPr id="3" name="Espaço Reservado para Rodapé 2">
            <a:extLst>
              <a:ext uri="{FF2B5EF4-FFF2-40B4-BE49-F238E27FC236}">
                <a16:creationId xmlns:a16="http://schemas.microsoft.com/office/drawing/2014/main" xmlns="" id="{3F2B5DA6-AD03-4853-B63C-B0CBE0AA210B}"/>
              </a:ext>
            </a:extLst>
          </p:cNvPr>
          <p:cNvSpPr>
            <a:spLocks noGrp="1"/>
          </p:cNvSpPr>
          <p:nvPr>
            <p:ph type="ftr" sz="quarter" idx="11"/>
          </p:nvPr>
        </p:nvSpPr>
        <p:spPr>
          <a:xfrm>
            <a:off x="6140796" y="-53699"/>
            <a:ext cx="6239309" cy="365125"/>
          </a:xfrm>
        </p:spPr>
        <p:txBody>
          <a:bodyPr/>
          <a:lstStyle/>
          <a:p>
            <a:r>
              <a:rPr lang="de-DE"/>
              <a:t>cristianoamuniz@gmail.com                        FE-UnB                              SBEM</a:t>
            </a:r>
            <a:endParaRPr lang="en-US" dirty="0"/>
          </a:p>
        </p:txBody>
      </p:sp>
    </p:spTree>
    <p:extLst>
      <p:ext uri="{BB962C8B-B14F-4D97-AF65-F5344CB8AC3E}">
        <p14:creationId xmlns:p14="http://schemas.microsoft.com/office/powerpoint/2010/main" val="136326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980661" y="304800"/>
            <a:ext cx="9992139" cy="5184048"/>
          </a:xfrm>
          <a:prstGeom prst="rect">
            <a:avLst/>
          </a:prstGeom>
        </p:spPr>
        <p:txBody>
          <a:bodyPr wrap="square">
            <a:spAutoFit/>
          </a:bodyPr>
          <a:lstStyle/>
          <a:p>
            <a:pPr indent="449580" algn="just">
              <a:lnSpc>
                <a:spcPct val="150000"/>
              </a:lnSpc>
              <a:spcAft>
                <a:spcPts val="0"/>
              </a:spcAft>
            </a:pPr>
            <a:r>
              <a:rPr lang="pt-BR" sz="3200" dirty="0">
                <a:solidFill>
                  <a:srgbClr val="FF0000"/>
                </a:solidFill>
                <a:latin typeface="Times" panose="02020603050405020304" pitchFamily="18" charset="0"/>
                <a:ea typeface="Calibri" panose="020F0502020204030204" pitchFamily="34" charset="0"/>
                <a:cs typeface="Times New Roman" panose="02020603050405020304" pitchFamily="18" charset="0"/>
              </a:rPr>
              <a:t>A capacidade de TODOS para a realização de aprendizagens</a:t>
            </a:r>
            <a:r>
              <a:rPr lang="pt-BR" sz="3200" dirty="0">
                <a:latin typeface="Times" panose="02020603050405020304" pitchFamily="18" charset="0"/>
                <a:ea typeface="Calibri" panose="020F0502020204030204" pitchFamily="34" charset="0"/>
                <a:cs typeface="Times New Roman" panose="02020603050405020304" pitchFamily="18" charset="0"/>
              </a:rPr>
              <a:t>, de produção de </a:t>
            </a:r>
            <a:r>
              <a:rPr lang="pt-BR" sz="3200" i="1" dirty="0">
                <a:latin typeface="Times" panose="02020603050405020304" pitchFamily="18" charset="0"/>
                <a:ea typeface="Calibri" panose="020F0502020204030204" pitchFamily="34" charset="0"/>
                <a:cs typeface="Times New Roman" panose="02020603050405020304" pitchFamily="18" charset="0"/>
              </a:rPr>
              <a:t>modus</a:t>
            </a:r>
            <a:r>
              <a:rPr lang="pt-BR" sz="3200" dirty="0">
                <a:latin typeface="Times" panose="02020603050405020304" pitchFamily="18" charset="0"/>
                <a:ea typeface="Calibri" panose="020F0502020204030204" pitchFamily="34" charset="0"/>
                <a:cs typeface="Times New Roman" panose="02020603050405020304" pitchFamily="18" charset="0"/>
              </a:rPr>
              <a:t> de aprender e gerar saberes e conhecimentos, de comunicar e validar suas produções e verdades, nos mais diferentes campos do conhecimento humano e, em especial, na matemática é um dos fundamentos na proposição dessa categoria para nossos estudos e investigações no campo da Educação Matemática.</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Rodapé 2">
            <a:extLst>
              <a:ext uri="{FF2B5EF4-FFF2-40B4-BE49-F238E27FC236}">
                <a16:creationId xmlns:a16="http://schemas.microsoft.com/office/drawing/2014/main" xmlns="" id="{BEFE0E45-B965-4FA7-9FEC-AF964703171E}"/>
              </a:ext>
            </a:extLst>
          </p:cNvPr>
          <p:cNvSpPr>
            <a:spLocks noGrp="1"/>
          </p:cNvSpPr>
          <p:nvPr>
            <p:ph type="ftr" sz="quarter" idx="11"/>
          </p:nvPr>
        </p:nvSpPr>
        <p:spPr>
          <a:xfrm>
            <a:off x="2857075" y="6135067"/>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2393693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36035" y="967409"/>
            <a:ext cx="9554817" cy="5509200"/>
          </a:xfrm>
          <a:prstGeom prst="rect">
            <a:avLst/>
          </a:prstGeom>
        </p:spPr>
        <p:txBody>
          <a:bodyPr wrap="square">
            <a:spAutoFit/>
          </a:bodyPr>
          <a:lstStyle/>
          <a:p>
            <a:r>
              <a:rPr lang="pt-BR" sz="3200" dirty="0">
                <a:latin typeface="Times" panose="02020603050405020304" pitchFamily="18" charset="0"/>
                <a:ea typeface="Calibri" panose="020F0502020204030204" pitchFamily="34" charset="0"/>
                <a:cs typeface="Times New Roman" panose="02020603050405020304" pitchFamily="18" charset="0"/>
              </a:rPr>
              <a:t>Assumimos que a </a:t>
            </a:r>
            <a:r>
              <a:rPr lang="pt-BR" sz="3200" dirty="0">
                <a:solidFill>
                  <a:srgbClr val="FF0000"/>
                </a:solidFill>
                <a:latin typeface="Times" panose="02020603050405020304" pitchFamily="18" charset="0"/>
                <a:ea typeface="Calibri" panose="020F0502020204030204" pitchFamily="34" charset="0"/>
                <a:cs typeface="Times New Roman" panose="02020603050405020304" pitchFamily="18" charset="0"/>
              </a:rPr>
              <a:t>aprendizagem</a:t>
            </a:r>
            <a:r>
              <a:rPr lang="pt-BR" sz="3200" dirty="0">
                <a:latin typeface="Times" panose="02020603050405020304" pitchFamily="18" charset="0"/>
                <a:ea typeface="Calibri" panose="020F0502020204030204" pitchFamily="34" charset="0"/>
                <a:cs typeface="Times New Roman" panose="02020603050405020304" pitchFamily="18" charset="0"/>
              </a:rPr>
              <a:t> é de </a:t>
            </a:r>
            <a:r>
              <a:rPr lang="pt-BR" sz="3200" dirty="0">
                <a:solidFill>
                  <a:srgbClr val="FF0000"/>
                </a:solidFill>
                <a:latin typeface="Times" panose="02020603050405020304" pitchFamily="18" charset="0"/>
                <a:ea typeface="Calibri" panose="020F0502020204030204" pitchFamily="34" charset="0"/>
                <a:cs typeface="Times New Roman" panose="02020603050405020304" pitchFamily="18" charset="0"/>
              </a:rPr>
              <a:t>sentido plural</a:t>
            </a:r>
            <a:r>
              <a:rPr lang="pt-BR" sz="3200" dirty="0">
                <a:latin typeface="Times" panose="02020603050405020304" pitchFamily="18" charset="0"/>
                <a:ea typeface="Calibri" panose="020F0502020204030204" pitchFamily="34" charset="0"/>
                <a:cs typeface="Times New Roman" panose="02020603050405020304" pitchFamily="18" charset="0"/>
              </a:rPr>
              <a:t>, ou seja, mesmo se tratando de Matemática, no campo das Ciências Exatas, não há processo único nem universal na construção dos modos de aprender a matemática, ou seja, de construção conceitual e procedimental matemático. Portanto, o ser matemático é assumido como ser único e não universal, uma vez que os processos de aprender e conhecer dependem tanto da história de cada um, de como cada sujeito se percebe no processo de aprender matemática quanto de dar respostas ao seu meio </a:t>
            </a:r>
            <a:r>
              <a:rPr lang="pt-BR" sz="3200" dirty="0" err="1">
                <a:latin typeface="Times" panose="02020603050405020304" pitchFamily="18" charset="0"/>
                <a:ea typeface="Calibri" panose="020F0502020204030204" pitchFamily="34" charset="0"/>
                <a:cs typeface="Times New Roman" panose="02020603050405020304" pitchFamily="18" charset="0"/>
              </a:rPr>
              <a:t>sócio-educativo</a:t>
            </a:r>
            <a:endParaRPr lang="pt-BR" sz="3200" dirty="0"/>
          </a:p>
        </p:txBody>
      </p:sp>
      <p:sp>
        <p:nvSpPr>
          <p:cNvPr id="3" name="Espaço Reservado para Rodapé 2">
            <a:extLst>
              <a:ext uri="{FF2B5EF4-FFF2-40B4-BE49-F238E27FC236}">
                <a16:creationId xmlns:a16="http://schemas.microsoft.com/office/drawing/2014/main" xmlns="" id="{A93718C3-7529-4B48-99A8-50DA746E146B}"/>
              </a:ext>
            </a:extLst>
          </p:cNvPr>
          <p:cNvSpPr>
            <a:spLocks noGrp="1"/>
          </p:cNvSpPr>
          <p:nvPr>
            <p:ph type="ftr" sz="quarter" idx="11"/>
          </p:nvPr>
        </p:nvSpPr>
        <p:spPr>
          <a:xfrm>
            <a:off x="3911116" y="6294046"/>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408047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696277" y="702365"/>
            <a:ext cx="9236765" cy="6001643"/>
          </a:xfrm>
          <a:prstGeom prst="rect">
            <a:avLst/>
          </a:prstGeom>
        </p:spPr>
        <p:txBody>
          <a:bodyPr wrap="square">
            <a:spAutoFit/>
          </a:bodyPr>
          <a:lstStyle/>
          <a:p>
            <a:pPr indent="449580" algn="just">
              <a:lnSpc>
                <a:spcPct val="150000"/>
              </a:lnSpc>
              <a:spcAft>
                <a:spcPts val="0"/>
              </a:spcAft>
            </a:pPr>
            <a:r>
              <a:rPr lang="pt-BR" sz="3200" dirty="0">
                <a:latin typeface="Times" panose="02020603050405020304" pitchFamily="18" charset="0"/>
                <a:ea typeface="Calibri" panose="020F0502020204030204" pitchFamily="34" charset="0"/>
                <a:cs typeface="Times New Roman" panose="02020603050405020304" pitchFamily="18" charset="0"/>
              </a:rPr>
              <a:t>Teoricamente, </a:t>
            </a:r>
            <a:r>
              <a:rPr lang="pt-BR" sz="3200" b="1" dirty="0">
                <a:latin typeface="Times" panose="02020603050405020304" pitchFamily="18" charset="0"/>
                <a:ea typeface="Calibri" panose="020F0502020204030204" pitchFamily="34" charset="0"/>
                <a:cs typeface="Times New Roman" panose="02020603050405020304" pitchFamily="18" charset="0"/>
              </a:rPr>
              <a:t>o ser matemático é aquele que aprende e que desenvolve processos cognitivos, esquemas mentais próprios para superação de dificuldades, de enfrentamento de desafios, que produz processos resolutivos para situações-problema matemáticas, </a:t>
            </a:r>
            <a:r>
              <a:rPr lang="pt-BR" sz="3200" b="1" dirty="0">
                <a:solidFill>
                  <a:srgbClr val="FF0000"/>
                </a:solidFill>
                <a:latin typeface="Times" panose="02020603050405020304" pitchFamily="18" charset="0"/>
                <a:ea typeface="Calibri" panose="020F0502020204030204" pitchFamily="34" charset="0"/>
                <a:cs typeface="Times New Roman" panose="02020603050405020304" pitchFamily="18" charset="0"/>
              </a:rPr>
              <a:t>que acredita em sua própria capacidade de gerar novos procedimentos para situações inéditas</a:t>
            </a:r>
            <a:r>
              <a:rPr lang="pt-BR" sz="3200" dirty="0">
                <a:latin typeface="Times" panose="02020603050405020304" pitchFamily="18" charset="0"/>
                <a:ea typeface="Calibri" panose="020F0502020204030204" pitchFamily="34" charset="0"/>
                <a:cs typeface="Times New Roman" panose="02020603050405020304" pitchFamily="18" charset="0"/>
              </a:rPr>
              <a:t>. </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Rodapé 2">
            <a:extLst>
              <a:ext uri="{FF2B5EF4-FFF2-40B4-BE49-F238E27FC236}">
                <a16:creationId xmlns:a16="http://schemas.microsoft.com/office/drawing/2014/main" xmlns="" id="{79337F82-8CC5-41B3-888A-77C25754A8F3}"/>
              </a:ext>
            </a:extLst>
          </p:cNvPr>
          <p:cNvSpPr>
            <a:spLocks noGrp="1"/>
          </p:cNvSpPr>
          <p:nvPr>
            <p:ph type="ftr" sz="quarter" idx="11"/>
          </p:nvPr>
        </p:nvSpPr>
        <p:spPr>
          <a:xfrm>
            <a:off x="5170072" y="6201328"/>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220862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53551" y="715618"/>
            <a:ext cx="9792745" cy="5019131"/>
          </a:xfrm>
          <a:prstGeom prst="rect">
            <a:avLst/>
          </a:prstGeom>
        </p:spPr>
        <p:txBody>
          <a:bodyPr wrap="square">
            <a:spAutoFit/>
          </a:bodyPr>
          <a:lstStyle/>
          <a:p>
            <a:pPr indent="449580" algn="just">
              <a:lnSpc>
                <a:spcPct val="150000"/>
              </a:lnSpc>
              <a:spcAft>
                <a:spcPts val="0"/>
              </a:spcAft>
            </a:pPr>
            <a:r>
              <a:rPr lang="pt-BR" sz="2400" dirty="0">
                <a:latin typeface="Times" panose="02020603050405020304" pitchFamily="18" charset="0"/>
                <a:ea typeface="Calibri" panose="020F0502020204030204" pitchFamily="34" charset="0"/>
                <a:cs typeface="Times New Roman" panose="02020603050405020304" pitchFamily="18" charset="0"/>
              </a:rPr>
              <a:t>A negação da existência ontológica de um ser matemático em cada um que aprende e se desenvolve é característica de contextos educacionais em que os conceitos de certo e errado das produções matemáticas de crianças e jovens estão colocados de forma equivocada. No contexto da aprendizagem matemática, na busca da contribuição do desenvolvimento das capacidades matemáticas, mais importante que julgar uma produção estritamente como certa ou errada, seja em relação a seu valor prático ou científico, deveria o educador pautar sua ação pedagógica pela valorização dos processos de aprendizagem que requerem a busca da compreensão dos processos.</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Rodapé 2">
            <a:extLst>
              <a:ext uri="{FF2B5EF4-FFF2-40B4-BE49-F238E27FC236}">
                <a16:creationId xmlns:a16="http://schemas.microsoft.com/office/drawing/2014/main" xmlns="" id="{2F9D145D-89AE-4110-8F72-4A256CD7CAB2}"/>
              </a:ext>
            </a:extLst>
          </p:cNvPr>
          <p:cNvSpPr>
            <a:spLocks noGrp="1"/>
          </p:cNvSpPr>
          <p:nvPr>
            <p:ph type="ftr" sz="quarter" idx="11"/>
          </p:nvPr>
        </p:nvSpPr>
        <p:spPr/>
        <p:txBody>
          <a:bodyPr/>
          <a:lstStyle/>
          <a:p>
            <a:r>
              <a:rPr lang="de-DE" dirty="0"/>
              <a:t>cristianoamuniz@gmail.com                        FE-UnB                              SBEM</a:t>
            </a:r>
            <a:endParaRPr lang="en-US" dirty="0"/>
          </a:p>
        </p:txBody>
      </p:sp>
    </p:spTree>
    <p:extLst>
      <p:ext uri="{BB962C8B-B14F-4D97-AF65-F5344CB8AC3E}">
        <p14:creationId xmlns:p14="http://schemas.microsoft.com/office/powerpoint/2010/main" val="3284329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36035" y="993914"/>
            <a:ext cx="8446190" cy="5016758"/>
          </a:xfrm>
          <a:prstGeom prst="rect">
            <a:avLst/>
          </a:prstGeom>
        </p:spPr>
        <p:txBody>
          <a:bodyPr wrap="square">
            <a:spAutoFit/>
          </a:bodyPr>
          <a:lstStyle/>
          <a:p>
            <a:r>
              <a:rPr lang="pt-BR" sz="4000" dirty="0">
                <a:latin typeface="Times" panose="02020603050405020304" pitchFamily="18" charset="0"/>
                <a:ea typeface="Calibri" panose="020F0502020204030204" pitchFamily="34" charset="0"/>
                <a:cs typeface="Times New Roman" panose="02020603050405020304" pitchFamily="18" charset="0"/>
              </a:rPr>
              <a:t>Tornar-se </a:t>
            </a:r>
            <a:r>
              <a:rPr lang="pt-BR" sz="4000" dirty="0">
                <a:solidFill>
                  <a:srgbClr val="FF0000"/>
                </a:solidFill>
                <a:latin typeface="Times" panose="02020603050405020304" pitchFamily="18" charset="0"/>
                <a:ea typeface="Calibri" panose="020F0502020204030204" pitchFamily="34" charset="0"/>
                <a:cs typeface="Times New Roman" panose="02020603050405020304" pitchFamily="18" charset="0"/>
              </a:rPr>
              <a:t>educador matemático </a:t>
            </a:r>
            <a:r>
              <a:rPr lang="pt-BR" sz="4000" dirty="0">
                <a:latin typeface="Times" panose="02020603050405020304" pitchFamily="18" charset="0"/>
                <a:ea typeface="Calibri" panose="020F0502020204030204" pitchFamily="34" charset="0"/>
                <a:cs typeface="Times New Roman" panose="02020603050405020304" pitchFamily="18" charset="0"/>
              </a:rPr>
              <a:t>deve ser, entre outros aspectos, buscar constantemente </a:t>
            </a:r>
            <a:r>
              <a:rPr lang="pt-BR" sz="4000" dirty="0">
                <a:solidFill>
                  <a:srgbClr val="FF0000"/>
                </a:solidFill>
                <a:latin typeface="Times" panose="02020603050405020304" pitchFamily="18" charset="0"/>
                <a:ea typeface="Calibri" panose="020F0502020204030204" pitchFamily="34" charset="0"/>
                <a:cs typeface="Times New Roman" panose="02020603050405020304" pitchFamily="18" charset="0"/>
              </a:rPr>
              <a:t>desvelar e compreender tais procedimentos e esquemas, assim como entender como eles se transformaram em algoritmos</a:t>
            </a:r>
            <a:r>
              <a:rPr lang="pt-BR" sz="4000" dirty="0">
                <a:latin typeface="Times" panose="02020603050405020304" pitchFamily="18" charset="0"/>
                <a:ea typeface="Calibri" panose="020F0502020204030204" pitchFamily="34" charset="0"/>
                <a:cs typeface="Times New Roman" panose="02020603050405020304" pitchFamily="18" charset="0"/>
              </a:rPr>
              <a:t>, tanto na história do sujeito quanto na história da civilização humana (IFRAH, 1989).</a:t>
            </a:r>
            <a:endParaRPr lang="pt-BR" sz="4000" dirty="0"/>
          </a:p>
        </p:txBody>
      </p:sp>
      <p:sp>
        <p:nvSpPr>
          <p:cNvPr id="3" name="Espaço Reservado para Rodapé 2">
            <a:extLst>
              <a:ext uri="{FF2B5EF4-FFF2-40B4-BE49-F238E27FC236}">
                <a16:creationId xmlns:a16="http://schemas.microsoft.com/office/drawing/2014/main" xmlns="" id="{55926B25-513B-486B-A13F-D40AA2EC79D3}"/>
              </a:ext>
            </a:extLst>
          </p:cNvPr>
          <p:cNvSpPr>
            <a:spLocks noGrp="1"/>
          </p:cNvSpPr>
          <p:nvPr>
            <p:ph type="ftr" sz="quarter" idx="11"/>
          </p:nvPr>
        </p:nvSpPr>
        <p:spPr>
          <a:xfrm>
            <a:off x="2360611" y="6135066"/>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3015131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xmlns="" id="{AECCF49A-72EC-4BD8-929C-FBEE8A9CBE83}"/>
              </a:ext>
            </a:extLst>
          </p:cNvPr>
          <p:cNvSpPr>
            <a:spLocks noGrp="1"/>
          </p:cNvSpPr>
          <p:nvPr>
            <p:ph type="ctrTitle"/>
          </p:nvPr>
        </p:nvSpPr>
        <p:spPr>
          <a:xfrm>
            <a:off x="1876423" y="284163"/>
            <a:ext cx="8791575" cy="2387600"/>
          </a:xfrm>
        </p:spPr>
        <p:txBody>
          <a:bodyPr/>
          <a:lstStyle/>
          <a:p>
            <a:r>
              <a:rPr lang="pt-BR" dirty="0"/>
              <a:t>Papel da pesquisa em educação matemática voltado à </a:t>
            </a:r>
            <a:r>
              <a:rPr lang="pt-BR" dirty="0">
                <a:solidFill>
                  <a:srgbClr val="FF0000"/>
                </a:solidFill>
              </a:rPr>
              <a:t>justiça social</a:t>
            </a:r>
          </a:p>
        </p:txBody>
      </p:sp>
      <p:sp>
        <p:nvSpPr>
          <p:cNvPr id="4" name="Subtítulo 3">
            <a:extLst>
              <a:ext uri="{FF2B5EF4-FFF2-40B4-BE49-F238E27FC236}">
                <a16:creationId xmlns:a16="http://schemas.microsoft.com/office/drawing/2014/main" xmlns="" id="{A95E7C11-DCF4-4CE2-AA0F-DF6E271332E9}"/>
              </a:ext>
            </a:extLst>
          </p:cNvPr>
          <p:cNvSpPr>
            <a:spLocks noGrp="1"/>
          </p:cNvSpPr>
          <p:nvPr>
            <p:ph type="subTitle" idx="1"/>
          </p:nvPr>
        </p:nvSpPr>
        <p:spPr>
          <a:xfrm>
            <a:off x="1876424" y="2671763"/>
            <a:ext cx="8791575" cy="2992437"/>
          </a:xfrm>
        </p:spPr>
        <p:txBody>
          <a:bodyPr>
            <a:normAutofit fontScale="92500" lnSpcReduction="20000"/>
          </a:bodyPr>
          <a:lstStyle/>
          <a:p>
            <a:r>
              <a:rPr lang="pt-BR" sz="2800" dirty="0"/>
              <a:t>Contribuir para que cada professor possa reconhecer em cada aluno,  </a:t>
            </a:r>
            <a:r>
              <a:rPr lang="pt-BR" sz="2800" dirty="0">
                <a:solidFill>
                  <a:srgbClr val="FF0000"/>
                </a:solidFill>
              </a:rPr>
              <a:t>um ser matemático</a:t>
            </a:r>
            <a:r>
              <a:rPr lang="pt-BR" sz="2800" dirty="0"/>
              <a:t>, ou seja, na dimensão da complexidade, cada jovem e criança com plena capacidade para a aprendizagem matemática e serem transformadores do mundo presente. </a:t>
            </a:r>
            <a:r>
              <a:rPr lang="pt-BR" sz="2800" dirty="0">
                <a:solidFill>
                  <a:srgbClr val="FF0000"/>
                </a:solidFill>
              </a:rPr>
              <a:t>Isso É fazer justiça e compromisso das pesquisas em educação matemática.</a:t>
            </a:r>
            <a:endParaRPr lang="pt-BR" sz="2800" dirty="0"/>
          </a:p>
        </p:txBody>
      </p:sp>
      <p:sp>
        <p:nvSpPr>
          <p:cNvPr id="2" name="Espaço Reservado para Rodapé 1">
            <a:extLst>
              <a:ext uri="{FF2B5EF4-FFF2-40B4-BE49-F238E27FC236}">
                <a16:creationId xmlns:a16="http://schemas.microsoft.com/office/drawing/2014/main" xmlns="" id="{15F9DC36-696D-40F8-89C1-E8B1A81CE621}"/>
              </a:ext>
            </a:extLst>
          </p:cNvPr>
          <p:cNvSpPr>
            <a:spLocks noGrp="1"/>
          </p:cNvSpPr>
          <p:nvPr>
            <p:ph type="ftr" sz="quarter" idx="11"/>
          </p:nvPr>
        </p:nvSpPr>
        <p:spPr>
          <a:xfrm>
            <a:off x="3768724" y="5994401"/>
            <a:ext cx="5124886"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3281033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98588" y="2113943"/>
            <a:ext cx="9905998" cy="1478570"/>
          </a:xfrm>
        </p:spPr>
        <p:txBody>
          <a:bodyPr>
            <a:noAutofit/>
          </a:bodyPr>
          <a:lstStyle/>
          <a:p>
            <a:pPr algn="r"/>
            <a:r>
              <a:rPr lang="pt-BR" sz="2800" dirty="0"/>
              <a:t>Obrigado</a:t>
            </a:r>
            <a:br>
              <a:rPr lang="pt-BR" sz="2800" dirty="0"/>
            </a:br>
            <a:r>
              <a:rPr lang="pt-BR" sz="2800" dirty="0"/>
              <a:t>cristiano</a:t>
            </a:r>
            <a:br>
              <a:rPr lang="pt-BR" sz="2800" dirty="0"/>
            </a:br>
            <a:endParaRPr lang="pt-BR" sz="2800" dirty="0"/>
          </a:p>
        </p:txBody>
      </p:sp>
      <p:sp>
        <p:nvSpPr>
          <p:cNvPr id="3" name="Espaço Reservado para Rodapé 2">
            <a:extLst>
              <a:ext uri="{FF2B5EF4-FFF2-40B4-BE49-F238E27FC236}">
                <a16:creationId xmlns:a16="http://schemas.microsoft.com/office/drawing/2014/main" xmlns="" id="{09E1DA23-2F48-44E2-A9CE-4299F8674EDB}"/>
              </a:ext>
            </a:extLst>
          </p:cNvPr>
          <p:cNvSpPr>
            <a:spLocks noGrp="1"/>
          </p:cNvSpPr>
          <p:nvPr>
            <p:ph type="ftr" sz="quarter" idx="11"/>
          </p:nvPr>
        </p:nvSpPr>
        <p:spPr>
          <a:xfrm>
            <a:off x="1141411" y="5883275"/>
            <a:ext cx="9738624" cy="365125"/>
          </a:xfrm>
        </p:spPr>
        <p:txBody>
          <a:bodyPr/>
          <a:lstStyle/>
          <a:p>
            <a:pPr algn="ctr"/>
            <a:r>
              <a:rPr lang="de-DE" sz="1800" dirty="0"/>
              <a:t>cristianoamuniz@gmail.com                        FE-UnB                              SBEM</a:t>
            </a:r>
            <a:endParaRPr lang="en-US" sz="1800" dirty="0"/>
          </a:p>
        </p:txBody>
      </p:sp>
    </p:spTree>
    <p:extLst>
      <p:ext uri="{BB962C8B-B14F-4D97-AF65-F5344CB8AC3E}">
        <p14:creationId xmlns:p14="http://schemas.microsoft.com/office/powerpoint/2010/main" val="4129768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58957" y="225287"/>
            <a:ext cx="9316278" cy="6555641"/>
          </a:xfrm>
          <a:prstGeom prst="rect">
            <a:avLst/>
          </a:prstGeom>
        </p:spPr>
        <p:txBody>
          <a:bodyPr wrap="square">
            <a:spAutoFit/>
          </a:bodyPr>
          <a:lstStyle/>
          <a:p>
            <a:pPr indent="449580" algn="just">
              <a:lnSpc>
                <a:spcPct val="150000"/>
              </a:lnSpc>
              <a:spcAft>
                <a:spcPts val="0"/>
              </a:spcAft>
            </a:pPr>
            <a:r>
              <a:rPr lang="pt-BR" sz="2800" dirty="0">
                <a:latin typeface="Times" panose="02020603050405020304" pitchFamily="18" charset="0"/>
                <a:ea typeface="Calibri" panose="020F0502020204030204" pitchFamily="34" charset="0"/>
                <a:cs typeface="Times New Roman" panose="02020603050405020304" pitchFamily="18" charset="0"/>
              </a:rPr>
              <a:t>“</a:t>
            </a:r>
            <a:r>
              <a:rPr lang="pt-BR" sz="2800" dirty="0" err="1">
                <a:latin typeface="Times" panose="02020603050405020304" pitchFamily="18" charset="0"/>
                <a:ea typeface="Calibri" panose="020F0502020204030204" pitchFamily="34" charset="0"/>
                <a:cs typeface="Times New Roman" panose="02020603050405020304" pitchFamily="18" charset="0"/>
              </a:rPr>
              <a:t>Faire</a:t>
            </a:r>
            <a:r>
              <a:rPr lang="pt-BR" sz="2800" dirty="0">
                <a:latin typeface="Times" panose="02020603050405020304" pitchFamily="18" charset="0"/>
                <a:ea typeface="Calibri" panose="020F0502020204030204" pitchFamily="34" charset="0"/>
                <a:cs typeface="Times New Roman" panose="02020603050405020304" pitchFamily="18" charset="0"/>
              </a:rPr>
              <a:t> </a:t>
            </a:r>
            <a:r>
              <a:rPr lang="pt-BR" sz="2800" dirty="0" err="1">
                <a:latin typeface="Times" panose="02020603050405020304" pitchFamily="18" charset="0"/>
                <a:ea typeface="Calibri" panose="020F0502020204030204" pitchFamily="34" charset="0"/>
                <a:cs typeface="Times New Roman" panose="02020603050405020304" pitchFamily="18" charset="0"/>
              </a:rPr>
              <a:t>apprendre</a:t>
            </a:r>
            <a:r>
              <a:rPr lang="pt-BR" sz="2800" dirty="0">
                <a:latin typeface="Times" panose="02020603050405020304" pitchFamily="18" charset="0"/>
                <a:ea typeface="Calibri" panose="020F0502020204030204" pitchFamily="34" charset="0"/>
                <a:cs typeface="Times New Roman" panose="02020603050405020304" pitchFamily="18" charset="0"/>
              </a:rPr>
              <a:t>” é uma das essências do desafio da didática da matemática, uma vez que ao concebemos um sujeito que aprende, a atividade de aprendizagem é vista como propriedade do sujeito epistêmico em atividade e, assim, ninguém pode aprender por ele. </a:t>
            </a:r>
            <a:r>
              <a:rPr lang="pt-BR" sz="2800" dirty="0" err="1">
                <a:solidFill>
                  <a:srgbClr val="FF0000"/>
                </a:solidFill>
                <a:latin typeface="Times" panose="02020603050405020304" pitchFamily="18" charset="0"/>
                <a:ea typeface="Calibri" panose="020F0502020204030204" pitchFamily="34" charset="0"/>
                <a:cs typeface="Times New Roman" panose="02020603050405020304" pitchFamily="18" charset="0"/>
              </a:rPr>
              <a:t>Náo</a:t>
            </a:r>
            <a:r>
              <a:rPr lang="pt-BR" sz="2800" dirty="0">
                <a:solidFill>
                  <a:srgbClr val="FF0000"/>
                </a:solidFill>
                <a:latin typeface="Times" panose="02020603050405020304" pitchFamily="18" charset="0"/>
                <a:ea typeface="Calibri" panose="020F0502020204030204" pitchFamily="34" charset="0"/>
                <a:cs typeface="Times New Roman" panose="02020603050405020304" pitchFamily="18" charset="0"/>
              </a:rPr>
              <a:t> podemos roubar-lhe o direito de aprender, </a:t>
            </a:r>
            <a:r>
              <a:rPr lang="pt-BR" sz="2800" dirty="0">
                <a:latin typeface="Times" panose="02020603050405020304" pitchFamily="18" charset="0"/>
                <a:ea typeface="Calibri" panose="020F0502020204030204" pitchFamily="34" charset="0"/>
                <a:cs typeface="Times New Roman" panose="02020603050405020304" pitchFamily="18" charset="0"/>
              </a:rPr>
              <a:t>A busca da complexa compreensão da aprendizagem de um sujeito em plena atividade requer de nós, educadores e pesquisadores, um esforço interpretativo, intelectual e psicológico, em que as categorias </a:t>
            </a:r>
            <a:r>
              <a:rPr lang="pt-BR" sz="2800" dirty="0">
                <a:solidFill>
                  <a:srgbClr val="FF0000"/>
                </a:solidFill>
                <a:latin typeface="Times" panose="02020603050405020304" pitchFamily="18" charset="0"/>
                <a:ea typeface="Calibri" panose="020F0502020204030204" pitchFamily="34" charset="0"/>
                <a:cs typeface="Times New Roman" panose="02020603050405020304" pitchFamily="18" charset="0"/>
              </a:rPr>
              <a:t>conceito em ato </a:t>
            </a:r>
            <a:r>
              <a:rPr lang="pt-BR" sz="2800" dirty="0">
                <a:latin typeface="Times" panose="02020603050405020304" pitchFamily="18" charset="0"/>
                <a:ea typeface="Calibri" panose="020F0502020204030204" pitchFamily="34" charset="0"/>
                <a:cs typeface="Times New Roman" panose="02020603050405020304" pitchFamily="18" charset="0"/>
              </a:rPr>
              <a:t>e </a:t>
            </a:r>
            <a:r>
              <a:rPr lang="pt-BR" sz="2800" dirty="0">
                <a:solidFill>
                  <a:srgbClr val="FF0000"/>
                </a:solidFill>
                <a:latin typeface="Times" panose="02020603050405020304" pitchFamily="18" charset="0"/>
                <a:ea typeface="Calibri" panose="020F0502020204030204" pitchFamily="34" charset="0"/>
                <a:cs typeface="Times New Roman" panose="02020603050405020304" pitchFamily="18" charset="0"/>
              </a:rPr>
              <a:t>teorema em ato</a:t>
            </a:r>
            <a:r>
              <a:rPr lang="pt-BR" sz="2800" dirty="0">
                <a:latin typeface="Times" panose="02020603050405020304" pitchFamily="18" charset="0"/>
                <a:ea typeface="Calibri" panose="020F0502020204030204" pitchFamily="34" charset="0"/>
                <a:cs typeface="Times New Roman" panose="02020603050405020304" pitchFamily="18" charset="0"/>
              </a:rPr>
              <a:t>, revelam-se tanto ricas quanto desafiantes.</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Rodapé 2">
            <a:extLst>
              <a:ext uri="{FF2B5EF4-FFF2-40B4-BE49-F238E27FC236}">
                <a16:creationId xmlns:a16="http://schemas.microsoft.com/office/drawing/2014/main" xmlns="" id="{08FE39E2-E534-484C-9FF2-0203A2E72F07}"/>
              </a:ext>
            </a:extLst>
          </p:cNvPr>
          <p:cNvSpPr>
            <a:spLocks noGrp="1"/>
          </p:cNvSpPr>
          <p:nvPr>
            <p:ph type="ftr" sz="quarter" idx="11"/>
          </p:nvPr>
        </p:nvSpPr>
        <p:spPr>
          <a:xfrm>
            <a:off x="2122072" y="6294092"/>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3816667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87187" y="-97099"/>
            <a:ext cx="9905998" cy="1478570"/>
          </a:xfrm>
        </p:spPr>
        <p:txBody>
          <a:bodyPr/>
          <a:lstStyle/>
          <a:p>
            <a:r>
              <a:rPr lang="pt-BR" sz="2800" dirty="0"/>
              <a:t>O que É aprender.... Em especial... Aprender matemática</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4032996399"/>
              </p:ext>
            </p:extLst>
          </p:nvPr>
        </p:nvGraphicFramePr>
        <p:xfrm>
          <a:off x="980660" y="1381471"/>
          <a:ext cx="10575235" cy="5032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ço Reservado para Rodapé 2">
            <a:extLst>
              <a:ext uri="{FF2B5EF4-FFF2-40B4-BE49-F238E27FC236}">
                <a16:creationId xmlns:a16="http://schemas.microsoft.com/office/drawing/2014/main" xmlns="" id="{315574E2-6EA6-4CC8-A4FB-904DCBBF795C}"/>
              </a:ext>
            </a:extLst>
          </p:cNvPr>
          <p:cNvSpPr>
            <a:spLocks noGrp="1"/>
          </p:cNvSpPr>
          <p:nvPr>
            <p:ph type="ftr" sz="quarter" idx="11"/>
          </p:nvPr>
        </p:nvSpPr>
        <p:spPr>
          <a:xfrm>
            <a:off x="980660" y="6414052"/>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3736468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0313" y="402618"/>
            <a:ext cx="9905998" cy="1354049"/>
          </a:xfrm>
        </p:spPr>
        <p:txBody>
          <a:bodyPr>
            <a:noAutofit/>
          </a:bodyPr>
          <a:lstStyle/>
          <a:p>
            <a:r>
              <a:rPr lang="pt-BR" sz="2800" dirty="0"/>
              <a:t>O QUE É 502 – 217: NÃO O QUANTO, MAS O SIGNIFICACADO PARA AQUELE QUE ESTÁ CONSTRUINDO SUAS </a:t>
            </a:r>
            <a:r>
              <a:rPr lang="pt-BR" sz="2800" dirty="0" err="1"/>
              <a:t>apreNDIZAGEns</a:t>
            </a:r>
            <a:r>
              <a:rPr lang="pt-BR" sz="2800" dirty="0"/>
              <a:t> </a:t>
            </a:r>
            <a:r>
              <a:rPr lang="pt-BR" sz="2800" dirty="0" err="1"/>
              <a:t>MATEMÁTICAs</a:t>
            </a:r>
            <a:r>
              <a:rPr lang="pt-BR" sz="2800" dirty="0"/>
              <a:t>. Dois extremos num mesmo contexto de exclusão:</a:t>
            </a:r>
          </a:p>
        </p:txBody>
      </p:sp>
      <p:pic>
        <p:nvPicPr>
          <p:cNvPr id="4" name="Imagem 3"/>
          <p:cNvPicPr>
            <a:picLocks noChangeAspect="1"/>
          </p:cNvPicPr>
          <p:nvPr/>
        </p:nvPicPr>
        <p:blipFill>
          <a:blip r:embed="rId2"/>
          <a:stretch>
            <a:fillRect/>
          </a:stretch>
        </p:blipFill>
        <p:spPr>
          <a:xfrm>
            <a:off x="2352405" y="2114688"/>
            <a:ext cx="7484013" cy="4152900"/>
          </a:xfrm>
          <a:prstGeom prst="rect">
            <a:avLst/>
          </a:prstGeom>
        </p:spPr>
      </p:pic>
      <p:sp>
        <p:nvSpPr>
          <p:cNvPr id="3" name="Espaço Reservado para Rodapé 2">
            <a:extLst>
              <a:ext uri="{FF2B5EF4-FFF2-40B4-BE49-F238E27FC236}">
                <a16:creationId xmlns:a16="http://schemas.microsoft.com/office/drawing/2014/main" xmlns="" id="{F61A43D6-6F0E-4D93-BCD7-AB62FC4CA107}"/>
              </a:ext>
            </a:extLst>
          </p:cNvPr>
          <p:cNvSpPr>
            <a:spLocks noGrp="1"/>
          </p:cNvSpPr>
          <p:nvPr>
            <p:ph type="ftr" sz="quarter" idx="11"/>
          </p:nvPr>
        </p:nvSpPr>
        <p:spPr>
          <a:xfrm>
            <a:off x="2352405" y="6267588"/>
            <a:ext cx="6239309" cy="365125"/>
          </a:xfrm>
        </p:spPr>
        <p:txBody>
          <a:bodyPr/>
          <a:lstStyle/>
          <a:p>
            <a:r>
              <a:rPr lang="de-DE" dirty="0"/>
              <a:t>cristianoamuniz@gmail.com                        FE-UnB                              SBEM</a:t>
            </a:r>
            <a:endParaRPr lang="en-US" dirty="0"/>
          </a:p>
        </p:txBody>
      </p:sp>
      <p:cxnSp>
        <p:nvCxnSpPr>
          <p:cNvPr id="6" name="Conector reto 5">
            <a:extLst>
              <a:ext uri="{FF2B5EF4-FFF2-40B4-BE49-F238E27FC236}">
                <a16:creationId xmlns:a16="http://schemas.microsoft.com/office/drawing/2014/main" xmlns="" id="{BC2F0DD4-B3E0-458D-AF6F-B8104F027556}"/>
              </a:ext>
            </a:extLst>
          </p:cNvPr>
          <p:cNvCxnSpPr/>
          <p:nvPr/>
        </p:nvCxnSpPr>
        <p:spPr>
          <a:xfrm>
            <a:off x="2769704" y="2623930"/>
            <a:ext cx="2372139" cy="20673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ector reto 6">
            <a:extLst>
              <a:ext uri="{FF2B5EF4-FFF2-40B4-BE49-F238E27FC236}">
                <a16:creationId xmlns:a16="http://schemas.microsoft.com/office/drawing/2014/main" xmlns="" id="{CB691F4B-14F3-42B7-87DB-B96F4CA16B32}"/>
              </a:ext>
            </a:extLst>
          </p:cNvPr>
          <p:cNvCxnSpPr/>
          <p:nvPr/>
        </p:nvCxnSpPr>
        <p:spPr>
          <a:xfrm>
            <a:off x="6911008" y="2637182"/>
            <a:ext cx="2372139" cy="206734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ector reto 7">
            <a:extLst>
              <a:ext uri="{FF2B5EF4-FFF2-40B4-BE49-F238E27FC236}">
                <a16:creationId xmlns:a16="http://schemas.microsoft.com/office/drawing/2014/main" xmlns="" id="{2D6F36B2-0BA4-481A-89DB-4E1E4E1C5B32}"/>
              </a:ext>
            </a:extLst>
          </p:cNvPr>
          <p:cNvCxnSpPr>
            <a:cxnSpLocks/>
          </p:cNvCxnSpPr>
          <p:nvPr/>
        </p:nvCxnSpPr>
        <p:spPr>
          <a:xfrm flipV="1">
            <a:off x="2769704" y="2637182"/>
            <a:ext cx="1732686" cy="18085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xmlns="" id="{B5B0A4BF-305B-4E91-A6FC-5C2443ADAFE5}"/>
              </a:ext>
            </a:extLst>
          </p:cNvPr>
          <p:cNvCxnSpPr>
            <a:cxnSpLocks/>
          </p:cNvCxnSpPr>
          <p:nvPr/>
        </p:nvCxnSpPr>
        <p:spPr>
          <a:xfrm flipV="1">
            <a:off x="7010414" y="2839655"/>
            <a:ext cx="1732686" cy="18085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948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073427" y="371061"/>
            <a:ext cx="9051234" cy="5632311"/>
          </a:xfrm>
          <a:prstGeom prst="rect">
            <a:avLst/>
          </a:prstGeom>
        </p:spPr>
        <p:txBody>
          <a:bodyPr wrap="square">
            <a:spAutoFit/>
          </a:bodyPr>
          <a:lstStyle/>
          <a:p>
            <a:r>
              <a:rPr lang="pt-BR" sz="4000" dirty="0">
                <a:latin typeface="Times" panose="02020603050405020304" pitchFamily="18" charset="0"/>
                <a:ea typeface="Calibri" panose="020F0502020204030204" pitchFamily="34" charset="0"/>
                <a:cs typeface="Times New Roman" panose="02020603050405020304" pitchFamily="18" charset="0"/>
              </a:rPr>
              <a:t>A necessidade de diálogo: PARA O PESQUISADOR E PARA O PROFESSOR, na busca </a:t>
            </a:r>
            <a:r>
              <a:rPr lang="pt-BR" sz="4000" dirty="0">
                <a:solidFill>
                  <a:srgbClr val="FF0000"/>
                </a:solidFill>
                <a:latin typeface="Times" panose="02020603050405020304" pitchFamily="18" charset="0"/>
                <a:ea typeface="Calibri" panose="020F0502020204030204" pitchFamily="34" charset="0"/>
                <a:cs typeface="Times New Roman" panose="02020603050405020304" pitchFamily="18" charset="0"/>
              </a:rPr>
              <a:t>da melhor compreensão dos processos de produção e de aprendizagem matemática dos alunos, que são efetivamente sujeitos ativos na produção de significados (conceitos) </a:t>
            </a:r>
            <a:r>
              <a:rPr lang="pt-BR" sz="4000" dirty="0">
                <a:latin typeface="Times" panose="02020603050405020304" pitchFamily="18" charset="0"/>
                <a:ea typeface="Calibri" panose="020F0502020204030204" pitchFamily="34" charset="0"/>
                <a:cs typeface="Times New Roman" panose="02020603050405020304" pitchFamily="18" charset="0"/>
              </a:rPr>
              <a:t>assim como de produção de sentidos subjetivos no aprender matemática</a:t>
            </a:r>
            <a:endParaRPr lang="pt-BR" sz="4000" dirty="0"/>
          </a:p>
        </p:txBody>
      </p:sp>
      <p:sp>
        <p:nvSpPr>
          <p:cNvPr id="2" name="Espaço Reservado para Rodapé 1">
            <a:extLst>
              <a:ext uri="{FF2B5EF4-FFF2-40B4-BE49-F238E27FC236}">
                <a16:creationId xmlns:a16="http://schemas.microsoft.com/office/drawing/2014/main" xmlns="" id="{887B03A9-C03C-48A8-98AB-AF27716FA758}"/>
              </a:ext>
            </a:extLst>
          </p:cNvPr>
          <p:cNvSpPr>
            <a:spLocks noGrp="1"/>
          </p:cNvSpPr>
          <p:nvPr>
            <p:ph type="ftr" sz="quarter" idx="11"/>
          </p:nvPr>
        </p:nvSpPr>
        <p:spPr>
          <a:xfrm>
            <a:off x="2108820" y="6227832"/>
            <a:ext cx="6239309" cy="365125"/>
          </a:xfrm>
        </p:spPr>
        <p:txBody>
          <a:bodyPr/>
          <a:lstStyle/>
          <a:p>
            <a:r>
              <a:rPr lang="de-DE" dirty="0"/>
              <a:t>cristianoamuniz@gmail.com                        FE-UnB                              SBEM</a:t>
            </a:r>
            <a:endParaRPr lang="en-US" dirty="0"/>
          </a:p>
        </p:txBody>
      </p:sp>
    </p:spTree>
    <p:extLst>
      <p:ext uri="{BB962C8B-B14F-4D97-AF65-F5344CB8AC3E}">
        <p14:creationId xmlns:p14="http://schemas.microsoft.com/office/powerpoint/2010/main" val="220709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Rodapé 1">
            <a:extLst>
              <a:ext uri="{FF2B5EF4-FFF2-40B4-BE49-F238E27FC236}">
                <a16:creationId xmlns:a16="http://schemas.microsoft.com/office/drawing/2014/main" xmlns="" id="{D0C53721-2CA3-4C53-AC0B-EF2F9E58B7B3}"/>
              </a:ext>
            </a:extLst>
          </p:cNvPr>
          <p:cNvSpPr>
            <a:spLocks noGrp="1"/>
          </p:cNvSpPr>
          <p:nvPr>
            <p:ph type="ftr" sz="quarter" idx="11"/>
          </p:nvPr>
        </p:nvSpPr>
        <p:spPr/>
        <p:txBody>
          <a:bodyPr/>
          <a:lstStyle/>
          <a:p>
            <a:r>
              <a:rPr lang="de-DE"/>
              <a:t>cristianoamuniz@gmail.com                        FE-UnB                              SBEM</a:t>
            </a:r>
            <a:endParaRPr lang="en-US" dirty="0"/>
          </a:p>
        </p:txBody>
      </p:sp>
      <p:sp>
        <p:nvSpPr>
          <p:cNvPr id="3" name="Retângulo 2">
            <a:extLst>
              <a:ext uri="{FF2B5EF4-FFF2-40B4-BE49-F238E27FC236}">
                <a16:creationId xmlns:a16="http://schemas.microsoft.com/office/drawing/2014/main" xmlns="" id="{54699B1F-DB79-40C6-AF6C-D0E1E4488294}"/>
              </a:ext>
            </a:extLst>
          </p:cNvPr>
          <p:cNvSpPr/>
          <p:nvPr/>
        </p:nvSpPr>
        <p:spPr>
          <a:xfrm>
            <a:off x="1311965" y="808384"/>
            <a:ext cx="9846365" cy="5262979"/>
          </a:xfrm>
          <a:prstGeom prst="rect">
            <a:avLst/>
          </a:prstGeom>
        </p:spPr>
        <p:txBody>
          <a:bodyPr wrap="square">
            <a:spAutoFit/>
          </a:bodyPr>
          <a:lstStyle/>
          <a:p>
            <a:r>
              <a:rPr lang="pt-BR"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Para além da análise cognitiva, a TS- Teoria da Subjetividade (Gonzalez Rey) evidencia nas produções matemáticas das crianças sua perspectiva simbólico-emocional, o que aporta possibilidades de explicitação de configurações subjetivas sobre seus processos de aprender matemática. A TS avança na oferta de ferramentas relativas a métodos de produção de informação e de análises do complexo processo da aprendizagem, quando a Epistemologia Qualitativa de Gonzalez Rey, numa dimensão construtivo-interpretativa, valoriza e valida a diversidade de instrumentos, considera a relação dialógica e qualitativa sujeito-pesquisador e estabelece a indissociabilidade entre trabalho empírico e produção teórica</a:t>
            </a:r>
            <a:endParaRPr lang="pt-BR" sz="2800" dirty="0">
              <a:solidFill>
                <a:schemeClr val="bg1"/>
              </a:solidFill>
            </a:endParaRPr>
          </a:p>
        </p:txBody>
      </p:sp>
    </p:spTree>
    <p:extLst>
      <p:ext uri="{BB962C8B-B14F-4D97-AF65-F5344CB8AC3E}">
        <p14:creationId xmlns:p14="http://schemas.microsoft.com/office/powerpoint/2010/main" val="130254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66850" y="1209675"/>
            <a:ext cx="9220200" cy="3970318"/>
          </a:xfrm>
          <a:prstGeom prst="rect">
            <a:avLst/>
          </a:prstGeom>
        </p:spPr>
        <p:txBody>
          <a:bodyPr wrap="square">
            <a:spAutoFit/>
          </a:bodyPr>
          <a:lstStyle/>
          <a:p>
            <a:r>
              <a:rPr lang="pt-BR" sz="2800" dirty="0">
                <a:latin typeface="Times" panose="02020603050405020304" pitchFamily="18" charset="0"/>
                <a:ea typeface="Calibri" panose="020F0502020204030204" pitchFamily="34" charset="0"/>
                <a:cs typeface="Times New Roman" panose="02020603050405020304" pitchFamily="18" charset="0"/>
              </a:rPr>
              <a:t>O diálogo, na pesquisa e na sala de aula, nos processos da aprendizagem matemática é fundamental para buscar compreender os processos de conceitualização dos alunos, visando captar os conhecimentos prévios do sujeito, suas formas de organização cognitiva, para então, possibilitar a concepção, a oferta e a mediação de tarefas que façam avançar os conceitos em construção dinâmica e complexamente constituída. Na busca da garantia que todos podem e devem aprender, em especial, aprender matemática. (Stella </a:t>
            </a:r>
            <a:r>
              <a:rPr lang="pt-BR" sz="2800" dirty="0" err="1">
                <a:latin typeface="Times" panose="02020603050405020304" pitchFamily="18" charset="0"/>
                <a:ea typeface="Calibri" panose="020F0502020204030204" pitchFamily="34" charset="0"/>
                <a:cs typeface="Times New Roman" panose="02020603050405020304" pitchFamily="18" charset="0"/>
              </a:rPr>
              <a:t>Baruk</a:t>
            </a:r>
            <a:r>
              <a:rPr lang="pt-BR" sz="2800" dirty="0">
                <a:latin typeface="Times" panose="02020603050405020304" pitchFamily="18" charset="0"/>
                <a:ea typeface="Calibri" panose="020F0502020204030204" pitchFamily="34" charset="0"/>
                <a:cs typeface="Times New Roman" panose="02020603050405020304" pitchFamily="18" charset="0"/>
              </a:rPr>
              <a:t>) </a:t>
            </a:r>
            <a:endParaRPr lang="pt-BR" sz="2800" dirty="0"/>
          </a:p>
        </p:txBody>
      </p:sp>
      <p:sp>
        <p:nvSpPr>
          <p:cNvPr id="3" name="Espaço Reservado para Rodapé 2">
            <a:extLst>
              <a:ext uri="{FF2B5EF4-FFF2-40B4-BE49-F238E27FC236}">
                <a16:creationId xmlns:a16="http://schemas.microsoft.com/office/drawing/2014/main" xmlns="" id="{8CB83707-8231-48C6-9BB9-898D9659E5CB}"/>
              </a:ext>
            </a:extLst>
          </p:cNvPr>
          <p:cNvSpPr>
            <a:spLocks noGrp="1"/>
          </p:cNvSpPr>
          <p:nvPr>
            <p:ph type="ftr" sz="quarter" idx="11"/>
          </p:nvPr>
        </p:nvSpPr>
        <p:spPr>
          <a:xfrm>
            <a:off x="2347359" y="6095309"/>
            <a:ext cx="6239309" cy="365125"/>
          </a:xfrm>
        </p:spPr>
        <p:txBody>
          <a:bodyPr/>
          <a:lstStyle/>
          <a:p>
            <a:r>
              <a:rPr lang="de-DE"/>
              <a:t>cristianoamuniz@gmail.com                        FE-UnB                              SBEM</a:t>
            </a:r>
            <a:endParaRPr lang="en-US" dirty="0"/>
          </a:p>
        </p:txBody>
      </p:sp>
    </p:spTree>
    <p:extLst>
      <p:ext uri="{BB962C8B-B14F-4D97-AF65-F5344CB8AC3E}">
        <p14:creationId xmlns:p14="http://schemas.microsoft.com/office/powerpoint/2010/main" val="1291602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28749" y="904876"/>
            <a:ext cx="8982075" cy="4524315"/>
          </a:xfrm>
          <a:prstGeom prst="rect">
            <a:avLst/>
          </a:prstGeom>
        </p:spPr>
        <p:txBody>
          <a:bodyPr wrap="square">
            <a:spAutoFit/>
          </a:bodyPr>
          <a:lstStyle/>
          <a:p>
            <a:pPr indent="449580" algn="just">
              <a:lnSpc>
                <a:spcPct val="150000"/>
              </a:lnSpc>
              <a:spcAft>
                <a:spcPts val="0"/>
              </a:spcAft>
            </a:pPr>
            <a:r>
              <a:rPr lang="pt-BR" sz="2400" dirty="0">
                <a:latin typeface="Times" panose="02020603050405020304" pitchFamily="18" charset="0"/>
                <a:ea typeface="Calibri" panose="020F0502020204030204" pitchFamily="34" charset="0"/>
                <a:cs typeface="Times New Roman" panose="02020603050405020304" pitchFamily="18" charset="0"/>
              </a:rPr>
              <a:t>Assim, buscamos em nossa longa trajetória na pesquisa em educação matemática (quase 40 anos de trabalho), desenvolver a </a:t>
            </a:r>
            <a:r>
              <a:rPr lang="pt-BR" sz="2400" dirty="0">
                <a:solidFill>
                  <a:schemeClr val="bg1"/>
                </a:solidFill>
                <a:latin typeface="Times" panose="02020603050405020304" pitchFamily="18" charset="0"/>
                <a:ea typeface="Calibri" panose="020F0502020204030204" pitchFamily="34" charset="0"/>
                <a:cs typeface="Times New Roman" panose="02020603050405020304" pitchFamily="18" charset="0"/>
              </a:rPr>
              <a:t>categoria de ser matemático</a:t>
            </a:r>
            <a:r>
              <a:rPr lang="pt-BR" sz="2400" dirty="0">
                <a:latin typeface="Times" panose="02020603050405020304" pitchFamily="18" charset="0"/>
                <a:ea typeface="Calibri" panose="020F0502020204030204" pitchFamily="34" charset="0"/>
                <a:cs typeface="Times New Roman" panose="02020603050405020304" pitchFamily="18" charset="0"/>
              </a:rPr>
              <a:t>, uma vez que assumimos aquele que aprende matemática como sujeito cognitivamente ativo e complexo em suas aprendizagens. Para tanto, a Teoria de Gérard Vergnaud aporta conceitos importantes que servem de instrumentos de desvelamento e análises das produções matemáticas relevantes tanto para o pesquisador quanto para o professor.</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Espaço Reservado para Rodapé 2">
            <a:extLst>
              <a:ext uri="{FF2B5EF4-FFF2-40B4-BE49-F238E27FC236}">
                <a16:creationId xmlns:a16="http://schemas.microsoft.com/office/drawing/2014/main" xmlns="" id="{9A6F262E-7593-4088-975A-CC73A58044EA}"/>
              </a:ext>
            </a:extLst>
          </p:cNvPr>
          <p:cNvSpPr>
            <a:spLocks noGrp="1"/>
          </p:cNvSpPr>
          <p:nvPr>
            <p:ph type="ftr" sz="quarter" idx="11"/>
          </p:nvPr>
        </p:nvSpPr>
        <p:spPr>
          <a:xfrm>
            <a:off x="2705168" y="6254336"/>
            <a:ext cx="6239309" cy="365125"/>
          </a:xfrm>
        </p:spPr>
        <p:txBody>
          <a:bodyPr/>
          <a:lstStyle/>
          <a:p>
            <a:r>
              <a:rPr lang="de-DE"/>
              <a:t>cristianoamuniz@gmail.com                        FE-UnB                              SBEM</a:t>
            </a:r>
            <a:endParaRPr lang="en-US" dirty="0"/>
          </a:p>
        </p:txBody>
      </p:sp>
    </p:spTree>
    <p:extLst>
      <p:ext uri="{BB962C8B-B14F-4D97-AF65-F5344CB8AC3E}">
        <p14:creationId xmlns:p14="http://schemas.microsoft.com/office/powerpoint/2010/main" val="989089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1126</TotalTime>
  <Words>1791</Words>
  <Application>Microsoft Office PowerPoint</Application>
  <PresentationFormat>Widescreen</PresentationFormat>
  <Paragraphs>88</Paragraphs>
  <Slides>27</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27</vt:i4>
      </vt:variant>
    </vt:vector>
  </HeadingPairs>
  <TitlesOfParts>
    <vt:vector size="34" baseType="lpstr">
      <vt:lpstr>Arial</vt:lpstr>
      <vt:lpstr>Calibri</vt:lpstr>
      <vt:lpstr>Times</vt:lpstr>
      <vt:lpstr>Times New Roman</vt:lpstr>
      <vt:lpstr>Trebuchet MS</vt:lpstr>
      <vt:lpstr>Tw Cen MT</vt:lpstr>
      <vt:lpstr>Circuito</vt:lpstr>
      <vt:lpstr>O QUE SABEM AS CRIANÇAS QUE NÃO APRENDEM MATEMÁTICA NA ESCOLA</vt:lpstr>
      <vt:lpstr>Apresentação do PowerPoint</vt:lpstr>
      <vt:lpstr>Apresentação do PowerPoint</vt:lpstr>
      <vt:lpstr>O que É aprender.... Em especial... Aprender matemática</vt:lpstr>
      <vt:lpstr>O QUE É 502 – 217: NÃO O QUANTO, MAS O SIGNIFICACADO PARA AQUELE QUE ESTÁ CONSTRUINDO SUAS apreNDIZAGEns MATEMÁTICAs. Dois extremos num mesmo contexto de exclusão:</vt:lpstr>
      <vt:lpstr>Apresentação do PowerPoint</vt:lpstr>
      <vt:lpstr>Apresentação do PowerPoint</vt:lpstr>
      <vt:lpstr>Apresentação do PowerPoint</vt:lpstr>
      <vt:lpstr>Apresentação do PowerPoint</vt:lpstr>
      <vt:lpstr>A definição de CONCEITO: </vt:lpstr>
      <vt:lpstr>Campo Conceitual</vt:lpstr>
      <vt:lpstr>CATEGORIAS CENTRAIS : Definições </vt:lpstr>
      <vt:lpstr>Apresentação do PowerPoint</vt:lpstr>
      <vt:lpstr>Apresentação do PowerPoint</vt:lpstr>
      <vt:lpstr>Apresentação do PowerPoint</vt:lpstr>
      <vt:lpstr>Apresentação do PowerPoint</vt:lpstr>
      <vt:lpstr>Apresentação do PowerPoint</vt:lpstr>
      <vt:lpstr>Os professores tinham dificuldade de comunicação com Maria, uma vez que é deficiente auditiva e o professor não tem linguagem LiBra: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Papel da pesquisa em educação matemática voltado à justiça social</vt:lpstr>
      <vt:lpstr>Obrigado cristiano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Cristiano Alberto Muniz</dc:creator>
  <cp:lastModifiedBy>Paula Maria Fiore Amabile Starling</cp:lastModifiedBy>
  <cp:revision>8</cp:revision>
  <dcterms:created xsi:type="dcterms:W3CDTF">2017-05-30T13:33:49Z</dcterms:created>
  <dcterms:modified xsi:type="dcterms:W3CDTF">2017-08-08T21:35:47Z</dcterms:modified>
</cp:coreProperties>
</file>