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359" r:id="rId3"/>
    <p:sldId id="341" r:id="rId4"/>
    <p:sldId id="356" r:id="rId5"/>
    <p:sldId id="345" r:id="rId6"/>
    <p:sldId id="353" r:id="rId7"/>
    <p:sldId id="354" r:id="rId8"/>
    <p:sldId id="357" r:id="rId9"/>
    <p:sldId id="347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71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656E-3F2C-0D45-B6EB-3BED1E775DF7}" type="datetimeFigureOut">
              <a:rPr lang="en-US" smtClean="0"/>
              <a:t>25/06/15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5761-D416-7645-A39C-141AFE629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25/06/15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25/06/15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7802" y="1489124"/>
            <a:ext cx="6815669" cy="2271848"/>
          </a:xfrm>
        </p:spPr>
        <p:txBody>
          <a:bodyPr/>
          <a:lstStyle/>
          <a:p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/>
              <a:t/>
            </a:r>
            <a:br>
              <a:rPr lang="pt-PT" sz="3600" b="1" dirty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/>
              <a:t/>
            </a:r>
            <a:br>
              <a:rPr lang="pt-PT" sz="3600" b="1" dirty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/>
              <a:t/>
            </a:r>
            <a:br>
              <a:rPr lang="pt-PT" sz="3600" b="1" dirty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/>
              <a:t/>
            </a:r>
            <a:br>
              <a:rPr lang="pt-PT" sz="3600" b="1" dirty="0"/>
            </a:br>
            <a:r>
              <a:rPr lang="pt-PT" sz="3600" b="1" dirty="0" smtClean="0"/>
              <a:t>Seminário “O PNE e o futuro da Educação Brasileira"</a:t>
            </a:r>
            <a:br>
              <a:rPr lang="pt-PT" sz="3600" b="1" dirty="0" smtClean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4051681"/>
            <a:ext cx="6815669" cy="926717"/>
          </a:xfrm>
        </p:spPr>
        <p:txBody>
          <a:bodyPr>
            <a:noAutofit/>
          </a:bodyPr>
          <a:lstStyle/>
          <a:p>
            <a:endParaRPr lang="pt-BR" sz="2000" b="1" dirty="0" smtClean="0"/>
          </a:p>
          <a:p>
            <a:r>
              <a:rPr lang="pt-BR" sz="2400" b="1" dirty="0" smtClean="0"/>
              <a:t>Luiz Dourado   </a:t>
            </a:r>
          </a:p>
          <a:p>
            <a:r>
              <a:rPr lang="pt-BR" sz="2400" b="1" dirty="0" smtClean="0"/>
              <a:t>CNE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767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b="1" dirty="0"/>
              <a:t>Planos de Carreira e Remuneração dos Profissionais do Magistério: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689515" y="2483934"/>
            <a:ext cx="9601196" cy="37150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sz="2800" dirty="0" smtClean="0"/>
              <a:t>Planos </a:t>
            </a:r>
            <a:r>
              <a:rPr lang="pt-PT" sz="2800" dirty="0"/>
              <a:t>de carreira e </a:t>
            </a:r>
            <a:r>
              <a:rPr lang="pt-PT" sz="2800" dirty="0" smtClean="0"/>
              <a:t>remuneração;</a:t>
            </a:r>
          </a:p>
          <a:p>
            <a:pPr marL="0" indent="0" algn="just">
              <a:buNone/>
            </a:pPr>
            <a:r>
              <a:rPr lang="pt-PT" sz="2800" dirty="0" smtClean="0"/>
              <a:t>Convergência entre </a:t>
            </a:r>
            <a:r>
              <a:rPr lang="pt-PT" sz="2800" dirty="0"/>
              <a:t>formas de acesso e provimento ao </a:t>
            </a:r>
            <a:r>
              <a:rPr lang="pt-PT" sz="2800" dirty="0" smtClean="0"/>
              <a:t>cargo;</a:t>
            </a:r>
          </a:p>
          <a:p>
            <a:pPr marL="0" indent="0" algn="just">
              <a:buNone/>
            </a:pPr>
            <a:r>
              <a:rPr lang="pt-PT" sz="2800" dirty="0" smtClean="0"/>
              <a:t>formação </a:t>
            </a:r>
            <a:r>
              <a:rPr lang="pt-PT" sz="2800" dirty="0"/>
              <a:t>inicial, formação </a:t>
            </a:r>
            <a:r>
              <a:rPr lang="pt-PT" sz="2800" dirty="0" smtClean="0"/>
              <a:t>continuada;</a:t>
            </a:r>
          </a:p>
          <a:p>
            <a:pPr marL="0" indent="0" algn="just">
              <a:buNone/>
            </a:pPr>
            <a:r>
              <a:rPr lang="pt-PT" sz="2800" dirty="0" smtClean="0"/>
              <a:t>jornada </a:t>
            </a:r>
            <a:r>
              <a:rPr lang="pt-PT" sz="2800" dirty="0"/>
              <a:t>de trabalho, incluindo horas para as </a:t>
            </a:r>
            <a:r>
              <a:rPr lang="pt-PT" sz="2800" dirty="0" smtClean="0"/>
              <a:t>atividades;</a:t>
            </a:r>
          </a:p>
          <a:p>
            <a:pPr marL="0" indent="0" algn="just">
              <a:buNone/>
            </a:pPr>
            <a:r>
              <a:rPr lang="pt-PT" sz="2800" dirty="0" smtClean="0"/>
              <a:t>progressão </a:t>
            </a:r>
            <a:r>
              <a:rPr lang="pt-PT" sz="2800" dirty="0"/>
              <a:t>na carreira e avaliação de desempenho com a participação dos pares.</a:t>
            </a: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4667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Conselho</a:t>
            </a:r>
            <a:r>
              <a:rPr lang="en-US" sz="3600" dirty="0" smtClean="0"/>
              <a:t> </a:t>
            </a:r>
            <a:r>
              <a:rPr lang="en-US" sz="3600" dirty="0" err="1" smtClean="0"/>
              <a:t>Nacional</a:t>
            </a:r>
            <a:r>
              <a:rPr lang="en-US" sz="3600" dirty="0" smtClean="0"/>
              <a:t> de </a:t>
            </a:r>
            <a:r>
              <a:rPr lang="en-US" sz="3600" dirty="0" err="1" smtClean="0"/>
              <a:t>Educação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sz="3600" dirty="0"/>
              <a:t> </a:t>
            </a:r>
            <a:r>
              <a:rPr lang="pt-PT" sz="3600" dirty="0" smtClean="0"/>
              <a:t>composição/ câmaras;</a:t>
            </a:r>
          </a:p>
          <a:p>
            <a:r>
              <a:rPr lang="pt-PT" sz="3600" dirty="0" smtClean="0"/>
              <a:t>PNE, Diretrizes, metas e estratégias;</a:t>
            </a:r>
          </a:p>
          <a:p>
            <a:r>
              <a:rPr lang="pt-PT" sz="3600" dirty="0" err="1" smtClean="0"/>
              <a:t>Art</a:t>
            </a:r>
            <a:r>
              <a:rPr lang="pt-PT" sz="3600" dirty="0" smtClean="0"/>
              <a:t>. 5 do PNE &gt; Monitoramento contínuo e avaliações periódicas: MEC; Comissão Educação da Câmara dos Deputados e Comissão </a:t>
            </a:r>
            <a:r>
              <a:rPr lang="pt-PT" sz="3600" dirty="0" err="1" smtClean="0"/>
              <a:t>Educ</a:t>
            </a:r>
            <a:r>
              <a:rPr lang="pt-PT" sz="3600" dirty="0" smtClean="0"/>
              <a:t>, cultura e </a:t>
            </a:r>
            <a:r>
              <a:rPr lang="pt-PT" sz="3600" dirty="0" err="1" smtClean="0"/>
              <a:t>Esporte</a:t>
            </a:r>
            <a:r>
              <a:rPr lang="pt-PT" sz="3600" dirty="0" smtClean="0"/>
              <a:t> do Senado Federal e FNE;</a:t>
            </a:r>
          </a:p>
          <a:p>
            <a:r>
              <a:rPr lang="pt-PT" sz="3600" dirty="0" smtClean="0"/>
              <a:t>Comissões do CNE e o PNE;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Políticas</a:t>
            </a:r>
            <a:r>
              <a:rPr lang="en-US" sz="3600" dirty="0" smtClean="0"/>
              <a:t> e </a:t>
            </a:r>
            <a:r>
              <a:rPr lang="en-US" sz="3600" dirty="0" err="1" smtClean="0"/>
              <a:t>Gestão</a:t>
            </a:r>
            <a:r>
              <a:rPr lang="en-US" sz="3600" dirty="0" smtClean="0"/>
              <a:t> 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3600" dirty="0"/>
              <a:t> </a:t>
            </a:r>
            <a:r>
              <a:rPr lang="pt-PT" sz="3600" dirty="0" smtClean="0"/>
              <a:t>Educação e qualidade: polissemia;</a:t>
            </a:r>
          </a:p>
          <a:p>
            <a:r>
              <a:rPr lang="pt-PT" sz="3600" dirty="0" smtClean="0"/>
              <a:t>Níveis, etapas e modalidades;</a:t>
            </a:r>
          </a:p>
          <a:p>
            <a:r>
              <a:rPr lang="pt-PT" sz="3600" dirty="0" smtClean="0"/>
              <a:t>Financiamento;</a:t>
            </a:r>
          </a:p>
          <a:p>
            <a:r>
              <a:rPr lang="x-none" sz="3600" dirty="0" smtClean="0"/>
              <a:t>Valorização dos Profissionais da Educação; </a:t>
            </a:r>
          </a:p>
          <a:p>
            <a:r>
              <a:rPr lang="x-none" sz="3600" dirty="0" smtClean="0"/>
              <a:t>Sistema Nacional de Educação;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6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de Profissionais da EB 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instituições </a:t>
            </a:r>
            <a:r>
              <a:rPr lang="pt-BR" sz="2800" dirty="0"/>
              <a:t>de educação básica e superior como espaço de atuação e formação;</a:t>
            </a:r>
          </a:p>
          <a:p>
            <a:r>
              <a:rPr lang="pt-BR" sz="2800" dirty="0" smtClean="0"/>
              <a:t>Articulação Teoria e prática;</a:t>
            </a:r>
            <a:endParaRPr lang="pt-BR" sz="2800" dirty="0"/>
          </a:p>
          <a:p>
            <a:r>
              <a:rPr lang="pt-BR" sz="2800" dirty="0"/>
              <a:t> formação teórica, científica e pedagógica </a:t>
            </a:r>
            <a:r>
              <a:rPr lang="pt-BR" sz="2800" dirty="0" smtClean="0"/>
              <a:t>consistente&gt; interdisciplinaridade;</a:t>
            </a:r>
            <a:endParaRPr lang="pt-BR" sz="2800" dirty="0"/>
          </a:p>
          <a:p>
            <a:r>
              <a:rPr lang="pt-BR" sz="2800" dirty="0"/>
              <a:t>estágio integrado </a:t>
            </a:r>
            <a:r>
              <a:rPr lang="pt-BR" sz="2800" dirty="0" smtClean="0"/>
              <a:t> </a:t>
            </a:r>
            <a:r>
              <a:rPr lang="pt-BR" sz="2800" dirty="0"/>
              <a:t>e </a:t>
            </a:r>
            <a:r>
              <a:rPr lang="pt-BR" sz="2800" dirty="0" smtClean="0"/>
              <a:t> </a:t>
            </a:r>
            <a:r>
              <a:rPr lang="pt-BR" sz="2800" dirty="0"/>
              <a:t>exercício na EB</a:t>
            </a:r>
            <a:r>
              <a:rPr lang="pt-BR" sz="2800" dirty="0" smtClean="0"/>
              <a:t>;</a:t>
            </a:r>
            <a:r>
              <a:rPr lang="pt-BR" sz="2800" dirty="0"/>
              <a:t> </a:t>
            </a: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37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151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Inicial e Continuada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PT" sz="3200" dirty="0" smtClean="0"/>
          </a:p>
          <a:p>
            <a:r>
              <a:rPr lang="pt-PT" sz="3200" dirty="0" smtClean="0"/>
              <a:t>Docência como ação educativa e processo pedagógico intencional &gt; dimensões técnica, política, ética e estética;</a:t>
            </a:r>
          </a:p>
          <a:p>
            <a:r>
              <a:rPr lang="pt-PT" sz="3200" dirty="0" smtClean="0"/>
              <a:t>políticas de formação: Assimetrias, limites e possibilidades;</a:t>
            </a:r>
          </a:p>
          <a:p>
            <a:r>
              <a:rPr lang="pt-PT" sz="3200" dirty="0" smtClean="0"/>
              <a:t>Integração e interdisciplinaridade curriculares;</a:t>
            </a:r>
          </a:p>
          <a:p>
            <a:r>
              <a:rPr lang="pt-PT" sz="3200" dirty="0" smtClean="0"/>
              <a:t>Valorização da vivência investigativa e aperfeiçoamento da prática educativa;</a:t>
            </a:r>
            <a:r>
              <a:rPr lang="pt-PT" sz="3200" dirty="0"/>
              <a:t> Assimetrias e precariedade das </a:t>
            </a:r>
            <a:endParaRPr lang="pt-PT" sz="3200" dirty="0" smtClean="0"/>
          </a:p>
          <a:p>
            <a:endParaRPr lang="pt-BR" sz="2800" dirty="0"/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3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151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Inicial e Continuada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sz="3200" dirty="0" smtClean="0"/>
          </a:p>
          <a:p>
            <a:r>
              <a:rPr lang="pt-PT" sz="2800" dirty="0" smtClean="0"/>
              <a:t>I</a:t>
            </a:r>
            <a:r>
              <a:rPr lang="pt-BR" sz="2800" dirty="0" err="1" smtClean="0"/>
              <a:t>dentidade</a:t>
            </a:r>
            <a:r>
              <a:rPr lang="pt-BR" sz="2800" dirty="0" smtClean="0"/>
              <a:t> dos profissionais, sua participação nos projetos formativos;</a:t>
            </a:r>
          </a:p>
          <a:p>
            <a:r>
              <a:rPr lang="pt-BR" sz="2800" dirty="0" smtClean="0"/>
              <a:t>Articulação entre educação básica e educação superior;</a:t>
            </a:r>
          </a:p>
          <a:p>
            <a:r>
              <a:rPr lang="pt-BR" sz="2800" dirty="0" smtClean="0"/>
              <a:t>Respeito as diferenças e no reconhecimento e valorização da diversidade;</a:t>
            </a:r>
          </a:p>
          <a:p>
            <a:r>
              <a:rPr lang="pt-BR" sz="2800" dirty="0" smtClean="0"/>
              <a:t>Instituição de padrão de qualidade &gt; articulação entre ensino, pesquisa e extensão;</a:t>
            </a:r>
            <a:endParaRPr lang="pt-BR" sz="2800" dirty="0"/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151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Inicial e Continuada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sz="3200" dirty="0" smtClean="0"/>
          </a:p>
          <a:p>
            <a:r>
              <a:rPr lang="pt-PT" sz="2800" dirty="0" smtClean="0"/>
              <a:t>F</a:t>
            </a:r>
            <a:r>
              <a:rPr lang="pt-BR" sz="2800" dirty="0" err="1" smtClean="0"/>
              <a:t>ormulação</a:t>
            </a:r>
            <a:r>
              <a:rPr lang="pt-BR" sz="2800" dirty="0" smtClean="0"/>
              <a:t> de projetos pedagógicos próprios &gt; institucionalização;</a:t>
            </a:r>
          </a:p>
          <a:p>
            <a:r>
              <a:rPr lang="pt-BR" sz="2800" dirty="0" smtClean="0"/>
              <a:t>Tempo e espaço para atividades coletivas de estudos e investigações;</a:t>
            </a:r>
          </a:p>
          <a:p>
            <a:r>
              <a:rPr lang="pt-BR" sz="2800" dirty="0" smtClean="0"/>
              <a:t>Garantia de formação ampla: conteúdos específicos relativos à formação na área de políticas públicas e gestão da educação, direitos humanos, diversidade e educação, língua brasileira de sinais (libras), bem como garantir conteúdos específicos da área de conhecimento, seus fundamentos e metodologias &gt; sólida formação TXP;</a:t>
            </a:r>
            <a:endParaRPr lang="pt-BR" sz="2800" dirty="0"/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/>
              <a:t> 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PT" sz="3200" b="1" dirty="0" smtClean="0"/>
              <a:t>Formação </a:t>
            </a:r>
            <a:r>
              <a:rPr lang="pt-PT" sz="3200" b="1" dirty="0"/>
              <a:t>Inicial </a:t>
            </a:r>
            <a:r>
              <a:rPr lang="pt-PT" sz="3200" b="1" dirty="0" smtClean="0"/>
              <a:t>e </a:t>
            </a:r>
            <a:r>
              <a:rPr lang="pt-PT" sz="3200" b="1" dirty="0"/>
              <a:t>a valorização do profissional docente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90561" y="2401457"/>
            <a:ext cx="9601196" cy="37150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PT" sz="12800" b="1" dirty="0" smtClean="0"/>
              <a:t>Cursos </a:t>
            </a:r>
            <a:r>
              <a:rPr lang="pt-PT" sz="12800" b="1" dirty="0"/>
              <a:t>de Licenciatura, de graduação </a:t>
            </a:r>
            <a:r>
              <a:rPr lang="pt-PT" sz="12800" b="1" dirty="0" smtClean="0"/>
              <a:t>Plena;</a:t>
            </a:r>
          </a:p>
          <a:p>
            <a:pPr marL="0" indent="0" algn="just">
              <a:buNone/>
            </a:pPr>
            <a:endParaRPr lang="pt-PT" sz="12800" b="1" dirty="0" smtClean="0"/>
          </a:p>
          <a:p>
            <a:pPr marL="0" indent="0" algn="just">
              <a:buNone/>
            </a:pPr>
            <a:r>
              <a:rPr lang="pt-PT" sz="12800" b="1" dirty="0" smtClean="0"/>
              <a:t>Programas </a:t>
            </a:r>
            <a:r>
              <a:rPr lang="pt-PT" sz="12800" b="1" dirty="0"/>
              <a:t>Especiais de Formação </a:t>
            </a:r>
            <a:r>
              <a:rPr lang="pt-PT" sz="12800" b="1" dirty="0" smtClean="0"/>
              <a:t>Pedagógica;</a:t>
            </a:r>
          </a:p>
          <a:p>
            <a:pPr marL="0" indent="0" algn="just">
              <a:buNone/>
            </a:pPr>
            <a:endParaRPr lang="pt-PT" sz="12800" b="1" dirty="0" smtClean="0"/>
          </a:p>
          <a:p>
            <a:pPr marL="0" indent="0" algn="just">
              <a:buNone/>
            </a:pPr>
            <a:r>
              <a:rPr lang="pt-PT" sz="12800" b="1" dirty="0" smtClean="0"/>
              <a:t>Cursos de 2ª. Licenciatura</a:t>
            </a:r>
            <a:r>
              <a:rPr lang="pt-BR" sz="12800" dirty="0" smtClean="0"/>
              <a:t>;</a:t>
            </a:r>
          </a:p>
          <a:p>
            <a:pPr marL="0" indent="0" algn="just">
              <a:buNone/>
            </a:pPr>
            <a:endParaRPr lang="pt-BR" sz="11200" b="1" dirty="0" smtClean="0"/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PT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4432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1510"/>
          </a:xfrm>
        </p:spPr>
        <p:txBody>
          <a:bodyPr>
            <a:normAutofit/>
          </a:bodyPr>
          <a:lstStyle/>
          <a:p>
            <a:r>
              <a:rPr lang="x-none" sz="3200" b="1" dirty="0" smtClean="0"/>
              <a:t>Formação Continuada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 </a:t>
            </a:r>
            <a:r>
              <a:rPr lang="pt-PT" sz="3200" dirty="0" smtClean="0"/>
              <a:t>atividades e cursos de formação;</a:t>
            </a:r>
          </a:p>
          <a:p>
            <a:r>
              <a:rPr lang="pt-PT" sz="3200" dirty="0" smtClean="0"/>
              <a:t>Institucionalização;</a:t>
            </a:r>
          </a:p>
          <a:p>
            <a:r>
              <a:rPr lang="pt-PT" sz="3200" dirty="0" smtClean="0"/>
              <a:t>FC sistemas, redes e instituições de educação básica;</a:t>
            </a:r>
          </a:p>
          <a:p>
            <a:r>
              <a:rPr lang="pt-PT" sz="3200" dirty="0" smtClean="0"/>
              <a:t>FC e IES;</a:t>
            </a:r>
          </a:p>
          <a:p>
            <a:endParaRPr lang="pt-PT" sz="3200" dirty="0" smtClean="0"/>
          </a:p>
          <a:p>
            <a:endParaRPr lang="pt-PT" sz="3200" dirty="0" smtClean="0"/>
          </a:p>
          <a:p>
            <a:endParaRPr lang="pt-BR" sz="2800" dirty="0"/>
          </a:p>
          <a:p>
            <a:pPr algn="just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60045" y="28610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11227</TotalTime>
  <Words>387</Words>
  <Application>Microsoft Macintosh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Orgânico</vt:lpstr>
      <vt:lpstr>         Seminário “O PNE e o futuro da Educação Brasileira"  </vt:lpstr>
      <vt:lpstr>Conselho Nacional de Educação</vt:lpstr>
      <vt:lpstr>Políticas e Gestão </vt:lpstr>
      <vt:lpstr>Formação de Profissionais da EB </vt:lpstr>
      <vt:lpstr>Formação Inicial e Continuada</vt:lpstr>
      <vt:lpstr>Formação Inicial e Continuada</vt:lpstr>
      <vt:lpstr>Formação Inicial e Continuada</vt:lpstr>
      <vt:lpstr>  Formação Inicial e a valorização do profissional docente  </vt:lpstr>
      <vt:lpstr>Formação Continuada</vt:lpstr>
      <vt:lpstr>Planos de Carreira e Remuneração dos Profissionais do Magistério: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Luiz Dourado</cp:lastModifiedBy>
  <cp:revision>118</cp:revision>
  <dcterms:created xsi:type="dcterms:W3CDTF">2014-03-13T19:29:05Z</dcterms:created>
  <dcterms:modified xsi:type="dcterms:W3CDTF">2015-06-25T17:38:03Z</dcterms:modified>
</cp:coreProperties>
</file>