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pt-B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604346-CA3F-4E4A-9019-BF21CEDC1E7E}" type="doc">
      <dgm:prSet loTypeId="urn:microsoft.com/office/officeart/2005/8/layout/arrow2" loCatId="process" qsTypeId="urn:microsoft.com/office/officeart/2005/8/quickstyle/simple4" qsCatId="simple" csTypeId="urn:microsoft.com/office/officeart/2005/8/colors/accent1_2" csCatId="accent1" phldr="1"/>
      <dgm:spPr/>
    </dgm:pt>
    <dgm:pt modelId="{380DD6C4-E8B5-344C-ABD9-F43521C382C7}">
      <dgm:prSet phldrT="[Text]"/>
      <dgm:spPr/>
      <dgm:t>
        <a:bodyPr/>
        <a:lstStyle/>
        <a:p>
          <a:r>
            <a:rPr lang="en-US" dirty="0" smtClean="0">
              <a:latin typeface="Apple Casual"/>
              <a:cs typeface="Apple Casual"/>
            </a:rPr>
            <a:t>2007</a:t>
          </a:r>
          <a:endParaRPr lang="en-US" dirty="0">
            <a:latin typeface="Apple Casual"/>
            <a:cs typeface="Apple Casual"/>
          </a:endParaRPr>
        </a:p>
      </dgm:t>
    </dgm:pt>
    <dgm:pt modelId="{C8BB8A3D-D749-874A-936B-0F58E4DEE675}" type="parTrans" cxnId="{EEAA002D-CFF6-EF46-A9EC-4F2CE2D5F942}">
      <dgm:prSet/>
      <dgm:spPr/>
      <dgm:t>
        <a:bodyPr/>
        <a:lstStyle/>
        <a:p>
          <a:endParaRPr lang="en-US"/>
        </a:p>
      </dgm:t>
    </dgm:pt>
    <dgm:pt modelId="{A4C20B3D-7ACD-9940-8C51-A60F1D0E2E11}" type="sibTrans" cxnId="{EEAA002D-CFF6-EF46-A9EC-4F2CE2D5F942}">
      <dgm:prSet/>
      <dgm:spPr/>
      <dgm:t>
        <a:bodyPr/>
        <a:lstStyle/>
        <a:p>
          <a:endParaRPr lang="en-US"/>
        </a:p>
      </dgm:t>
    </dgm:pt>
    <dgm:pt modelId="{2124C0A4-8543-0B4D-8402-3C1A4B9CB2A9}">
      <dgm:prSet phldrT="[Text]"/>
      <dgm:spPr/>
      <dgm:t>
        <a:bodyPr/>
        <a:lstStyle/>
        <a:p>
          <a:r>
            <a:rPr lang="en-US" dirty="0" smtClean="0">
              <a:latin typeface="Apple Casual"/>
              <a:cs typeface="Apple Casual"/>
            </a:rPr>
            <a:t>2015</a:t>
          </a:r>
          <a:endParaRPr lang="en-US" dirty="0">
            <a:latin typeface="Apple Casual"/>
            <a:cs typeface="Apple Casual"/>
          </a:endParaRPr>
        </a:p>
      </dgm:t>
    </dgm:pt>
    <dgm:pt modelId="{7444B24F-508E-8548-9A42-54DE2FE0E00F}" type="parTrans" cxnId="{111C63F6-6B85-DA47-AF8D-440B96A7152C}">
      <dgm:prSet/>
      <dgm:spPr/>
      <dgm:t>
        <a:bodyPr/>
        <a:lstStyle/>
        <a:p>
          <a:endParaRPr lang="en-US"/>
        </a:p>
      </dgm:t>
    </dgm:pt>
    <dgm:pt modelId="{46CAC9FA-8277-8648-9412-6E21A1718760}" type="sibTrans" cxnId="{111C63F6-6B85-DA47-AF8D-440B96A7152C}">
      <dgm:prSet/>
      <dgm:spPr/>
      <dgm:t>
        <a:bodyPr/>
        <a:lstStyle/>
        <a:p>
          <a:endParaRPr lang="en-US"/>
        </a:p>
      </dgm:t>
    </dgm:pt>
    <dgm:pt modelId="{49DF381A-DC56-D849-AF31-EB22F0AA333F}" type="pres">
      <dgm:prSet presAssocID="{72604346-CA3F-4E4A-9019-BF21CEDC1E7E}" presName="arrowDiagram" presStyleCnt="0">
        <dgm:presLayoutVars>
          <dgm:chMax val="5"/>
          <dgm:dir/>
          <dgm:resizeHandles val="exact"/>
        </dgm:presLayoutVars>
      </dgm:prSet>
      <dgm:spPr/>
    </dgm:pt>
    <dgm:pt modelId="{578532E7-CA26-6445-A236-36F9EBE6C3A5}" type="pres">
      <dgm:prSet presAssocID="{72604346-CA3F-4E4A-9019-BF21CEDC1E7E}" presName="arrow" presStyleLbl="bgShp" presStyleIdx="0" presStyleCnt="1" custLinFactNeighborY="-6512"/>
      <dgm:spPr>
        <a:solidFill>
          <a:srgbClr val="FFFF00"/>
        </a:solidFill>
        <a:ln>
          <a:solidFill>
            <a:srgbClr val="000090"/>
          </a:solidFill>
        </a:ln>
      </dgm:spPr>
    </dgm:pt>
    <dgm:pt modelId="{1DAEC40B-16FD-8845-935E-5258D1F40771}" type="pres">
      <dgm:prSet presAssocID="{72604346-CA3F-4E4A-9019-BF21CEDC1E7E}" presName="arrowDiagram2" presStyleCnt="0"/>
      <dgm:spPr/>
    </dgm:pt>
    <dgm:pt modelId="{6D1D878F-62BB-8C4E-984D-062DC1C840B1}" type="pres">
      <dgm:prSet presAssocID="{380DD6C4-E8B5-344C-ABD9-F43521C382C7}" presName="bullet2a" presStyleLbl="node1" presStyleIdx="0" presStyleCnt="2"/>
      <dgm:spPr/>
    </dgm:pt>
    <dgm:pt modelId="{40C85EB5-9284-F742-968F-9A771A19F993}" type="pres">
      <dgm:prSet presAssocID="{380DD6C4-E8B5-344C-ABD9-F43521C382C7}" presName="textBox2a" presStyleLbl="revTx" presStyleIdx="0" presStyleCnt="2" custLinFactNeighborX="1784" custLinFactNeighborY="-218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323870-B3F5-A646-8C6E-4F7F0B502C21}" type="pres">
      <dgm:prSet presAssocID="{2124C0A4-8543-0B4D-8402-3C1A4B9CB2A9}" presName="bullet2b" presStyleLbl="node1" presStyleIdx="1" presStyleCnt="2"/>
      <dgm:spPr/>
    </dgm:pt>
    <dgm:pt modelId="{92B84B08-E4E2-D54A-93DA-6AB0B3C563D1}" type="pres">
      <dgm:prSet presAssocID="{2124C0A4-8543-0B4D-8402-3C1A4B9CB2A9}" presName="textBox2b" presStyleLbl="revTx" presStyleIdx="1" presStyleCnt="2" custLinFactNeighborX="-512" custLinFactNeighborY="-175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2D7A0A2-01FB-1744-9E4A-2604031B7164}" type="presOf" srcId="{2124C0A4-8543-0B4D-8402-3C1A4B9CB2A9}" destId="{92B84B08-E4E2-D54A-93DA-6AB0B3C563D1}" srcOrd="0" destOrd="0" presId="urn:microsoft.com/office/officeart/2005/8/layout/arrow2"/>
    <dgm:cxn modelId="{EEAA002D-CFF6-EF46-A9EC-4F2CE2D5F942}" srcId="{72604346-CA3F-4E4A-9019-BF21CEDC1E7E}" destId="{380DD6C4-E8B5-344C-ABD9-F43521C382C7}" srcOrd="0" destOrd="0" parTransId="{C8BB8A3D-D749-874A-936B-0F58E4DEE675}" sibTransId="{A4C20B3D-7ACD-9940-8C51-A60F1D0E2E11}"/>
    <dgm:cxn modelId="{111C63F6-6B85-DA47-AF8D-440B96A7152C}" srcId="{72604346-CA3F-4E4A-9019-BF21CEDC1E7E}" destId="{2124C0A4-8543-0B4D-8402-3C1A4B9CB2A9}" srcOrd="1" destOrd="0" parTransId="{7444B24F-508E-8548-9A42-54DE2FE0E00F}" sibTransId="{46CAC9FA-8277-8648-9412-6E21A1718760}"/>
    <dgm:cxn modelId="{E61674B4-15CC-424A-B138-49F914603434}" type="presOf" srcId="{72604346-CA3F-4E4A-9019-BF21CEDC1E7E}" destId="{49DF381A-DC56-D849-AF31-EB22F0AA333F}" srcOrd="0" destOrd="0" presId="urn:microsoft.com/office/officeart/2005/8/layout/arrow2"/>
    <dgm:cxn modelId="{BBC73327-3914-3A48-9D4B-7947E42A007C}" type="presOf" srcId="{380DD6C4-E8B5-344C-ABD9-F43521C382C7}" destId="{40C85EB5-9284-F742-968F-9A771A19F993}" srcOrd="0" destOrd="0" presId="urn:microsoft.com/office/officeart/2005/8/layout/arrow2"/>
    <dgm:cxn modelId="{F8F6BA23-AEE8-2C41-892C-CD4B990C49E9}" type="presParOf" srcId="{49DF381A-DC56-D849-AF31-EB22F0AA333F}" destId="{578532E7-CA26-6445-A236-36F9EBE6C3A5}" srcOrd="0" destOrd="0" presId="urn:microsoft.com/office/officeart/2005/8/layout/arrow2"/>
    <dgm:cxn modelId="{28E56FC6-8994-3C48-8522-3D5814A1BA12}" type="presParOf" srcId="{49DF381A-DC56-D849-AF31-EB22F0AA333F}" destId="{1DAEC40B-16FD-8845-935E-5258D1F40771}" srcOrd="1" destOrd="0" presId="urn:microsoft.com/office/officeart/2005/8/layout/arrow2"/>
    <dgm:cxn modelId="{176FF89B-3291-7744-81A8-7852AEE9806F}" type="presParOf" srcId="{1DAEC40B-16FD-8845-935E-5258D1F40771}" destId="{6D1D878F-62BB-8C4E-984D-062DC1C840B1}" srcOrd="0" destOrd="0" presId="urn:microsoft.com/office/officeart/2005/8/layout/arrow2"/>
    <dgm:cxn modelId="{6D45EA4B-DCC6-584C-AB9A-C57E44052AE9}" type="presParOf" srcId="{1DAEC40B-16FD-8845-935E-5258D1F40771}" destId="{40C85EB5-9284-F742-968F-9A771A19F993}" srcOrd="1" destOrd="0" presId="urn:microsoft.com/office/officeart/2005/8/layout/arrow2"/>
    <dgm:cxn modelId="{CBFB16F3-AF4B-D544-AE7A-874D925F6862}" type="presParOf" srcId="{1DAEC40B-16FD-8845-935E-5258D1F40771}" destId="{F4323870-B3F5-A646-8C6E-4F7F0B502C21}" srcOrd="2" destOrd="0" presId="urn:microsoft.com/office/officeart/2005/8/layout/arrow2"/>
    <dgm:cxn modelId="{F6D8FE8F-137A-2A4C-BDAC-5D35199A4900}" type="presParOf" srcId="{1DAEC40B-16FD-8845-935E-5258D1F40771}" destId="{92B84B08-E4E2-D54A-93DA-6AB0B3C563D1}" srcOrd="3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532E7-CA26-6445-A236-36F9EBE6C3A5}">
      <dsp:nvSpPr>
        <dsp:cNvPr id="0" name=""/>
        <dsp:cNvSpPr/>
      </dsp:nvSpPr>
      <dsp:spPr>
        <a:xfrm>
          <a:off x="0" y="25018"/>
          <a:ext cx="7141108" cy="4463192"/>
        </a:xfrm>
        <a:prstGeom prst="swooshArrow">
          <a:avLst>
            <a:gd name="adj1" fmla="val 25000"/>
            <a:gd name="adj2" fmla="val 25000"/>
          </a:avLst>
        </a:prstGeom>
        <a:solidFill>
          <a:srgbClr val="FFFF00"/>
        </a:solidFill>
        <a:ln>
          <a:solidFill>
            <a:srgbClr val="00009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D1D878F-62BB-8C4E-984D-062DC1C840B1}">
      <dsp:nvSpPr>
        <dsp:cNvPr id="0" name=""/>
        <dsp:cNvSpPr/>
      </dsp:nvSpPr>
      <dsp:spPr>
        <a:xfrm>
          <a:off x="1660307" y="2748101"/>
          <a:ext cx="249938" cy="24993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C85EB5-9284-F742-968F-9A771A19F993}">
      <dsp:nvSpPr>
        <dsp:cNvPr id="0" name=""/>
        <dsp:cNvSpPr/>
      </dsp:nvSpPr>
      <dsp:spPr>
        <a:xfrm>
          <a:off x="1826681" y="2456542"/>
          <a:ext cx="2320860" cy="19057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437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latin typeface="Apple Casual"/>
              <a:cs typeface="Apple Casual"/>
            </a:rPr>
            <a:t>2007</a:t>
          </a:r>
          <a:endParaRPr lang="en-US" sz="6500" kern="1200" dirty="0">
            <a:latin typeface="Apple Casual"/>
            <a:cs typeface="Apple Casual"/>
          </a:endParaRPr>
        </a:p>
      </dsp:txBody>
      <dsp:txXfrm>
        <a:off x="1826681" y="2456542"/>
        <a:ext cx="2320860" cy="1905783"/>
      </dsp:txXfrm>
    </dsp:sp>
    <dsp:sp modelId="{F4323870-B3F5-A646-8C6E-4F7F0B502C21}">
      <dsp:nvSpPr>
        <dsp:cNvPr id="0" name=""/>
        <dsp:cNvSpPr/>
      </dsp:nvSpPr>
      <dsp:spPr>
        <a:xfrm>
          <a:off x="3963314" y="1609987"/>
          <a:ext cx="428466" cy="4284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B84B08-E4E2-D54A-93DA-6AB0B3C563D1}">
      <dsp:nvSpPr>
        <dsp:cNvPr id="0" name=""/>
        <dsp:cNvSpPr/>
      </dsp:nvSpPr>
      <dsp:spPr>
        <a:xfrm>
          <a:off x="4165665" y="1305800"/>
          <a:ext cx="2320860" cy="2954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036" tIns="0" rIns="0" bIns="0" numCol="1" spcCol="1270" anchor="t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>
              <a:latin typeface="Apple Casual"/>
              <a:cs typeface="Apple Casual"/>
            </a:rPr>
            <a:t>2015</a:t>
          </a:r>
          <a:endParaRPr lang="en-US" sz="6500" kern="1200" dirty="0">
            <a:latin typeface="Apple Casual"/>
            <a:cs typeface="Apple Casual"/>
          </a:endParaRPr>
        </a:p>
      </dsp:txBody>
      <dsp:txXfrm>
        <a:off x="4165665" y="1305800"/>
        <a:ext cx="2320860" cy="2954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9C486CF-0A6D-E444-8357-C1C6780E19A4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noProof="0" smtClean="0"/>
              <a:t>Click to edit Master text styles</a:t>
            </a:r>
          </a:p>
          <a:p>
            <a:pPr lvl="1"/>
            <a:r>
              <a:rPr lang="x-none" noProof="0" smtClean="0"/>
              <a:t>Second level</a:t>
            </a:r>
          </a:p>
          <a:p>
            <a:pPr lvl="2"/>
            <a:r>
              <a:rPr lang="x-none" noProof="0" smtClean="0"/>
              <a:t>Third level</a:t>
            </a:r>
          </a:p>
          <a:p>
            <a:pPr lvl="3"/>
            <a:r>
              <a:rPr lang="x-none" noProof="0" smtClean="0"/>
              <a:t>Fourth level</a:t>
            </a:r>
          </a:p>
          <a:p>
            <a:pPr lvl="4"/>
            <a:r>
              <a:rPr lang="x-none" noProof="0" smtClean="0"/>
              <a:t>Fifth level</a:t>
            </a:r>
            <a:endParaRPr lang="pt-B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AB18885-A41F-D640-8F68-EB149D4300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12783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ＭＳ Ｐゴシック" pitchFamily="-65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7E6BFF3-F92F-2244-803F-8B6728C30964}" type="slidenum">
              <a:rPr lang="pt-BR">
                <a:ea typeface="ＭＳ Ｐゴシック" pitchFamily="-65" charset="-128"/>
                <a:cs typeface="ＭＳ Ｐゴシック" pitchFamily="-65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>
              <a:ea typeface="ＭＳ Ｐゴシック" pitchFamily="-65" charset="-128"/>
              <a:cs typeface="ＭＳ Ｐゴシック" pitchFamily="-65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78ED6-92BB-C544-B098-171FC5FFBF69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2233-B1B3-7F4B-BB19-4CC0A16C85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979BD-C85A-2E47-98DB-D53FFA4141E7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7F518-934A-C546-9AA4-21CBB0DA6D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414D5-ABD8-A74F-8FAA-D6CD325C6321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29740-E6CE-014D-9A44-236FED1FDFB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8C6CB-7B2A-9249-BAD6-2639285A18DF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54141-CD70-2846-B503-630F365175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B4FCE-1B4A-1945-9640-C285C54D7A57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ED517-2B12-844C-B1A4-286A9952E3D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ABD4A-CBD4-0C49-9E73-383FCF36922F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F6337-2E09-A34E-A0EB-59F4A3EECA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D294D-256B-5D4A-B799-BAE1B86A7182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09675-C982-2D40-B55C-70252DFEE4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BA386-8273-F245-94B9-8DB29D15B6E6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9A557-3A50-7C41-82B5-FA6C9B50B8A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B2FFF-32F0-6A43-9CF8-E2E688F83846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D4EEC-C5BE-3F47-AA69-5F0E0D5E46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4C9BF-0B6D-FF49-9697-C48F11257276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061A1-34B1-7E4D-86D6-B916C6F04D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A3FB6-82E8-E24F-9FF9-43400740E13E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14AB-6198-3D40-8EE0-7D1D6941A0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DBEA6B1-F5C4-604E-B76C-EC2DEC882D30}" type="datetime1">
              <a:rPr lang="pt-BR"/>
              <a:pPr>
                <a:defRPr/>
              </a:pPr>
              <a:t>15/10/2015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37C419D-334F-2049-BF5B-E9ACA4850E7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•"/>
        <a:defRPr sz="3200" kern="12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-65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>
                <a:solidFill>
                  <a:srgbClr val="FF0000"/>
                </a:solidFill>
                <a:latin typeface="Chalkduster" pitchFamily="-65" charset="0"/>
                <a:ea typeface="Chalkduster" pitchFamily="-65" charset="0"/>
                <a:cs typeface="Chalkduster" pitchFamily="-65" charset="0"/>
              </a:rPr>
              <a:t>Audiência Pública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525963"/>
          </a:xfrm>
        </p:spPr>
        <p:txBody>
          <a:bodyPr/>
          <a:lstStyle/>
          <a:p>
            <a:pPr algn="ctr">
              <a:buFont typeface="Arial" pitchFamily="-65" charset="0"/>
              <a:buNone/>
            </a:pPr>
            <a:r>
              <a:rPr lang="pt-BR" b="1" smtClean="0">
                <a:latin typeface="Chalkduster" pitchFamily="-65" charset="0"/>
                <a:ea typeface="Chalkduster" pitchFamily="-65" charset="0"/>
                <a:cs typeface="Chalkduster" pitchFamily="-65" charset="0"/>
              </a:rPr>
              <a:t>Papel Estruturante do Programa Institucional de Bolsa de Iniciação à Docência – PIBID</a:t>
            </a:r>
          </a:p>
          <a:p>
            <a:pPr algn="ctr"/>
            <a:endParaRPr lang="pt-BR" smtClean="0">
              <a:latin typeface="Chalkduster" pitchFamily="-65" charset="0"/>
              <a:ea typeface="Chalkduster" pitchFamily="-65" charset="0"/>
              <a:cs typeface="Chalkduster" pitchFamily="-65" charset="0"/>
            </a:endParaRPr>
          </a:p>
          <a:p>
            <a:pPr algn="ctr"/>
            <a:endParaRPr lang="pt-BR" smtClean="0">
              <a:latin typeface="Chalkduster" pitchFamily="-65" charset="0"/>
              <a:ea typeface="Chalkduster" pitchFamily="-65" charset="0"/>
              <a:cs typeface="Chalkduster" pitchFamily="-65" charset="0"/>
            </a:endParaRPr>
          </a:p>
          <a:p>
            <a:pPr algn="ctr">
              <a:buFont typeface="Arial" pitchFamily="-65" charset="0"/>
              <a:buNone/>
            </a:pPr>
            <a:r>
              <a:rPr lang="pt-BR" sz="2400" smtClean="0">
                <a:ea typeface="Chalkduster" pitchFamily="-65" charset="0"/>
                <a:cs typeface="Chalkduster" pitchFamily="-65" charset="0"/>
              </a:rPr>
              <a:t>Profa. Dra. Irene Cristina de Mello</a:t>
            </a:r>
          </a:p>
          <a:p>
            <a:pPr algn="ctr">
              <a:buFont typeface="Arial" pitchFamily="-65" charset="0"/>
              <a:buNone/>
            </a:pPr>
            <a:r>
              <a:rPr lang="pt-BR" sz="2400" smtClean="0">
                <a:ea typeface="Chalkduster" pitchFamily="-65" charset="0"/>
                <a:cs typeface="Chalkduster" pitchFamily="-65" charset="0"/>
              </a:rPr>
              <a:t>(Representação ANDIFES)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2002892" y="471713"/>
          <a:ext cx="7141108" cy="5094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7" name="TextBox 5"/>
          <p:cNvSpPr txBox="1">
            <a:spLocks noChangeArrowheads="1"/>
          </p:cNvSpPr>
          <p:nvPr/>
        </p:nvSpPr>
        <p:spPr bwMode="auto">
          <a:xfrm>
            <a:off x="3937000" y="3729038"/>
            <a:ext cx="2159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pt-BR" i="1">
                <a:latin typeface="Calibri" pitchFamily="-65" charset="0"/>
              </a:rPr>
              <a:t>44 instituições</a:t>
            </a:r>
          </a:p>
          <a:p>
            <a:r>
              <a:rPr lang="pt-BR" i="1">
                <a:latin typeface="Calibri" pitchFamily="-65" charset="0"/>
              </a:rPr>
              <a:t>Ênfase na área CNM</a:t>
            </a:r>
          </a:p>
        </p:txBody>
      </p:sp>
      <p:sp>
        <p:nvSpPr>
          <p:cNvPr id="16388" name="TextBox 6"/>
          <p:cNvSpPr txBox="1">
            <a:spLocks noChangeArrowheads="1"/>
          </p:cNvSpPr>
          <p:nvPr/>
        </p:nvSpPr>
        <p:spPr bwMode="auto">
          <a:xfrm>
            <a:off x="6372225" y="2528888"/>
            <a:ext cx="1809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pt-BR">
                <a:latin typeface="Calibri" pitchFamily="-65" charset="0"/>
              </a:rPr>
              <a:t>284 instituições</a:t>
            </a:r>
          </a:p>
          <a:p>
            <a:r>
              <a:rPr lang="pt-BR">
                <a:latin typeface="Calibri" pitchFamily="-65" charset="0"/>
              </a:rPr>
              <a:t>Todas as áreas</a:t>
            </a:r>
          </a:p>
          <a:p>
            <a:r>
              <a:rPr lang="pt-BR">
                <a:latin typeface="Calibri" pitchFamily="-65" charset="0"/>
              </a:rPr>
              <a:t>Diversidade/EaD</a:t>
            </a:r>
          </a:p>
        </p:txBody>
      </p:sp>
      <p:pic>
        <p:nvPicPr>
          <p:cNvPr id="16389" name="Picture 3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8" y="5149850"/>
            <a:ext cx="3055937" cy="171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136525" y="4503738"/>
            <a:ext cx="200183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pt-BR" sz="2400" b="1">
                <a:latin typeface="Calibri" pitchFamily="-65" charset="0"/>
              </a:rPr>
              <a:t>G</a:t>
            </a:r>
            <a:r>
              <a:rPr lang="pt-BR" b="1">
                <a:latin typeface="Calibri" pitchFamily="-65" charset="0"/>
              </a:rPr>
              <a:t>overno </a:t>
            </a:r>
            <a:r>
              <a:rPr lang="pt-BR" sz="2400" b="1">
                <a:latin typeface="Calibri" pitchFamily="-65" charset="0"/>
              </a:rPr>
              <a:t>F</a:t>
            </a:r>
            <a:r>
              <a:rPr lang="pt-BR" b="1">
                <a:latin typeface="Calibri" pitchFamily="-65" charset="0"/>
              </a:rPr>
              <a:t>ederal</a:t>
            </a:r>
          </a:p>
          <a:p>
            <a:pPr algn="ctr"/>
            <a:r>
              <a:rPr lang="pt-BR" b="1">
                <a:latin typeface="Calibri" pitchFamily="-65" charset="0"/>
              </a:rPr>
              <a:t>MEC/CAPES</a:t>
            </a: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2776538" y="-36513"/>
            <a:ext cx="3810000" cy="2124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pt-BR" sz="2400" b="1">
                <a:latin typeface="Calibri" pitchFamily="-65" charset="0"/>
                <a:ea typeface="Apple Chancery" pitchFamily="-65" charset="0"/>
                <a:cs typeface="Apple Chancery" pitchFamily="-65" charset="0"/>
              </a:rPr>
              <a:t>O que mudou como o PIBID?</a:t>
            </a:r>
          </a:p>
          <a:p>
            <a:pPr algn="ctr"/>
            <a:r>
              <a:rPr lang="pt-BR" i="1">
                <a:latin typeface="Calibri" pitchFamily="-65" charset="0"/>
                <a:ea typeface="Apple Chancery" pitchFamily="-65" charset="0"/>
                <a:cs typeface="Apple Chancery" pitchFamily="-65" charset="0"/>
              </a:rPr>
              <a:t>Escola Educação Básica</a:t>
            </a:r>
          </a:p>
          <a:p>
            <a:pPr algn="ctr"/>
            <a:r>
              <a:rPr lang="pt-BR" i="1">
                <a:latin typeface="Calibri" pitchFamily="-65" charset="0"/>
                <a:ea typeface="Apple Chancery" pitchFamily="-65" charset="0"/>
                <a:cs typeface="Apple Chancery" pitchFamily="-65" charset="0"/>
              </a:rPr>
              <a:t>Universidade/Licenciaturas</a:t>
            </a:r>
          </a:p>
          <a:p>
            <a:pPr algn="ctr"/>
            <a:r>
              <a:rPr lang="pt-BR" i="1">
                <a:latin typeface="Calibri" pitchFamily="-65" charset="0"/>
                <a:ea typeface="Apple Chancery" pitchFamily="-65" charset="0"/>
                <a:cs typeface="Apple Chancery" pitchFamily="-65" charset="0"/>
              </a:rPr>
              <a:t>Gestão da CAPES</a:t>
            </a:r>
          </a:p>
          <a:p>
            <a:pPr algn="ctr"/>
            <a:endParaRPr lang="pt-BR" i="1">
              <a:latin typeface="Calibri" pitchFamily="-65" charset="0"/>
              <a:ea typeface="Apple Chancery" pitchFamily="-65" charset="0"/>
              <a:cs typeface="Apple Chancery" pitchFamily="-65" charset="0"/>
            </a:endParaRPr>
          </a:p>
          <a:p>
            <a:pPr algn="ctr"/>
            <a:r>
              <a:rPr lang="pt-BR" b="1" i="1">
                <a:latin typeface="Calibri" pitchFamily="-65" charset="0"/>
                <a:ea typeface="Apple Chancery" pitchFamily="-65" charset="0"/>
                <a:cs typeface="Apple Chancery" pitchFamily="-65" charset="0"/>
              </a:rPr>
              <a:t>NOVO Licenciado?</a:t>
            </a:r>
          </a:p>
          <a:p>
            <a:endParaRPr lang="pt-BR" i="1">
              <a:latin typeface="Apple Chancery" pitchFamily="-65" charset="0"/>
              <a:ea typeface="Apple Chancery" pitchFamily="-65" charset="0"/>
              <a:cs typeface="Apple Chancery" pitchFamily="-65" charset="0"/>
            </a:endParaRPr>
          </a:p>
        </p:txBody>
      </p:sp>
      <p:sp>
        <p:nvSpPr>
          <p:cNvPr id="16392" name="TextBox 9"/>
          <p:cNvSpPr txBox="1">
            <a:spLocks noChangeArrowheads="1"/>
          </p:cNvSpPr>
          <p:nvPr/>
        </p:nvSpPr>
        <p:spPr bwMode="auto">
          <a:xfrm>
            <a:off x="300038" y="1079500"/>
            <a:ext cx="2530475" cy="2308225"/>
          </a:xfrm>
          <a:prstGeom prst="rect">
            <a:avLst/>
          </a:prstGeom>
          <a:solidFill>
            <a:srgbClr val="66CCFF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pt-BR" sz="2400" b="1">
                <a:latin typeface="Calibri" pitchFamily="-65" charset="0"/>
              </a:rPr>
              <a:t>Quais são os </a:t>
            </a:r>
            <a:r>
              <a:rPr lang="pt-BR" sz="2400" b="1">
                <a:latin typeface="Calibri" pitchFamily="-65" charset="0"/>
                <a:hlinkClick r:id="" action="ppaction://hlinkshowjump?jump=nextslide"/>
              </a:rPr>
              <a:t>OBJETIVOS</a:t>
            </a:r>
            <a:r>
              <a:rPr lang="pt-BR" sz="2400" b="1">
                <a:latin typeface="Calibri" pitchFamily="-65" charset="0"/>
              </a:rPr>
              <a:t> do PIBID ?</a:t>
            </a:r>
          </a:p>
          <a:p>
            <a:pPr algn="ctr"/>
            <a:endParaRPr lang="pt-BR" sz="2400" b="1">
              <a:latin typeface="Calibri" pitchFamily="-65" charset="0"/>
            </a:endParaRPr>
          </a:p>
          <a:p>
            <a:pPr algn="ctr"/>
            <a:r>
              <a:rPr lang="pt-BR" sz="2400">
                <a:latin typeface="Calibri" pitchFamily="-65" charset="0"/>
              </a:rPr>
              <a:t>Foram atingidos em 8 anos?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355975" y="4751388"/>
            <a:ext cx="3030538" cy="20002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pt-BR" sz="2000" b="1">
                <a:latin typeface="Calibri" pitchFamily="-65" charset="0"/>
              </a:rPr>
              <a:t>MUDANÇAS NO CENÁRIO NACIONAL</a:t>
            </a:r>
          </a:p>
          <a:p>
            <a:pPr algn="ctr"/>
            <a:endParaRPr lang="pt-BR" sz="2000" b="1">
              <a:latin typeface="Calibri" pitchFamily="-65" charset="0"/>
            </a:endParaRPr>
          </a:p>
          <a:p>
            <a:pPr algn="ctr"/>
            <a:r>
              <a:rPr lang="pt-BR" sz="1600">
                <a:latin typeface="Calibri" pitchFamily="-65" charset="0"/>
              </a:rPr>
              <a:t>Plano Nacional de Educação</a:t>
            </a:r>
          </a:p>
          <a:p>
            <a:pPr algn="ctr"/>
            <a:r>
              <a:rPr lang="pt-BR" sz="1600">
                <a:latin typeface="Calibri" pitchFamily="-65" charset="0"/>
              </a:rPr>
              <a:t>DCN Licenciaturas</a:t>
            </a:r>
          </a:p>
          <a:p>
            <a:pPr algn="ctr"/>
            <a:r>
              <a:rPr lang="pt-BR" sz="1600">
                <a:latin typeface="Calibri" pitchFamily="-65" charset="0"/>
              </a:rPr>
              <a:t>Base Nacional Comum</a:t>
            </a:r>
          </a:p>
          <a:p>
            <a:pPr algn="ctr"/>
            <a:r>
              <a:rPr lang="pt-BR" sz="1600">
                <a:latin typeface="Calibri" pitchFamily="-65" charset="0"/>
              </a:rPr>
              <a:t>Reforma do Ensino Médio etc.</a:t>
            </a:r>
          </a:p>
        </p:txBody>
      </p:sp>
      <p:sp>
        <p:nvSpPr>
          <p:cNvPr id="16394" name="TextBox 11"/>
          <p:cNvSpPr txBox="1">
            <a:spLocks noChangeArrowheads="1"/>
          </p:cNvSpPr>
          <p:nvPr/>
        </p:nvSpPr>
        <p:spPr bwMode="auto">
          <a:xfrm>
            <a:off x="6731000" y="3592513"/>
            <a:ext cx="2049463" cy="831850"/>
          </a:xfrm>
          <a:prstGeom prst="rect">
            <a:avLst/>
          </a:prstGeom>
          <a:solidFill>
            <a:srgbClr val="66CCFF"/>
          </a:solidFill>
          <a:ln w="9525">
            <a:solidFill>
              <a:srgbClr val="00800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pt-BR" sz="2400" b="1">
                <a:latin typeface="Calibri" pitchFamily="-65" charset="0"/>
              </a:rPr>
              <a:t>AVALIAÇÃO DO PIBID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607175" y="4533900"/>
            <a:ext cx="2319338" cy="120015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latin typeface="+mn-lt"/>
                <a:ea typeface="+mn-ea"/>
                <a:cs typeface="+mn-cs"/>
              </a:rPr>
              <a:t>COMO E POR QUEM DEVE SER AVALIADO?</a:t>
            </a:r>
          </a:p>
        </p:txBody>
      </p:sp>
      <p:sp>
        <p:nvSpPr>
          <p:cNvPr id="16396" name="TextBox 17"/>
          <p:cNvSpPr txBox="1">
            <a:spLocks noChangeArrowheads="1"/>
          </p:cNvSpPr>
          <p:nvPr/>
        </p:nvSpPr>
        <p:spPr bwMode="auto">
          <a:xfrm>
            <a:off x="6607175" y="5861050"/>
            <a:ext cx="2319338" cy="9239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pt-BR" b="1">
                <a:latin typeface="Calibri" pitchFamily="-65" charset="0"/>
              </a:rPr>
              <a:t>QUAIS REFORMULAÇÕES SÃO NECESSÁRIAS?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19063"/>
            <a:ext cx="5418138" cy="6937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200" dirty="0" smtClean="0">
                <a:latin typeface="Chalkduster"/>
                <a:ea typeface="+mj-ea"/>
                <a:cs typeface="Chalkduster"/>
              </a:rPr>
              <a:t>Objetivos do Programa</a:t>
            </a:r>
            <a:endParaRPr lang="pt-BR" sz="3200" dirty="0">
              <a:latin typeface="Chalkduster"/>
              <a:ea typeface="+mj-ea"/>
              <a:cs typeface="Chalkduster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0" y="1011238"/>
            <a:ext cx="9144000" cy="6024562"/>
          </a:xfrm>
        </p:spPr>
        <p:txBody>
          <a:bodyPr/>
          <a:lstStyle/>
          <a:p>
            <a:pPr>
              <a:buFont typeface="Arial" pitchFamily="-65" charset="0"/>
              <a:buNone/>
            </a:pPr>
            <a:r>
              <a:rPr lang="en-US" sz="1800" b="1" u="sng" smtClean="0">
                <a:solidFill>
                  <a:srgbClr val="000090"/>
                </a:solidFill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Incentivar a formação de docentes </a:t>
            </a: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em nível superior para a educação básica; </a:t>
            </a:r>
          </a:p>
          <a:p>
            <a:pPr>
              <a:buFont typeface="Arial" pitchFamily="-65" charset="0"/>
              <a:buNone/>
            </a:pPr>
            <a:endParaRPr lang="en-US" sz="1800" smtClean="0">
              <a:latin typeface="Arial Unicode MS" pitchFamily="-65" charset="0"/>
              <a:ea typeface="Arial Unicode MS" pitchFamily="-65" charset="0"/>
              <a:cs typeface="Arial Unicode MS" pitchFamily="-65" charset="0"/>
            </a:endParaRPr>
          </a:p>
          <a:p>
            <a:pPr>
              <a:buFont typeface="Arial" pitchFamily="-65" charset="0"/>
              <a:buNone/>
            </a:pP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Contribuir para a </a:t>
            </a:r>
            <a:r>
              <a:rPr lang="en-US" sz="1800" b="1" u="sng" smtClean="0">
                <a:solidFill>
                  <a:srgbClr val="FF6600"/>
                </a:solidFill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VALORIZAÇÃO DO MAGISTÉRIO</a:t>
            </a: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 </a:t>
            </a:r>
            <a:r>
              <a:rPr lang="pt-BR" sz="1800" smtClean="0">
                <a:latin typeface="Zapf Dingbats" pitchFamily="-65" charset="2"/>
                <a:ea typeface="Zapf Dingbats" pitchFamily="-65" charset="2"/>
                <a:cs typeface="Zapf Dingbats" pitchFamily="-65" charset="2"/>
              </a:rPr>
              <a:t>★</a:t>
            </a:r>
            <a:endParaRPr lang="en-US" sz="1800" smtClean="0">
              <a:latin typeface="Arial Unicode MS" pitchFamily="-65" charset="0"/>
              <a:ea typeface="Arial Unicode MS" pitchFamily="-65" charset="0"/>
              <a:cs typeface="Arial Unicode MS" pitchFamily="-65" charset="0"/>
            </a:endParaRPr>
          </a:p>
          <a:p>
            <a:pPr>
              <a:buFont typeface="Arial" pitchFamily="-65" charset="0"/>
              <a:buNone/>
            </a:pPr>
            <a:endParaRPr lang="en-US" sz="1800" smtClean="0">
              <a:latin typeface="Arial Unicode MS" pitchFamily="-65" charset="0"/>
              <a:ea typeface="Arial Unicode MS" pitchFamily="-65" charset="0"/>
              <a:cs typeface="Arial Unicode MS" pitchFamily="-65" charset="0"/>
            </a:endParaRPr>
          </a:p>
          <a:p>
            <a:pPr>
              <a:buFont typeface="Arial" pitchFamily="-65" charset="0"/>
              <a:buNone/>
            </a:pP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Elevar a qualidade da formação inicial de professores nos cursos de licenciatura, </a:t>
            </a:r>
            <a:r>
              <a:rPr lang="en-US" sz="1800" b="1" u="sng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promovendo a integração entre educação superior e educação básica</a:t>
            </a: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;</a:t>
            </a:r>
          </a:p>
          <a:p>
            <a:pPr>
              <a:buFont typeface="Arial" pitchFamily="-65" charset="0"/>
              <a:buNone/>
            </a:pPr>
            <a:endParaRPr lang="en-US" sz="1800" smtClean="0">
              <a:latin typeface="Arial Unicode MS" pitchFamily="-65" charset="0"/>
              <a:ea typeface="Arial Unicode MS" pitchFamily="-65" charset="0"/>
              <a:cs typeface="Arial Unicode MS" pitchFamily="-65" charset="0"/>
            </a:endParaRPr>
          </a:p>
          <a:p>
            <a:pPr>
              <a:buFont typeface="Arial" pitchFamily="-65" charset="0"/>
              <a:buNone/>
            </a:pPr>
            <a:r>
              <a:rPr lang="en-US" sz="1800" b="1" u="sng" smtClean="0">
                <a:solidFill>
                  <a:srgbClr val="008000"/>
                </a:solidFill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Inserir os licenciandos no cotidiano de escolas da rede pública de educação</a:t>
            </a: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, proporcionando-lhes oportunidades de criação e participação em experiências metodológicas, tecnológicas e práticas docentes de caráter inovador e interdisciplinar que busquem a superação de problemas identificados no processo de ensino-aprendizagem;</a:t>
            </a:r>
          </a:p>
          <a:p>
            <a:pPr>
              <a:buFont typeface="Arial" pitchFamily="-65" charset="0"/>
              <a:buNone/>
            </a:pPr>
            <a:endParaRPr lang="en-US" sz="1800" smtClean="0">
              <a:latin typeface="Arial Unicode MS" pitchFamily="-65" charset="0"/>
              <a:ea typeface="Arial Unicode MS" pitchFamily="-65" charset="0"/>
              <a:cs typeface="Arial Unicode MS" pitchFamily="-65" charset="0"/>
            </a:endParaRPr>
          </a:p>
          <a:p>
            <a:pPr>
              <a:buFont typeface="Arial" pitchFamily="-65" charset="0"/>
              <a:buNone/>
            </a:pPr>
            <a:r>
              <a:rPr lang="en-US" sz="1800" b="1" u="sng" smtClean="0">
                <a:solidFill>
                  <a:srgbClr val="0000FF"/>
                </a:solidFill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Incentivar escolas públicas de educação básica, mobilizando seus professores como coformadores dos futuros docentes</a:t>
            </a:r>
            <a:r>
              <a:rPr lang="en-US" sz="1800" b="1" u="sng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 </a:t>
            </a: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e tornando-as protagonistas nos processos de formação inicial para o magistério;</a:t>
            </a:r>
          </a:p>
          <a:p>
            <a:pPr>
              <a:buFont typeface="Arial" pitchFamily="-65" charset="0"/>
              <a:buNone/>
            </a:pPr>
            <a:endParaRPr lang="en-US" sz="1800" smtClean="0">
              <a:latin typeface="Arial Unicode MS" pitchFamily="-65" charset="0"/>
              <a:ea typeface="Arial Unicode MS" pitchFamily="-65" charset="0"/>
              <a:cs typeface="Arial Unicode MS" pitchFamily="-65" charset="0"/>
            </a:endParaRPr>
          </a:p>
          <a:p>
            <a:pPr>
              <a:buFont typeface="Arial" pitchFamily="-65" charset="0"/>
              <a:buNone/>
            </a:pP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 </a:t>
            </a:r>
            <a:r>
              <a:rPr lang="en-US" sz="1800" b="1" u="sng" smtClean="0">
                <a:solidFill>
                  <a:srgbClr val="FF0000"/>
                </a:solidFill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Contribuir para a articulação entre teoria e prática necessárias à formação dos docentes</a:t>
            </a:r>
            <a:r>
              <a:rPr lang="en-US" sz="1800" smtClean="0">
                <a:latin typeface="Arial Unicode MS" pitchFamily="-65" charset="0"/>
                <a:ea typeface="Arial Unicode MS" pitchFamily="-65" charset="0"/>
                <a:cs typeface="Arial Unicode MS" pitchFamily="-65" charset="0"/>
              </a:rPr>
              <a:t>, elevando a qualidade das ações acadêmicas nos cursos de licenciatura.</a:t>
            </a:r>
            <a:endParaRPr lang="pt-BR" sz="1800" smtClean="0">
              <a:latin typeface="Arial Unicode MS" pitchFamily="-65" charset="0"/>
              <a:ea typeface="Arial Unicode MS" pitchFamily="-65" charset="0"/>
              <a:cs typeface="Arial Unicode MS" pitchFamily="-65" charset="0"/>
            </a:endParaRPr>
          </a:p>
        </p:txBody>
      </p:sp>
      <p:pic>
        <p:nvPicPr>
          <p:cNvPr id="17412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4013" y="0"/>
            <a:ext cx="1169987" cy="65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253</Words>
  <Application>Microsoft Office PowerPoint</Application>
  <PresentationFormat>Apresentação na tela (4:3)</PresentationFormat>
  <Paragraphs>46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Office Theme</vt:lpstr>
      <vt:lpstr>Audiência Pública</vt:lpstr>
      <vt:lpstr>Apresentação do PowerPoint</vt:lpstr>
      <vt:lpstr>Objetivos do Programa</vt:lpstr>
    </vt:vector>
  </TitlesOfParts>
  <Company>UFMT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Pública</dc:title>
  <dc:creator>Irene Cristina de Mello</dc:creator>
  <cp:lastModifiedBy>Alba Valeria Gomes de Paula</cp:lastModifiedBy>
  <cp:revision>9</cp:revision>
  <dcterms:created xsi:type="dcterms:W3CDTF">2015-10-15T15:31:37Z</dcterms:created>
  <dcterms:modified xsi:type="dcterms:W3CDTF">2015-10-15T17:28:49Z</dcterms:modified>
</cp:coreProperties>
</file>