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1" r:id="rId4"/>
    <p:sldId id="270" r:id="rId5"/>
    <p:sldId id="272" r:id="rId6"/>
    <p:sldId id="263" r:id="rId7"/>
    <p:sldId id="275" r:id="rId8"/>
    <p:sldId id="274" r:id="rId9"/>
    <p:sldId id="276" r:id="rId10"/>
    <p:sldId id="277" r:id="rId11"/>
    <p:sldId id="278" r:id="rId12"/>
    <p:sldId id="280" r:id="rId13"/>
    <p:sldId id="279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122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049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184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328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686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746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397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433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342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544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82CD-E411-4A51-8B6E-59846F632F3E}" type="datetimeFigureOut">
              <a:rPr lang="pt-BR" smtClean="0"/>
              <a:t>25/6/2015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85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F82CD-E411-4A51-8B6E-59846F632F3E}" type="datetimeFigureOut">
              <a:rPr lang="pt-BR" smtClean="0"/>
              <a:t>25/6/2015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2F94F-8BAB-4A28-B6E3-2516CA78E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02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te.org.b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inep.gov.br/web/saeb-e-prova-brasil/saeb-e-prova-brasil" TargetMode="External"/><Relationship Id="rId2" Type="http://schemas.openxmlformats.org/officeDocument/2006/relationships/hyperlink" Target="http://portal.inep.gov.br/web/guest/basica-cens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Arial Black" pitchFamily="34" charset="0"/>
              </a:rPr>
              <a:t>Fórum Nacional de Educação   </a:t>
            </a:r>
            <a:endParaRPr lang="pt-BR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496943" cy="5472608"/>
          </a:xfrm>
        </p:spPr>
        <p:txBody>
          <a:bodyPr>
            <a:normAutofit fontScale="92500" lnSpcReduction="10000"/>
          </a:bodyPr>
          <a:lstStyle/>
          <a:p>
            <a:pPr algn="l"/>
            <a:endParaRPr lang="pt-BR" dirty="0" smtClean="0">
              <a:solidFill>
                <a:srgbClr val="0070C0"/>
              </a:solidFill>
              <a:latin typeface="Arial Black" pitchFamily="34" charset="0"/>
            </a:endParaRPr>
          </a:p>
          <a:p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Seminário Nacional - O PNE e o futuro da educação brasileira</a:t>
            </a:r>
          </a:p>
          <a:p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25/06/2015</a:t>
            </a:r>
          </a:p>
          <a:p>
            <a:pPr algn="l"/>
            <a:endParaRPr lang="pt-BR" dirty="0" smtClean="0">
              <a:solidFill>
                <a:srgbClr val="0070C0"/>
              </a:solidFill>
              <a:latin typeface="Arial Black" pitchFamily="34" charset="0"/>
            </a:endParaRPr>
          </a:p>
          <a:p>
            <a:r>
              <a:rPr lang="pt-BR" dirty="0" smtClean="0">
                <a:solidFill>
                  <a:schemeClr val="tx1"/>
                </a:solidFill>
                <a:latin typeface="Arial Black" pitchFamily="34" charset="0"/>
              </a:rPr>
              <a:t>Mesa de debate:</a:t>
            </a:r>
          </a:p>
          <a:p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O PNE e a Qualidade da Educação</a:t>
            </a:r>
          </a:p>
          <a:p>
            <a:endParaRPr lang="pt-BR" dirty="0" smtClean="0">
              <a:solidFill>
                <a:schemeClr val="tx1"/>
              </a:solidFill>
              <a:latin typeface="Arial Black" pitchFamily="34" charset="0"/>
            </a:endParaRPr>
          </a:p>
          <a:p>
            <a:endParaRPr lang="pt-BR" sz="2000" dirty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r>
              <a:rPr lang="pt-BR" sz="2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          </a:t>
            </a:r>
            <a:r>
              <a:rPr lang="pt-BR" sz="200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pt-BR" sz="2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Prof. Heleno Araújo</a:t>
            </a:r>
            <a:r>
              <a:rPr lang="pt-BR" sz="2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                                                                                                            Diretor de Assuntos Educacionais do SINTEPE</a:t>
            </a:r>
          </a:p>
          <a:p>
            <a:r>
              <a:rPr lang="pt-BR" sz="2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Secretário de Assuntos Educacionais da CNTE</a:t>
            </a:r>
          </a:p>
          <a:p>
            <a:r>
              <a:rPr lang="pt-BR" sz="2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Coordenador do Fórum Nacional de Educação -FNE</a:t>
            </a:r>
          </a:p>
          <a:p>
            <a:endParaRPr lang="pt-BR" sz="2000" dirty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45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  <a:t>“Caminhos para efetivar o Direito à qualidade”</a:t>
            </a:r>
            <a:endParaRPr lang="pt-BR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/>
          <a:lstStyle/>
          <a:p>
            <a:pPr marL="0" indent="0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>
              <a:buNone/>
            </a:pPr>
            <a:r>
              <a:rPr lang="pt-BR" dirty="0" smtClean="0">
                <a:latin typeface="Arial Black" pitchFamily="34" charset="0"/>
              </a:rPr>
              <a:t>O Prof. Jamil Cury/2010, cita como caminhos na busca da qualidade da educação:</a:t>
            </a:r>
          </a:p>
          <a:p>
            <a:pPr marL="0" indent="0">
              <a:buNone/>
            </a:pPr>
            <a:endParaRPr lang="pt-BR" dirty="0" smtClean="0">
              <a:latin typeface="Arial Black" pitchFamily="34" charset="0"/>
            </a:endParaRPr>
          </a:p>
          <a:p>
            <a:pPr marL="514350" indent="-514350">
              <a:buAutoNum type="arabicPeriod"/>
            </a:pPr>
            <a:r>
              <a:rPr lang="pt-BR" dirty="0" smtClean="0">
                <a:latin typeface="Arial Black" pitchFamily="34" charset="0"/>
              </a:rPr>
              <a:t>FUNDEB (CAQ);</a:t>
            </a:r>
          </a:p>
          <a:p>
            <a:pPr marL="514350" indent="-514350">
              <a:buAutoNum type="arabicPeriod"/>
            </a:pPr>
            <a:r>
              <a:rPr lang="pt-BR" dirty="0" smtClean="0">
                <a:latin typeface="Arial Black" pitchFamily="34" charset="0"/>
              </a:rPr>
              <a:t>PDE (PNE 2014-2024);</a:t>
            </a:r>
          </a:p>
          <a:p>
            <a:pPr marL="514350" indent="-514350">
              <a:buAutoNum type="arabicPeriod"/>
            </a:pPr>
            <a:r>
              <a:rPr lang="pt-BR" dirty="0" smtClean="0">
                <a:latin typeface="Arial Black" pitchFamily="34" charset="0"/>
              </a:rPr>
              <a:t>LRE (Est. 20.11- “venceu” ontem).</a:t>
            </a:r>
          </a:p>
          <a:p>
            <a:pPr marL="0" indent="0">
              <a:buNone/>
            </a:pPr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0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  <a:t>Nesta caminhada precisamos:</a:t>
            </a:r>
            <a:endParaRPr lang="pt-BR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1491"/>
            <a:ext cx="8435280" cy="554987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>
                <a:latin typeface="Arial Black" pitchFamily="34" charset="0"/>
              </a:rPr>
              <a:t>Aplicar medidas articuladas entre si;</a:t>
            </a:r>
          </a:p>
          <a:p>
            <a:pPr algn="just"/>
            <a:r>
              <a:rPr lang="pt-BR" dirty="0" smtClean="0">
                <a:latin typeface="Arial Black" pitchFamily="34" charset="0"/>
              </a:rPr>
              <a:t>Cumprir os termos do PNE (Lei 13.005/2014);</a:t>
            </a:r>
          </a:p>
          <a:p>
            <a:pPr algn="just"/>
            <a:r>
              <a:rPr lang="pt-BR" dirty="0" smtClean="0">
                <a:latin typeface="Arial Black" pitchFamily="34" charset="0"/>
              </a:rPr>
              <a:t>Compromisso dos gestores públicos  para a efetivação das metas e estratégias do PNE;</a:t>
            </a:r>
          </a:p>
          <a:p>
            <a:pPr algn="just"/>
            <a:r>
              <a:rPr lang="pt-BR" dirty="0" smtClean="0">
                <a:latin typeface="Arial Black" pitchFamily="34" charset="0"/>
              </a:rPr>
              <a:t>Investir mais recursos, tendo em vista uma expansão qualificada;</a:t>
            </a:r>
          </a:p>
          <a:p>
            <a:pPr algn="just"/>
            <a:r>
              <a:rPr lang="pt-BR" dirty="0" smtClean="0">
                <a:latin typeface="Arial Black" pitchFamily="34" charset="0"/>
              </a:rPr>
              <a:t>Efetivar os direitos sociais estabelecidos no artigo 6º da Constituição Federal, tendo como um dos princípios “a garantia de padrão de Qualidade”.</a:t>
            </a: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11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  <a:t>Manter-se em Movimento...</a:t>
            </a:r>
            <a:b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t-BR" sz="2400" dirty="0" smtClean="0">
                <a:solidFill>
                  <a:srgbClr val="FF0000"/>
                </a:solidFill>
                <a:latin typeface="Arial Black" pitchFamily="34" charset="0"/>
              </a:rPr>
              <a:t>23 de junho de 2015, 14h10</a:t>
            </a:r>
            <a:endParaRPr lang="pt-BR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87038"/>
              </p:ext>
            </p:extLst>
          </p:nvPr>
        </p:nvGraphicFramePr>
        <p:xfrm>
          <a:off x="457200" y="1600200"/>
          <a:ext cx="8229600" cy="4781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728"/>
                <a:gridCol w="2019672"/>
                <a:gridCol w="2743200"/>
              </a:tblGrid>
              <a:tr h="71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 Black" pitchFamily="34" charset="0"/>
                        </a:rPr>
                        <a:t>SITUAÇÃO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 Black" pitchFamily="34" charset="0"/>
                        </a:rPr>
                        <a:t>ESTADOS/DF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 Black" pitchFamily="34" charset="0"/>
                        </a:rPr>
                        <a:t>MUNICÍPIOS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71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Com Lei Sancionada</a:t>
                      </a:r>
                      <a:endParaRPr lang="pt-BR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  <a:effectLst/>
                          <a:latin typeface="Arial Black" pitchFamily="34" charset="0"/>
                        </a:rPr>
                        <a:t>4</a:t>
                      </a:r>
                      <a:endParaRPr lang="pt-BR" dirty="0">
                        <a:solidFill>
                          <a:srgbClr val="FF00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1.729</a:t>
                      </a:r>
                      <a:endParaRPr lang="pt-BR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71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Com</a:t>
                      </a:r>
                      <a:r>
                        <a:rPr lang="pt-BR" baseline="0" dirty="0" smtClean="0">
                          <a:latin typeface="Arial Black" pitchFamily="34" charset="0"/>
                        </a:rPr>
                        <a:t> Lei Aprovada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6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847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71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Projeto de Lei no Legislativo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7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1.767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122692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Projeto de Lei Elaborado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5</a:t>
                      </a:r>
                    </a:p>
                    <a:p>
                      <a:pPr algn="ctr"/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371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71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Total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22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 Black" pitchFamily="34" charset="0"/>
                        </a:rPr>
                        <a:t>4.714</a:t>
                      </a:r>
                      <a:endParaRPr lang="pt-BR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783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Arial Black" pitchFamily="34" charset="0"/>
              </a:rPr>
              <a:t>Sigamos firmes na luta</a:t>
            </a:r>
            <a:endParaRPr lang="pt-BR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Arial Black" pitchFamily="34" charset="0"/>
              </a:rPr>
              <a:t>“As </a:t>
            </a:r>
            <a:r>
              <a:rPr lang="pt-BR" b="1" dirty="0">
                <a:latin typeface="Arial Black" pitchFamily="34" charset="0"/>
              </a:rPr>
              <a:t>bases para </a:t>
            </a:r>
            <a:r>
              <a:rPr lang="pt-BR" b="1" dirty="0" smtClean="0">
                <a:latin typeface="Arial Black" pitchFamily="34" charset="0"/>
              </a:rPr>
              <a:t>um novo cenário </a:t>
            </a:r>
            <a:r>
              <a:rPr lang="pt-BR" b="1" dirty="0">
                <a:latin typeface="Arial Black" pitchFamily="34" charset="0"/>
              </a:rPr>
              <a:t>educacional no país estão lançadas. Contudo, sua </a:t>
            </a:r>
            <a:r>
              <a:rPr lang="pt-BR" b="1" dirty="0" smtClean="0">
                <a:latin typeface="Arial Black" pitchFamily="34" charset="0"/>
              </a:rPr>
              <a:t>realização </a:t>
            </a:r>
            <a:r>
              <a:rPr lang="pt-BR" b="1" dirty="0">
                <a:latin typeface="Arial Black" pitchFamily="34" charset="0"/>
              </a:rPr>
              <a:t>depende mais do que nunca do compromisso dos gestores públicos e da mobilização social</a:t>
            </a:r>
            <a:r>
              <a:rPr lang="pt-BR" b="1" dirty="0" smtClean="0">
                <a:latin typeface="Arial Black" pitchFamily="34" charset="0"/>
              </a:rPr>
              <a:t>.”</a:t>
            </a:r>
          </a:p>
          <a:p>
            <a:pPr marL="0" indent="0" algn="ctr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+mj-lt"/>
              </a:rPr>
              <a:t>(Coleção Cadernos de </a:t>
            </a:r>
            <a:r>
              <a:rPr lang="pt-BR" sz="2400" dirty="0" err="1" smtClean="0">
                <a:latin typeface="+mj-lt"/>
              </a:rPr>
              <a:t>Educação,n</a:t>
            </a:r>
            <a:r>
              <a:rPr lang="pt-BR" sz="2400" dirty="0" smtClean="0">
                <a:latin typeface="+mj-lt"/>
              </a:rPr>
              <a:t>. 28, ano XVIII PNE</a:t>
            </a:r>
            <a:r>
              <a:rPr lang="pt-BR" sz="2400" dirty="0">
                <a:latin typeface="+mj-lt"/>
              </a:rPr>
              <a:t>, Brasília, </a:t>
            </a:r>
            <a:r>
              <a:rPr lang="pt-BR" sz="2400" dirty="0" smtClean="0">
                <a:latin typeface="+mj-lt"/>
              </a:rPr>
              <a:t>agosto </a:t>
            </a:r>
            <a:r>
              <a:rPr lang="pt-BR" sz="2400" dirty="0">
                <a:latin typeface="+mj-lt"/>
              </a:rPr>
              <a:t>2014. </a:t>
            </a:r>
            <a:r>
              <a:rPr lang="pt-BR" sz="2400" dirty="0" smtClean="0">
                <a:latin typeface="+mj-lt"/>
              </a:rPr>
              <a:t>  Disponível </a:t>
            </a:r>
            <a:r>
              <a:rPr lang="pt-BR" sz="2400" dirty="0">
                <a:latin typeface="+mj-lt"/>
              </a:rPr>
              <a:t>em: </a:t>
            </a:r>
            <a:r>
              <a:rPr lang="pt-BR" sz="2400" dirty="0" smtClean="0">
                <a:latin typeface="+mj-lt"/>
                <a:hlinkClick r:id="rId2"/>
              </a:rPr>
              <a:t>www.cnte.org.br</a:t>
            </a:r>
            <a:r>
              <a:rPr lang="pt-BR" sz="2400" dirty="0" smtClean="0">
                <a:latin typeface="+mj-lt"/>
              </a:rPr>
              <a:t>)</a:t>
            </a:r>
            <a:endParaRPr lang="pt-BR" sz="2400" dirty="0">
              <a:latin typeface="+mj-lt"/>
            </a:endParaRPr>
          </a:p>
          <a:p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88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526453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  <a:t>Determinação Constitucional</a:t>
            </a:r>
            <a:endParaRPr lang="pt-BR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A Constituição Federal, </a:t>
            </a:r>
            <a:r>
              <a:rPr lang="pt-BR" dirty="0">
                <a:latin typeface="Arial Black" pitchFamily="34" charset="0"/>
              </a:rPr>
              <a:t>no art. 214, explicita que a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melhoria da qualidade</a:t>
            </a:r>
            <a:r>
              <a:rPr lang="pt-BR" dirty="0">
                <a:latin typeface="Arial Black" pitchFamily="34" charset="0"/>
              </a:rPr>
              <a:t> do ensino é um dos objetivos maiores do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Plano Nacional de Educação</a:t>
            </a:r>
            <a:r>
              <a:rPr lang="pt-BR" dirty="0">
                <a:latin typeface="Arial Black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68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  <a:latin typeface="Arial Black" pitchFamily="34" charset="0"/>
              </a:rPr>
              <a:t>EIXO </a:t>
            </a:r>
            <a:r>
              <a:rPr lang="pt-BR" b="1" dirty="0" smtClean="0">
                <a:solidFill>
                  <a:srgbClr val="FF0000"/>
                </a:solidFill>
                <a:latin typeface="Arial Black" pitchFamily="34" charset="0"/>
              </a:rPr>
              <a:t>IV da CONAE/2014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BR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Qualidade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da Educação</a:t>
            </a:r>
            <a:r>
              <a:rPr lang="pt-BR" dirty="0">
                <a:latin typeface="Arial Black" pitchFamily="34" charset="0"/>
              </a:rPr>
              <a:t>: </a:t>
            </a:r>
          </a:p>
          <a:p>
            <a:pPr marL="0" indent="0" algn="ctr">
              <a:buNone/>
            </a:pPr>
            <a:r>
              <a:rPr lang="pt-BR" dirty="0" smtClean="0">
                <a:latin typeface="Arial Black" pitchFamily="34" charset="0"/>
              </a:rPr>
              <a:t>Democratização </a:t>
            </a:r>
            <a:r>
              <a:rPr lang="pt-BR" dirty="0">
                <a:latin typeface="Arial Black" pitchFamily="34" charset="0"/>
              </a:rPr>
              <a:t>do Acesso, Permanência, Avaliação, Condições de Participação e Aprendizagem</a:t>
            </a:r>
          </a:p>
        </p:txBody>
      </p:sp>
    </p:spTree>
    <p:extLst>
      <p:ext uri="{BB962C8B-B14F-4D97-AF65-F5344CB8AC3E}">
        <p14:creationId xmlns:p14="http://schemas.microsoft.com/office/powerpoint/2010/main" val="38098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Qualidade da Educação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>
                <a:latin typeface="Arial Black" pitchFamily="34" charset="0"/>
              </a:rPr>
              <a:t>A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“educação de qualidade”</a:t>
            </a:r>
            <a:r>
              <a:rPr lang="pt-BR" dirty="0">
                <a:latin typeface="Arial Black" pitchFamily="34" charset="0"/>
              </a:rPr>
              <a:t> é aquela que contribui com a formação dos estudantes nos aspectos humanos, sociais, culturais, filosóficos, científicos, históricos</a:t>
            </a:r>
            <a:r>
              <a:rPr lang="pt-BR" b="1" dirty="0">
                <a:latin typeface="Arial Black" pitchFamily="34" charset="0"/>
              </a:rPr>
              <a:t>, </a:t>
            </a:r>
            <a:r>
              <a:rPr lang="pt-BR" dirty="0">
                <a:latin typeface="Arial Black" pitchFamily="34" charset="0"/>
              </a:rPr>
              <a:t>antropológicos, afetivos</a:t>
            </a:r>
            <a:r>
              <a:rPr lang="pt-BR" b="1" dirty="0">
                <a:latin typeface="Arial Black" pitchFamily="34" charset="0"/>
              </a:rPr>
              <a:t>, </a:t>
            </a:r>
            <a:r>
              <a:rPr lang="pt-BR" dirty="0">
                <a:latin typeface="Arial Black" pitchFamily="34" charset="0"/>
              </a:rPr>
              <a:t>econômicos, ambientais e políticos, para o desempenho de seu papel de cidadão no mundo, tornando-se, assim,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uma qualidade referenciada no </a:t>
            </a:r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social</a:t>
            </a:r>
            <a:r>
              <a:rPr lang="pt-BR" dirty="0" smtClean="0">
                <a:latin typeface="Arial Black" pitchFamily="34" charset="0"/>
              </a:rPr>
              <a:t>. </a:t>
            </a:r>
            <a:r>
              <a:rPr lang="pt-BR" dirty="0">
                <a:latin typeface="Arial Black" pitchFamily="34" charset="0"/>
              </a:rPr>
              <a:t>Nesse sentido, o ensino de qualidade </a:t>
            </a:r>
            <a:r>
              <a:rPr lang="pt-BR" dirty="0" smtClean="0">
                <a:latin typeface="Arial Black" pitchFamily="34" charset="0"/>
              </a:rPr>
              <a:t>está intimamente </a:t>
            </a:r>
            <a:r>
              <a:rPr lang="pt-BR" dirty="0">
                <a:latin typeface="Arial Black" pitchFamily="34" charset="0"/>
              </a:rPr>
              <a:t>ligado à transformação da realidade na construção plena da cidadania e na garantia aos direitos humanos. </a:t>
            </a:r>
            <a:endParaRPr lang="pt-BR" dirty="0" smtClean="0">
              <a:latin typeface="Arial Black" pitchFamily="34" charset="0"/>
            </a:endParaRPr>
          </a:p>
          <a:p>
            <a:pPr marL="0" indent="0" algn="r">
              <a:buNone/>
            </a:pPr>
            <a:r>
              <a:rPr lang="pt-BR" dirty="0" smtClean="0">
                <a:latin typeface="+mj-lt"/>
              </a:rPr>
              <a:t>(Doc. Final da CONAE 2014, pág. 64)</a:t>
            </a:r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706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pt-BR" sz="32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t-BR" sz="3600" dirty="0" smtClean="0">
                <a:solidFill>
                  <a:srgbClr val="FF0000"/>
                </a:solidFill>
                <a:latin typeface="Arial Black" pitchFamily="34" charset="0"/>
              </a:rPr>
              <a:t>O </a:t>
            </a:r>
            <a:r>
              <a:rPr lang="pt-BR" sz="3600" dirty="0">
                <a:solidFill>
                  <a:srgbClr val="FF0000"/>
                </a:solidFill>
                <a:latin typeface="Arial Black" pitchFamily="34" charset="0"/>
              </a:rPr>
              <a:t>PNE e a Qualidade da Educação</a:t>
            </a:r>
            <a:r>
              <a:rPr lang="pt-BR" sz="3200" dirty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pt-BR" sz="3200" dirty="0">
                <a:solidFill>
                  <a:srgbClr val="FF0000"/>
                </a:solidFill>
                <a:latin typeface="Arial Black" pitchFamily="34" charset="0"/>
              </a:rPr>
            </a:b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“Perante </a:t>
            </a:r>
            <a:r>
              <a:rPr lang="pt-BR" dirty="0">
                <a:latin typeface="Arial Black" pitchFamily="34" charset="0"/>
              </a:rPr>
              <a:t>esse horizonte de princípio e de direito e diante de uma realidade educacional precária, justifica-se um Plano Nacional de Educação (PNE), conforme o art. 214 da Constituição,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com metas quantitativas</a:t>
            </a:r>
            <a:r>
              <a:rPr lang="pt-BR" dirty="0">
                <a:latin typeface="Arial Black" pitchFamily="34" charset="0"/>
              </a:rPr>
              <a:t> a serem atingidas em determinados períodos de tempo,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visando saltos </a:t>
            </a:r>
            <a:r>
              <a:rPr lang="pt-BR" u="sng" dirty="0" smtClean="0">
                <a:solidFill>
                  <a:srgbClr val="0070C0"/>
                </a:solidFill>
                <a:latin typeface="Arial Black" pitchFamily="34" charset="0"/>
              </a:rPr>
              <a:t>qualitativos</a:t>
            </a:r>
            <a:r>
              <a:rPr lang="pt-BR" dirty="0" smtClean="0">
                <a:latin typeface="Arial Black" pitchFamily="34" charset="0"/>
              </a:rPr>
              <a:t>”</a:t>
            </a: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  <a:p>
            <a:pPr marL="0" indent="0" algn="r">
              <a:buNone/>
            </a:pPr>
            <a:r>
              <a:rPr lang="pt-BR" dirty="0" smtClean="0">
                <a:latin typeface="+mj-lt"/>
              </a:rPr>
              <a:t>(Prof</a:t>
            </a:r>
            <a:r>
              <a:rPr lang="pt-BR" dirty="0">
                <a:latin typeface="+mj-lt"/>
              </a:rPr>
              <a:t>. Carlos Roberto Jamil </a:t>
            </a:r>
            <a:r>
              <a:rPr lang="pt-BR" dirty="0" smtClean="0">
                <a:latin typeface="+mj-lt"/>
              </a:rPr>
              <a:t>Cury)</a:t>
            </a:r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714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A questão no PNE é: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A meta 7 atende o direito a uma </a:t>
            </a:r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educação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de </a:t>
            </a:r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qualidade?</a:t>
            </a:r>
            <a:endParaRPr lang="pt-BR" dirty="0">
              <a:latin typeface="Arial Black" pitchFamily="34" charset="0"/>
            </a:endParaRPr>
          </a:p>
          <a:p>
            <a:pPr marL="0" indent="0" algn="just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Meta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7</a:t>
            </a:r>
            <a:r>
              <a:rPr lang="pt-BR" dirty="0">
                <a:latin typeface="Arial Black" pitchFamily="34" charset="0"/>
              </a:rPr>
              <a:t>: fomentar a qualidade da educação básica em todas as etapas e modalidades, com melhoria do fluxo escolar e da aprendizagem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de modo a atingir as seguintes médias nacionais para o </a:t>
            </a:r>
            <a:r>
              <a:rPr lang="pt-BR" dirty="0" err="1">
                <a:solidFill>
                  <a:srgbClr val="0070C0"/>
                </a:solidFill>
                <a:latin typeface="Arial Black" pitchFamily="34" charset="0"/>
              </a:rPr>
              <a:t>Ideb</a:t>
            </a:r>
            <a:r>
              <a:rPr lang="pt-BR" dirty="0" smtClean="0">
                <a:latin typeface="Arial Black" pitchFamily="34" charset="0"/>
              </a:rPr>
              <a:t>:</a:t>
            </a:r>
          </a:p>
          <a:p>
            <a:pPr marL="0" indent="0" algn="just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7.11</a:t>
            </a:r>
            <a:r>
              <a:rPr lang="pt-BR" dirty="0">
                <a:latin typeface="Arial Black" pitchFamily="34" charset="0"/>
              </a:rPr>
              <a:t>) melhorar o desempenho dos alunos da educação básica nas avaliações da aprendizagem no Programa Internacional de Avaliação de Estudantes -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PISA</a:t>
            </a:r>
            <a:r>
              <a:rPr lang="pt-BR" dirty="0">
                <a:latin typeface="Arial Black" pitchFamily="34" charset="0"/>
              </a:rPr>
              <a:t>, tomado como instrumento externo de referência, internacionalmente </a:t>
            </a:r>
            <a:r>
              <a:rPr lang="pt-BR" dirty="0" smtClean="0">
                <a:latin typeface="Arial Black" pitchFamily="34" charset="0"/>
              </a:rPr>
              <a:t>reconhecido...</a:t>
            </a:r>
            <a:endParaRPr lang="pt-BR" dirty="0">
              <a:latin typeface="Arial Black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2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  <a:latin typeface="Arial Black" pitchFamily="34" charset="0"/>
              </a:rPr>
              <a:t>O que é o </a:t>
            </a:r>
            <a:r>
              <a:rPr lang="pt-BR" b="1" dirty="0" err="1" smtClean="0">
                <a:solidFill>
                  <a:srgbClr val="FF0000"/>
                </a:solidFill>
                <a:latin typeface="Arial Black" pitchFamily="34" charset="0"/>
              </a:rPr>
              <a:t>Ideb</a:t>
            </a:r>
            <a:r>
              <a:rPr lang="pt-BR" b="1" dirty="0" smtClean="0">
                <a:solidFill>
                  <a:srgbClr val="FF0000"/>
                </a:solidFill>
                <a:latin typeface="Arial Black" pitchFamily="34" charset="0"/>
              </a:rPr>
              <a:t>?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O </a:t>
            </a:r>
            <a:r>
              <a:rPr lang="pt-BR" dirty="0">
                <a:latin typeface="Arial Black" pitchFamily="34" charset="0"/>
              </a:rPr>
              <a:t>Índice de Desenvolvimento da Educação </a:t>
            </a:r>
            <a:r>
              <a:rPr lang="pt-BR" dirty="0" smtClean="0">
                <a:latin typeface="Arial Black" pitchFamily="34" charset="0"/>
              </a:rPr>
              <a:t>Básica reuniu </a:t>
            </a:r>
            <a:r>
              <a:rPr lang="pt-BR" dirty="0">
                <a:latin typeface="Arial Black" pitchFamily="34" charset="0"/>
              </a:rPr>
              <a:t>em um só </a:t>
            </a:r>
            <a:r>
              <a:rPr lang="pt-BR" dirty="0" smtClean="0">
                <a:latin typeface="Arial Black" pitchFamily="34" charset="0"/>
              </a:rPr>
              <a:t>indicador: o </a:t>
            </a:r>
            <a:r>
              <a:rPr lang="pt-BR" u="sng" dirty="0" smtClean="0">
                <a:latin typeface="Arial Black" pitchFamily="34" charset="0"/>
              </a:rPr>
              <a:t>fluxo </a:t>
            </a:r>
            <a:r>
              <a:rPr lang="pt-BR" u="sng" dirty="0">
                <a:latin typeface="Arial Black" pitchFamily="34" charset="0"/>
              </a:rPr>
              <a:t>escolar</a:t>
            </a:r>
            <a:r>
              <a:rPr lang="pt-BR" dirty="0">
                <a:latin typeface="Arial Black" pitchFamily="34" charset="0"/>
              </a:rPr>
              <a:t> e </a:t>
            </a:r>
            <a:r>
              <a:rPr lang="pt-BR" dirty="0" smtClean="0">
                <a:latin typeface="Arial Black" pitchFamily="34" charset="0"/>
              </a:rPr>
              <a:t>as </a:t>
            </a:r>
            <a:r>
              <a:rPr lang="pt-BR" u="sng" dirty="0" smtClean="0">
                <a:latin typeface="Arial Black" pitchFamily="34" charset="0"/>
              </a:rPr>
              <a:t>médias </a:t>
            </a:r>
            <a:r>
              <a:rPr lang="pt-BR" u="sng" dirty="0">
                <a:latin typeface="Arial Black" pitchFamily="34" charset="0"/>
              </a:rPr>
              <a:t>de desempenho nas avaliações</a:t>
            </a:r>
            <a:r>
              <a:rPr lang="pt-BR" dirty="0" smtClean="0">
                <a:latin typeface="Arial Black" pitchFamily="34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O </a:t>
            </a:r>
            <a:r>
              <a:rPr lang="pt-BR" dirty="0">
                <a:latin typeface="Arial Black" pitchFamily="34" charset="0"/>
              </a:rPr>
              <a:t>indicador é calculado a partir dos dados sobre </a:t>
            </a:r>
            <a:r>
              <a:rPr lang="pt-BR" u="sng" dirty="0">
                <a:solidFill>
                  <a:srgbClr val="FF0000"/>
                </a:solidFill>
                <a:latin typeface="Arial Black" pitchFamily="34" charset="0"/>
              </a:rPr>
              <a:t>aprovação escolar</a:t>
            </a:r>
            <a:r>
              <a:rPr lang="pt-BR" dirty="0">
                <a:latin typeface="Arial Black" pitchFamily="34" charset="0"/>
              </a:rPr>
              <a:t>, obtidos no </a:t>
            </a:r>
            <a:r>
              <a:rPr lang="pt-BR" u="sng" dirty="0">
                <a:latin typeface="Arial Black" pitchFamily="34" charset="0"/>
                <a:hlinkClick r:id="rId2"/>
              </a:rPr>
              <a:t>Censo Escolar</a:t>
            </a:r>
            <a:r>
              <a:rPr lang="pt-BR" dirty="0">
                <a:latin typeface="Arial Black" pitchFamily="34" charset="0"/>
              </a:rPr>
              <a:t>, e médias de desempenho nas </a:t>
            </a:r>
            <a:r>
              <a:rPr lang="pt-BR" u="sng" dirty="0">
                <a:solidFill>
                  <a:srgbClr val="FF0000"/>
                </a:solidFill>
                <a:latin typeface="Arial Black" pitchFamily="34" charset="0"/>
              </a:rPr>
              <a:t>avaliações do Inep</a:t>
            </a:r>
            <a:r>
              <a:rPr lang="pt-BR" dirty="0">
                <a:latin typeface="Arial Black" pitchFamily="34" charset="0"/>
              </a:rPr>
              <a:t>, o </a:t>
            </a:r>
            <a:r>
              <a:rPr lang="pt-BR" u="sng" dirty="0">
                <a:latin typeface="Arial Black" pitchFamily="34" charset="0"/>
                <a:hlinkClick r:id="rId3"/>
              </a:rPr>
              <a:t>Saeb</a:t>
            </a:r>
            <a:r>
              <a:rPr lang="pt-BR" dirty="0">
                <a:latin typeface="Arial Black" pitchFamily="34" charset="0"/>
              </a:rPr>
              <a:t> – para as unidades da federação e para o país, e a </a:t>
            </a:r>
            <a:r>
              <a:rPr lang="pt-BR" u="sng" dirty="0">
                <a:latin typeface="Arial Black" pitchFamily="34" charset="0"/>
                <a:hlinkClick r:id="rId3"/>
              </a:rPr>
              <a:t>Prova Brasil</a:t>
            </a:r>
            <a:r>
              <a:rPr lang="pt-BR" dirty="0">
                <a:latin typeface="Arial Black" pitchFamily="34" charset="0"/>
              </a:rPr>
              <a:t> – para os municípios</a:t>
            </a:r>
            <a:r>
              <a:rPr lang="pt-BR" dirty="0" smtClean="0">
                <a:latin typeface="Arial Black" pitchFamily="34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E o </a:t>
            </a:r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PISA</a:t>
            </a:r>
            <a:r>
              <a:rPr lang="pt-BR" dirty="0" smtClean="0">
                <a:latin typeface="Arial Black" pitchFamily="34" charset="0"/>
              </a:rPr>
              <a:t>?</a:t>
            </a:r>
            <a:endParaRPr lang="pt-BR" dirty="0">
              <a:latin typeface="Arial Black" pitchFamily="34" charset="0"/>
            </a:endParaRPr>
          </a:p>
          <a:p>
            <a:pPr algn="just"/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09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Arial Black" pitchFamily="34" charset="0"/>
              </a:rPr>
              <a:t>5ª Nota Pública do FNE</a:t>
            </a:r>
            <a:r>
              <a:rPr lang="pt-BR" b="1" dirty="0" smtClean="0">
                <a:solidFill>
                  <a:srgbClr val="FF0000"/>
                </a:solidFill>
                <a:latin typeface="Arial Black" pitchFamily="34" charset="0"/>
              </a:rPr>
              <a:t>               </a:t>
            </a:r>
            <a:r>
              <a:rPr lang="pt-BR" sz="2700" b="1" dirty="0" smtClean="0">
                <a:solidFill>
                  <a:srgbClr val="FF0000"/>
                </a:solidFill>
                <a:latin typeface="Arial Black" pitchFamily="34" charset="0"/>
              </a:rPr>
              <a:t>08 de maio de 2012</a:t>
            </a:r>
            <a:endParaRPr lang="pt-BR" sz="27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3</a:t>
            </a:r>
            <a:r>
              <a:rPr lang="pt-BR" dirty="0">
                <a:latin typeface="Arial Black" pitchFamily="34" charset="0"/>
              </a:rPr>
              <a:t>)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Defende que a </a:t>
            </a:r>
            <a:r>
              <a:rPr lang="pt-BR" u="sng" dirty="0">
                <a:solidFill>
                  <a:srgbClr val="00B050"/>
                </a:solidFill>
                <a:latin typeface="Arial Black" pitchFamily="34" charset="0"/>
              </a:rPr>
              <a:t>qualidade da educação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 não deva ser vinculada a um único índice</a:t>
            </a:r>
            <a:r>
              <a:rPr lang="pt-BR" dirty="0">
                <a:latin typeface="Arial Black" pitchFamily="34" charset="0"/>
              </a:rPr>
              <a:t>, como o </a:t>
            </a:r>
            <a:r>
              <a:rPr lang="pt-BR" dirty="0" err="1">
                <a:latin typeface="Arial Black" pitchFamily="34" charset="0"/>
              </a:rPr>
              <a:t>Ideb</a:t>
            </a:r>
            <a:r>
              <a:rPr lang="pt-BR" dirty="0">
                <a:latin typeface="Arial Black" pitchFamily="34" charset="0"/>
              </a:rPr>
              <a:t> e recomenda uma nova redação para a </a:t>
            </a:r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Meta 7:</a:t>
            </a:r>
          </a:p>
          <a:p>
            <a:pPr marL="0" indent="0" algn="just">
              <a:buNone/>
            </a:pP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“</a:t>
            </a:r>
            <a:r>
              <a:rPr lang="pt-BR" dirty="0">
                <a:latin typeface="Arial Black" pitchFamily="34" charset="0"/>
              </a:rPr>
              <a:t>Fomentar a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qualidade da educação</a:t>
            </a:r>
            <a:r>
              <a:rPr lang="pt-BR" dirty="0">
                <a:latin typeface="Arial Black" pitchFamily="34" charset="0"/>
              </a:rPr>
              <a:t> básica em todas as sua etapas e modalidades, à luz de diretrizes conceituais e operacionais da avaliação com melhoria do fluxo escolar e da aprendizagem, de modo a alcançar o padrão de qualidade e equidade constitucionalmente determinados.”</a:t>
            </a:r>
          </a:p>
        </p:txBody>
      </p:sp>
    </p:spTree>
    <p:extLst>
      <p:ext uri="{BB962C8B-B14F-4D97-AF65-F5344CB8AC3E}">
        <p14:creationId xmlns:p14="http://schemas.microsoft.com/office/powerpoint/2010/main" val="339922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Arial Black" pitchFamily="34" charset="0"/>
              </a:rPr>
              <a:t>Indicadores da Qualidade da Educação</a:t>
            </a:r>
            <a:endParaRPr lang="pt-BR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solidFill>
                  <a:srgbClr val="00B0F0"/>
                </a:solidFill>
                <a:latin typeface="Arial Black" pitchFamily="34" charset="0"/>
              </a:rPr>
              <a:t>Nas estratégias da meta 7 do PNE </a:t>
            </a:r>
            <a:r>
              <a:rPr lang="pt-BR" dirty="0" smtClean="0">
                <a:latin typeface="Arial Black" pitchFamily="34" charset="0"/>
              </a:rPr>
              <a:t>encontramos os </a:t>
            </a:r>
            <a:r>
              <a:rPr lang="pt-BR" dirty="0" smtClean="0">
                <a:solidFill>
                  <a:srgbClr val="00B050"/>
                </a:solidFill>
                <a:latin typeface="Arial Black" pitchFamily="34" charset="0"/>
              </a:rPr>
              <a:t>indicadores da </a:t>
            </a:r>
            <a:r>
              <a:rPr lang="pt-BR" u="sng" dirty="0" smtClean="0">
                <a:solidFill>
                  <a:srgbClr val="00B050"/>
                </a:solidFill>
                <a:latin typeface="Arial Black" pitchFamily="34" charset="0"/>
              </a:rPr>
              <a:t>qualidade da educação</a:t>
            </a:r>
            <a:r>
              <a:rPr lang="pt-BR" dirty="0" smtClean="0">
                <a:latin typeface="Arial Black" pitchFamily="34" charset="0"/>
              </a:rPr>
              <a:t>, mas, sobre uma base restrita - o IDEB </a:t>
            </a:r>
            <a:r>
              <a:rPr lang="pt-BR" dirty="0" smtClean="0">
                <a:latin typeface="+mj-lt"/>
              </a:rPr>
              <a:t>(além do fluxo escolar e provas)</a:t>
            </a:r>
            <a:r>
              <a:rPr lang="pt-BR" dirty="0" smtClean="0">
                <a:latin typeface="Arial Black" pitchFamily="34" charset="0"/>
              </a:rPr>
              <a:t>:</a:t>
            </a:r>
          </a:p>
          <a:p>
            <a:pPr marL="0" indent="0" algn="just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Avaliação; currículo (</a:t>
            </a:r>
            <a:r>
              <a:rPr lang="pt-BR" dirty="0">
                <a:latin typeface="Arial Black" pitchFamily="34" charset="0"/>
              </a:rPr>
              <a:t>d</a:t>
            </a:r>
            <a:r>
              <a:rPr lang="pt-BR" dirty="0" smtClean="0">
                <a:latin typeface="Arial Black" pitchFamily="34" charset="0"/>
              </a:rPr>
              <a:t>iretrizes pedagógicas); regime de colaboração (assistência técnica e financeira); plano de ações articuladas; uso das tecnologias educacionais; assistência estudantil (transporte, material didático, alimentação escolar, assistência à saúde); gestão democrática; melhorias na infraestrutura das escolas; combate à violência e a promoção da cultura de paz; inclusão e permanência; programas de incentivo a leitura; estimulo a mobilização e o controle social. </a:t>
            </a: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96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800</Words>
  <Application>Microsoft Office PowerPoint</Application>
  <PresentationFormat>Apresentação na tela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Fórum Nacional de Educação   </vt:lpstr>
      <vt:lpstr>Determinação Constitucional</vt:lpstr>
      <vt:lpstr>EIXO IV da CONAE/2014</vt:lpstr>
      <vt:lpstr>Qualidade da Educação</vt:lpstr>
      <vt:lpstr> O PNE e a Qualidade da Educação </vt:lpstr>
      <vt:lpstr>A questão no PNE é:</vt:lpstr>
      <vt:lpstr>O que é o Ideb?</vt:lpstr>
      <vt:lpstr>5ª Nota Pública do FNE               08 de maio de 2012</vt:lpstr>
      <vt:lpstr>Indicadores da Qualidade da Educação</vt:lpstr>
      <vt:lpstr>“Caminhos para efetivar o Direito à qualidade”</vt:lpstr>
      <vt:lpstr>Nesta caminhada precisamos:</vt:lpstr>
      <vt:lpstr>Manter-se em Movimento... 23 de junho de 2015, 14h10</vt:lpstr>
      <vt:lpstr>Sigamos firmes na luta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Fórum Nacional de Educação  (FNE)</dc:title>
  <dc:creator>User</dc:creator>
  <cp:lastModifiedBy>Alba Valeria Gomes de Paula</cp:lastModifiedBy>
  <cp:revision>39</cp:revision>
  <dcterms:created xsi:type="dcterms:W3CDTF">2015-06-18T19:05:03Z</dcterms:created>
  <dcterms:modified xsi:type="dcterms:W3CDTF">2015-06-25T11:52:24Z</dcterms:modified>
</cp:coreProperties>
</file>