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43"/>
  </p:notesMasterIdLst>
  <p:sldIdLst>
    <p:sldId id="471" r:id="rId2"/>
    <p:sldId id="770" r:id="rId3"/>
    <p:sldId id="652" r:id="rId4"/>
    <p:sldId id="705" r:id="rId5"/>
    <p:sldId id="710" r:id="rId6"/>
    <p:sldId id="711" r:id="rId7"/>
    <p:sldId id="775" r:id="rId8"/>
    <p:sldId id="773" r:id="rId9"/>
    <p:sldId id="774" r:id="rId10"/>
    <p:sldId id="776" r:id="rId11"/>
    <p:sldId id="815" r:id="rId12"/>
    <p:sldId id="814" r:id="rId13"/>
    <p:sldId id="777" r:id="rId14"/>
    <p:sldId id="778" r:id="rId15"/>
    <p:sldId id="779" r:id="rId16"/>
    <p:sldId id="772" r:id="rId17"/>
    <p:sldId id="780" r:id="rId18"/>
    <p:sldId id="781" r:id="rId19"/>
    <p:sldId id="782" r:id="rId20"/>
    <p:sldId id="784" r:id="rId21"/>
    <p:sldId id="785" r:id="rId22"/>
    <p:sldId id="817" r:id="rId23"/>
    <p:sldId id="818" r:id="rId24"/>
    <p:sldId id="787" r:id="rId25"/>
    <p:sldId id="791" r:id="rId26"/>
    <p:sldId id="792" r:id="rId27"/>
    <p:sldId id="793" r:id="rId28"/>
    <p:sldId id="795" r:id="rId29"/>
    <p:sldId id="796" r:id="rId30"/>
    <p:sldId id="797" r:id="rId31"/>
    <p:sldId id="798" r:id="rId32"/>
    <p:sldId id="799" r:id="rId33"/>
    <p:sldId id="800" r:id="rId34"/>
    <p:sldId id="801" r:id="rId35"/>
    <p:sldId id="802" r:id="rId36"/>
    <p:sldId id="803" r:id="rId37"/>
    <p:sldId id="804" r:id="rId38"/>
    <p:sldId id="805" r:id="rId39"/>
    <p:sldId id="809" r:id="rId40"/>
    <p:sldId id="813" r:id="rId41"/>
    <p:sldId id="466" r:id="rId4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FF00"/>
    <a:srgbClr val="9CD8CE"/>
    <a:srgbClr val="A50021"/>
    <a:srgbClr val="FFCC00"/>
    <a:srgbClr val="C2BABA"/>
    <a:srgbClr val="BABABA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7" autoAdjust="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3D2E90-3C26-46F6-B0A8-785FA7579E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593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B9C50A-DC9F-49DF-8E83-4DAC981D96D8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747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C47E7F6-AA15-4D58-A151-CC2C4C44CBB0}" type="slidenum">
              <a:rPr lang="pt-BR" sz="1200">
                <a:latin typeface="Arial" charset="0"/>
              </a:rPr>
              <a:pPr algn="r"/>
              <a:t>1</a:t>
            </a:fld>
            <a:endParaRPr lang="pt-BR" sz="1200">
              <a:latin typeface="Arial" charset="0"/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9771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642910" y="571480"/>
            <a:ext cx="7772400" cy="54864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05D14-3B33-4CCB-8194-2D6EFAACAB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80B86-1C73-40D6-ACCB-547303EC7D83}" type="datetimeFigureOut">
              <a:rPr lang="pt-BR" smtClean="0"/>
              <a:pPr/>
              <a:t>21/05/2015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1FF65-B91A-4B71-955E-A38FAA12B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istoff.dilvo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mailto:dilvo.ristoff@mec.gov.br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6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7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8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0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1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2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3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4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5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6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27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8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29.e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827584" y="980728"/>
            <a:ext cx="7010400" cy="1600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800" b="1" dirty="0" smtClean="0"/>
              <a:t>O Grande Desafio da Educação Superior:</a:t>
            </a:r>
          </a:p>
          <a:p>
            <a:pPr algn="ctr"/>
            <a:r>
              <a:rPr lang="pt-BR" sz="2800" b="1" dirty="0" smtClean="0"/>
              <a:t>Expansão, </a:t>
            </a:r>
            <a:r>
              <a:rPr lang="pt-BR" sz="2800" b="1" smtClean="0"/>
              <a:t>Inclusão e Qualidade</a:t>
            </a:r>
            <a:endParaRPr lang="pt-BR" sz="2800" b="1" dirty="0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2857500" y="2924945"/>
            <a:ext cx="3586163" cy="864096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pt-BR" dirty="0" smtClean="0">
              <a:hlinkClick r:id="rId3"/>
            </a:endParaRPr>
          </a:p>
          <a:p>
            <a:pPr algn="ctr"/>
            <a:r>
              <a:rPr lang="pt-BR" dirty="0" smtClean="0">
                <a:hlinkClick r:id="rId3"/>
              </a:rPr>
              <a:t>ristoff.dilvo@gmail.com</a:t>
            </a:r>
            <a:endParaRPr lang="pt-BR" dirty="0" smtClean="0"/>
          </a:p>
          <a:p>
            <a:pPr algn="ctr"/>
            <a:r>
              <a:rPr lang="pt-BR" dirty="0" smtClean="0">
                <a:hlinkClick r:id="rId4"/>
              </a:rPr>
              <a:t>dilvo.ristoff@mec.gov.br</a:t>
            </a:r>
            <a:endParaRPr lang="pt-BR" dirty="0" smtClean="0"/>
          </a:p>
          <a:p>
            <a:pPr algn="ctr"/>
            <a:endParaRPr lang="pt-BR" dirty="0"/>
          </a:p>
        </p:txBody>
      </p:sp>
      <p:pic>
        <p:nvPicPr>
          <p:cNvPr id="4" name="Picture 5" descr="http://t2.gstatic.com/images?q=tbn:ANd9GcRLUlarhAMrxlUGC806jadnQjkYI67yW-rmjJH8JvGPhOa8aYxad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114585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ttp://t2.gstatic.com/images?q=tbn:ANd9GcSz4_640bcWtOmt0c94e8ChmKd7M0TRE_pukBpnNAVbaCodNNx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40687" y="2057185"/>
            <a:ext cx="1103313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4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 animBg="1"/>
      <p:bldP spid="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-13379" y="557493"/>
            <a:ext cx="3516825" cy="170245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331639" y="647022"/>
            <a:ext cx="7812360" cy="144016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-13379" y="-9177"/>
            <a:ext cx="9165142" cy="928694"/>
          </a:xfrm>
          <a:solidFill>
            <a:srgbClr val="11812C"/>
          </a:solidFill>
        </p:spPr>
        <p:txBody>
          <a:bodyPr>
            <a:normAutofit fontScale="90000"/>
          </a:bodyPr>
          <a:lstStyle/>
          <a:p>
            <a:pPr eaLnBrk="0" hangingPunct="0"/>
            <a:r>
              <a:rPr lang="pt-BR" sz="2800" dirty="0" smtClean="0">
                <a:solidFill>
                  <a:schemeClr val="bg1"/>
                </a:solidFill>
                <a:latin typeface="Verdana" pitchFamily="34" charset="0"/>
              </a:rPr>
              <a:t>Matrículas no Setor Privado/ contratos Fies e Bolsas </a:t>
            </a:r>
            <a:r>
              <a:rPr lang="pt-BR" sz="2800" dirty="0" err="1" smtClean="0">
                <a:solidFill>
                  <a:schemeClr val="bg1"/>
                </a:solidFill>
                <a:latin typeface="Verdana" pitchFamily="34" charset="0"/>
              </a:rPr>
              <a:t>Prouni</a:t>
            </a:r>
            <a:endParaRPr lang="pt-BR" sz="2800" dirty="0">
              <a:solidFill>
                <a:schemeClr val="bg1"/>
              </a:solidFill>
              <a:latin typeface="Verdana" pitchFamily="34" charset="0"/>
            </a:endParaRPr>
          </a:p>
        </p:txBody>
      </p:sp>
      <p:graphicFrame>
        <p:nvGraphicFramePr>
          <p:cNvPr id="183298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79000085"/>
              </p:ext>
            </p:extLst>
          </p:nvPr>
        </p:nvGraphicFramePr>
        <p:xfrm>
          <a:off x="250825" y="1289050"/>
          <a:ext cx="841375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69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289050"/>
                        <a:ext cx="8413750" cy="442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/>
          <p:cNvSpPr/>
          <p:nvPr/>
        </p:nvSpPr>
        <p:spPr>
          <a:xfrm>
            <a:off x="4139952" y="3501008"/>
            <a:ext cx="720080" cy="1080120"/>
          </a:xfrm>
          <a:prstGeom prst="rect">
            <a:avLst/>
          </a:prstGeom>
          <a:solidFill>
            <a:srgbClr val="1181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dirty="0" smtClean="0"/>
              <a:t>39%</a:t>
            </a:r>
            <a:endParaRPr lang="pt-BR" sz="1800" dirty="0"/>
          </a:p>
        </p:txBody>
      </p:sp>
      <p:sp>
        <p:nvSpPr>
          <p:cNvPr id="10" name="Retângulo 9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940152" y="4221088"/>
            <a:ext cx="720080" cy="360040"/>
          </a:xfrm>
          <a:prstGeom prst="rect">
            <a:avLst/>
          </a:prstGeom>
          <a:solidFill>
            <a:srgbClr val="1181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dirty="0" smtClean="0"/>
              <a:t>12%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416117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-13379" y="557493"/>
            <a:ext cx="3516825" cy="170245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331639" y="647022"/>
            <a:ext cx="7812360" cy="144016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-13379" y="-9177"/>
            <a:ext cx="9165142" cy="928694"/>
          </a:xfrm>
          <a:solidFill>
            <a:srgbClr val="11812C"/>
          </a:solidFill>
        </p:spPr>
        <p:txBody>
          <a:bodyPr>
            <a:normAutofit fontScale="90000"/>
          </a:bodyPr>
          <a:lstStyle/>
          <a:p>
            <a:pPr eaLnBrk="0" hangingPunct="0"/>
            <a:r>
              <a:rPr lang="pt-BR" sz="2800" dirty="0">
                <a:solidFill>
                  <a:schemeClr val="bg1"/>
                </a:solidFill>
                <a:latin typeface="Verdana" pitchFamily="34" charset="0"/>
              </a:rPr>
              <a:t>Matrículas no Setor Privado/ contratos Fies e Bolsas </a:t>
            </a:r>
            <a:r>
              <a:rPr lang="pt-BR" sz="2800" dirty="0" err="1">
                <a:solidFill>
                  <a:schemeClr val="bg1"/>
                </a:solidFill>
                <a:latin typeface="Verdana" pitchFamily="34" charset="0"/>
              </a:rPr>
              <a:t>Prouni</a:t>
            </a:r>
            <a:endParaRPr lang="pt-BR" sz="2800" dirty="0">
              <a:solidFill>
                <a:schemeClr val="bg1"/>
              </a:solidFill>
              <a:latin typeface="Verdana" pitchFamily="34" charset="0"/>
            </a:endParaRPr>
          </a:p>
        </p:txBody>
      </p:sp>
      <p:graphicFrame>
        <p:nvGraphicFramePr>
          <p:cNvPr id="183298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52502962"/>
              </p:ext>
            </p:extLst>
          </p:nvPr>
        </p:nvGraphicFramePr>
        <p:xfrm>
          <a:off x="250825" y="1289050"/>
          <a:ext cx="8413750" cy="442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246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289050"/>
                        <a:ext cx="8413750" cy="442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/>
          <p:cNvSpPr/>
          <p:nvPr/>
        </p:nvSpPr>
        <p:spPr>
          <a:xfrm>
            <a:off x="5292079" y="3140968"/>
            <a:ext cx="1067778" cy="1440160"/>
          </a:xfrm>
          <a:prstGeom prst="rect">
            <a:avLst/>
          </a:prstGeom>
          <a:solidFill>
            <a:srgbClr val="1181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51%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9578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-13379" y="557493"/>
            <a:ext cx="3516825" cy="170245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331639" y="647022"/>
            <a:ext cx="7812360" cy="144016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-13379" y="-9177"/>
            <a:ext cx="9165142" cy="928694"/>
          </a:xfrm>
          <a:solidFill>
            <a:srgbClr val="11812C"/>
          </a:solidFill>
        </p:spPr>
        <p:txBody>
          <a:bodyPr>
            <a:normAutofit/>
          </a:bodyPr>
          <a:lstStyle/>
          <a:p>
            <a:pPr eaLnBrk="0" hangingPunct="0"/>
            <a:r>
              <a:rPr lang="pt-BR" sz="2800" dirty="0" smtClean="0">
                <a:solidFill>
                  <a:schemeClr val="bg1"/>
                </a:solidFill>
                <a:latin typeface="Verdana" pitchFamily="34" charset="0"/>
              </a:rPr>
              <a:t>SISU – Vagas ofertadas</a:t>
            </a:r>
            <a:endParaRPr lang="pt-BR" sz="2800" dirty="0">
              <a:solidFill>
                <a:schemeClr val="bg1"/>
              </a:solidFill>
              <a:latin typeface="Verdana" pitchFamily="34" charset="0"/>
            </a:endParaRPr>
          </a:p>
        </p:txBody>
      </p:sp>
      <p:graphicFrame>
        <p:nvGraphicFramePr>
          <p:cNvPr id="183298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35159062"/>
              </p:ext>
            </p:extLst>
          </p:nvPr>
        </p:nvGraphicFramePr>
        <p:xfrm>
          <a:off x="251520" y="1288690"/>
          <a:ext cx="8413007" cy="442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66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288690"/>
                        <a:ext cx="8413007" cy="4429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/>
          <p:cNvSpPr/>
          <p:nvPr/>
        </p:nvSpPr>
        <p:spPr>
          <a:xfrm>
            <a:off x="2123728" y="4509120"/>
            <a:ext cx="4464496" cy="288032"/>
          </a:xfrm>
          <a:prstGeom prst="rect">
            <a:avLst/>
          </a:prstGeom>
          <a:solidFill>
            <a:srgbClr val="1181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+329%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001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-13379" y="557493"/>
            <a:ext cx="3516825" cy="170245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1331639" y="647022"/>
            <a:ext cx="7812360" cy="144016"/>
          </a:xfrm>
          <a:prstGeom prst="rect">
            <a:avLst/>
          </a:prstGeom>
          <a:solidFill>
            <a:srgbClr val="0D63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ítulo 1"/>
          <p:cNvSpPr>
            <a:spLocks noGrp="1"/>
          </p:cNvSpPr>
          <p:nvPr>
            <p:ph type="title"/>
          </p:nvPr>
        </p:nvSpPr>
        <p:spPr>
          <a:xfrm>
            <a:off x="-1" y="58425"/>
            <a:ext cx="9143999" cy="928694"/>
          </a:xfrm>
          <a:solidFill>
            <a:srgbClr val="11812C"/>
          </a:solidFill>
        </p:spPr>
        <p:txBody>
          <a:bodyPr/>
          <a:lstStyle/>
          <a:p>
            <a:pPr eaLnBrk="0" hangingPunct="0"/>
            <a:r>
              <a:rPr lang="pt-BR" sz="2800" dirty="0" smtClean="0">
                <a:solidFill>
                  <a:schemeClr val="bg1"/>
                </a:solidFill>
                <a:latin typeface="Verdana" pitchFamily="34" charset="0"/>
              </a:rPr>
              <a:t>SISU - Candidatos</a:t>
            </a:r>
            <a:endParaRPr lang="pt-BR" sz="2800" dirty="0">
              <a:solidFill>
                <a:schemeClr val="bg1"/>
              </a:solidFill>
              <a:latin typeface="Verdana" pitchFamily="34" charset="0"/>
            </a:endParaRPr>
          </a:p>
        </p:txBody>
      </p:sp>
      <p:graphicFrame>
        <p:nvGraphicFramePr>
          <p:cNvPr id="183298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506517005"/>
              </p:ext>
            </p:extLst>
          </p:nvPr>
        </p:nvGraphicFramePr>
        <p:xfrm>
          <a:off x="251520" y="1288690"/>
          <a:ext cx="8413007" cy="442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89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288690"/>
                        <a:ext cx="8413007" cy="4429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ângulo 1"/>
          <p:cNvSpPr/>
          <p:nvPr/>
        </p:nvSpPr>
        <p:spPr>
          <a:xfrm>
            <a:off x="2225775" y="4509120"/>
            <a:ext cx="4464496" cy="288032"/>
          </a:xfrm>
          <a:prstGeom prst="rect">
            <a:avLst/>
          </a:prstGeom>
          <a:solidFill>
            <a:srgbClr val="1181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+252%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4771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8662" y="1357298"/>
            <a:ext cx="7758138" cy="4768865"/>
          </a:xfrm>
        </p:spPr>
        <p:txBody>
          <a:bodyPr>
            <a:normAutofit fontScale="92500" lnSpcReduction="10000"/>
          </a:bodyPr>
          <a:lstStyle/>
          <a:p>
            <a:r>
              <a:rPr lang="pt-BR" sz="2800" dirty="0" smtClean="0"/>
              <a:t>Todas as Instituições federais (menos 3) participam do SISU;</a:t>
            </a:r>
          </a:p>
          <a:p>
            <a:r>
              <a:rPr lang="pt-BR" sz="2800" dirty="0"/>
              <a:t>A</a:t>
            </a:r>
            <a:r>
              <a:rPr lang="pt-BR" sz="2800" dirty="0" smtClean="0"/>
              <a:t> participação está restrita às IES públicas e </a:t>
            </a:r>
            <a:r>
              <a:rPr lang="pt-BR" sz="2800" dirty="0"/>
              <a:t>é</a:t>
            </a:r>
            <a:r>
              <a:rPr lang="pt-BR" sz="2800" dirty="0" smtClean="0"/>
              <a:t> voluntária;</a:t>
            </a:r>
          </a:p>
          <a:p>
            <a:r>
              <a:rPr lang="pt-BR" sz="2800" dirty="0" smtClean="0"/>
              <a:t>Todas as IES utilizam o Enem como referencial básico e seus cursos podem atribuir pesos diferentes para cada uma das 5 provas do Enem;</a:t>
            </a:r>
          </a:p>
          <a:p>
            <a:r>
              <a:rPr lang="pt-BR" sz="2800" dirty="0" smtClean="0"/>
              <a:t>As IES definem sua política de ação afirmativa, observados os mínimos legais.</a:t>
            </a:r>
          </a:p>
          <a:p>
            <a:r>
              <a:rPr lang="pt-BR" sz="2800" dirty="0" smtClean="0"/>
              <a:t>Estudantes podem optar por uma de 6 rotas (ampla concorrência, 4 opções de cotas e ação afirmativa própria da IES).</a:t>
            </a:r>
          </a:p>
          <a:p>
            <a:endParaRPr lang="pt-BR" sz="2800" dirty="0" smtClean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Verdana" pitchFamily="34" charset="0"/>
              </a:rPr>
              <a:t>SISU – Comentário 1</a:t>
            </a:r>
            <a:endParaRPr lang="pt-BR" sz="4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0182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8662" y="1357298"/>
            <a:ext cx="7758138" cy="4768865"/>
          </a:xfrm>
        </p:spPr>
        <p:txBody>
          <a:bodyPr>
            <a:normAutofit/>
          </a:bodyPr>
          <a:lstStyle/>
          <a:p>
            <a:r>
              <a:rPr lang="es-ES" sz="2800" dirty="0" smtClean="0"/>
              <a:t>Ano </a:t>
            </a:r>
            <a:r>
              <a:rPr lang="es-ES" sz="2800" dirty="0" err="1" smtClean="0"/>
              <a:t>após</a:t>
            </a:r>
            <a:r>
              <a:rPr lang="es-ES" sz="2800" dirty="0" smtClean="0"/>
              <a:t> ano, o </a:t>
            </a:r>
            <a:r>
              <a:rPr lang="es-ES" sz="2800" dirty="0"/>
              <a:t>SISU conquista </a:t>
            </a:r>
            <a:r>
              <a:rPr lang="es-ES" sz="2800" dirty="0" err="1" smtClean="0"/>
              <a:t>espaço</a:t>
            </a:r>
            <a:r>
              <a:rPr lang="es-ES" sz="2800" dirty="0" smtClean="0"/>
              <a:t> e o </a:t>
            </a:r>
            <a:r>
              <a:rPr lang="es-ES" sz="2800" dirty="0"/>
              <a:t>vestibular </a:t>
            </a:r>
            <a:r>
              <a:rPr lang="es-ES" sz="2800" dirty="0" smtClean="0"/>
              <a:t>- </a:t>
            </a:r>
            <a:r>
              <a:rPr lang="es-ES" sz="2800" dirty="0" err="1" smtClean="0"/>
              <a:t>pequeno</a:t>
            </a:r>
            <a:r>
              <a:rPr lang="es-ES" sz="2800" dirty="0" smtClean="0"/>
              <a:t>, pago</a:t>
            </a:r>
            <a:r>
              <a:rPr lang="es-ES" sz="2800" dirty="0"/>
              <a:t>, centrado </a:t>
            </a:r>
            <a:r>
              <a:rPr lang="es-ES" sz="2800" dirty="0" err="1" smtClean="0"/>
              <a:t>em</a:t>
            </a:r>
            <a:r>
              <a:rPr lang="es-ES" sz="2800" dirty="0" smtClean="0"/>
              <a:t> </a:t>
            </a:r>
            <a:r>
              <a:rPr lang="es-ES" sz="2800" dirty="0" err="1" smtClean="0"/>
              <a:t>um</a:t>
            </a:r>
            <a:r>
              <a:rPr lang="es-ES" sz="2800" dirty="0" smtClean="0"/>
              <a:t> Estado, elitista e </a:t>
            </a:r>
            <a:r>
              <a:rPr lang="es-ES" sz="2800" dirty="0" err="1" smtClean="0"/>
              <a:t>com</a:t>
            </a:r>
            <a:r>
              <a:rPr lang="es-ES" sz="2800" dirty="0" smtClean="0"/>
              <a:t> </a:t>
            </a:r>
            <a:r>
              <a:rPr lang="es-ES" sz="2800" dirty="0" err="1" smtClean="0"/>
              <a:t>mobilidade</a:t>
            </a:r>
            <a:r>
              <a:rPr lang="es-ES" sz="2800" dirty="0" smtClean="0"/>
              <a:t> </a:t>
            </a:r>
            <a:r>
              <a:rPr lang="es-ES" sz="2800" dirty="0" err="1" smtClean="0"/>
              <a:t>restrita</a:t>
            </a:r>
            <a:r>
              <a:rPr lang="es-ES" sz="2800" dirty="0" smtClean="0"/>
              <a:t> </a:t>
            </a:r>
            <a:r>
              <a:rPr lang="es-ES" sz="2800" dirty="0" err="1" smtClean="0"/>
              <a:t>aos</a:t>
            </a:r>
            <a:r>
              <a:rPr lang="es-ES" sz="2800" dirty="0" smtClean="0"/>
              <a:t> </a:t>
            </a:r>
            <a:r>
              <a:rPr lang="es-ES" sz="2800" dirty="0"/>
              <a:t>ricos </a:t>
            </a:r>
            <a:r>
              <a:rPr lang="es-ES" sz="2800" dirty="0" smtClean="0"/>
              <a:t>- </a:t>
            </a:r>
            <a:r>
              <a:rPr lang="es-ES" sz="2800" dirty="0" err="1" smtClean="0"/>
              <a:t>passa</a:t>
            </a:r>
            <a:r>
              <a:rPr lang="es-ES" sz="2800" dirty="0" smtClean="0"/>
              <a:t> a ser visto como </a:t>
            </a:r>
            <a:r>
              <a:rPr lang="es-ES" sz="2800" dirty="0" err="1" smtClean="0"/>
              <a:t>coisa</a:t>
            </a:r>
            <a:r>
              <a:rPr lang="es-ES" sz="2800" dirty="0" smtClean="0"/>
              <a:t> do </a:t>
            </a:r>
            <a:r>
              <a:rPr lang="es-ES" sz="2800" dirty="0" err="1" smtClean="0"/>
              <a:t>passado</a:t>
            </a:r>
            <a:r>
              <a:rPr lang="es-ES" sz="2800" dirty="0" smtClean="0"/>
              <a:t>, </a:t>
            </a:r>
            <a:r>
              <a:rPr lang="es-ES" sz="2800" dirty="0" err="1" smtClean="0"/>
              <a:t>sendo</a:t>
            </a:r>
            <a:r>
              <a:rPr lang="es-ES" sz="2800" dirty="0" smtClean="0"/>
              <a:t> </a:t>
            </a:r>
            <a:r>
              <a:rPr lang="es-ES" sz="2800" dirty="0" err="1" smtClean="0"/>
              <a:t>substituído</a:t>
            </a:r>
            <a:r>
              <a:rPr lang="es-ES" sz="2800" dirty="0" smtClean="0"/>
              <a:t> por un  </a:t>
            </a:r>
            <a:r>
              <a:rPr lang="es-ES" sz="2800" dirty="0" err="1" smtClean="0"/>
              <a:t>processo</a:t>
            </a:r>
            <a:r>
              <a:rPr lang="es-ES" sz="2800" dirty="0" smtClean="0"/>
              <a:t> </a:t>
            </a:r>
            <a:r>
              <a:rPr lang="es-ES" sz="2800" dirty="0"/>
              <a:t>que </a:t>
            </a:r>
            <a:r>
              <a:rPr lang="es-ES" sz="2800" dirty="0" smtClean="0"/>
              <a:t>é grande, </a:t>
            </a:r>
            <a:r>
              <a:rPr lang="es-ES" sz="2800" dirty="0"/>
              <a:t>nacional, </a:t>
            </a:r>
            <a:r>
              <a:rPr lang="es-ES" sz="2800" dirty="0" smtClean="0"/>
              <a:t>democrático, gratuito, </a:t>
            </a:r>
            <a:r>
              <a:rPr lang="es-ES" sz="2800" dirty="0"/>
              <a:t>e</a:t>
            </a:r>
            <a:r>
              <a:rPr lang="es-ES" sz="2800" dirty="0" smtClean="0"/>
              <a:t> </a:t>
            </a:r>
            <a:r>
              <a:rPr lang="es-ES" sz="2800" dirty="0" err="1" smtClean="0"/>
              <a:t>com</a:t>
            </a:r>
            <a:r>
              <a:rPr lang="es-ES" sz="2800" dirty="0" smtClean="0"/>
              <a:t> </a:t>
            </a:r>
            <a:r>
              <a:rPr lang="es-ES" sz="2800" dirty="0" err="1" smtClean="0"/>
              <a:t>oportunidade</a:t>
            </a:r>
            <a:r>
              <a:rPr lang="es-ES" sz="2800" dirty="0" smtClean="0"/>
              <a:t> de </a:t>
            </a:r>
            <a:r>
              <a:rPr lang="es-ES" sz="2800" dirty="0" err="1" smtClean="0"/>
              <a:t>mobilidade</a:t>
            </a:r>
            <a:r>
              <a:rPr lang="es-ES" sz="2800" dirty="0" smtClean="0"/>
              <a:t> </a:t>
            </a:r>
            <a:r>
              <a:rPr lang="es-ES" sz="2800" dirty="0"/>
              <a:t>para todos.</a:t>
            </a:r>
            <a:endParaRPr lang="pt-BR" sz="2800" dirty="0" smtClean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4000" b="1" dirty="0" smtClean="0">
                <a:solidFill>
                  <a:schemeClr val="bg1"/>
                </a:solidFill>
                <a:latin typeface="Verdana" pitchFamily="34" charset="0"/>
              </a:rPr>
              <a:t>SISU – Comentário 2</a:t>
            </a:r>
            <a:endParaRPr lang="pt-BR" sz="4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357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3380" y="0"/>
            <a:ext cx="9157379" cy="908720"/>
          </a:xfrm>
          <a:solidFill>
            <a:srgbClr val="006600"/>
          </a:solidFill>
        </p:spPr>
        <p:txBody>
          <a:bodyPr>
            <a:noAutofit/>
          </a:bodyPr>
          <a:lstStyle/>
          <a:p>
            <a:r>
              <a:rPr lang="pt-BR" sz="3200" dirty="0" smtClean="0">
                <a:solidFill>
                  <a:schemeClr val="bg1"/>
                </a:solidFill>
              </a:rPr>
              <a:t>Evolução das IFES e seus Campi</a:t>
            </a:r>
            <a:br>
              <a:rPr lang="pt-BR" sz="3200" dirty="0" smtClean="0">
                <a:solidFill>
                  <a:schemeClr val="bg1"/>
                </a:solidFill>
              </a:rPr>
            </a:br>
            <a:r>
              <a:rPr lang="pt-BR" sz="3200" dirty="0" smtClean="0">
                <a:solidFill>
                  <a:schemeClr val="bg1"/>
                </a:solidFill>
              </a:rPr>
              <a:t>por Região</a:t>
            </a:r>
            <a:endParaRPr lang="pt-BR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0698"/>
              </p:ext>
            </p:extLst>
          </p:nvPr>
        </p:nvGraphicFramePr>
        <p:xfrm>
          <a:off x="323528" y="1196750"/>
          <a:ext cx="8496945" cy="4536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9718"/>
                <a:gridCol w="912652"/>
                <a:gridCol w="913571"/>
                <a:gridCol w="1556931"/>
                <a:gridCol w="913571"/>
                <a:gridCol w="913571"/>
                <a:gridCol w="1556931"/>
              </a:tblGrid>
              <a:tr h="513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600" dirty="0">
                        <a:effectLst/>
                        <a:latin typeface="+mj-lt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IFES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CÂMPUS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291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REGIÃO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2002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2014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% de crescimento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2002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2014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% de crescimento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99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NORTE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8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10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25%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24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56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133%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99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NORDESTE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12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18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50%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30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90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200%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99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SUL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6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11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83%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29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63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117%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99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SUDESTE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15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19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27%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46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81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76%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99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CENTRO-OESTE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4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5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25%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19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31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+mj-lt"/>
                        </a:rPr>
                        <a:t>63%</a:t>
                      </a:r>
                      <a:endParaRPr lang="pt-BR" sz="16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499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BRASIL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45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63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40%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148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321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j-lt"/>
                        </a:rPr>
                        <a:t>117%</a:t>
                      </a:r>
                      <a:endParaRPr lang="pt-BR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5691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7848872" cy="432048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0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4000" b="1" dirty="0" err="1" smtClean="0">
                <a:solidFill>
                  <a:schemeClr val="bg1"/>
                </a:solidFill>
                <a:latin typeface="Verdana" pitchFamily="34" charset="0"/>
              </a:rPr>
              <a:t>Prouni</a:t>
            </a:r>
            <a:r>
              <a:rPr lang="pt-BR" sz="4000" b="1" dirty="0" smtClean="0">
                <a:solidFill>
                  <a:schemeClr val="bg1"/>
                </a:solidFill>
                <a:latin typeface="Verdana" pitchFamily="34" charset="0"/>
              </a:rPr>
              <a:t> – Bolsas ofertadas</a:t>
            </a:r>
            <a:endParaRPr lang="pt-BR" sz="4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4278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33" y="1340768"/>
            <a:ext cx="8208912" cy="4752528"/>
          </a:xfrm>
          <a:prstGeom prst="rect">
            <a:avLst/>
          </a:prstGeom>
          <a:noFill/>
        </p:spPr>
      </p:pic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0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3600" b="1" dirty="0" err="1" smtClean="0">
                <a:solidFill>
                  <a:schemeClr val="bg1"/>
                </a:solidFill>
                <a:latin typeface="Verdana" pitchFamily="34" charset="0"/>
              </a:rPr>
              <a:t>Prouni</a:t>
            </a:r>
            <a:r>
              <a:rPr lang="pt-BR" sz="3600" b="1" dirty="0" smtClean="0">
                <a:solidFill>
                  <a:schemeClr val="bg1"/>
                </a:solidFill>
                <a:latin typeface="Verdana" pitchFamily="34" charset="0"/>
              </a:rPr>
              <a:t> – a cor dos estudantes</a:t>
            </a:r>
            <a:endParaRPr lang="pt-BR" sz="36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1133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-7763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Desempenho dos estudantes no ENADE</a:t>
            </a: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272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22586"/>
              </p:ext>
            </p:extLst>
          </p:nvPr>
        </p:nvGraphicFramePr>
        <p:xfrm>
          <a:off x="1071538" y="1571612"/>
          <a:ext cx="7138255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712" name="Chart" r:id="rId3" imgW="6096146" imgH="4067073" progId="MSGraph.Chart.8">
                  <p:embed followColorScheme="full"/>
                </p:oleObj>
              </mc:Choice>
              <mc:Fallback>
                <p:oleObj name="Chart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571612"/>
                        <a:ext cx="7138255" cy="39604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73453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animBg="1" autoUpdateAnimBg="0"/>
      <p:bldP spid="27238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Número de Slide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E970ACE-FF19-4F2A-B02F-D64DC20C11B4}" type="slidenum">
              <a:rPr lang="pt-BR" sz="1400">
                <a:latin typeface="Arial" charset="0"/>
              </a:rPr>
              <a:pPr algn="r"/>
              <a:t>2</a:t>
            </a:fld>
            <a:endParaRPr lang="pt-BR" sz="1400">
              <a:latin typeface="Arial" charset="0"/>
            </a:endParaRPr>
          </a:p>
        </p:txBody>
      </p:sp>
      <p:sp>
        <p:nvSpPr>
          <p:cNvPr id="291853" name="Rectangle 13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400" b="1" dirty="0" smtClean="0">
                <a:solidFill>
                  <a:schemeClr val="bg1"/>
                </a:solidFill>
                <a:latin typeface="Arial" charset="0"/>
              </a:rPr>
              <a:t>Visão</a:t>
            </a:r>
            <a:endParaRPr lang="pt-BR" sz="4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" name="Forma livre 5"/>
          <p:cNvSpPr/>
          <p:nvPr/>
        </p:nvSpPr>
        <p:spPr>
          <a:xfrm>
            <a:off x="3681586" y="1126482"/>
            <a:ext cx="1564802" cy="1564802"/>
          </a:xfrm>
          <a:custGeom>
            <a:avLst/>
            <a:gdLst>
              <a:gd name="connsiteX0" fmla="*/ 0 w 1564802"/>
              <a:gd name="connsiteY0" fmla="*/ 782401 h 1564802"/>
              <a:gd name="connsiteX1" fmla="*/ 229161 w 1564802"/>
              <a:gd name="connsiteY1" fmla="*/ 229160 h 1564802"/>
              <a:gd name="connsiteX2" fmla="*/ 782403 w 1564802"/>
              <a:gd name="connsiteY2" fmla="*/ 1 h 1564802"/>
              <a:gd name="connsiteX3" fmla="*/ 1335644 w 1564802"/>
              <a:gd name="connsiteY3" fmla="*/ 229162 h 1564802"/>
              <a:gd name="connsiteX4" fmla="*/ 1564803 w 1564802"/>
              <a:gd name="connsiteY4" fmla="*/ 782404 h 1564802"/>
              <a:gd name="connsiteX5" fmla="*/ 1335643 w 1564802"/>
              <a:gd name="connsiteY5" fmla="*/ 1335645 h 1564802"/>
              <a:gd name="connsiteX6" fmla="*/ 782402 w 1564802"/>
              <a:gd name="connsiteY6" fmla="*/ 1564805 h 1564802"/>
              <a:gd name="connsiteX7" fmla="*/ 229161 w 1564802"/>
              <a:gd name="connsiteY7" fmla="*/ 1335645 h 1564802"/>
              <a:gd name="connsiteX8" fmla="*/ 2 w 1564802"/>
              <a:gd name="connsiteY8" fmla="*/ 782404 h 1564802"/>
              <a:gd name="connsiteX9" fmla="*/ 0 w 1564802"/>
              <a:gd name="connsiteY9" fmla="*/ 782401 h 1564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4802" h="1564802">
                <a:moveTo>
                  <a:pt x="0" y="782401"/>
                </a:moveTo>
                <a:cubicBezTo>
                  <a:pt x="0" y="574895"/>
                  <a:pt x="82432" y="375889"/>
                  <a:pt x="229161" y="229160"/>
                </a:cubicBezTo>
                <a:cubicBezTo>
                  <a:pt x="375890" y="82432"/>
                  <a:pt x="574897" y="0"/>
                  <a:pt x="782403" y="1"/>
                </a:cubicBezTo>
                <a:cubicBezTo>
                  <a:pt x="989909" y="1"/>
                  <a:pt x="1188915" y="82433"/>
                  <a:pt x="1335644" y="229162"/>
                </a:cubicBezTo>
                <a:cubicBezTo>
                  <a:pt x="1482372" y="375891"/>
                  <a:pt x="1564804" y="574898"/>
                  <a:pt x="1564803" y="782404"/>
                </a:cubicBezTo>
                <a:cubicBezTo>
                  <a:pt x="1564803" y="989910"/>
                  <a:pt x="1482372" y="1188917"/>
                  <a:pt x="1335643" y="1335645"/>
                </a:cubicBezTo>
                <a:cubicBezTo>
                  <a:pt x="1188914" y="1482374"/>
                  <a:pt x="989907" y="1564805"/>
                  <a:pt x="782402" y="1564805"/>
                </a:cubicBezTo>
                <a:cubicBezTo>
                  <a:pt x="574896" y="1564805"/>
                  <a:pt x="375889" y="1482373"/>
                  <a:pt x="229161" y="1335645"/>
                </a:cubicBezTo>
                <a:cubicBezTo>
                  <a:pt x="82432" y="1188916"/>
                  <a:pt x="1" y="989909"/>
                  <a:pt x="2" y="782404"/>
                </a:cubicBezTo>
                <a:cubicBezTo>
                  <a:pt x="1" y="782403"/>
                  <a:pt x="1" y="782402"/>
                  <a:pt x="0" y="782401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49480" tIns="249480" rIns="249480" bIns="24948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600" dirty="0" smtClean="0"/>
              <a:t>Missão </a:t>
            </a:r>
            <a:r>
              <a:rPr lang="pt-BR" sz="1600" dirty="0"/>
              <a:t>Estratégica</a:t>
            </a:r>
          </a:p>
        </p:txBody>
      </p:sp>
      <p:sp>
        <p:nvSpPr>
          <p:cNvPr id="7" name="Forma livre 6"/>
          <p:cNvSpPr/>
          <p:nvPr/>
        </p:nvSpPr>
        <p:spPr>
          <a:xfrm rot="2144502">
            <a:off x="5205834" y="2337036"/>
            <a:ext cx="439984" cy="528120"/>
          </a:xfrm>
          <a:custGeom>
            <a:avLst/>
            <a:gdLst>
              <a:gd name="connsiteX0" fmla="*/ 0 w 439984"/>
              <a:gd name="connsiteY0" fmla="*/ 105624 h 528120"/>
              <a:gd name="connsiteX1" fmla="*/ 219992 w 439984"/>
              <a:gd name="connsiteY1" fmla="*/ 105624 h 528120"/>
              <a:gd name="connsiteX2" fmla="*/ 219992 w 439984"/>
              <a:gd name="connsiteY2" fmla="*/ 0 h 528120"/>
              <a:gd name="connsiteX3" fmla="*/ 439984 w 439984"/>
              <a:gd name="connsiteY3" fmla="*/ 264060 h 528120"/>
              <a:gd name="connsiteX4" fmla="*/ 219992 w 439984"/>
              <a:gd name="connsiteY4" fmla="*/ 528120 h 528120"/>
              <a:gd name="connsiteX5" fmla="*/ 219992 w 439984"/>
              <a:gd name="connsiteY5" fmla="*/ 422496 h 528120"/>
              <a:gd name="connsiteX6" fmla="*/ 0 w 439984"/>
              <a:gd name="connsiteY6" fmla="*/ 422496 h 528120"/>
              <a:gd name="connsiteX7" fmla="*/ 0 w 439984"/>
              <a:gd name="connsiteY7" fmla="*/ 105624 h 5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9984" h="528120">
                <a:moveTo>
                  <a:pt x="0" y="105624"/>
                </a:moveTo>
                <a:lnTo>
                  <a:pt x="219992" y="105624"/>
                </a:lnTo>
                <a:lnTo>
                  <a:pt x="219992" y="0"/>
                </a:lnTo>
                <a:lnTo>
                  <a:pt x="439984" y="264060"/>
                </a:lnTo>
                <a:lnTo>
                  <a:pt x="219992" y="528120"/>
                </a:lnTo>
                <a:lnTo>
                  <a:pt x="219992" y="422496"/>
                </a:lnTo>
                <a:lnTo>
                  <a:pt x="0" y="422496"/>
                </a:lnTo>
                <a:lnTo>
                  <a:pt x="0" y="105624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105624" rIns="131994" bIns="105623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endParaRPr lang="pt-BR" sz="1300"/>
          </a:p>
        </p:txBody>
      </p:sp>
      <p:sp>
        <p:nvSpPr>
          <p:cNvPr id="8" name="Forma livre 7"/>
          <p:cNvSpPr/>
          <p:nvPr/>
        </p:nvSpPr>
        <p:spPr>
          <a:xfrm>
            <a:off x="5625478" y="2525456"/>
            <a:ext cx="1564802" cy="1564802"/>
          </a:xfrm>
          <a:custGeom>
            <a:avLst/>
            <a:gdLst>
              <a:gd name="connsiteX0" fmla="*/ 0 w 1564802"/>
              <a:gd name="connsiteY0" fmla="*/ 782401 h 1564802"/>
              <a:gd name="connsiteX1" fmla="*/ 229161 w 1564802"/>
              <a:gd name="connsiteY1" fmla="*/ 229160 h 1564802"/>
              <a:gd name="connsiteX2" fmla="*/ 782403 w 1564802"/>
              <a:gd name="connsiteY2" fmla="*/ 1 h 1564802"/>
              <a:gd name="connsiteX3" fmla="*/ 1335644 w 1564802"/>
              <a:gd name="connsiteY3" fmla="*/ 229162 h 1564802"/>
              <a:gd name="connsiteX4" fmla="*/ 1564803 w 1564802"/>
              <a:gd name="connsiteY4" fmla="*/ 782404 h 1564802"/>
              <a:gd name="connsiteX5" fmla="*/ 1335643 w 1564802"/>
              <a:gd name="connsiteY5" fmla="*/ 1335645 h 1564802"/>
              <a:gd name="connsiteX6" fmla="*/ 782402 w 1564802"/>
              <a:gd name="connsiteY6" fmla="*/ 1564805 h 1564802"/>
              <a:gd name="connsiteX7" fmla="*/ 229161 w 1564802"/>
              <a:gd name="connsiteY7" fmla="*/ 1335645 h 1564802"/>
              <a:gd name="connsiteX8" fmla="*/ 2 w 1564802"/>
              <a:gd name="connsiteY8" fmla="*/ 782404 h 1564802"/>
              <a:gd name="connsiteX9" fmla="*/ 0 w 1564802"/>
              <a:gd name="connsiteY9" fmla="*/ 782401 h 1564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4802" h="1564802">
                <a:moveTo>
                  <a:pt x="0" y="782401"/>
                </a:moveTo>
                <a:cubicBezTo>
                  <a:pt x="0" y="574895"/>
                  <a:pt x="82432" y="375889"/>
                  <a:pt x="229161" y="229160"/>
                </a:cubicBezTo>
                <a:cubicBezTo>
                  <a:pt x="375890" y="82432"/>
                  <a:pt x="574897" y="0"/>
                  <a:pt x="782403" y="1"/>
                </a:cubicBezTo>
                <a:cubicBezTo>
                  <a:pt x="989909" y="1"/>
                  <a:pt x="1188915" y="82433"/>
                  <a:pt x="1335644" y="229162"/>
                </a:cubicBezTo>
                <a:cubicBezTo>
                  <a:pt x="1482372" y="375891"/>
                  <a:pt x="1564804" y="574898"/>
                  <a:pt x="1564803" y="782404"/>
                </a:cubicBezTo>
                <a:cubicBezTo>
                  <a:pt x="1564803" y="989910"/>
                  <a:pt x="1482372" y="1188917"/>
                  <a:pt x="1335643" y="1335645"/>
                </a:cubicBezTo>
                <a:cubicBezTo>
                  <a:pt x="1188914" y="1482374"/>
                  <a:pt x="989907" y="1564805"/>
                  <a:pt x="782402" y="1564805"/>
                </a:cubicBezTo>
                <a:cubicBezTo>
                  <a:pt x="574896" y="1564805"/>
                  <a:pt x="375889" y="1482373"/>
                  <a:pt x="229161" y="1335645"/>
                </a:cubicBezTo>
                <a:cubicBezTo>
                  <a:pt x="82432" y="1188916"/>
                  <a:pt x="1" y="989909"/>
                  <a:pt x="2" y="782404"/>
                </a:cubicBezTo>
                <a:cubicBezTo>
                  <a:pt x="1" y="782403"/>
                  <a:pt x="1" y="782402"/>
                  <a:pt x="0" y="782401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49480" tIns="249480" rIns="249480" bIns="24948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600" dirty="0" smtClean="0"/>
              <a:t>Nação</a:t>
            </a:r>
            <a:endParaRPr lang="pt-BR" sz="1600" dirty="0"/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600" dirty="0" smtClean="0"/>
              <a:t>Soberana</a:t>
            </a:r>
            <a:endParaRPr lang="pt-BR" sz="1600" dirty="0"/>
          </a:p>
        </p:txBody>
      </p:sp>
      <p:sp>
        <p:nvSpPr>
          <p:cNvPr id="9" name="Forma livre 8"/>
          <p:cNvSpPr/>
          <p:nvPr/>
        </p:nvSpPr>
        <p:spPr>
          <a:xfrm rot="17347480">
            <a:off x="5820037" y="4141375"/>
            <a:ext cx="414485" cy="528121"/>
          </a:xfrm>
          <a:custGeom>
            <a:avLst/>
            <a:gdLst>
              <a:gd name="connsiteX0" fmla="*/ 0 w 414485"/>
              <a:gd name="connsiteY0" fmla="*/ 105624 h 528120"/>
              <a:gd name="connsiteX1" fmla="*/ 207243 w 414485"/>
              <a:gd name="connsiteY1" fmla="*/ 105624 h 528120"/>
              <a:gd name="connsiteX2" fmla="*/ 207243 w 414485"/>
              <a:gd name="connsiteY2" fmla="*/ 0 h 528120"/>
              <a:gd name="connsiteX3" fmla="*/ 414485 w 414485"/>
              <a:gd name="connsiteY3" fmla="*/ 264060 h 528120"/>
              <a:gd name="connsiteX4" fmla="*/ 207243 w 414485"/>
              <a:gd name="connsiteY4" fmla="*/ 528120 h 528120"/>
              <a:gd name="connsiteX5" fmla="*/ 207243 w 414485"/>
              <a:gd name="connsiteY5" fmla="*/ 422496 h 528120"/>
              <a:gd name="connsiteX6" fmla="*/ 0 w 414485"/>
              <a:gd name="connsiteY6" fmla="*/ 422496 h 528120"/>
              <a:gd name="connsiteX7" fmla="*/ 0 w 414485"/>
              <a:gd name="connsiteY7" fmla="*/ 105624 h 5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4485" h="528120">
                <a:moveTo>
                  <a:pt x="414485" y="422496"/>
                </a:moveTo>
                <a:lnTo>
                  <a:pt x="207242" y="422496"/>
                </a:lnTo>
                <a:lnTo>
                  <a:pt x="207242" y="528120"/>
                </a:lnTo>
                <a:lnTo>
                  <a:pt x="0" y="264060"/>
                </a:lnTo>
                <a:lnTo>
                  <a:pt x="207242" y="0"/>
                </a:lnTo>
                <a:lnTo>
                  <a:pt x="207242" y="105624"/>
                </a:lnTo>
                <a:lnTo>
                  <a:pt x="414485" y="105624"/>
                </a:lnTo>
                <a:lnTo>
                  <a:pt x="414485" y="42249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4344" tIns="105624" rIns="0" bIns="105624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endParaRPr lang="pt-BR" sz="1300"/>
          </a:p>
        </p:txBody>
      </p:sp>
      <p:sp>
        <p:nvSpPr>
          <p:cNvPr id="10" name="Forma livre 9"/>
          <p:cNvSpPr/>
          <p:nvPr/>
        </p:nvSpPr>
        <p:spPr>
          <a:xfrm>
            <a:off x="4856592" y="4742779"/>
            <a:ext cx="1564802" cy="1564802"/>
          </a:xfrm>
          <a:custGeom>
            <a:avLst/>
            <a:gdLst>
              <a:gd name="connsiteX0" fmla="*/ 0 w 1564802"/>
              <a:gd name="connsiteY0" fmla="*/ 782401 h 1564802"/>
              <a:gd name="connsiteX1" fmla="*/ 229161 w 1564802"/>
              <a:gd name="connsiteY1" fmla="*/ 229160 h 1564802"/>
              <a:gd name="connsiteX2" fmla="*/ 782403 w 1564802"/>
              <a:gd name="connsiteY2" fmla="*/ 1 h 1564802"/>
              <a:gd name="connsiteX3" fmla="*/ 1335644 w 1564802"/>
              <a:gd name="connsiteY3" fmla="*/ 229162 h 1564802"/>
              <a:gd name="connsiteX4" fmla="*/ 1564803 w 1564802"/>
              <a:gd name="connsiteY4" fmla="*/ 782404 h 1564802"/>
              <a:gd name="connsiteX5" fmla="*/ 1335643 w 1564802"/>
              <a:gd name="connsiteY5" fmla="*/ 1335645 h 1564802"/>
              <a:gd name="connsiteX6" fmla="*/ 782402 w 1564802"/>
              <a:gd name="connsiteY6" fmla="*/ 1564805 h 1564802"/>
              <a:gd name="connsiteX7" fmla="*/ 229161 w 1564802"/>
              <a:gd name="connsiteY7" fmla="*/ 1335645 h 1564802"/>
              <a:gd name="connsiteX8" fmla="*/ 2 w 1564802"/>
              <a:gd name="connsiteY8" fmla="*/ 782404 h 1564802"/>
              <a:gd name="connsiteX9" fmla="*/ 0 w 1564802"/>
              <a:gd name="connsiteY9" fmla="*/ 782401 h 1564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4802" h="1564802">
                <a:moveTo>
                  <a:pt x="0" y="782401"/>
                </a:moveTo>
                <a:cubicBezTo>
                  <a:pt x="0" y="574895"/>
                  <a:pt x="82432" y="375889"/>
                  <a:pt x="229161" y="229160"/>
                </a:cubicBezTo>
                <a:cubicBezTo>
                  <a:pt x="375890" y="82432"/>
                  <a:pt x="574897" y="0"/>
                  <a:pt x="782403" y="1"/>
                </a:cubicBezTo>
                <a:cubicBezTo>
                  <a:pt x="989909" y="1"/>
                  <a:pt x="1188915" y="82433"/>
                  <a:pt x="1335644" y="229162"/>
                </a:cubicBezTo>
                <a:cubicBezTo>
                  <a:pt x="1482372" y="375891"/>
                  <a:pt x="1564804" y="574898"/>
                  <a:pt x="1564803" y="782404"/>
                </a:cubicBezTo>
                <a:cubicBezTo>
                  <a:pt x="1564803" y="989910"/>
                  <a:pt x="1482372" y="1188917"/>
                  <a:pt x="1335643" y="1335645"/>
                </a:cubicBezTo>
                <a:cubicBezTo>
                  <a:pt x="1188914" y="1482374"/>
                  <a:pt x="989907" y="1564805"/>
                  <a:pt x="782402" y="1564805"/>
                </a:cubicBezTo>
                <a:cubicBezTo>
                  <a:pt x="574896" y="1564805"/>
                  <a:pt x="375889" y="1482373"/>
                  <a:pt x="229161" y="1335645"/>
                </a:cubicBezTo>
                <a:cubicBezTo>
                  <a:pt x="82432" y="1188916"/>
                  <a:pt x="1" y="989909"/>
                  <a:pt x="2" y="782404"/>
                </a:cubicBezTo>
                <a:cubicBezTo>
                  <a:pt x="1" y="782403"/>
                  <a:pt x="1" y="782402"/>
                  <a:pt x="0" y="782401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49480" tIns="249480" rIns="249480" bIns="24948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dirty="0" smtClean="0"/>
              <a:t>Nação</a:t>
            </a:r>
            <a:endParaRPr lang="pt-BR" sz="1400" dirty="0"/>
          </a:p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dirty="0" smtClean="0"/>
              <a:t>Democrática</a:t>
            </a:r>
            <a:endParaRPr lang="pt-BR" sz="1400" dirty="0"/>
          </a:p>
        </p:txBody>
      </p:sp>
      <p:sp>
        <p:nvSpPr>
          <p:cNvPr id="11" name="Forma livre 10"/>
          <p:cNvSpPr/>
          <p:nvPr/>
        </p:nvSpPr>
        <p:spPr>
          <a:xfrm rot="21600000">
            <a:off x="4267685" y="5261118"/>
            <a:ext cx="416160" cy="528121"/>
          </a:xfrm>
          <a:custGeom>
            <a:avLst/>
            <a:gdLst>
              <a:gd name="connsiteX0" fmla="*/ 0 w 416160"/>
              <a:gd name="connsiteY0" fmla="*/ 105624 h 528120"/>
              <a:gd name="connsiteX1" fmla="*/ 208080 w 416160"/>
              <a:gd name="connsiteY1" fmla="*/ 105624 h 528120"/>
              <a:gd name="connsiteX2" fmla="*/ 208080 w 416160"/>
              <a:gd name="connsiteY2" fmla="*/ 0 h 528120"/>
              <a:gd name="connsiteX3" fmla="*/ 416160 w 416160"/>
              <a:gd name="connsiteY3" fmla="*/ 264060 h 528120"/>
              <a:gd name="connsiteX4" fmla="*/ 208080 w 416160"/>
              <a:gd name="connsiteY4" fmla="*/ 528120 h 528120"/>
              <a:gd name="connsiteX5" fmla="*/ 208080 w 416160"/>
              <a:gd name="connsiteY5" fmla="*/ 422496 h 528120"/>
              <a:gd name="connsiteX6" fmla="*/ 0 w 416160"/>
              <a:gd name="connsiteY6" fmla="*/ 422496 h 528120"/>
              <a:gd name="connsiteX7" fmla="*/ 0 w 416160"/>
              <a:gd name="connsiteY7" fmla="*/ 105624 h 5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6160" h="528120">
                <a:moveTo>
                  <a:pt x="416160" y="422496"/>
                </a:moveTo>
                <a:lnTo>
                  <a:pt x="208080" y="422496"/>
                </a:lnTo>
                <a:lnTo>
                  <a:pt x="208080" y="528120"/>
                </a:lnTo>
                <a:lnTo>
                  <a:pt x="0" y="264060"/>
                </a:lnTo>
                <a:lnTo>
                  <a:pt x="208080" y="0"/>
                </a:lnTo>
                <a:lnTo>
                  <a:pt x="208080" y="105624"/>
                </a:lnTo>
                <a:lnTo>
                  <a:pt x="416160" y="105624"/>
                </a:lnTo>
                <a:lnTo>
                  <a:pt x="416160" y="42249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4848" tIns="105625" rIns="0" bIns="105624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endParaRPr lang="pt-BR" sz="1300"/>
          </a:p>
        </p:txBody>
      </p:sp>
      <p:sp>
        <p:nvSpPr>
          <p:cNvPr id="13" name="Forma livre 12"/>
          <p:cNvSpPr/>
          <p:nvPr/>
        </p:nvSpPr>
        <p:spPr>
          <a:xfrm>
            <a:off x="2506580" y="4742779"/>
            <a:ext cx="1564802" cy="1564802"/>
          </a:xfrm>
          <a:custGeom>
            <a:avLst/>
            <a:gdLst>
              <a:gd name="connsiteX0" fmla="*/ 0 w 1564802"/>
              <a:gd name="connsiteY0" fmla="*/ 782401 h 1564802"/>
              <a:gd name="connsiteX1" fmla="*/ 229161 w 1564802"/>
              <a:gd name="connsiteY1" fmla="*/ 229160 h 1564802"/>
              <a:gd name="connsiteX2" fmla="*/ 782403 w 1564802"/>
              <a:gd name="connsiteY2" fmla="*/ 1 h 1564802"/>
              <a:gd name="connsiteX3" fmla="*/ 1335644 w 1564802"/>
              <a:gd name="connsiteY3" fmla="*/ 229162 h 1564802"/>
              <a:gd name="connsiteX4" fmla="*/ 1564803 w 1564802"/>
              <a:gd name="connsiteY4" fmla="*/ 782404 h 1564802"/>
              <a:gd name="connsiteX5" fmla="*/ 1335643 w 1564802"/>
              <a:gd name="connsiteY5" fmla="*/ 1335645 h 1564802"/>
              <a:gd name="connsiteX6" fmla="*/ 782402 w 1564802"/>
              <a:gd name="connsiteY6" fmla="*/ 1564805 h 1564802"/>
              <a:gd name="connsiteX7" fmla="*/ 229161 w 1564802"/>
              <a:gd name="connsiteY7" fmla="*/ 1335645 h 1564802"/>
              <a:gd name="connsiteX8" fmla="*/ 2 w 1564802"/>
              <a:gd name="connsiteY8" fmla="*/ 782404 h 1564802"/>
              <a:gd name="connsiteX9" fmla="*/ 0 w 1564802"/>
              <a:gd name="connsiteY9" fmla="*/ 782401 h 1564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4802" h="1564802">
                <a:moveTo>
                  <a:pt x="0" y="782401"/>
                </a:moveTo>
                <a:cubicBezTo>
                  <a:pt x="0" y="574895"/>
                  <a:pt x="82432" y="375889"/>
                  <a:pt x="229161" y="229160"/>
                </a:cubicBezTo>
                <a:cubicBezTo>
                  <a:pt x="375890" y="82432"/>
                  <a:pt x="574897" y="0"/>
                  <a:pt x="782403" y="1"/>
                </a:cubicBezTo>
                <a:cubicBezTo>
                  <a:pt x="989909" y="1"/>
                  <a:pt x="1188915" y="82433"/>
                  <a:pt x="1335644" y="229162"/>
                </a:cubicBezTo>
                <a:cubicBezTo>
                  <a:pt x="1482372" y="375891"/>
                  <a:pt x="1564804" y="574898"/>
                  <a:pt x="1564803" y="782404"/>
                </a:cubicBezTo>
                <a:cubicBezTo>
                  <a:pt x="1564803" y="989910"/>
                  <a:pt x="1482372" y="1188917"/>
                  <a:pt x="1335643" y="1335645"/>
                </a:cubicBezTo>
                <a:cubicBezTo>
                  <a:pt x="1188914" y="1482374"/>
                  <a:pt x="989907" y="1564805"/>
                  <a:pt x="782402" y="1564805"/>
                </a:cubicBezTo>
                <a:cubicBezTo>
                  <a:pt x="574896" y="1564805"/>
                  <a:pt x="375889" y="1482373"/>
                  <a:pt x="229161" y="1335645"/>
                </a:cubicBezTo>
                <a:cubicBezTo>
                  <a:pt x="82432" y="1188916"/>
                  <a:pt x="1" y="989909"/>
                  <a:pt x="2" y="782404"/>
                </a:cubicBezTo>
                <a:cubicBezTo>
                  <a:pt x="1" y="782403"/>
                  <a:pt x="1" y="782402"/>
                  <a:pt x="0" y="782401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49480" tIns="249480" rIns="249480" bIns="24948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600" dirty="0" smtClean="0"/>
              <a:t>Nação Inclusiva</a:t>
            </a:r>
            <a:endParaRPr lang="pt-BR" sz="1600" dirty="0"/>
          </a:p>
        </p:txBody>
      </p:sp>
      <p:sp>
        <p:nvSpPr>
          <p:cNvPr id="14" name="Forma livre 13"/>
          <p:cNvSpPr/>
          <p:nvPr/>
        </p:nvSpPr>
        <p:spPr>
          <a:xfrm rot="25920000">
            <a:off x="2721444" y="4154823"/>
            <a:ext cx="416161" cy="528121"/>
          </a:xfrm>
          <a:custGeom>
            <a:avLst/>
            <a:gdLst>
              <a:gd name="connsiteX0" fmla="*/ 0 w 416160"/>
              <a:gd name="connsiteY0" fmla="*/ 105624 h 528120"/>
              <a:gd name="connsiteX1" fmla="*/ 208080 w 416160"/>
              <a:gd name="connsiteY1" fmla="*/ 105624 h 528120"/>
              <a:gd name="connsiteX2" fmla="*/ 208080 w 416160"/>
              <a:gd name="connsiteY2" fmla="*/ 0 h 528120"/>
              <a:gd name="connsiteX3" fmla="*/ 416160 w 416160"/>
              <a:gd name="connsiteY3" fmla="*/ 264060 h 528120"/>
              <a:gd name="connsiteX4" fmla="*/ 208080 w 416160"/>
              <a:gd name="connsiteY4" fmla="*/ 528120 h 528120"/>
              <a:gd name="connsiteX5" fmla="*/ 208080 w 416160"/>
              <a:gd name="connsiteY5" fmla="*/ 422496 h 528120"/>
              <a:gd name="connsiteX6" fmla="*/ 0 w 416160"/>
              <a:gd name="connsiteY6" fmla="*/ 422496 h 528120"/>
              <a:gd name="connsiteX7" fmla="*/ 0 w 416160"/>
              <a:gd name="connsiteY7" fmla="*/ 105624 h 5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6160" h="528120">
                <a:moveTo>
                  <a:pt x="416160" y="422496"/>
                </a:moveTo>
                <a:lnTo>
                  <a:pt x="208080" y="422496"/>
                </a:lnTo>
                <a:lnTo>
                  <a:pt x="208080" y="528120"/>
                </a:lnTo>
                <a:lnTo>
                  <a:pt x="0" y="264060"/>
                </a:lnTo>
                <a:lnTo>
                  <a:pt x="208080" y="0"/>
                </a:lnTo>
                <a:lnTo>
                  <a:pt x="208080" y="105624"/>
                </a:lnTo>
                <a:lnTo>
                  <a:pt x="416160" y="105624"/>
                </a:lnTo>
                <a:lnTo>
                  <a:pt x="416160" y="42249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24849" tIns="105624" rIns="-1" bIns="105624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endParaRPr lang="pt-BR" sz="1300"/>
          </a:p>
        </p:txBody>
      </p:sp>
      <p:sp>
        <p:nvSpPr>
          <p:cNvPr id="15" name="Forma livre 14"/>
          <p:cNvSpPr/>
          <p:nvPr/>
        </p:nvSpPr>
        <p:spPr>
          <a:xfrm>
            <a:off x="1780386" y="2507784"/>
            <a:ext cx="1564802" cy="1564802"/>
          </a:xfrm>
          <a:custGeom>
            <a:avLst/>
            <a:gdLst>
              <a:gd name="connsiteX0" fmla="*/ 0 w 1564802"/>
              <a:gd name="connsiteY0" fmla="*/ 782401 h 1564802"/>
              <a:gd name="connsiteX1" fmla="*/ 229161 w 1564802"/>
              <a:gd name="connsiteY1" fmla="*/ 229160 h 1564802"/>
              <a:gd name="connsiteX2" fmla="*/ 782403 w 1564802"/>
              <a:gd name="connsiteY2" fmla="*/ 1 h 1564802"/>
              <a:gd name="connsiteX3" fmla="*/ 1335644 w 1564802"/>
              <a:gd name="connsiteY3" fmla="*/ 229162 h 1564802"/>
              <a:gd name="connsiteX4" fmla="*/ 1564803 w 1564802"/>
              <a:gd name="connsiteY4" fmla="*/ 782404 h 1564802"/>
              <a:gd name="connsiteX5" fmla="*/ 1335643 w 1564802"/>
              <a:gd name="connsiteY5" fmla="*/ 1335645 h 1564802"/>
              <a:gd name="connsiteX6" fmla="*/ 782402 w 1564802"/>
              <a:gd name="connsiteY6" fmla="*/ 1564805 h 1564802"/>
              <a:gd name="connsiteX7" fmla="*/ 229161 w 1564802"/>
              <a:gd name="connsiteY7" fmla="*/ 1335645 h 1564802"/>
              <a:gd name="connsiteX8" fmla="*/ 2 w 1564802"/>
              <a:gd name="connsiteY8" fmla="*/ 782404 h 1564802"/>
              <a:gd name="connsiteX9" fmla="*/ 0 w 1564802"/>
              <a:gd name="connsiteY9" fmla="*/ 782401 h 1564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4802" h="1564802">
                <a:moveTo>
                  <a:pt x="0" y="782401"/>
                </a:moveTo>
                <a:cubicBezTo>
                  <a:pt x="0" y="574895"/>
                  <a:pt x="82432" y="375889"/>
                  <a:pt x="229161" y="229160"/>
                </a:cubicBezTo>
                <a:cubicBezTo>
                  <a:pt x="375890" y="82432"/>
                  <a:pt x="574897" y="0"/>
                  <a:pt x="782403" y="1"/>
                </a:cubicBezTo>
                <a:cubicBezTo>
                  <a:pt x="989909" y="1"/>
                  <a:pt x="1188915" y="82433"/>
                  <a:pt x="1335644" y="229162"/>
                </a:cubicBezTo>
                <a:cubicBezTo>
                  <a:pt x="1482372" y="375891"/>
                  <a:pt x="1564804" y="574898"/>
                  <a:pt x="1564803" y="782404"/>
                </a:cubicBezTo>
                <a:cubicBezTo>
                  <a:pt x="1564803" y="989910"/>
                  <a:pt x="1482372" y="1188917"/>
                  <a:pt x="1335643" y="1335645"/>
                </a:cubicBezTo>
                <a:cubicBezTo>
                  <a:pt x="1188914" y="1482374"/>
                  <a:pt x="989907" y="1564805"/>
                  <a:pt x="782402" y="1564805"/>
                </a:cubicBezTo>
                <a:cubicBezTo>
                  <a:pt x="574896" y="1564805"/>
                  <a:pt x="375889" y="1482373"/>
                  <a:pt x="229161" y="1335645"/>
                </a:cubicBezTo>
                <a:cubicBezTo>
                  <a:pt x="82432" y="1188916"/>
                  <a:pt x="1" y="989909"/>
                  <a:pt x="2" y="782404"/>
                </a:cubicBezTo>
                <a:cubicBezTo>
                  <a:pt x="1" y="782403"/>
                  <a:pt x="1" y="782402"/>
                  <a:pt x="0" y="782401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hueOff val="0"/>
              <a:satOff val="0"/>
              <a:lumOff val="0"/>
              <a:alphaOff val="0"/>
            </a:schemeClr>
          </a:fillRef>
          <a:effectRef idx="2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249480" tIns="249480" rIns="249480" bIns="249480" spcCol="1270" anchor="ctr"/>
          <a:lstStyle/>
          <a:p>
            <a:pPr algn="ctr"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400" dirty="0" smtClean="0"/>
              <a:t>Sociedade Emancipada</a:t>
            </a:r>
            <a:endParaRPr lang="pt-BR" sz="1400" dirty="0"/>
          </a:p>
        </p:txBody>
      </p:sp>
      <p:sp>
        <p:nvSpPr>
          <p:cNvPr id="16" name="Forma livre 15"/>
          <p:cNvSpPr/>
          <p:nvPr/>
        </p:nvSpPr>
        <p:spPr>
          <a:xfrm rot="19440000">
            <a:off x="3295778" y="2342397"/>
            <a:ext cx="416160" cy="528120"/>
          </a:xfrm>
          <a:custGeom>
            <a:avLst/>
            <a:gdLst>
              <a:gd name="connsiteX0" fmla="*/ 0 w 416160"/>
              <a:gd name="connsiteY0" fmla="*/ 105624 h 528120"/>
              <a:gd name="connsiteX1" fmla="*/ 208080 w 416160"/>
              <a:gd name="connsiteY1" fmla="*/ 105624 h 528120"/>
              <a:gd name="connsiteX2" fmla="*/ 208080 w 416160"/>
              <a:gd name="connsiteY2" fmla="*/ 0 h 528120"/>
              <a:gd name="connsiteX3" fmla="*/ 416160 w 416160"/>
              <a:gd name="connsiteY3" fmla="*/ 264060 h 528120"/>
              <a:gd name="connsiteX4" fmla="*/ 208080 w 416160"/>
              <a:gd name="connsiteY4" fmla="*/ 528120 h 528120"/>
              <a:gd name="connsiteX5" fmla="*/ 208080 w 416160"/>
              <a:gd name="connsiteY5" fmla="*/ 422496 h 528120"/>
              <a:gd name="connsiteX6" fmla="*/ 0 w 416160"/>
              <a:gd name="connsiteY6" fmla="*/ 422496 h 528120"/>
              <a:gd name="connsiteX7" fmla="*/ 0 w 416160"/>
              <a:gd name="connsiteY7" fmla="*/ 105624 h 528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6160" h="528120">
                <a:moveTo>
                  <a:pt x="0" y="105624"/>
                </a:moveTo>
                <a:lnTo>
                  <a:pt x="208080" y="105624"/>
                </a:lnTo>
                <a:lnTo>
                  <a:pt x="208080" y="0"/>
                </a:lnTo>
                <a:lnTo>
                  <a:pt x="416160" y="264060"/>
                </a:lnTo>
                <a:lnTo>
                  <a:pt x="208080" y="528120"/>
                </a:lnTo>
                <a:lnTo>
                  <a:pt x="208080" y="422496"/>
                </a:lnTo>
                <a:lnTo>
                  <a:pt x="0" y="422496"/>
                </a:lnTo>
                <a:lnTo>
                  <a:pt x="0" y="105624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2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105624" rIns="124847" bIns="105623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endParaRPr lang="pt-BR" sz="1300"/>
          </a:p>
        </p:txBody>
      </p:sp>
      <p:sp>
        <p:nvSpPr>
          <p:cNvPr id="17" name="Retângulo 16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4582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185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5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214422"/>
            <a:ext cx="8401080" cy="4911741"/>
          </a:xfrm>
        </p:spPr>
        <p:txBody>
          <a:bodyPr>
            <a:normAutofit fontScale="47500" lnSpcReduction="20000"/>
          </a:bodyPr>
          <a:lstStyle/>
          <a:p>
            <a:endParaRPr lang="pt-BR" sz="6200" dirty="0" smtClean="0">
              <a:latin typeface="Calibri" pitchFamily="34" charset="0"/>
              <a:cs typeface="Calibri" pitchFamily="34" charset="0"/>
            </a:endParaRPr>
          </a:p>
          <a:p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Uma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análise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recente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dos dados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tem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demonstrado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que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os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estudantes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PROUNI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já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são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melhores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desde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o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princípio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: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suas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pontuações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no ENEM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são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significativamente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mais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altas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que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as dos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estudantes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não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-PROUNI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, mostrando que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demanda de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um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mínimo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de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450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pontos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traz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melhores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alunos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ao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campus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s-ES" sz="6200" dirty="0">
              <a:latin typeface="Calibri" pitchFamily="34" charset="0"/>
              <a:cs typeface="Calibri" pitchFamily="34" charset="0"/>
            </a:endParaRPr>
          </a:p>
          <a:p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Em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suma: 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o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Prouni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contém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os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dois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>
                <a:latin typeface="Calibri" pitchFamily="34" charset="0"/>
                <a:cs typeface="Calibri" pitchFamily="34" charset="0"/>
              </a:rPr>
              <a:t>Ingredientes básicos de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uma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boa política pública: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inclusão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com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s-ES" sz="6200" dirty="0" err="1" smtClean="0">
                <a:latin typeface="Calibri" pitchFamily="34" charset="0"/>
                <a:cs typeface="Calibri" pitchFamily="34" charset="0"/>
              </a:rPr>
              <a:t>qualidade</a:t>
            </a:r>
            <a:r>
              <a:rPr lang="es-ES" sz="6200" dirty="0" smtClean="0">
                <a:latin typeface="Calibri" pitchFamily="34" charset="0"/>
                <a:cs typeface="Calibri" pitchFamily="34" charset="0"/>
              </a:rPr>
              <a:t>.</a:t>
            </a:r>
            <a:endParaRPr lang="pt-BR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4000" b="1" dirty="0" err="1" smtClean="0">
                <a:solidFill>
                  <a:schemeClr val="bg1"/>
                </a:solidFill>
                <a:latin typeface="Verdana" pitchFamily="34" charset="0"/>
              </a:rPr>
              <a:t>Prouni</a:t>
            </a:r>
            <a:r>
              <a:rPr lang="pt-BR" sz="4000" b="1" dirty="0" smtClean="0">
                <a:solidFill>
                  <a:schemeClr val="bg1"/>
                </a:solidFill>
                <a:latin typeface="Verdana" pitchFamily="34" charset="0"/>
              </a:rPr>
              <a:t> – inclusão + qualidade</a:t>
            </a:r>
            <a:endParaRPr lang="pt-BR" sz="4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0820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t-BR" dirty="0" smtClean="0"/>
              <a:t>1999 – 2010 – 564.000 contratos</a:t>
            </a:r>
          </a:p>
          <a:p>
            <a:pPr marL="0" indent="0"/>
            <a:endParaRPr lang="pt-BR" dirty="0"/>
          </a:p>
          <a:p>
            <a:pPr marL="0" indent="0"/>
            <a:r>
              <a:rPr lang="pt-BR" dirty="0" smtClean="0"/>
              <a:t>2010-2015 – 2.107.526 contratos</a:t>
            </a: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-20472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Fies</a:t>
            </a:r>
          </a:p>
          <a:p>
            <a:pPr algn="ctr" eaLnBrk="0" hangingPunct="0">
              <a:defRPr/>
            </a:pPr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Programa de Financiamento estudantil</a:t>
            </a:r>
            <a:endParaRPr lang="pt-BR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148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-20472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Fies – Cor dos Estudantes </a:t>
            </a:r>
          </a:p>
        </p:txBody>
      </p:sp>
      <p:sp>
        <p:nvSpPr>
          <p:cNvPr id="7" name="Retângulo 6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pic>
        <p:nvPicPr>
          <p:cNvPr id="5" name="Image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560840" cy="4392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206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-20472" y="0"/>
            <a:ext cx="9144000" cy="92867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Fies – Idade dos Estudantes </a:t>
            </a:r>
          </a:p>
        </p:txBody>
      </p:sp>
      <p:sp>
        <p:nvSpPr>
          <p:cNvPr id="7" name="Retângulo 6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pic>
        <p:nvPicPr>
          <p:cNvPr id="8" name="Imagem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488831" cy="39604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489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1714480" y="2000240"/>
            <a:ext cx="5786478" cy="2952328"/>
          </a:xfrm>
          <a:prstGeom prst="ellipse">
            <a:avLst/>
          </a:prstGeom>
          <a:solidFill>
            <a:srgbClr val="0066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Perfil </a:t>
            </a:r>
            <a:r>
              <a:rPr lang="es-ES" dirty="0" err="1" smtClean="0"/>
              <a:t>socioeconômico</a:t>
            </a:r>
            <a:r>
              <a:rPr lang="es-ES" dirty="0" smtClean="0"/>
              <a:t> dos </a:t>
            </a:r>
            <a:r>
              <a:rPr lang="es-ES" dirty="0" err="1" smtClean="0"/>
              <a:t>estudantes</a:t>
            </a:r>
            <a:r>
              <a:rPr lang="es-ES" dirty="0" smtClean="0"/>
              <a:t> de </a:t>
            </a:r>
            <a:r>
              <a:rPr lang="es-ES" dirty="0" err="1" smtClean="0"/>
              <a:t>graduação</a:t>
            </a:r>
            <a:endParaRPr lang="es-ES" dirty="0" smtClean="0"/>
          </a:p>
          <a:p>
            <a:pPr algn="ctr"/>
            <a:r>
              <a:rPr lang="es-ES" dirty="0" smtClean="0"/>
              <a:t>2004-2012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pt-BR" sz="16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4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Renda familiar em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Odontologia</a:t>
            </a:r>
            <a:b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mais de 10 mínimos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(%) –  nos 3 Ciclos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65575" name="Object 7"/>
          <p:cNvGraphicFramePr>
            <a:graphicFrameLocks noChangeAspect="1"/>
          </p:cNvGraphicFramePr>
          <p:nvPr>
            <p:extLst/>
          </p:nvPr>
        </p:nvGraphicFramePr>
        <p:xfrm>
          <a:off x="1063964" y="1214422"/>
          <a:ext cx="7616531" cy="421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6857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964" y="1214422"/>
                        <a:ext cx="7616531" cy="4214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0011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6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Renda familiar em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Direito</a:t>
            </a:r>
            <a:b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mais de 10 mínimos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(%) –  nos 3 Ciclos</a:t>
            </a:r>
            <a:endParaRPr lang="pt-BR" sz="24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65575" name="Object 7"/>
          <p:cNvGraphicFramePr>
            <a:graphicFrameLocks noChangeAspect="1"/>
          </p:cNvGraphicFramePr>
          <p:nvPr>
            <p:extLst/>
          </p:nvPr>
        </p:nvGraphicFramePr>
        <p:xfrm>
          <a:off x="1000100" y="1357298"/>
          <a:ext cx="71374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881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1357298"/>
                        <a:ext cx="71374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6919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Renda Familiar em Psicologia</a:t>
            </a:r>
            <a:b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mais de 10 mínimos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(%) –  nos 3 Ciclos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65575" name="Object 7"/>
          <p:cNvGraphicFramePr>
            <a:graphicFrameLocks noChangeAspect="1"/>
          </p:cNvGraphicFramePr>
          <p:nvPr>
            <p:extLst/>
          </p:nvPr>
        </p:nvGraphicFramePr>
        <p:xfrm>
          <a:off x="857224" y="1285860"/>
          <a:ext cx="7616531" cy="421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8905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1285860"/>
                        <a:ext cx="7616531" cy="4214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449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Cor em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Psicologia</a:t>
            </a:r>
            <a:b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Brancos (%) –  2º e 3º Ciclos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65575" name="Object 7"/>
          <p:cNvGraphicFramePr>
            <a:graphicFrameLocks noChangeAspect="1"/>
          </p:cNvGraphicFramePr>
          <p:nvPr/>
        </p:nvGraphicFramePr>
        <p:xfrm>
          <a:off x="1063964" y="1214422"/>
          <a:ext cx="7616531" cy="421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0953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964" y="1214422"/>
                        <a:ext cx="7616531" cy="4214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1737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Cor em Medicina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/>
            </a:r>
            <a:b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Brancos (%) –  2º e 3º Ciclos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65575" name="Object 7"/>
          <p:cNvGraphicFramePr>
            <a:graphicFrameLocks noChangeAspect="1"/>
          </p:cNvGraphicFramePr>
          <p:nvPr>
            <p:extLst/>
          </p:nvPr>
        </p:nvGraphicFramePr>
        <p:xfrm>
          <a:off x="1063964" y="1214422"/>
          <a:ext cx="7616531" cy="421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977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964" y="1214422"/>
                        <a:ext cx="7616531" cy="4214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1595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2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2555776" y="1844824"/>
            <a:ext cx="3600400" cy="3528392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pt-BR" sz="3200" dirty="0" smtClean="0"/>
              <a:t>Expansão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pt-BR" sz="3200" dirty="0" smtClean="0"/>
              <a:t>Inclusão e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pt-BR" sz="3200" dirty="0" smtClean="0"/>
              <a:t>Qualidade</a:t>
            </a:r>
          </a:p>
        </p:txBody>
      </p:sp>
      <p:sp>
        <p:nvSpPr>
          <p:cNvPr id="3" name="Retângulo 2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0"/>
            <a:ext cx="9144000" cy="857250"/>
          </a:xfrm>
          <a:prstGeom prst="rect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4400" dirty="0">
                <a:solidFill>
                  <a:schemeClr val="bg1"/>
                </a:solidFill>
              </a:rPr>
              <a:t>Questões </a:t>
            </a:r>
            <a:r>
              <a:rPr lang="pt-BR" sz="4400" dirty="0" smtClean="0">
                <a:solidFill>
                  <a:schemeClr val="bg1"/>
                </a:solidFill>
              </a:rPr>
              <a:t>Centrais</a:t>
            </a:r>
            <a:endParaRPr lang="pt-BR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Cor em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cursos selecionados</a:t>
            </a:r>
            <a:b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Pretos (%) – </a:t>
            </a:r>
            <a:r>
              <a:rPr lang="pt-BR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3º ciclo</a:t>
            </a: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932468" y="1142984"/>
          <a:ext cx="7105379" cy="394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01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468" y="1142984"/>
                        <a:ext cx="7105379" cy="394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Conector reto 8"/>
          <p:cNvCxnSpPr/>
          <p:nvPr/>
        </p:nvCxnSpPr>
        <p:spPr>
          <a:xfrm>
            <a:off x="2214546" y="2214554"/>
            <a:ext cx="5021750" cy="0"/>
          </a:xfrm>
          <a:prstGeom prst="line">
            <a:avLst/>
          </a:prstGeom>
          <a:ln w="381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8172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Pardos no campus  1º,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2º e 3º Ciclos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65575" name="Object 7"/>
          <p:cNvGraphicFramePr>
            <a:graphicFrameLocks noChangeAspect="1"/>
          </p:cNvGraphicFramePr>
          <p:nvPr>
            <p:extLst/>
          </p:nvPr>
        </p:nvGraphicFramePr>
        <p:xfrm>
          <a:off x="1063964" y="1214422"/>
          <a:ext cx="7616531" cy="4214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25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964" y="1214422"/>
                        <a:ext cx="7616531" cy="4214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4302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Pai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Escolaridade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Superior (%) </a:t>
            </a:r>
            <a:b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es-E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cursos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selecionados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-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3º ciclo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dirty="0" smtClean="0"/>
              <a:t>  </a:t>
            </a:r>
          </a:p>
        </p:txBody>
      </p:sp>
      <p:graphicFrame>
        <p:nvGraphicFramePr>
          <p:cNvPr id="221195" name="Object 11"/>
          <p:cNvGraphicFramePr>
            <a:graphicFrameLocks noChangeAspect="1"/>
          </p:cNvGraphicFramePr>
          <p:nvPr/>
        </p:nvGraphicFramePr>
        <p:xfrm>
          <a:off x="785786" y="1142984"/>
          <a:ext cx="71374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050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1142984"/>
                        <a:ext cx="71374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Conector reto 5"/>
          <p:cNvCxnSpPr/>
          <p:nvPr/>
        </p:nvCxnSpPr>
        <p:spPr>
          <a:xfrm rot="10800000">
            <a:off x="1928794" y="3000372"/>
            <a:ext cx="5143536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2551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Pai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Escolaridade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Superior (%)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</a:t>
            </a:r>
            <a:r>
              <a:rPr lang="es-E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cursos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selecionados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 -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3º ciclo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2211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121476"/>
              </p:ext>
            </p:extLst>
          </p:nvPr>
        </p:nvGraphicFramePr>
        <p:xfrm>
          <a:off x="544063" y="1196752"/>
          <a:ext cx="7937551" cy="439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074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63" y="1196752"/>
                        <a:ext cx="7937551" cy="43924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6972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Pai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com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Ensino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Fundamental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ou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sem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es-E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scolaridade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(%) 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em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Cursos </a:t>
            </a:r>
            <a:r>
              <a:rPr lang="es-E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</a:t>
            </a:r>
            <a:r>
              <a:rPr lang="es-ES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elecionados</a:t>
            </a:r>
            <a:r>
              <a:rPr lang="es-E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- 3º ciclo</a:t>
            </a:r>
            <a:endParaRPr lang="pt-BR" sz="24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372740" name="Object 4"/>
          <p:cNvGraphicFramePr>
            <a:graphicFrameLocks noChangeAspect="1"/>
          </p:cNvGraphicFramePr>
          <p:nvPr/>
        </p:nvGraphicFramePr>
        <p:xfrm>
          <a:off x="928662" y="1428736"/>
          <a:ext cx="71374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7098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428736"/>
                        <a:ext cx="71374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ângulo 5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cxnSp>
        <p:nvCxnSpPr>
          <p:cNvPr id="8" name="Conector reto 7"/>
          <p:cNvCxnSpPr/>
          <p:nvPr/>
        </p:nvCxnSpPr>
        <p:spPr>
          <a:xfrm rot="10800000">
            <a:off x="2714612" y="2500306"/>
            <a:ext cx="4714908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51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AutoShap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solidFill>
              <a:srgbClr val="A5002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Onde </a:t>
            </a:r>
            <a:r>
              <a:rPr lang="pt-BR" b="1" dirty="0">
                <a:solidFill>
                  <a:schemeClr val="bg1"/>
                </a:solidFill>
                <a:latin typeface="Verdana" pitchFamily="34" charset="0"/>
              </a:rPr>
              <a:t>E</a:t>
            </a: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studou no Ensino Médio (%)</a:t>
            </a: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596547"/>
              </p:ext>
            </p:extLst>
          </p:nvPr>
        </p:nvGraphicFramePr>
        <p:xfrm>
          <a:off x="1214414" y="1357298"/>
          <a:ext cx="7252702" cy="417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8122" name="Chart" r:id="rId3" imgW="6096146" imgH="4067073" progId="MSGraph.Chart.8">
                  <p:embed followColorScheme="full"/>
                </p:oleObj>
              </mc:Choice>
              <mc:Fallback>
                <p:oleObj name="Chart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1357298"/>
                        <a:ext cx="7252702" cy="41764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Conector reto 7"/>
          <p:cNvCxnSpPr/>
          <p:nvPr/>
        </p:nvCxnSpPr>
        <p:spPr>
          <a:xfrm rot="10800000">
            <a:off x="2214546" y="2071678"/>
            <a:ext cx="3357586" cy="1588"/>
          </a:xfrm>
          <a:prstGeom prst="line">
            <a:avLst/>
          </a:prstGeom>
          <a:ln w="381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0676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Origem </a:t>
            </a:r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n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escola pública </a:t>
            </a: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(%) </a:t>
            </a:r>
            <a:b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em cursos selecionados – nos 3 ciclos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221195" name="Object 11"/>
          <p:cNvGraphicFramePr>
            <a:graphicFrameLocks noChangeAspect="1"/>
          </p:cNvGraphicFramePr>
          <p:nvPr/>
        </p:nvGraphicFramePr>
        <p:xfrm>
          <a:off x="1000100" y="1500174"/>
          <a:ext cx="71374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145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1500174"/>
                        <a:ext cx="71374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5129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7" name="AutoShap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  <a:prstGeom prst="roundRect">
            <a:avLst>
              <a:gd name="adj" fmla="val 21667"/>
            </a:avLst>
          </a:prstGeom>
          <a:solidFill>
            <a:srgbClr val="006600"/>
          </a:solidFill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Origem escolar dos estudantes </a:t>
            </a:r>
            <a:b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pt-B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(%) em cursos selecionados - 3º ciclo</a:t>
            </a:r>
            <a:endParaRPr lang="pt-BR" sz="2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smtClean="0"/>
              <a:t> 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619672" y="1484784"/>
          <a:ext cx="7138255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70" name="Gráfico" r:id="rId3" imgW="6096146" imgH="4067073" progId="MSGraph.Chart.8">
                  <p:embed followColorScheme="full"/>
                </p:oleObj>
              </mc:Choice>
              <mc:Fallback>
                <p:oleObj name="Gráfico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484784"/>
                        <a:ext cx="7138255" cy="39604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Conector reto 9"/>
          <p:cNvCxnSpPr/>
          <p:nvPr/>
        </p:nvCxnSpPr>
        <p:spPr>
          <a:xfrm>
            <a:off x="3000364" y="2786058"/>
            <a:ext cx="464347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2934626" y="2074528"/>
            <a:ext cx="464347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3323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AutoShap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Programa de </a:t>
            </a:r>
            <a:r>
              <a:rPr lang="pt-BR" b="1" dirty="0" smtClean="0">
                <a:solidFill>
                  <a:schemeClr val="bg1"/>
                </a:solidFill>
                <a:latin typeface="Verdana" pitchFamily="34" charset="0"/>
              </a:rPr>
              <a:t>Assistência</a:t>
            </a: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 estudantil (PNAES)</a:t>
            </a: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graphicFrame>
        <p:nvGraphicFramePr>
          <p:cNvPr id="2836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905112"/>
              </p:ext>
            </p:extLst>
          </p:nvPr>
        </p:nvGraphicFramePr>
        <p:xfrm>
          <a:off x="-41774" y="838200"/>
          <a:ext cx="9000770" cy="518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195" name="Chart" r:id="rId3" imgW="6096146" imgH="4067073" progId="MSGraph.Chart.8">
                  <p:embed followColorScheme="full"/>
                </p:oleObj>
              </mc:Choice>
              <mc:Fallback>
                <p:oleObj name="Chart" r:id="rId3" imgW="6096146" imgH="4067073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1774" y="838200"/>
                        <a:ext cx="9000770" cy="5183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ângulo de cantos arredondados 4"/>
          <p:cNvSpPr/>
          <p:nvPr/>
        </p:nvSpPr>
        <p:spPr>
          <a:xfrm>
            <a:off x="0" y="6143644"/>
            <a:ext cx="9144000" cy="714356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491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900113" y="908050"/>
            <a:ext cx="7386637" cy="537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AutoNum type="arabicPeriod"/>
            </a:pPr>
            <a:r>
              <a:rPr lang="pt-BR" b="1" dirty="0" smtClean="0"/>
              <a:t>Consolidar a </a:t>
            </a:r>
            <a:r>
              <a:rPr lang="pt-BR" b="1" dirty="0"/>
              <a:t>política de expansão para chegar a uma </a:t>
            </a:r>
            <a:r>
              <a:rPr lang="pt-BR" b="1" dirty="0" smtClean="0"/>
              <a:t>democratização</a:t>
            </a:r>
            <a:r>
              <a:rPr lang="pt-BR" dirty="0" smtClean="0"/>
              <a:t> </a:t>
            </a:r>
            <a:r>
              <a:rPr lang="pt-BR" dirty="0"/>
              <a:t>efetiva de acesso a estudantes carentes (</a:t>
            </a:r>
            <a:r>
              <a:rPr lang="pt-BR" dirty="0" err="1"/>
              <a:t>Prouni</a:t>
            </a:r>
            <a:r>
              <a:rPr lang="pt-BR" dirty="0" smtClean="0"/>
              <a:t>, </a:t>
            </a:r>
            <a:r>
              <a:rPr lang="pt-BR" dirty="0"/>
              <a:t>FIES</a:t>
            </a:r>
            <a:r>
              <a:rPr lang="pt-BR" dirty="0" smtClean="0"/>
              <a:t>, </a:t>
            </a:r>
            <a:r>
              <a:rPr lang="pt-BR" dirty="0" err="1" smtClean="0"/>
              <a:t>Sisu</a:t>
            </a:r>
            <a:r>
              <a:rPr lang="pt-BR" dirty="0" smtClean="0"/>
              <a:t>, </a:t>
            </a:r>
            <a:r>
              <a:rPr lang="pt-BR" dirty="0"/>
              <a:t>política de cotas e ações afirmativas devem ser mantidas e consolidadas</a:t>
            </a:r>
            <a:r>
              <a:rPr lang="pt-BR" dirty="0" smtClean="0"/>
              <a:t>);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r>
              <a:rPr lang="pt-BR" b="1" dirty="0"/>
              <a:t>Estimular a melhoria das condições de permanência no campus</a:t>
            </a:r>
            <a:r>
              <a:rPr lang="pt-BR" dirty="0"/>
              <a:t> (Consolidar e expandir o </a:t>
            </a:r>
            <a:r>
              <a:rPr lang="pt-BR" dirty="0" smtClean="0"/>
              <a:t>PNAES e os demais programas de bolsas </a:t>
            </a:r>
            <a:r>
              <a:rPr lang="pt-BR" dirty="0"/>
              <a:t>em sintonia com as necessidades </a:t>
            </a:r>
            <a:r>
              <a:rPr lang="pt-BR" dirty="0" smtClean="0"/>
              <a:t>dos </a:t>
            </a:r>
            <a:r>
              <a:rPr lang="pt-BR" dirty="0"/>
              <a:t>estudantes de graduação, desenvolvendo </a:t>
            </a:r>
            <a:r>
              <a:rPr lang="pt-BR" sz="2800" dirty="0"/>
              <a:t>concomitantemente programas </a:t>
            </a:r>
            <a:r>
              <a:rPr lang="pt-BR" sz="2800" dirty="0" smtClean="0"/>
              <a:t>de apoio acadêmico</a:t>
            </a:r>
            <a:r>
              <a:rPr lang="pt-BR" sz="2800" dirty="0"/>
              <a:t>).</a:t>
            </a: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pt-BR" sz="2800" dirty="0" smtClean="0"/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pt-BR" sz="2800" dirty="0"/>
          </a:p>
        </p:txBody>
      </p:sp>
      <p:sp>
        <p:nvSpPr>
          <p:cNvPr id="115715" name="AutoShape 3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+mn-cs"/>
              </a:rPr>
              <a:t>Desafios</a:t>
            </a:r>
            <a:endParaRPr lang="pt-BR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+mn-cs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4549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834" name="Object 2"/>
          <p:cNvGraphicFramePr>
            <a:graphicFrameLocks noChangeAspect="1"/>
          </p:cNvGraphicFramePr>
          <p:nvPr/>
        </p:nvGraphicFramePr>
        <p:xfrm>
          <a:off x="857224" y="928670"/>
          <a:ext cx="7665755" cy="5139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80" name="Gráfico" r:id="rId3" imgW="4591151" imgH="3067185" progId="MSGraph.Chart.8">
                  <p:embed/>
                </p:oleObj>
              </mc:Choice>
              <mc:Fallback>
                <p:oleObj name="Gráfico" r:id="rId3" imgW="4591151" imgH="3067185" progId="MSGraph.Char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928670"/>
                        <a:ext cx="7665755" cy="5139689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F81BD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EECE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Matrículas por Categoria Administrativa</a:t>
            </a:r>
          </a:p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1991-2013</a:t>
            </a: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900113" y="908050"/>
            <a:ext cx="7315200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pt-BR" dirty="0">
                <a:latin typeface="Calibri" pitchFamily="34" charset="0"/>
              </a:rPr>
              <a:t>Não abrir mão do sonho de chegarmos o mais rapidamente possível a 33% dos jovens de 18 a 24 anos na Educação </a:t>
            </a:r>
            <a:r>
              <a:rPr lang="pt-BR" dirty="0" smtClean="0">
                <a:latin typeface="Calibri" pitchFamily="34" charset="0"/>
              </a:rPr>
              <a:t>Superior;</a:t>
            </a:r>
            <a:endParaRPr lang="pt-BR" dirty="0">
              <a:latin typeface="Calibri" pitchFamily="34" charset="0"/>
            </a:endParaRP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pt-BR" b="1" dirty="0">
                <a:latin typeface="Calibri" pitchFamily="34" charset="0"/>
              </a:rPr>
              <a:t>Consolidar o </a:t>
            </a:r>
            <a:r>
              <a:rPr lang="pt-BR" b="1" dirty="0" err="1">
                <a:latin typeface="Calibri" pitchFamily="34" charset="0"/>
              </a:rPr>
              <a:t>Sinaes</a:t>
            </a:r>
            <a:r>
              <a:rPr lang="pt-BR" dirty="0">
                <a:latin typeface="Calibri" pitchFamily="34" charset="0"/>
              </a:rPr>
              <a:t> para garantir que as nossas instituições de educação superior possam </a:t>
            </a:r>
            <a:r>
              <a:rPr lang="pt-BR" dirty="0" smtClean="0">
                <a:latin typeface="Calibri" pitchFamily="34" charset="0"/>
              </a:rPr>
              <a:t>participar, com qualidade, do presente esforço pelo avanço </a:t>
            </a:r>
            <a:r>
              <a:rPr lang="pt-BR" dirty="0">
                <a:latin typeface="Calibri" pitchFamily="34" charset="0"/>
              </a:rPr>
              <a:t>da arte e da ciência, colocando-as a </a:t>
            </a:r>
            <a:r>
              <a:rPr lang="pt-BR" dirty="0" smtClean="0">
                <a:latin typeface="Calibri" pitchFamily="34" charset="0"/>
              </a:rPr>
              <a:t>serviço </a:t>
            </a:r>
            <a:r>
              <a:rPr lang="pt-BR" dirty="0">
                <a:latin typeface="Calibri" pitchFamily="34" charset="0"/>
              </a:rPr>
              <a:t>da melhoria da qualidade da vida de toda a população.</a:t>
            </a:r>
            <a:r>
              <a:rPr lang="pt-BR" sz="2000" b="1" dirty="0">
                <a:latin typeface="Calibri" pitchFamily="34" charset="0"/>
              </a:rPr>
              <a:t> </a:t>
            </a:r>
          </a:p>
        </p:txBody>
      </p:sp>
      <p:sp>
        <p:nvSpPr>
          <p:cNvPr id="172035" name="AutoShape 3"/>
          <p:cNvSpPr>
            <a:spLocks noChangeArrowheads="1"/>
          </p:cNvSpPr>
          <p:nvPr/>
        </p:nvSpPr>
        <p:spPr bwMode="auto">
          <a:xfrm>
            <a:off x="0" y="0"/>
            <a:ext cx="9144000" cy="792163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  <a:latin typeface="+mn-lt"/>
                <a:cs typeface="+mn-cs"/>
              </a:rPr>
              <a:t>Resumindo: Desafios da Educação nos próximos anos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6257710"/>
            <a:ext cx="9157379" cy="60029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9329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2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 build="p" autoUpdateAnimBg="0"/>
      <p:bldP spid="172035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Oval 2"/>
          <p:cNvSpPr>
            <a:spLocks noChangeArrowheads="1"/>
          </p:cNvSpPr>
          <p:nvPr/>
        </p:nvSpPr>
        <p:spPr bwMode="auto">
          <a:xfrm>
            <a:off x="2555875" y="1125538"/>
            <a:ext cx="4114800" cy="3505200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360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22883" name="WordArt 3"/>
          <p:cNvSpPr>
            <a:spLocks noChangeArrowheads="1" noChangeShapeType="1" noTextEdit="1"/>
          </p:cNvSpPr>
          <p:nvPr/>
        </p:nvSpPr>
        <p:spPr bwMode="auto">
          <a:xfrm>
            <a:off x="3132138" y="2133600"/>
            <a:ext cx="2895600" cy="19812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pt-BR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Obrigado!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 animBg="1" autoUpdateAnimBg="0"/>
      <p:bldP spid="1228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8834" name="Object 2"/>
          <p:cNvGraphicFramePr>
            <a:graphicFrameLocks noGrp="1" noChangeAspect="1"/>
          </p:cNvGraphicFramePr>
          <p:nvPr/>
        </p:nvGraphicFramePr>
        <p:xfrm>
          <a:off x="928662" y="1071546"/>
          <a:ext cx="7200900" cy="48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0" name="Gráfico" r:id="rId3" imgW="6096000" imgH="4076700" progId="MSGraph.Chart.8">
                  <p:embed followColorScheme="full"/>
                </p:oleObj>
              </mc:Choice>
              <mc:Fallback>
                <p:oleObj name="Gráfico" r:id="rId3" imgW="6096000" imgH="4076700" progId="MSGraph.Chart.8">
                  <p:embed followColorScheme="full"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1071546"/>
                        <a:ext cx="7200900" cy="481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ângulo 3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Evolução das Matrículas na educação a distância</a:t>
            </a: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0098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752825335"/>
              </p:ext>
            </p:extLst>
          </p:nvPr>
        </p:nvGraphicFramePr>
        <p:xfrm>
          <a:off x="539552" y="1015336"/>
          <a:ext cx="7595222" cy="5086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25" name="Gráfico" r:id="rId3" imgW="6096000" imgH="4076700" progId="MSGraph.Chart.8">
                  <p:embed followColorScheme="full"/>
                </p:oleObj>
              </mc:Choice>
              <mc:Fallback>
                <p:oleObj name="Gráfico" r:id="rId3" imgW="6096000" imgH="4076700" progId="MSGraph.Chart.8">
                  <p:embed followColorScheme="full"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015336"/>
                        <a:ext cx="7595222" cy="50867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ângulo 3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Crescimento da Educação a distância (%)</a:t>
            </a: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0" y="836613"/>
            <a:ext cx="9036496" cy="5544715"/>
          </a:xfrm>
        </p:spPr>
        <p:txBody>
          <a:bodyPr>
            <a:normAutofit fontScale="92500" lnSpcReduction="20000"/>
          </a:bodyPr>
          <a:lstStyle/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r>
              <a:rPr lang="es-ES" sz="2800" b="1" dirty="0" smtClean="0"/>
              <a:t>	1. </a:t>
            </a:r>
            <a:r>
              <a:rPr lang="es-ES" sz="2800" b="1" dirty="0" err="1" smtClean="0"/>
              <a:t>Prouni</a:t>
            </a:r>
            <a:r>
              <a:rPr lang="es-ES" sz="2800" b="1" dirty="0" smtClean="0"/>
              <a:t> </a:t>
            </a:r>
            <a:r>
              <a:rPr lang="es-ES" sz="2800" dirty="0" smtClean="0"/>
              <a:t>- programa de bolsas </a:t>
            </a:r>
            <a:r>
              <a:rPr lang="es-ES" sz="2800" dirty="0" err="1" smtClean="0"/>
              <a:t>em</a:t>
            </a:r>
            <a:r>
              <a:rPr lang="es-ES" sz="2800" dirty="0" smtClean="0"/>
              <a:t> que </a:t>
            </a:r>
            <a:r>
              <a:rPr lang="es-ES" sz="2800" dirty="0" err="1" smtClean="0"/>
              <a:t>já</a:t>
            </a:r>
            <a:r>
              <a:rPr lang="es-ES" sz="2800" dirty="0" smtClean="0"/>
              <a:t> </a:t>
            </a:r>
            <a:r>
              <a:rPr lang="es-ES" sz="2800" dirty="0" err="1" smtClean="0"/>
              <a:t>participaram</a:t>
            </a:r>
            <a:r>
              <a:rPr lang="es-ES" sz="2800" dirty="0" smtClean="0"/>
              <a:t> </a:t>
            </a:r>
            <a:r>
              <a:rPr lang="es-ES" sz="2800" dirty="0" err="1" smtClean="0"/>
              <a:t>mais</a:t>
            </a:r>
            <a:r>
              <a:rPr lang="es-ES" sz="2800" dirty="0" smtClean="0"/>
              <a:t> de 1.3 </a:t>
            </a:r>
            <a:r>
              <a:rPr lang="es-ES" sz="2800" dirty="0" err="1" smtClean="0"/>
              <a:t>milhões</a:t>
            </a:r>
            <a:r>
              <a:rPr lang="es-ES" sz="2800" dirty="0" smtClean="0"/>
              <a:t> de </a:t>
            </a:r>
            <a:r>
              <a:rPr lang="es-ES" sz="2800" dirty="0" err="1" smtClean="0"/>
              <a:t>jovens</a:t>
            </a:r>
            <a:r>
              <a:rPr lang="es-ES" sz="2800" dirty="0" smtClean="0"/>
              <a:t> desfavorecidos; </a:t>
            </a:r>
            <a:r>
              <a:rPr lang="es-ES" sz="2800" dirty="0" err="1" smtClean="0"/>
              <a:t>mais</a:t>
            </a:r>
            <a:r>
              <a:rPr lang="es-ES" sz="2800" dirty="0" smtClean="0"/>
              <a:t> de 430 mil </a:t>
            </a:r>
            <a:r>
              <a:rPr lang="es-ES" sz="2800" dirty="0" err="1" smtClean="0"/>
              <a:t>estudantes</a:t>
            </a:r>
            <a:r>
              <a:rPr lang="es-ES" sz="2800" dirty="0" smtClean="0"/>
              <a:t> se </a:t>
            </a:r>
            <a:r>
              <a:rPr lang="es-ES" sz="2800" dirty="0" err="1" smtClean="0"/>
              <a:t>graduaram</a:t>
            </a:r>
            <a:r>
              <a:rPr lang="es-ES" sz="2800" dirty="0" smtClean="0"/>
              <a:t>; financiado por </a:t>
            </a:r>
            <a:r>
              <a:rPr lang="es-ES" sz="2800" dirty="0" err="1" smtClean="0"/>
              <a:t>renúncia</a:t>
            </a:r>
            <a:r>
              <a:rPr lang="es-ES" sz="2800" dirty="0" smtClean="0"/>
              <a:t> fiscal.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b="1" dirty="0" smtClean="0"/>
              <a:t>2. </a:t>
            </a:r>
            <a:r>
              <a:rPr lang="es-ES" sz="2800" b="1" dirty="0" err="1" smtClean="0"/>
              <a:t>Reuni</a:t>
            </a:r>
            <a:r>
              <a:rPr lang="es-ES" sz="2800" b="1" dirty="0" smtClean="0"/>
              <a:t> </a:t>
            </a:r>
            <a:r>
              <a:rPr lang="es-ES" sz="2800" dirty="0" smtClean="0"/>
              <a:t>- programa de </a:t>
            </a:r>
            <a:r>
              <a:rPr lang="es-ES" sz="2800" dirty="0" err="1" smtClean="0"/>
              <a:t>recuperação</a:t>
            </a:r>
            <a:r>
              <a:rPr lang="es-ES" sz="2800" dirty="0" smtClean="0"/>
              <a:t> e de  </a:t>
            </a:r>
            <a:r>
              <a:rPr lang="es-ES" sz="2800" dirty="0" err="1" smtClean="0"/>
              <a:t>interiorização</a:t>
            </a:r>
            <a:r>
              <a:rPr lang="es-ES" sz="2800" dirty="0" smtClean="0"/>
              <a:t> das universidades </a:t>
            </a:r>
            <a:r>
              <a:rPr lang="es-ES" sz="2800" dirty="0" err="1" smtClean="0"/>
              <a:t>federais</a:t>
            </a:r>
            <a:r>
              <a:rPr lang="es-ES" sz="2800" dirty="0" smtClean="0"/>
              <a:t>, públicas e gratuitas, que </a:t>
            </a:r>
            <a:r>
              <a:rPr lang="es-ES" sz="2800" dirty="0" err="1" smtClean="0"/>
              <a:t>criou</a:t>
            </a:r>
            <a:r>
              <a:rPr lang="es-ES" sz="2800" dirty="0" smtClean="0"/>
              <a:t> 273 </a:t>
            </a:r>
            <a:r>
              <a:rPr lang="es-ES" sz="2800" dirty="0" err="1" smtClean="0"/>
              <a:t>novos</a:t>
            </a:r>
            <a:r>
              <a:rPr lang="es-ES" sz="2800" dirty="0" smtClean="0"/>
              <a:t> </a:t>
            </a:r>
            <a:r>
              <a:rPr lang="es-ES" sz="2800" dirty="0" err="1" smtClean="0"/>
              <a:t>campi</a:t>
            </a:r>
            <a:r>
              <a:rPr lang="es-ES" sz="2800" dirty="0" smtClean="0"/>
              <a:t> das universidades públicas </a:t>
            </a:r>
            <a:r>
              <a:rPr lang="es-ES" sz="2800" dirty="0" err="1" smtClean="0"/>
              <a:t>federais</a:t>
            </a:r>
            <a:r>
              <a:rPr lang="es-ES" sz="2800" dirty="0" smtClean="0"/>
              <a:t>;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endParaRPr lang="es-ES" sz="2800" dirty="0"/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r>
              <a:rPr lang="es-ES" sz="2800" dirty="0" smtClean="0"/>
              <a:t>	3. </a:t>
            </a:r>
            <a:r>
              <a:rPr lang="pt-BR" sz="2800" b="1" dirty="0" smtClean="0"/>
              <a:t>FIES</a:t>
            </a:r>
            <a:r>
              <a:rPr lang="pt-BR" sz="2800" b="1" dirty="0"/>
              <a:t>: </a:t>
            </a:r>
            <a:r>
              <a:rPr lang="pt-BR" sz="2800" dirty="0" smtClean="0"/>
              <a:t>um agressivo programa de financiamento estudantil, com juros altamente subsidiados e com gratuidade para estudantes das carreiras de professor e de médico, atuantes nas redes públicas;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r>
              <a:rPr lang="pt-BR" sz="2800" b="1" dirty="0" smtClean="0"/>
              <a:t>	</a:t>
            </a:r>
            <a:r>
              <a:rPr lang="pt-BR" sz="2800" b="1" dirty="0"/>
              <a:t>	</a:t>
            </a:r>
            <a:r>
              <a:rPr lang="pt-BR" sz="2800" b="1" dirty="0" smtClean="0"/>
              <a:t>4. SISU</a:t>
            </a:r>
            <a:r>
              <a:rPr lang="pt-BR" sz="2800" b="1" dirty="0"/>
              <a:t>:</a:t>
            </a:r>
            <a:r>
              <a:rPr lang="pt-BR" sz="2800" dirty="0"/>
              <a:t> </a:t>
            </a:r>
            <a:r>
              <a:rPr lang="pt-BR" sz="2800" dirty="0" smtClean="0"/>
              <a:t>(Sistema de seleção unificada para as universidades públicas e gratuitas, combinado ao sistema de cotas).</a:t>
            </a:r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r>
              <a:rPr lang="pt-BR" sz="2800" dirty="0" smtClean="0"/>
              <a:t>		5. </a:t>
            </a:r>
            <a:r>
              <a:rPr lang="pt-BR" sz="2800" b="1" dirty="0" err="1" smtClean="0"/>
              <a:t>IFs</a:t>
            </a:r>
            <a:r>
              <a:rPr lang="pt-BR" sz="2800" dirty="0" smtClean="0"/>
              <a:t>: Institutos Federais de Ciência, Tecnologia e Educação (foram criados </a:t>
            </a:r>
            <a:r>
              <a:rPr lang="pt-BR" sz="2800" dirty="0" err="1" smtClean="0"/>
              <a:t>Ifs</a:t>
            </a:r>
            <a:r>
              <a:rPr lang="pt-BR" sz="2800" dirty="0" smtClean="0"/>
              <a:t> em todos os cantos do país nos últimos anos)</a:t>
            </a:r>
            <a:endParaRPr lang="es-ES" sz="2800" dirty="0"/>
          </a:p>
          <a:p>
            <a:pPr marL="609600" indent="-609600" eaLnBrk="1" hangingPunct="1">
              <a:lnSpc>
                <a:spcPct val="90000"/>
              </a:lnSpc>
              <a:buFont typeface="Arial" charset="0"/>
              <a:buNone/>
            </a:pPr>
            <a:endParaRPr lang="pt-BR" sz="2800" dirty="0" smtClean="0"/>
          </a:p>
        </p:txBody>
      </p:sp>
      <p:sp>
        <p:nvSpPr>
          <p:cNvPr id="342019" name="AutoShape 3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>
              <a:spcBef>
                <a:spcPct val="20000"/>
              </a:spcBef>
              <a:defRPr/>
            </a:pPr>
            <a:r>
              <a:rPr lang="es-ES" sz="3600" dirty="0" err="1" smtClean="0">
                <a:solidFill>
                  <a:schemeClr val="bg1"/>
                </a:solidFill>
              </a:rPr>
              <a:t>Ampliação</a:t>
            </a:r>
            <a:r>
              <a:rPr lang="es-ES" sz="3600" dirty="0" smtClean="0">
                <a:solidFill>
                  <a:schemeClr val="bg1"/>
                </a:solidFill>
              </a:rPr>
              <a:t> das oportunidades de </a:t>
            </a:r>
            <a:r>
              <a:rPr lang="es-ES" sz="3600" dirty="0" err="1" smtClean="0">
                <a:solidFill>
                  <a:schemeClr val="bg1"/>
                </a:solidFill>
              </a:rPr>
              <a:t>acesso</a:t>
            </a:r>
            <a:r>
              <a:rPr lang="es-ES" sz="3600" dirty="0" smtClean="0">
                <a:solidFill>
                  <a:schemeClr val="bg1"/>
                </a:solidFill>
              </a:rPr>
              <a:t> </a:t>
            </a:r>
            <a:endParaRPr lang="pt-BR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-27027" y="6381328"/>
            <a:ext cx="9157379" cy="776817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5344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3298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421705662"/>
              </p:ext>
            </p:extLst>
          </p:nvPr>
        </p:nvGraphicFramePr>
        <p:xfrm>
          <a:off x="179512" y="1268760"/>
          <a:ext cx="8760181" cy="4612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644" name="Chart" r:id="rId3" imgW="6096146" imgH="4076886" progId="MSGraph.Chart.8">
                  <p:embed followColorScheme="full"/>
                </p:oleObj>
              </mc:Choice>
              <mc:Fallback>
                <p:oleObj name="Chart" r:id="rId3" imgW="6096146" imgH="4076886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268760"/>
                        <a:ext cx="8760181" cy="46123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ângulo 5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Matrículas por Categoria Administrativa</a:t>
            </a:r>
          </a:p>
          <a:p>
            <a:pPr algn="ctr" eaLnBrk="0" hangingPunct="0">
              <a:defRPr/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1991-2013</a:t>
            </a: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82475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838200"/>
            <a:ext cx="8229600" cy="1143000"/>
          </a:xfrm>
        </p:spPr>
        <p:txBody>
          <a:bodyPr/>
          <a:lstStyle/>
          <a:p>
            <a:r>
              <a:rPr lang="pt-BR" dirty="0" smtClean="0"/>
              <a:t>Fies + </a:t>
            </a:r>
            <a:r>
              <a:rPr lang="pt-BR" dirty="0" err="1" smtClean="0"/>
              <a:t>Prouni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4529707"/>
              </p:ext>
            </p:extLst>
          </p:nvPr>
        </p:nvGraphicFramePr>
        <p:xfrm>
          <a:off x="251521" y="1772818"/>
          <a:ext cx="8424934" cy="39078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0396"/>
                <a:gridCol w="1634332"/>
                <a:gridCol w="1588400"/>
                <a:gridCol w="1332103"/>
                <a:gridCol w="1498616"/>
                <a:gridCol w="1237072"/>
                <a:gridCol w="144015"/>
              </a:tblGrid>
              <a:tr h="17295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Ano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FIES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Contratos Ativos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PROUNI </a:t>
                      </a:r>
                      <a:endParaRPr lang="pt-BR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Bolsas Ativas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Fies +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err="1">
                          <a:effectLst/>
                        </a:rPr>
                        <a:t>Prouni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Matrículas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effectLst/>
                        </a:rPr>
                        <a:t>Setor</a:t>
                      </a:r>
                      <a:endParaRPr lang="pt-BR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Privado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% </a:t>
                      </a:r>
                      <a:r>
                        <a:rPr lang="pt-BR" sz="1800" dirty="0" smtClean="0">
                          <a:effectLst/>
                        </a:rPr>
                        <a:t>de Matrículas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FIES</a:t>
                      </a:r>
                      <a:r>
                        <a:rPr lang="pt-BR" sz="2000" baseline="0" dirty="0" smtClean="0">
                          <a:effectLst/>
                        </a:rPr>
                        <a:t> + PROUNI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2010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74.700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433.706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508.406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4.736.001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11%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2011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224.782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466.094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690.876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4.966.374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14%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591.718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490.329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1.082.047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5.140.312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21%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44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2013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1.870.000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516.889</a:t>
                      </a:r>
                      <a:endParaRPr lang="pt-B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2.386.889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5.373.450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44%</a:t>
                      </a:r>
                      <a:endParaRPr lang="pt-B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8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-13379" y="6279181"/>
            <a:ext cx="9157379" cy="600290"/>
          </a:xfrm>
          <a:prstGeom prst="rect">
            <a:avLst/>
          </a:prstGeom>
          <a:solidFill>
            <a:srgbClr val="023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dirty="0"/>
              <a:t> 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0" y="0"/>
            <a:ext cx="9144000" cy="838200"/>
          </a:xfrm>
          <a:prstGeom prst="flowChartAlternateProcess">
            <a:avLst/>
          </a:prstGeom>
          <a:solidFill>
            <a:srgbClr val="0066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3D00"/>
            </a:prstShdw>
          </a:effectLst>
        </p:spPr>
        <p:txBody>
          <a:bodyPr wrap="none" anchor="ctr"/>
          <a:lstStyle/>
          <a:p>
            <a:pPr algn="ctr" eaLnBrk="0" hangingPunct="0"/>
            <a:r>
              <a:rPr lang="pt-BR" sz="2800" b="1" dirty="0" smtClean="0">
                <a:solidFill>
                  <a:schemeClr val="bg1"/>
                </a:solidFill>
                <a:latin typeface="Verdana" pitchFamily="34" charset="0"/>
              </a:rPr>
              <a:t>Matrículas público-privadas</a:t>
            </a:r>
            <a:endParaRPr lang="pt-BR" sz="28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54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26633</TotalTime>
  <Words>748</Words>
  <Application>Microsoft Office PowerPoint</Application>
  <PresentationFormat>Apresentação na tela (4:3)</PresentationFormat>
  <Paragraphs>230</Paragraphs>
  <Slides>41</Slides>
  <Notes>1</Notes>
  <HiddenSlides>3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41</vt:i4>
      </vt:variant>
    </vt:vector>
  </HeadingPairs>
  <TitlesOfParts>
    <vt:vector size="44" baseType="lpstr">
      <vt:lpstr>Personalizar design</vt:lpstr>
      <vt:lpstr>Gráfico</vt:lpstr>
      <vt:lpstr>Chart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Fies + Prouni</vt:lpstr>
      <vt:lpstr>Matrículas no Setor Privado/ contratos Fies e Bolsas Prouni</vt:lpstr>
      <vt:lpstr>Matrículas no Setor Privado/ contratos Fies e Bolsas Prouni</vt:lpstr>
      <vt:lpstr>SISU – Vagas ofertadas</vt:lpstr>
      <vt:lpstr>SISU - Candidatos</vt:lpstr>
      <vt:lpstr>Apresentação do PowerPoint</vt:lpstr>
      <vt:lpstr>Apresentação do PowerPoint</vt:lpstr>
      <vt:lpstr>Evolução das IFES e seus Campi por Região</vt:lpstr>
      <vt:lpstr>Apresentação do PowerPoint</vt:lpstr>
      <vt:lpstr>Apresentação do PowerPoint</vt:lpstr>
      <vt:lpstr>Desempenho dos estudantes no ENADE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Renda familiar em Odontologia mais de 10 mínimos (%) –  nos 3 Ciclos</vt:lpstr>
      <vt:lpstr>Renda familiar em Direito mais de 10 mínimos (%) –  nos 3 Ciclos</vt:lpstr>
      <vt:lpstr>Renda Familiar em Psicologia mais de 10 mínimos (%) –  nos 3 Ciclos</vt:lpstr>
      <vt:lpstr>Cor em Psicologia Brancos (%) –  2º e 3º Ciclos</vt:lpstr>
      <vt:lpstr>Cor em Medicina Brancos (%) –  2º e 3º Ciclos</vt:lpstr>
      <vt:lpstr>Cor em cursos selecionados Pretos (%) – 3º ciclo</vt:lpstr>
      <vt:lpstr>Pardos no campus  1º, 2º e 3º Ciclos</vt:lpstr>
      <vt:lpstr>Pai com Escolaridade Superior (%)  em cursos selecionados - 3º ciclo</vt:lpstr>
      <vt:lpstr>Pai com Escolaridade Superior (%) em cursos selecionados  - 3º ciclo</vt:lpstr>
      <vt:lpstr>Pai com Ensino Fundamental ou sem Escolaridade (%) em Cursos Selecionados - 3º ciclo</vt:lpstr>
      <vt:lpstr>Apresentação do PowerPoint</vt:lpstr>
      <vt:lpstr>Origem na escola pública (%)  em cursos selecionados – nos 3 ciclos</vt:lpstr>
      <vt:lpstr>Origem escolar dos estudantes  (%) em cursos selecionados - 3º ciclo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inep</dc:creator>
  <cp:lastModifiedBy>ce.decom@camara.leg.br</cp:lastModifiedBy>
  <cp:revision>305</cp:revision>
  <dcterms:created xsi:type="dcterms:W3CDTF">2006-08-21T12:09:09Z</dcterms:created>
  <dcterms:modified xsi:type="dcterms:W3CDTF">2015-05-21T12:40:01Z</dcterms:modified>
</cp:coreProperties>
</file>