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17"/>
  </p:notesMasterIdLst>
  <p:sldIdLst>
    <p:sldId id="256" r:id="rId6"/>
    <p:sldId id="288" r:id="rId7"/>
    <p:sldId id="289" r:id="rId8"/>
    <p:sldId id="258" r:id="rId9"/>
    <p:sldId id="281" r:id="rId10"/>
    <p:sldId id="286" r:id="rId11"/>
    <p:sldId id="260" r:id="rId12"/>
    <p:sldId id="287" r:id="rId13"/>
    <p:sldId id="290" r:id="rId14"/>
    <p:sldId id="291" r:id="rId15"/>
    <p:sldId id="269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332A"/>
    <a:srgbClr val="11B880"/>
    <a:srgbClr val="1639E8"/>
    <a:srgbClr val="1331C7"/>
    <a:srgbClr val="EBE35C"/>
    <a:srgbClr val="FFC000"/>
    <a:srgbClr val="F9D923"/>
    <a:srgbClr val="FFA002"/>
    <a:srgbClr val="FDD9D7"/>
    <a:srgbClr val="FBC7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54F626-BEF3-4621-A717-3D878A0A3F6B}" v="37" dt="2024-10-30T19:00:48.0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D083AE6-46FA-4A59-8FB0-9F97EB10719F}" styleName="Estilo Claro 3 - Ênfas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Estilo com Tema 2 - Ênfas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7" autoAdjust="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658DFC-78BC-43C8-BF2A-960AF649A54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771A28B4-9D03-4874-BE6C-E6B9DC307F3E}">
      <dgm:prSet phldrT="[Texto]"/>
      <dgm:spPr>
        <a:xfrm>
          <a:off x="910033" y="129108"/>
          <a:ext cx="1668484" cy="1668484"/>
        </a:xfrm>
        <a:prstGeom prst="pie">
          <a:avLst>
            <a:gd name="adj1" fmla="val 16200000"/>
            <a:gd name="adj2" fmla="val 18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pt-BR">
              <a:solidFill>
                <a:srgbClr val="FFFFFF"/>
              </a:solidFill>
              <a:latin typeface="Arial"/>
              <a:ea typeface="+mn-ea"/>
              <a:cs typeface="+mn-cs"/>
            </a:rPr>
            <a:t>Sistema Federal de Ensino</a:t>
          </a:r>
        </a:p>
      </dgm:t>
    </dgm:pt>
    <dgm:pt modelId="{65773441-8C5B-4D42-A733-234C7121E6CF}" type="parTrans" cxnId="{064E8937-FC42-4783-AD87-DC99D16584DB}">
      <dgm:prSet/>
      <dgm:spPr/>
      <dgm:t>
        <a:bodyPr/>
        <a:lstStyle/>
        <a:p>
          <a:endParaRPr lang="pt-BR"/>
        </a:p>
      </dgm:t>
    </dgm:pt>
    <dgm:pt modelId="{23C670EB-C277-4385-AD53-8BF60FFC8CD9}" type="sibTrans" cxnId="{064E8937-FC42-4783-AD87-DC99D16584DB}">
      <dgm:prSet/>
      <dgm:spPr/>
      <dgm:t>
        <a:bodyPr/>
        <a:lstStyle/>
        <a:p>
          <a:endParaRPr lang="pt-BR"/>
        </a:p>
      </dgm:t>
    </dgm:pt>
    <dgm:pt modelId="{A5E6A73E-615D-462B-81DE-9E721B22C788}">
      <dgm:prSet phldrT="[Texto]"/>
      <dgm:spPr>
        <a:xfrm>
          <a:off x="875670" y="188697"/>
          <a:ext cx="1668484" cy="1668484"/>
        </a:xfrm>
        <a:prstGeom prst="pie">
          <a:avLst>
            <a:gd name="adj1" fmla="val 1800000"/>
            <a:gd name="adj2" fmla="val 90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pt-BR">
              <a:solidFill>
                <a:srgbClr val="FFFFFF"/>
              </a:solidFill>
              <a:latin typeface="Arial"/>
              <a:ea typeface="+mn-ea"/>
              <a:cs typeface="+mn-cs"/>
            </a:rPr>
            <a:t>Sistemas Estaduais de Ensino</a:t>
          </a:r>
        </a:p>
      </dgm:t>
    </dgm:pt>
    <dgm:pt modelId="{80BD012C-A8AA-4895-990A-0078426E8561}" type="parTrans" cxnId="{F24706D1-0EF4-4E47-9C28-1594D5F60979}">
      <dgm:prSet/>
      <dgm:spPr/>
      <dgm:t>
        <a:bodyPr/>
        <a:lstStyle/>
        <a:p>
          <a:endParaRPr lang="pt-BR"/>
        </a:p>
      </dgm:t>
    </dgm:pt>
    <dgm:pt modelId="{EE6E0C90-1CD4-4AA0-A35C-45FF295E8AAE}" type="sibTrans" cxnId="{F24706D1-0EF4-4E47-9C28-1594D5F60979}">
      <dgm:prSet/>
      <dgm:spPr/>
      <dgm:t>
        <a:bodyPr/>
        <a:lstStyle/>
        <a:p>
          <a:endParaRPr lang="pt-BR"/>
        </a:p>
      </dgm:t>
    </dgm:pt>
    <dgm:pt modelId="{A6646404-20F0-4905-BB15-C004E5843156}">
      <dgm:prSet phldrT="[Texto]"/>
      <dgm:spPr>
        <a:xfrm>
          <a:off x="841307" y="129108"/>
          <a:ext cx="1668484" cy="1668484"/>
        </a:xfrm>
        <a:prstGeom prst="pie">
          <a:avLst>
            <a:gd name="adj1" fmla="val 9000000"/>
            <a:gd name="adj2" fmla="val 162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pt-BR" dirty="0">
              <a:solidFill>
                <a:srgbClr val="FFFFFF"/>
              </a:solidFill>
              <a:latin typeface="Arial"/>
              <a:ea typeface="+mn-ea"/>
              <a:cs typeface="+mn-cs"/>
            </a:rPr>
            <a:t>Sistemas Municipais de Ensino</a:t>
          </a:r>
        </a:p>
      </dgm:t>
    </dgm:pt>
    <dgm:pt modelId="{76C39EC8-7A7F-4670-98D2-068323A53F9A}" type="parTrans" cxnId="{2E5F6DCF-A46C-4E8F-86E6-D6A2252F717E}">
      <dgm:prSet/>
      <dgm:spPr/>
      <dgm:t>
        <a:bodyPr/>
        <a:lstStyle/>
        <a:p>
          <a:endParaRPr lang="pt-BR"/>
        </a:p>
      </dgm:t>
    </dgm:pt>
    <dgm:pt modelId="{878EA4BB-D719-4421-AB38-CDF0DF010ECD}" type="sibTrans" cxnId="{2E5F6DCF-A46C-4E8F-86E6-D6A2252F717E}">
      <dgm:prSet/>
      <dgm:spPr/>
      <dgm:t>
        <a:bodyPr/>
        <a:lstStyle/>
        <a:p>
          <a:endParaRPr lang="pt-BR"/>
        </a:p>
      </dgm:t>
    </dgm:pt>
    <dgm:pt modelId="{AE588C1B-24D4-4782-ABD6-A048C3DBB68C}" type="pres">
      <dgm:prSet presAssocID="{2F658DFC-78BC-43C8-BF2A-960AF649A54B}" presName="compositeShape" presStyleCnt="0">
        <dgm:presLayoutVars>
          <dgm:chMax val="7"/>
          <dgm:dir/>
          <dgm:resizeHandles val="exact"/>
        </dgm:presLayoutVars>
      </dgm:prSet>
      <dgm:spPr/>
    </dgm:pt>
    <dgm:pt modelId="{E38446DE-FBB4-4145-8F72-01F656225133}" type="pres">
      <dgm:prSet presAssocID="{2F658DFC-78BC-43C8-BF2A-960AF649A54B}" presName="wedge1" presStyleLbl="node1" presStyleIdx="0" presStyleCnt="3"/>
      <dgm:spPr/>
    </dgm:pt>
    <dgm:pt modelId="{1B915B60-5A66-473B-8ACD-B2F8154C955B}" type="pres">
      <dgm:prSet presAssocID="{2F658DFC-78BC-43C8-BF2A-960AF649A54B}" presName="dummy1a" presStyleCnt="0"/>
      <dgm:spPr/>
    </dgm:pt>
    <dgm:pt modelId="{9AC9432E-F24F-4B45-A06E-3C22D1187A21}" type="pres">
      <dgm:prSet presAssocID="{2F658DFC-78BC-43C8-BF2A-960AF649A54B}" presName="dummy1b" presStyleCnt="0"/>
      <dgm:spPr/>
    </dgm:pt>
    <dgm:pt modelId="{1F028A12-A074-44B1-8EFA-692CCEE238FE}" type="pres">
      <dgm:prSet presAssocID="{2F658DFC-78BC-43C8-BF2A-960AF649A54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891D104-F25B-487A-BA43-2C704786D14B}" type="pres">
      <dgm:prSet presAssocID="{2F658DFC-78BC-43C8-BF2A-960AF649A54B}" presName="wedge2" presStyleLbl="node1" presStyleIdx="1" presStyleCnt="3"/>
      <dgm:spPr/>
    </dgm:pt>
    <dgm:pt modelId="{9E853ACD-2A5E-4003-AB4C-6366558C41EE}" type="pres">
      <dgm:prSet presAssocID="{2F658DFC-78BC-43C8-BF2A-960AF649A54B}" presName="dummy2a" presStyleCnt="0"/>
      <dgm:spPr/>
    </dgm:pt>
    <dgm:pt modelId="{4E7F0F9B-AD50-4DC6-B588-72C2F35524E6}" type="pres">
      <dgm:prSet presAssocID="{2F658DFC-78BC-43C8-BF2A-960AF649A54B}" presName="dummy2b" presStyleCnt="0"/>
      <dgm:spPr/>
    </dgm:pt>
    <dgm:pt modelId="{B236B165-EEEF-4EEF-913B-AE8F63244440}" type="pres">
      <dgm:prSet presAssocID="{2F658DFC-78BC-43C8-BF2A-960AF649A54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E5BCE86A-3D28-40B6-B5EA-1A90FA491614}" type="pres">
      <dgm:prSet presAssocID="{2F658DFC-78BC-43C8-BF2A-960AF649A54B}" presName="wedge3" presStyleLbl="node1" presStyleIdx="2" presStyleCnt="3"/>
      <dgm:spPr/>
    </dgm:pt>
    <dgm:pt modelId="{B522F13E-2A01-463C-B5A2-B4EE583043AA}" type="pres">
      <dgm:prSet presAssocID="{2F658DFC-78BC-43C8-BF2A-960AF649A54B}" presName="dummy3a" presStyleCnt="0"/>
      <dgm:spPr/>
    </dgm:pt>
    <dgm:pt modelId="{AE62E3E6-EA9A-4408-B7E9-91223F774F02}" type="pres">
      <dgm:prSet presAssocID="{2F658DFC-78BC-43C8-BF2A-960AF649A54B}" presName="dummy3b" presStyleCnt="0"/>
      <dgm:spPr/>
    </dgm:pt>
    <dgm:pt modelId="{9562FAF8-1575-4AF7-8704-28AD28B5B79C}" type="pres">
      <dgm:prSet presAssocID="{2F658DFC-78BC-43C8-BF2A-960AF649A54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1E2944B3-4858-4771-9128-6C37D6076E64}" type="pres">
      <dgm:prSet presAssocID="{23C670EB-C277-4385-AD53-8BF60FFC8CD9}" presName="arrowWedge1" presStyleLbl="fgSibTrans2D1" presStyleIdx="0" presStyleCnt="3"/>
      <dgm:spPr>
        <a:xfrm>
          <a:off x="806884" y="25821"/>
          <a:ext cx="1875058" cy="187505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78AD7251-771E-4E17-A759-02702672F4FD}" type="pres">
      <dgm:prSet presAssocID="{EE6E0C90-1CD4-4AA0-A35C-45FF295E8AAE}" presName="arrowWedge2" presStyleLbl="fgSibTrans2D1" presStyleIdx="1" presStyleCnt="3"/>
      <dgm:spPr>
        <a:xfrm>
          <a:off x="772383" y="85305"/>
          <a:ext cx="1875058" cy="187505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65727BFB-207B-49DD-B674-F39B7C19AA87}" type="pres">
      <dgm:prSet presAssocID="{878EA4BB-D719-4421-AB38-CDF0DF010ECD}" presName="arrowWedge3" presStyleLbl="fgSibTrans2D1" presStyleIdx="2" presStyleCnt="3"/>
      <dgm:spPr>
        <a:xfrm>
          <a:off x="737883" y="25821"/>
          <a:ext cx="1875058" cy="187505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</dgm:ptLst>
  <dgm:cxnLst>
    <dgm:cxn modelId="{5B5F3F1D-ED15-45BF-8281-87A33F6808B9}" type="presOf" srcId="{A6646404-20F0-4905-BB15-C004E5843156}" destId="{E5BCE86A-3D28-40B6-B5EA-1A90FA491614}" srcOrd="0" destOrd="0" presId="urn:microsoft.com/office/officeart/2005/8/layout/cycle8"/>
    <dgm:cxn modelId="{064E8937-FC42-4783-AD87-DC99D16584DB}" srcId="{2F658DFC-78BC-43C8-BF2A-960AF649A54B}" destId="{771A28B4-9D03-4874-BE6C-E6B9DC307F3E}" srcOrd="0" destOrd="0" parTransId="{65773441-8C5B-4D42-A733-234C7121E6CF}" sibTransId="{23C670EB-C277-4385-AD53-8BF60FFC8CD9}"/>
    <dgm:cxn modelId="{3DBE7940-2D73-4059-94FE-B21719AF4E1C}" type="presOf" srcId="{2F658DFC-78BC-43C8-BF2A-960AF649A54B}" destId="{AE588C1B-24D4-4782-ABD6-A048C3DBB68C}" srcOrd="0" destOrd="0" presId="urn:microsoft.com/office/officeart/2005/8/layout/cycle8"/>
    <dgm:cxn modelId="{0B0F937D-50B5-4A14-842D-71C602CB981E}" type="presOf" srcId="{A5E6A73E-615D-462B-81DE-9E721B22C788}" destId="{B236B165-EEEF-4EEF-913B-AE8F63244440}" srcOrd="1" destOrd="0" presId="urn:microsoft.com/office/officeart/2005/8/layout/cycle8"/>
    <dgm:cxn modelId="{973847AB-BECE-4262-9F0D-B8A139206533}" type="presOf" srcId="{771A28B4-9D03-4874-BE6C-E6B9DC307F3E}" destId="{E38446DE-FBB4-4145-8F72-01F656225133}" srcOrd="0" destOrd="0" presId="urn:microsoft.com/office/officeart/2005/8/layout/cycle8"/>
    <dgm:cxn modelId="{9D1C3AAD-1618-4B27-B53A-4854351F879F}" type="presOf" srcId="{771A28B4-9D03-4874-BE6C-E6B9DC307F3E}" destId="{1F028A12-A074-44B1-8EFA-692CCEE238FE}" srcOrd="1" destOrd="0" presId="urn:microsoft.com/office/officeart/2005/8/layout/cycle8"/>
    <dgm:cxn modelId="{BEAA61BC-2636-4BAE-B169-069C8F804BB6}" type="presOf" srcId="{A6646404-20F0-4905-BB15-C004E5843156}" destId="{9562FAF8-1575-4AF7-8704-28AD28B5B79C}" srcOrd="1" destOrd="0" presId="urn:microsoft.com/office/officeart/2005/8/layout/cycle8"/>
    <dgm:cxn modelId="{0B0912C9-0AAB-452F-B1AE-6476EC05AB75}" type="presOf" srcId="{A5E6A73E-615D-462B-81DE-9E721B22C788}" destId="{A891D104-F25B-487A-BA43-2C704786D14B}" srcOrd="0" destOrd="0" presId="urn:microsoft.com/office/officeart/2005/8/layout/cycle8"/>
    <dgm:cxn modelId="{2E5F6DCF-A46C-4E8F-86E6-D6A2252F717E}" srcId="{2F658DFC-78BC-43C8-BF2A-960AF649A54B}" destId="{A6646404-20F0-4905-BB15-C004E5843156}" srcOrd="2" destOrd="0" parTransId="{76C39EC8-7A7F-4670-98D2-068323A53F9A}" sibTransId="{878EA4BB-D719-4421-AB38-CDF0DF010ECD}"/>
    <dgm:cxn modelId="{F24706D1-0EF4-4E47-9C28-1594D5F60979}" srcId="{2F658DFC-78BC-43C8-BF2A-960AF649A54B}" destId="{A5E6A73E-615D-462B-81DE-9E721B22C788}" srcOrd="1" destOrd="0" parTransId="{80BD012C-A8AA-4895-990A-0078426E8561}" sibTransId="{EE6E0C90-1CD4-4AA0-A35C-45FF295E8AAE}"/>
    <dgm:cxn modelId="{AB4D4F15-762C-40EA-A88C-A7517514B1D1}" type="presParOf" srcId="{AE588C1B-24D4-4782-ABD6-A048C3DBB68C}" destId="{E38446DE-FBB4-4145-8F72-01F656225133}" srcOrd="0" destOrd="0" presId="urn:microsoft.com/office/officeart/2005/8/layout/cycle8"/>
    <dgm:cxn modelId="{A13BFC93-ADD0-4351-89CB-A596481CB385}" type="presParOf" srcId="{AE588C1B-24D4-4782-ABD6-A048C3DBB68C}" destId="{1B915B60-5A66-473B-8ACD-B2F8154C955B}" srcOrd="1" destOrd="0" presId="urn:microsoft.com/office/officeart/2005/8/layout/cycle8"/>
    <dgm:cxn modelId="{1D1F4087-825E-4468-B8FC-D81294B73042}" type="presParOf" srcId="{AE588C1B-24D4-4782-ABD6-A048C3DBB68C}" destId="{9AC9432E-F24F-4B45-A06E-3C22D1187A21}" srcOrd="2" destOrd="0" presId="urn:microsoft.com/office/officeart/2005/8/layout/cycle8"/>
    <dgm:cxn modelId="{CDE5C60A-E1E1-496E-8958-805692702986}" type="presParOf" srcId="{AE588C1B-24D4-4782-ABD6-A048C3DBB68C}" destId="{1F028A12-A074-44B1-8EFA-692CCEE238FE}" srcOrd="3" destOrd="0" presId="urn:microsoft.com/office/officeart/2005/8/layout/cycle8"/>
    <dgm:cxn modelId="{A698457F-04F7-447A-9472-8FFE9E000D1F}" type="presParOf" srcId="{AE588C1B-24D4-4782-ABD6-A048C3DBB68C}" destId="{A891D104-F25B-487A-BA43-2C704786D14B}" srcOrd="4" destOrd="0" presId="urn:microsoft.com/office/officeart/2005/8/layout/cycle8"/>
    <dgm:cxn modelId="{0B2B64C6-8945-4859-9A73-E513237C41BB}" type="presParOf" srcId="{AE588C1B-24D4-4782-ABD6-A048C3DBB68C}" destId="{9E853ACD-2A5E-4003-AB4C-6366558C41EE}" srcOrd="5" destOrd="0" presId="urn:microsoft.com/office/officeart/2005/8/layout/cycle8"/>
    <dgm:cxn modelId="{DA1D6268-83EF-4E65-9658-DE6D08285C0D}" type="presParOf" srcId="{AE588C1B-24D4-4782-ABD6-A048C3DBB68C}" destId="{4E7F0F9B-AD50-4DC6-B588-72C2F35524E6}" srcOrd="6" destOrd="0" presId="urn:microsoft.com/office/officeart/2005/8/layout/cycle8"/>
    <dgm:cxn modelId="{E61C5903-49D1-4B68-B263-AC6BCB5F8970}" type="presParOf" srcId="{AE588C1B-24D4-4782-ABD6-A048C3DBB68C}" destId="{B236B165-EEEF-4EEF-913B-AE8F63244440}" srcOrd="7" destOrd="0" presId="urn:microsoft.com/office/officeart/2005/8/layout/cycle8"/>
    <dgm:cxn modelId="{4F3A1261-B48B-4362-9981-86A4C3A3AEEF}" type="presParOf" srcId="{AE588C1B-24D4-4782-ABD6-A048C3DBB68C}" destId="{E5BCE86A-3D28-40B6-B5EA-1A90FA491614}" srcOrd="8" destOrd="0" presId="urn:microsoft.com/office/officeart/2005/8/layout/cycle8"/>
    <dgm:cxn modelId="{C75F7A41-C8F3-4764-8947-3AF07B5D8217}" type="presParOf" srcId="{AE588C1B-24D4-4782-ABD6-A048C3DBB68C}" destId="{B522F13E-2A01-463C-B5A2-B4EE583043AA}" srcOrd="9" destOrd="0" presId="urn:microsoft.com/office/officeart/2005/8/layout/cycle8"/>
    <dgm:cxn modelId="{D74B5BA2-AEE1-44CF-8577-C3F281053432}" type="presParOf" srcId="{AE588C1B-24D4-4782-ABD6-A048C3DBB68C}" destId="{AE62E3E6-EA9A-4408-B7E9-91223F774F02}" srcOrd="10" destOrd="0" presId="urn:microsoft.com/office/officeart/2005/8/layout/cycle8"/>
    <dgm:cxn modelId="{530DA39F-C4FF-49B2-812F-681D5B41A2FF}" type="presParOf" srcId="{AE588C1B-24D4-4782-ABD6-A048C3DBB68C}" destId="{9562FAF8-1575-4AF7-8704-28AD28B5B79C}" srcOrd="11" destOrd="0" presId="urn:microsoft.com/office/officeart/2005/8/layout/cycle8"/>
    <dgm:cxn modelId="{970309F0-B906-427E-ACD2-5EEBF36D8DDF}" type="presParOf" srcId="{AE588C1B-24D4-4782-ABD6-A048C3DBB68C}" destId="{1E2944B3-4858-4771-9128-6C37D6076E64}" srcOrd="12" destOrd="0" presId="urn:microsoft.com/office/officeart/2005/8/layout/cycle8"/>
    <dgm:cxn modelId="{550056D3-25CF-46E6-A2EE-F3F35182F635}" type="presParOf" srcId="{AE588C1B-24D4-4782-ABD6-A048C3DBB68C}" destId="{78AD7251-771E-4E17-A759-02702672F4FD}" srcOrd="13" destOrd="0" presId="urn:microsoft.com/office/officeart/2005/8/layout/cycle8"/>
    <dgm:cxn modelId="{3FAA1EF7-EC0F-4C46-B0B7-7C198CB8A6DD}" type="presParOf" srcId="{AE588C1B-24D4-4782-ABD6-A048C3DBB68C}" destId="{65727BFB-207B-49DD-B674-F39B7C19AA8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658DFC-78BC-43C8-BF2A-960AF649A54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771A28B4-9D03-4874-BE6C-E6B9DC307F3E}">
      <dgm:prSet phldrT="[Texto]"/>
      <dgm:spPr>
        <a:xfrm>
          <a:off x="910033" y="129108"/>
          <a:ext cx="1668484" cy="1668484"/>
        </a:xfrm>
        <a:prstGeom prst="pie">
          <a:avLst>
            <a:gd name="adj1" fmla="val 16200000"/>
            <a:gd name="adj2" fmla="val 18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pt-BR">
              <a:solidFill>
                <a:srgbClr val="FFFFFF"/>
              </a:solidFill>
              <a:latin typeface="Arial"/>
              <a:ea typeface="+mn-ea"/>
              <a:cs typeface="+mn-cs"/>
            </a:rPr>
            <a:t>Sistema Federal de Ensino</a:t>
          </a:r>
        </a:p>
      </dgm:t>
    </dgm:pt>
    <dgm:pt modelId="{65773441-8C5B-4D42-A733-234C7121E6CF}" type="parTrans" cxnId="{064E8937-FC42-4783-AD87-DC99D16584DB}">
      <dgm:prSet/>
      <dgm:spPr/>
      <dgm:t>
        <a:bodyPr/>
        <a:lstStyle/>
        <a:p>
          <a:endParaRPr lang="pt-BR"/>
        </a:p>
      </dgm:t>
    </dgm:pt>
    <dgm:pt modelId="{23C670EB-C277-4385-AD53-8BF60FFC8CD9}" type="sibTrans" cxnId="{064E8937-FC42-4783-AD87-DC99D16584DB}">
      <dgm:prSet/>
      <dgm:spPr/>
      <dgm:t>
        <a:bodyPr/>
        <a:lstStyle/>
        <a:p>
          <a:endParaRPr lang="pt-BR"/>
        </a:p>
      </dgm:t>
    </dgm:pt>
    <dgm:pt modelId="{A5E6A73E-615D-462B-81DE-9E721B22C788}">
      <dgm:prSet phldrT="[Texto]"/>
      <dgm:spPr>
        <a:xfrm>
          <a:off x="875670" y="188697"/>
          <a:ext cx="1668484" cy="1668484"/>
        </a:xfrm>
        <a:prstGeom prst="pie">
          <a:avLst>
            <a:gd name="adj1" fmla="val 1800000"/>
            <a:gd name="adj2" fmla="val 90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pt-BR">
              <a:solidFill>
                <a:srgbClr val="FFFFFF"/>
              </a:solidFill>
              <a:latin typeface="Arial"/>
              <a:ea typeface="+mn-ea"/>
              <a:cs typeface="+mn-cs"/>
            </a:rPr>
            <a:t>Sistemas Estaduais de Ensino</a:t>
          </a:r>
        </a:p>
      </dgm:t>
    </dgm:pt>
    <dgm:pt modelId="{80BD012C-A8AA-4895-990A-0078426E8561}" type="parTrans" cxnId="{F24706D1-0EF4-4E47-9C28-1594D5F60979}">
      <dgm:prSet/>
      <dgm:spPr/>
      <dgm:t>
        <a:bodyPr/>
        <a:lstStyle/>
        <a:p>
          <a:endParaRPr lang="pt-BR"/>
        </a:p>
      </dgm:t>
    </dgm:pt>
    <dgm:pt modelId="{EE6E0C90-1CD4-4AA0-A35C-45FF295E8AAE}" type="sibTrans" cxnId="{F24706D1-0EF4-4E47-9C28-1594D5F60979}">
      <dgm:prSet/>
      <dgm:spPr/>
      <dgm:t>
        <a:bodyPr/>
        <a:lstStyle/>
        <a:p>
          <a:endParaRPr lang="pt-BR"/>
        </a:p>
      </dgm:t>
    </dgm:pt>
    <dgm:pt modelId="{A6646404-20F0-4905-BB15-C004E5843156}">
      <dgm:prSet phldrT="[Texto]"/>
      <dgm:spPr>
        <a:xfrm>
          <a:off x="841307" y="129108"/>
          <a:ext cx="1668484" cy="1668484"/>
        </a:xfrm>
        <a:prstGeom prst="pie">
          <a:avLst>
            <a:gd name="adj1" fmla="val 9000000"/>
            <a:gd name="adj2" fmla="val 162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pt-BR" dirty="0">
              <a:solidFill>
                <a:srgbClr val="FFFFFF"/>
              </a:solidFill>
              <a:latin typeface="Arial"/>
              <a:ea typeface="+mn-ea"/>
              <a:cs typeface="+mn-cs"/>
            </a:rPr>
            <a:t>Sistemas Municipais de Ensino</a:t>
          </a:r>
        </a:p>
      </dgm:t>
    </dgm:pt>
    <dgm:pt modelId="{76C39EC8-7A7F-4670-98D2-068323A53F9A}" type="parTrans" cxnId="{2E5F6DCF-A46C-4E8F-86E6-D6A2252F717E}">
      <dgm:prSet/>
      <dgm:spPr/>
      <dgm:t>
        <a:bodyPr/>
        <a:lstStyle/>
        <a:p>
          <a:endParaRPr lang="pt-BR"/>
        </a:p>
      </dgm:t>
    </dgm:pt>
    <dgm:pt modelId="{878EA4BB-D719-4421-AB38-CDF0DF010ECD}" type="sibTrans" cxnId="{2E5F6DCF-A46C-4E8F-86E6-D6A2252F717E}">
      <dgm:prSet/>
      <dgm:spPr/>
      <dgm:t>
        <a:bodyPr/>
        <a:lstStyle/>
        <a:p>
          <a:endParaRPr lang="pt-BR"/>
        </a:p>
      </dgm:t>
    </dgm:pt>
    <dgm:pt modelId="{AE588C1B-24D4-4782-ABD6-A048C3DBB68C}" type="pres">
      <dgm:prSet presAssocID="{2F658DFC-78BC-43C8-BF2A-960AF649A54B}" presName="compositeShape" presStyleCnt="0">
        <dgm:presLayoutVars>
          <dgm:chMax val="7"/>
          <dgm:dir/>
          <dgm:resizeHandles val="exact"/>
        </dgm:presLayoutVars>
      </dgm:prSet>
      <dgm:spPr/>
    </dgm:pt>
    <dgm:pt modelId="{E38446DE-FBB4-4145-8F72-01F656225133}" type="pres">
      <dgm:prSet presAssocID="{2F658DFC-78BC-43C8-BF2A-960AF649A54B}" presName="wedge1" presStyleLbl="node1" presStyleIdx="0" presStyleCnt="3"/>
      <dgm:spPr/>
    </dgm:pt>
    <dgm:pt modelId="{1B915B60-5A66-473B-8ACD-B2F8154C955B}" type="pres">
      <dgm:prSet presAssocID="{2F658DFC-78BC-43C8-BF2A-960AF649A54B}" presName="dummy1a" presStyleCnt="0"/>
      <dgm:spPr/>
    </dgm:pt>
    <dgm:pt modelId="{9AC9432E-F24F-4B45-A06E-3C22D1187A21}" type="pres">
      <dgm:prSet presAssocID="{2F658DFC-78BC-43C8-BF2A-960AF649A54B}" presName="dummy1b" presStyleCnt="0"/>
      <dgm:spPr/>
    </dgm:pt>
    <dgm:pt modelId="{1F028A12-A074-44B1-8EFA-692CCEE238FE}" type="pres">
      <dgm:prSet presAssocID="{2F658DFC-78BC-43C8-BF2A-960AF649A54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891D104-F25B-487A-BA43-2C704786D14B}" type="pres">
      <dgm:prSet presAssocID="{2F658DFC-78BC-43C8-BF2A-960AF649A54B}" presName="wedge2" presStyleLbl="node1" presStyleIdx="1" presStyleCnt="3"/>
      <dgm:spPr/>
    </dgm:pt>
    <dgm:pt modelId="{9E853ACD-2A5E-4003-AB4C-6366558C41EE}" type="pres">
      <dgm:prSet presAssocID="{2F658DFC-78BC-43C8-BF2A-960AF649A54B}" presName="dummy2a" presStyleCnt="0"/>
      <dgm:spPr/>
    </dgm:pt>
    <dgm:pt modelId="{4E7F0F9B-AD50-4DC6-B588-72C2F35524E6}" type="pres">
      <dgm:prSet presAssocID="{2F658DFC-78BC-43C8-BF2A-960AF649A54B}" presName="dummy2b" presStyleCnt="0"/>
      <dgm:spPr/>
    </dgm:pt>
    <dgm:pt modelId="{B236B165-EEEF-4EEF-913B-AE8F63244440}" type="pres">
      <dgm:prSet presAssocID="{2F658DFC-78BC-43C8-BF2A-960AF649A54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E5BCE86A-3D28-40B6-B5EA-1A90FA491614}" type="pres">
      <dgm:prSet presAssocID="{2F658DFC-78BC-43C8-BF2A-960AF649A54B}" presName="wedge3" presStyleLbl="node1" presStyleIdx="2" presStyleCnt="3"/>
      <dgm:spPr/>
    </dgm:pt>
    <dgm:pt modelId="{B522F13E-2A01-463C-B5A2-B4EE583043AA}" type="pres">
      <dgm:prSet presAssocID="{2F658DFC-78BC-43C8-BF2A-960AF649A54B}" presName="dummy3a" presStyleCnt="0"/>
      <dgm:spPr/>
    </dgm:pt>
    <dgm:pt modelId="{AE62E3E6-EA9A-4408-B7E9-91223F774F02}" type="pres">
      <dgm:prSet presAssocID="{2F658DFC-78BC-43C8-BF2A-960AF649A54B}" presName="dummy3b" presStyleCnt="0"/>
      <dgm:spPr/>
    </dgm:pt>
    <dgm:pt modelId="{9562FAF8-1575-4AF7-8704-28AD28B5B79C}" type="pres">
      <dgm:prSet presAssocID="{2F658DFC-78BC-43C8-BF2A-960AF649A54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1E2944B3-4858-4771-9128-6C37D6076E64}" type="pres">
      <dgm:prSet presAssocID="{23C670EB-C277-4385-AD53-8BF60FFC8CD9}" presName="arrowWedge1" presStyleLbl="fgSibTrans2D1" presStyleIdx="0" presStyleCnt="3"/>
      <dgm:spPr>
        <a:xfrm>
          <a:off x="806884" y="25821"/>
          <a:ext cx="1875058" cy="187505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78AD7251-771E-4E17-A759-02702672F4FD}" type="pres">
      <dgm:prSet presAssocID="{EE6E0C90-1CD4-4AA0-A35C-45FF295E8AAE}" presName="arrowWedge2" presStyleLbl="fgSibTrans2D1" presStyleIdx="1" presStyleCnt="3"/>
      <dgm:spPr>
        <a:xfrm>
          <a:off x="772383" y="85305"/>
          <a:ext cx="1875058" cy="187505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65727BFB-207B-49DD-B674-F39B7C19AA87}" type="pres">
      <dgm:prSet presAssocID="{878EA4BB-D719-4421-AB38-CDF0DF010ECD}" presName="arrowWedge3" presStyleLbl="fgSibTrans2D1" presStyleIdx="2" presStyleCnt="3"/>
      <dgm:spPr>
        <a:xfrm>
          <a:off x="737883" y="25821"/>
          <a:ext cx="1875058" cy="187505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</dgm:ptLst>
  <dgm:cxnLst>
    <dgm:cxn modelId="{5B5F3F1D-ED15-45BF-8281-87A33F6808B9}" type="presOf" srcId="{A6646404-20F0-4905-BB15-C004E5843156}" destId="{E5BCE86A-3D28-40B6-B5EA-1A90FA491614}" srcOrd="0" destOrd="0" presId="urn:microsoft.com/office/officeart/2005/8/layout/cycle8"/>
    <dgm:cxn modelId="{064E8937-FC42-4783-AD87-DC99D16584DB}" srcId="{2F658DFC-78BC-43C8-BF2A-960AF649A54B}" destId="{771A28B4-9D03-4874-BE6C-E6B9DC307F3E}" srcOrd="0" destOrd="0" parTransId="{65773441-8C5B-4D42-A733-234C7121E6CF}" sibTransId="{23C670EB-C277-4385-AD53-8BF60FFC8CD9}"/>
    <dgm:cxn modelId="{3DBE7940-2D73-4059-94FE-B21719AF4E1C}" type="presOf" srcId="{2F658DFC-78BC-43C8-BF2A-960AF649A54B}" destId="{AE588C1B-24D4-4782-ABD6-A048C3DBB68C}" srcOrd="0" destOrd="0" presId="urn:microsoft.com/office/officeart/2005/8/layout/cycle8"/>
    <dgm:cxn modelId="{0B0F937D-50B5-4A14-842D-71C602CB981E}" type="presOf" srcId="{A5E6A73E-615D-462B-81DE-9E721B22C788}" destId="{B236B165-EEEF-4EEF-913B-AE8F63244440}" srcOrd="1" destOrd="0" presId="urn:microsoft.com/office/officeart/2005/8/layout/cycle8"/>
    <dgm:cxn modelId="{973847AB-BECE-4262-9F0D-B8A139206533}" type="presOf" srcId="{771A28B4-9D03-4874-BE6C-E6B9DC307F3E}" destId="{E38446DE-FBB4-4145-8F72-01F656225133}" srcOrd="0" destOrd="0" presId="urn:microsoft.com/office/officeart/2005/8/layout/cycle8"/>
    <dgm:cxn modelId="{9D1C3AAD-1618-4B27-B53A-4854351F879F}" type="presOf" srcId="{771A28B4-9D03-4874-BE6C-E6B9DC307F3E}" destId="{1F028A12-A074-44B1-8EFA-692CCEE238FE}" srcOrd="1" destOrd="0" presId="urn:microsoft.com/office/officeart/2005/8/layout/cycle8"/>
    <dgm:cxn modelId="{BEAA61BC-2636-4BAE-B169-069C8F804BB6}" type="presOf" srcId="{A6646404-20F0-4905-BB15-C004E5843156}" destId="{9562FAF8-1575-4AF7-8704-28AD28B5B79C}" srcOrd="1" destOrd="0" presId="urn:microsoft.com/office/officeart/2005/8/layout/cycle8"/>
    <dgm:cxn modelId="{0B0912C9-0AAB-452F-B1AE-6476EC05AB75}" type="presOf" srcId="{A5E6A73E-615D-462B-81DE-9E721B22C788}" destId="{A891D104-F25B-487A-BA43-2C704786D14B}" srcOrd="0" destOrd="0" presId="urn:microsoft.com/office/officeart/2005/8/layout/cycle8"/>
    <dgm:cxn modelId="{2E5F6DCF-A46C-4E8F-86E6-D6A2252F717E}" srcId="{2F658DFC-78BC-43C8-BF2A-960AF649A54B}" destId="{A6646404-20F0-4905-BB15-C004E5843156}" srcOrd="2" destOrd="0" parTransId="{76C39EC8-7A7F-4670-98D2-068323A53F9A}" sibTransId="{878EA4BB-D719-4421-AB38-CDF0DF010ECD}"/>
    <dgm:cxn modelId="{F24706D1-0EF4-4E47-9C28-1594D5F60979}" srcId="{2F658DFC-78BC-43C8-BF2A-960AF649A54B}" destId="{A5E6A73E-615D-462B-81DE-9E721B22C788}" srcOrd="1" destOrd="0" parTransId="{80BD012C-A8AA-4895-990A-0078426E8561}" sibTransId="{EE6E0C90-1CD4-4AA0-A35C-45FF295E8AAE}"/>
    <dgm:cxn modelId="{AB4D4F15-762C-40EA-A88C-A7517514B1D1}" type="presParOf" srcId="{AE588C1B-24D4-4782-ABD6-A048C3DBB68C}" destId="{E38446DE-FBB4-4145-8F72-01F656225133}" srcOrd="0" destOrd="0" presId="urn:microsoft.com/office/officeart/2005/8/layout/cycle8"/>
    <dgm:cxn modelId="{A13BFC93-ADD0-4351-89CB-A596481CB385}" type="presParOf" srcId="{AE588C1B-24D4-4782-ABD6-A048C3DBB68C}" destId="{1B915B60-5A66-473B-8ACD-B2F8154C955B}" srcOrd="1" destOrd="0" presId="urn:microsoft.com/office/officeart/2005/8/layout/cycle8"/>
    <dgm:cxn modelId="{1D1F4087-825E-4468-B8FC-D81294B73042}" type="presParOf" srcId="{AE588C1B-24D4-4782-ABD6-A048C3DBB68C}" destId="{9AC9432E-F24F-4B45-A06E-3C22D1187A21}" srcOrd="2" destOrd="0" presId="urn:microsoft.com/office/officeart/2005/8/layout/cycle8"/>
    <dgm:cxn modelId="{CDE5C60A-E1E1-496E-8958-805692702986}" type="presParOf" srcId="{AE588C1B-24D4-4782-ABD6-A048C3DBB68C}" destId="{1F028A12-A074-44B1-8EFA-692CCEE238FE}" srcOrd="3" destOrd="0" presId="urn:microsoft.com/office/officeart/2005/8/layout/cycle8"/>
    <dgm:cxn modelId="{A698457F-04F7-447A-9472-8FFE9E000D1F}" type="presParOf" srcId="{AE588C1B-24D4-4782-ABD6-A048C3DBB68C}" destId="{A891D104-F25B-487A-BA43-2C704786D14B}" srcOrd="4" destOrd="0" presId="urn:microsoft.com/office/officeart/2005/8/layout/cycle8"/>
    <dgm:cxn modelId="{0B2B64C6-8945-4859-9A73-E513237C41BB}" type="presParOf" srcId="{AE588C1B-24D4-4782-ABD6-A048C3DBB68C}" destId="{9E853ACD-2A5E-4003-AB4C-6366558C41EE}" srcOrd="5" destOrd="0" presId="urn:microsoft.com/office/officeart/2005/8/layout/cycle8"/>
    <dgm:cxn modelId="{DA1D6268-83EF-4E65-9658-DE6D08285C0D}" type="presParOf" srcId="{AE588C1B-24D4-4782-ABD6-A048C3DBB68C}" destId="{4E7F0F9B-AD50-4DC6-B588-72C2F35524E6}" srcOrd="6" destOrd="0" presId="urn:microsoft.com/office/officeart/2005/8/layout/cycle8"/>
    <dgm:cxn modelId="{E61C5903-49D1-4B68-B263-AC6BCB5F8970}" type="presParOf" srcId="{AE588C1B-24D4-4782-ABD6-A048C3DBB68C}" destId="{B236B165-EEEF-4EEF-913B-AE8F63244440}" srcOrd="7" destOrd="0" presId="urn:microsoft.com/office/officeart/2005/8/layout/cycle8"/>
    <dgm:cxn modelId="{4F3A1261-B48B-4362-9981-86A4C3A3AEEF}" type="presParOf" srcId="{AE588C1B-24D4-4782-ABD6-A048C3DBB68C}" destId="{E5BCE86A-3D28-40B6-B5EA-1A90FA491614}" srcOrd="8" destOrd="0" presId="urn:microsoft.com/office/officeart/2005/8/layout/cycle8"/>
    <dgm:cxn modelId="{C75F7A41-C8F3-4764-8947-3AF07B5D8217}" type="presParOf" srcId="{AE588C1B-24D4-4782-ABD6-A048C3DBB68C}" destId="{B522F13E-2A01-463C-B5A2-B4EE583043AA}" srcOrd="9" destOrd="0" presId="urn:microsoft.com/office/officeart/2005/8/layout/cycle8"/>
    <dgm:cxn modelId="{D74B5BA2-AEE1-44CF-8577-C3F281053432}" type="presParOf" srcId="{AE588C1B-24D4-4782-ABD6-A048C3DBB68C}" destId="{AE62E3E6-EA9A-4408-B7E9-91223F774F02}" srcOrd="10" destOrd="0" presId="urn:microsoft.com/office/officeart/2005/8/layout/cycle8"/>
    <dgm:cxn modelId="{530DA39F-C4FF-49B2-812F-681D5B41A2FF}" type="presParOf" srcId="{AE588C1B-24D4-4782-ABD6-A048C3DBB68C}" destId="{9562FAF8-1575-4AF7-8704-28AD28B5B79C}" srcOrd="11" destOrd="0" presId="urn:microsoft.com/office/officeart/2005/8/layout/cycle8"/>
    <dgm:cxn modelId="{970309F0-B906-427E-ACD2-5EEBF36D8DDF}" type="presParOf" srcId="{AE588C1B-24D4-4782-ABD6-A048C3DBB68C}" destId="{1E2944B3-4858-4771-9128-6C37D6076E64}" srcOrd="12" destOrd="0" presId="urn:microsoft.com/office/officeart/2005/8/layout/cycle8"/>
    <dgm:cxn modelId="{550056D3-25CF-46E6-A2EE-F3F35182F635}" type="presParOf" srcId="{AE588C1B-24D4-4782-ABD6-A048C3DBB68C}" destId="{78AD7251-771E-4E17-A759-02702672F4FD}" srcOrd="13" destOrd="0" presId="urn:microsoft.com/office/officeart/2005/8/layout/cycle8"/>
    <dgm:cxn modelId="{3FAA1EF7-EC0F-4C46-B0B7-7C198CB8A6DD}" type="presParOf" srcId="{AE588C1B-24D4-4782-ABD6-A048C3DBB68C}" destId="{65727BFB-207B-49DD-B674-F39B7C19AA8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8446DE-FBB4-4145-8F72-01F656225133}">
      <dsp:nvSpPr>
        <dsp:cNvPr id="0" name=""/>
        <dsp:cNvSpPr/>
      </dsp:nvSpPr>
      <dsp:spPr>
        <a:xfrm>
          <a:off x="1315575" y="164602"/>
          <a:ext cx="2127164" cy="2127164"/>
        </a:xfrm>
        <a:prstGeom prst="pie">
          <a:avLst>
            <a:gd name="adj1" fmla="val 16200000"/>
            <a:gd name="adj2" fmla="val 18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>
              <a:solidFill>
                <a:srgbClr val="FFFFFF"/>
              </a:solidFill>
              <a:latin typeface="Arial"/>
              <a:ea typeface="+mn-ea"/>
              <a:cs typeface="+mn-cs"/>
            </a:rPr>
            <a:t>Sistema Federal de Ensino</a:t>
          </a:r>
        </a:p>
      </dsp:txBody>
      <dsp:txXfrm>
        <a:off x="2547897" y="708071"/>
        <a:ext cx="537189" cy="447658"/>
      </dsp:txXfrm>
    </dsp:sp>
    <dsp:sp modelId="{A891D104-F25B-487A-BA43-2C704786D14B}">
      <dsp:nvSpPr>
        <dsp:cNvPr id="0" name=""/>
        <dsp:cNvSpPr/>
      </dsp:nvSpPr>
      <dsp:spPr>
        <a:xfrm>
          <a:off x="1271765" y="240572"/>
          <a:ext cx="2127164" cy="2127164"/>
        </a:xfrm>
        <a:prstGeom prst="pie">
          <a:avLst>
            <a:gd name="adj1" fmla="val 1800000"/>
            <a:gd name="adj2" fmla="val 90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>
              <a:solidFill>
                <a:srgbClr val="FFFFFF"/>
              </a:solidFill>
              <a:latin typeface="Arial"/>
              <a:ea typeface="+mn-ea"/>
              <a:cs typeface="+mn-cs"/>
            </a:rPr>
            <a:t>Sistemas Estaduais de Ensino</a:t>
          </a:r>
        </a:p>
      </dsp:txBody>
      <dsp:txXfrm>
        <a:off x="1945117" y="1702283"/>
        <a:ext cx="805784" cy="393940"/>
      </dsp:txXfrm>
    </dsp:sp>
    <dsp:sp modelId="{E5BCE86A-3D28-40B6-B5EA-1A90FA491614}">
      <dsp:nvSpPr>
        <dsp:cNvPr id="0" name=""/>
        <dsp:cNvSpPr/>
      </dsp:nvSpPr>
      <dsp:spPr>
        <a:xfrm>
          <a:off x="1227956" y="164602"/>
          <a:ext cx="2127164" cy="2127164"/>
        </a:xfrm>
        <a:prstGeom prst="pie">
          <a:avLst>
            <a:gd name="adj1" fmla="val 9000000"/>
            <a:gd name="adj2" fmla="val 162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8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Sistemas Municipais de Ensino</a:t>
          </a:r>
        </a:p>
      </dsp:txBody>
      <dsp:txXfrm>
        <a:off x="1585608" y="708071"/>
        <a:ext cx="537189" cy="447658"/>
      </dsp:txXfrm>
    </dsp:sp>
    <dsp:sp modelId="{1E2944B3-4858-4771-9128-6C37D6076E64}">
      <dsp:nvSpPr>
        <dsp:cNvPr id="0" name=""/>
        <dsp:cNvSpPr/>
      </dsp:nvSpPr>
      <dsp:spPr>
        <a:xfrm>
          <a:off x="1184069" y="32920"/>
          <a:ext cx="2390528" cy="239052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D7251-771E-4E17-A759-02702672F4FD}">
      <dsp:nvSpPr>
        <dsp:cNvPr id="0" name=""/>
        <dsp:cNvSpPr/>
      </dsp:nvSpPr>
      <dsp:spPr>
        <a:xfrm>
          <a:off x="1140083" y="108756"/>
          <a:ext cx="2390528" cy="239052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727BFB-207B-49DD-B674-F39B7C19AA87}">
      <dsp:nvSpPr>
        <dsp:cNvPr id="0" name=""/>
        <dsp:cNvSpPr/>
      </dsp:nvSpPr>
      <dsp:spPr>
        <a:xfrm>
          <a:off x="1096098" y="32920"/>
          <a:ext cx="2390528" cy="239052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8446DE-FBB4-4145-8F72-01F656225133}">
      <dsp:nvSpPr>
        <dsp:cNvPr id="0" name=""/>
        <dsp:cNvSpPr/>
      </dsp:nvSpPr>
      <dsp:spPr>
        <a:xfrm>
          <a:off x="910033" y="129108"/>
          <a:ext cx="1668484" cy="1668484"/>
        </a:xfrm>
        <a:prstGeom prst="pie">
          <a:avLst>
            <a:gd name="adj1" fmla="val 16200000"/>
            <a:gd name="adj2" fmla="val 18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>
              <a:solidFill>
                <a:srgbClr val="FFFFFF"/>
              </a:solidFill>
              <a:latin typeface="Arial"/>
              <a:ea typeface="+mn-ea"/>
              <a:cs typeface="+mn-cs"/>
            </a:rPr>
            <a:t>Sistema Federal de Ensino</a:t>
          </a:r>
        </a:p>
      </dsp:txBody>
      <dsp:txXfrm>
        <a:off x="1876630" y="555389"/>
        <a:ext cx="421355" cy="351130"/>
      </dsp:txXfrm>
    </dsp:sp>
    <dsp:sp modelId="{A891D104-F25B-487A-BA43-2C704786D14B}">
      <dsp:nvSpPr>
        <dsp:cNvPr id="0" name=""/>
        <dsp:cNvSpPr/>
      </dsp:nvSpPr>
      <dsp:spPr>
        <a:xfrm>
          <a:off x="875670" y="188697"/>
          <a:ext cx="1668484" cy="1668484"/>
        </a:xfrm>
        <a:prstGeom prst="pie">
          <a:avLst>
            <a:gd name="adj1" fmla="val 1800000"/>
            <a:gd name="adj2" fmla="val 90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>
              <a:solidFill>
                <a:srgbClr val="FFFFFF"/>
              </a:solidFill>
              <a:latin typeface="Arial"/>
              <a:ea typeface="+mn-ea"/>
              <a:cs typeface="+mn-cs"/>
            </a:rPr>
            <a:t>Sistemas Estaduais de Ensino</a:t>
          </a:r>
        </a:p>
      </dsp:txBody>
      <dsp:txXfrm>
        <a:off x="1403826" y="1335221"/>
        <a:ext cx="632034" cy="308994"/>
      </dsp:txXfrm>
    </dsp:sp>
    <dsp:sp modelId="{E5BCE86A-3D28-40B6-B5EA-1A90FA491614}">
      <dsp:nvSpPr>
        <dsp:cNvPr id="0" name=""/>
        <dsp:cNvSpPr/>
      </dsp:nvSpPr>
      <dsp:spPr>
        <a:xfrm>
          <a:off x="841307" y="129108"/>
          <a:ext cx="1668484" cy="1668484"/>
        </a:xfrm>
        <a:prstGeom prst="pie">
          <a:avLst>
            <a:gd name="adj1" fmla="val 9000000"/>
            <a:gd name="adj2" fmla="val 16200000"/>
          </a:avLst>
        </a:prstGeom>
        <a:solidFill>
          <a:srgbClr val="FFAB4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Sistemas Municipais de Ensino</a:t>
          </a:r>
        </a:p>
      </dsp:txBody>
      <dsp:txXfrm>
        <a:off x="1121840" y="555389"/>
        <a:ext cx="421355" cy="351130"/>
      </dsp:txXfrm>
    </dsp:sp>
    <dsp:sp modelId="{1E2944B3-4858-4771-9128-6C37D6076E64}">
      <dsp:nvSpPr>
        <dsp:cNvPr id="0" name=""/>
        <dsp:cNvSpPr/>
      </dsp:nvSpPr>
      <dsp:spPr>
        <a:xfrm>
          <a:off x="806884" y="25821"/>
          <a:ext cx="1875058" cy="187505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D7251-771E-4E17-A759-02702672F4FD}">
      <dsp:nvSpPr>
        <dsp:cNvPr id="0" name=""/>
        <dsp:cNvSpPr/>
      </dsp:nvSpPr>
      <dsp:spPr>
        <a:xfrm>
          <a:off x="772383" y="85305"/>
          <a:ext cx="1875058" cy="187505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727BFB-207B-49DD-B674-F39B7C19AA87}">
      <dsp:nvSpPr>
        <dsp:cNvPr id="0" name=""/>
        <dsp:cNvSpPr/>
      </dsp:nvSpPr>
      <dsp:spPr>
        <a:xfrm>
          <a:off x="737883" y="25821"/>
          <a:ext cx="1875058" cy="187505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FFAB4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C2E2B-25C6-489E-B0BF-522D0FB17679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60D6C-60FA-4ED4-B8DE-C960708032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8786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E60D6C-60FA-4ED4-B8DE-C96070803228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8201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D3FB6-EC0A-B28C-4320-A08545BC6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846D6E-F1C3-2B10-F0FB-15584500D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18E0AE-7230-7451-60F7-3A7A47E9A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B603B1-AEEB-B8A9-3CAD-ADA0A0B9B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09258E-9F6F-3E67-AE02-46D3295CC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29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CFA4D8-6D70-C124-60F2-00236EE5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DE82F4-E76A-C645-912D-E4B2BFD21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3C02950-005D-A0E4-F9BB-2EFA6B538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9F5089B-263F-9984-CF5D-55756D4DA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CC3786B-7387-03AE-2DF4-ECD5E25E1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5B5737-DBB3-D617-7A02-FF4AA83D5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388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810EAB-4EB1-2F31-1879-C2A26F2A2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7906477-8F97-D47E-5CC6-3F7F2CE9EE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45D63D4-C405-878B-BB27-311CAF247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B4CF84-747C-11E9-031D-B4104BB3E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25F00E1-81C1-919F-ED76-96DCBD302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EDD638-2F1F-6CFE-A099-2B5C0DC6F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3756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457EA-15EB-87C8-DA07-FC9693CD5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5DB3D0A-D3AE-D18F-429F-732C5C415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016B28-4F5F-06FD-3148-FEFF5F94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FD22AE-FC46-C7DA-ACD4-2EAAD6C5A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039190-D8C7-D4BF-2F79-B8D1BFAAB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180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2745E6A-5E3E-15C0-5AD8-3546279C9A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1118655-9048-6265-94FB-C27F39C58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D236E9-AB75-FDD5-2738-0EBD55015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EE2C85-1503-9983-D02D-8EC1A7476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26A394A-0ACF-453C-C127-901168683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350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ctrTitle"/>
          </p:nvPr>
        </p:nvSpPr>
        <p:spPr>
          <a:xfrm>
            <a:off x="480000" y="992767"/>
            <a:ext cx="112320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subTitle" idx="1"/>
          </p:nvPr>
        </p:nvSpPr>
        <p:spPr>
          <a:xfrm>
            <a:off x="480000" y="3778833"/>
            <a:ext cx="112320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sldNum" idx="12"/>
          </p:nvPr>
        </p:nvSpPr>
        <p:spPr>
          <a:xfrm>
            <a:off x="11296600" y="6379199"/>
            <a:ext cx="6552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7735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11296600" y="6379199"/>
            <a:ext cx="6552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545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11296600" y="6379199"/>
            <a:ext cx="6552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62411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sldNum" idx="12"/>
          </p:nvPr>
        </p:nvSpPr>
        <p:spPr>
          <a:xfrm>
            <a:off x="11296600" y="6379199"/>
            <a:ext cx="6552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8823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0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sldNum" idx="12"/>
          </p:nvPr>
        </p:nvSpPr>
        <p:spPr>
          <a:xfrm>
            <a:off x="11296600" y="6379199"/>
            <a:ext cx="6552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26090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ldNum" idx="12"/>
          </p:nvPr>
        </p:nvSpPr>
        <p:spPr>
          <a:xfrm>
            <a:off x="11296600" y="6379199"/>
            <a:ext cx="6552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086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007B07-4021-0A14-B9A3-37E1D6B87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EACAF90-AC2D-955C-408C-357D1ECEC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B853031-6A33-024E-8694-638C794A0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6EF72CA-020E-492E-E2E5-070FE36EC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Espaço Reservado para Imagem 6">
            <a:extLst>
              <a:ext uri="{FF2B5EF4-FFF2-40B4-BE49-F238E27FC236}">
                <a16:creationId xmlns:a16="http://schemas.microsoft.com/office/drawing/2014/main" id="{2130E3C4-C59D-D45F-362B-515E4543A1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200" y="1881188"/>
            <a:ext cx="2743200" cy="3233737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Imagem 8">
            <a:extLst>
              <a:ext uri="{FF2B5EF4-FFF2-40B4-BE49-F238E27FC236}">
                <a16:creationId xmlns:a16="http://schemas.microsoft.com/office/drawing/2014/main" id="{6DD297CA-C1F0-7569-4224-F5983D86DB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23923" y="1881187"/>
            <a:ext cx="2936586" cy="3233737"/>
          </a:xfrm>
        </p:spPr>
        <p:txBody>
          <a:bodyPr/>
          <a:lstStyle/>
          <a:p>
            <a:endParaRPr lang="pt-BR"/>
          </a:p>
        </p:txBody>
      </p:sp>
      <p:sp>
        <p:nvSpPr>
          <p:cNvPr id="11" name="Espaço Reservado para Imagem 10">
            <a:extLst>
              <a:ext uri="{FF2B5EF4-FFF2-40B4-BE49-F238E27FC236}">
                <a16:creationId xmlns:a16="http://schemas.microsoft.com/office/drawing/2014/main" id="{A1BBFB8B-CAA7-E716-140C-877ADC6CFA0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10600" y="1881188"/>
            <a:ext cx="2743200" cy="323373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2966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609585" lvl="0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11296600" y="6379199"/>
            <a:ext cx="6552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8513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57189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sldNum" idx="12"/>
          </p:nvPr>
        </p:nvSpPr>
        <p:spPr>
          <a:xfrm>
            <a:off x="11296600" y="6379199"/>
            <a:ext cx="6552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2617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11296600" y="6379199"/>
            <a:ext cx="6552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584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05819D-7BA6-8212-CEEF-738797F6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F1C57E-D22A-CDDA-67C7-477181C07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A14503-DB95-92D0-C544-41133B47D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917AE3-4F61-1ABC-92C1-9D73935B2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FE10674-84BC-6419-EEA9-A94AB397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991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60C1FF-F2E4-CBDF-8D9C-0C2248376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1FB2E-B120-B9BD-6D52-11A7261AE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D0BAC9-86E9-287F-EF2E-208FB77B7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BC9787-669E-ECF6-EFE4-306B3C70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0A0B2D-43FD-AA64-FAF4-D7ED8A93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541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09497E-7AFF-2211-8FC9-CC7ABBEB8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83A1FE-9508-F473-79E7-E16FE9CF5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7920A1-31E9-6A4A-5178-9B53B18A8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CE02A65-F3E6-2835-6C17-DFA484DC0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02A6D1B-30D7-EA8C-0266-3FE41D7CB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DA1516-314E-0BC6-E66E-D1FAF8DF4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13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90BD2-986F-E4A4-5400-B7354059B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F3AA730-30AC-86A8-21B2-6DADD1F45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D3B0FE-B60C-92B9-32B3-D9BF91E63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A09D245-F9AD-8211-13E2-C9D8210D44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1B82CD5-D607-A3F1-4DFB-DE6C309B5F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CFF49FC-7C86-6D81-235D-9B307178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CAFCE69-63DD-942A-87A5-C91AE1C9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08561B2-323A-2565-A4C8-1F2611878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951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507D64-C85E-C106-0079-5161EF5FB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D3F1197-479F-A8BF-BE97-3C9872540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A5C9164-FC6E-CAFA-E81D-E94B24D1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F3CBA10-6662-DCD7-CE29-3E19544CD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6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915FB9-104C-4066-A4B4-C1DC262F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C25CCC3-262B-7CFD-74BF-74AFCFEB9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B099E38-6133-3FA6-E941-50843ABA7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7B97EB7-2CAF-1484-A0AE-02796D55F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Espaço Reservado para Imagem 6">
            <a:extLst>
              <a:ext uri="{FF2B5EF4-FFF2-40B4-BE49-F238E27FC236}">
                <a16:creationId xmlns:a16="http://schemas.microsoft.com/office/drawing/2014/main" id="{14FD767C-C902-60C0-C5FA-09DA8EBC338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44305" y="1829594"/>
            <a:ext cx="2189672" cy="43878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1741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ADD94B4-C6CC-88E8-75FC-C6C81B7FC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1024701-50BD-6946-E405-90BB3D495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BF16D9-A148-A39D-3168-DE4F15142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Espaço Reservado para Imagem 5">
            <a:extLst>
              <a:ext uri="{FF2B5EF4-FFF2-40B4-BE49-F238E27FC236}">
                <a16:creationId xmlns:a16="http://schemas.microsoft.com/office/drawing/2014/main" id="{0D3C16C0-0CE3-38CE-D345-411A1B93CC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9413" y="361950"/>
            <a:ext cx="5716587" cy="5857875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36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8864FF4-3013-1D96-318B-B433D1568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852AB30-9581-8AAA-1EF6-6E388BAC7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2C90C1-FB7E-35B8-27F2-AB50F9EB25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1BB38-EC9C-4753-931E-43588B9D12BA}" type="datetimeFigureOut">
              <a:rPr lang="pt-BR" smtClean="0"/>
              <a:t>31/10/2024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EE18C3-D03A-E583-E1D6-6702F83B8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28358A-A80E-83BA-2159-53785B424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24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61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480000" y="1536633"/>
            <a:ext cx="10992000" cy="46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Helvetica Neue"/>
              <a:buChar char="●"/>
              <a:defRPr sz="18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○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■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●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○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■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●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○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Helvetica Neue"/>
              <a:buChar char="■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sldNum" idx="12"/>
          </p:nvPr>
        </p:nvSpPr>
        <p:spPr>
          <a:xfrm>
            <a:off x="11296600" y="6379199"/>
            <a:ext cx="6552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25844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EA4335"/>
          </p15:clr>
        </p15:guide>
        <p15:guide id="2" pos="113">
          <p15:clr>
            <a:srgbClr val="EA4335"/>
          </p15:clr>
        </p15:guide>
        <p15:guide id="3" pos="227">
          <p15:clr>
            <a:srgbClr val="EA4335"/>
          </p15:clr>
        </p15:guide>
        <p15:guide id="4" pos="340">
          <p15:clr>
            <a:srgbClr val="EA4335"/>
          </p15:clr>
        </p15:guide>
        <p15:guide id="5" pos="5647">
          <p15:clr>
            <a:srgbClr val="EA4335"/>
          </p15:clr>
        </p15:guide>
        <p15:guide id="6" pos="5533">
          <p15:clr>
            <a:srgbClr val="EA4335"/>
          </p15:clr>
        </p15:guide>
        <p15:guide id="7" pos="5420">
          <p15:clr>
            <a:srgbClr val="EA4335"/>
          </p15:clr>
        </p15:guide>
        <p15:guide id="8" orient="horz" pos="1620">
          <p15:clr>
            <a:srgbClr val="EA4335"/>
          </p15:clr>
        </p15:guide>
        <p15:guide id="9" orient="horz" pos="113">
          <p15:clr>
            <a:srgbClr val="EA4335"/>
          </p15:clr>
        </p15:guide>
        <p15:guide id="10" orient="horz" pos="227">
          <p15:clr>
            <a:srgbClr val="EA4335"/>
          </p15:clr>
        </p15:guide>
        <p15:guide id="11" orient="horz" pos="340">
          <p15:clr>
            <a:srgbClr val="EA4335"/>
          </p15:clr>
        </p15:guide>
        <p15:guide id="12" orient="horz" pos="3127">
          <p15:clr>
            <a:srgbClr val="EA4335"/>
          </p15:clr>
        </p15:guide>
        <p15:guide id="13" orient="horz" pos="3014">
          <p15:clr>
            <a:srgbClr val="EA4335"/>
          </p15:clr>
        </p15:guide>
        <p15:guide id="14" orient="horz" pos="2900">
          <p15:clr>
            <a:srgbClr val="EA4335"/>
          </p15:clr>
        </p15:guide>
        <p15:guide id="15" pos="2033">
          <p15:clr>
            <a:srgbClr val="EA4335"/>
          </p15:clr>
        </p15:guide>
        <p15:guide id="16" pos="3727">
          <p15:clr>
            <a:srgbClr val="EA4335"/>
          </p15:clr>
        </p15:guide>
        <p15:guide id="17" orient="horz" pos="1194">
          <p15:clr>
            <a:srgbClr val="EA4335"/>
          </p15:clr>
        </p15:guide>
        <p15:guide id="18" orient="horz" pos="2047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5">
            <a:extLst>
              <a:ext uri="{FF2B5EF4-FFF2-40B4-BE49-F238E27FC236}">
                <a16:creationId xmlns:a16="http://schemas.microsoft.com/office/drawing/2014/main" id="{FC7F0A37-0CEF-25E9-77E1-AE214A6082E7}"/>
              </a:ext>
            </a:extLst>
          </p:cNvPr>
          <p:cNvSpPr txBox="1">
            <a:spLocks/>
          </p:cNvSpPr>
          <p:nvPr/>
        </p:nvSpPr>
        <p:spPr>
          <a:xfrm>
            <a:off x="350993" y="5709950"/>
            <a:ext cx="7221061" cy="11480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2000" dirty="0"/>
              <a:t>Armando Simões</a:t>
            </a:r>
          </a:p>
          <a:p>
            <a:pPr algn="l">
              <a:spcBef>
                <a:spcPts val="0"/>
              </a:spcBef>
            </a:pPr>
            <a:r>
              <a:rPr lang="pt-BR" sz="1600" b="1" dirty="0"/>
              <a:t>Secretaria de Articulação Intersetorial e com os Sistemas de Ensino </a:t>
            </a:r>
            <a:r>
              <a:rPr lang="pt-BR" sz="1600" dirty="0"/>
              <a:t>– </a:t>
            </a:r>
            <a:r>
              <a:rPr lang="pt-BR" sz="2000" dirty="0"/>
              <a:t>SASE</a:t>
            </a:r>
          </a:p>
          <a:p>
            <a:pPr algn="l">
              <a:spcBef>
                <a:spcPts val="0"/>
              </a:spcBef>
            </a:pPr>
            <a:r>
              <a:rPr lang="pt-BR" sz="2000" dirty="0"/>
              <a:t>Ministério da Educação - MEC</a:t>
            </a:r>
          </a:p>
        </p:txBody>
      </p:sp>
      <p:sp>
        <p:nvSpPr>
          <p:cNvPr id="7" name="Título 4">
            <a:extLst>
              <a:ext uri="{FF2B5EF4-FFF2-40B4-BE49-F238E27FC236}">
                <a16:creationId xmlns:a16="http://schemas.microsoft.com/office/drawing/2014/main" id="{2A928312-AA5D-86C9-5641-BB7CBFC3B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993" y="4256821"/>
            <a:ext cx="6159787" cy="1237857"/>
          </a:xfrm>
        </p:spPr>
        <p:txBody>
          <a:bodyPr>
            <a:noAutofit/>
          </a:bodyPr>
          <a:lstStyle/>
          <a:p>
            <a:pPr algn="l"/>
            <a:r>
              <a:rPr lang="pt-BR" sz="2400" b="1" dirty="0">
                <a:solidFill>
                  <a:schemeClr val="accent1"/>
                </a:solidFill>
                <a:latin typeface="+mn-lt"/>
              </a:rPr>
              <a:t>Sistema Nacional de Educação.</a:t>
            </a:r>
            <a:br>
              <a:rPr lang="pt-BR" sz="2400" b="1" dirty="0">
                <a:latin typeface="+mn-lt"/>
              </a:rPr>
            </a:br>
            <a:br>
              <a:rPr lang="pt-BR" sz="2400" b="1" dirty="0">
                <a:latin typeface="+mn-lt"/>
              </a:rPr>
            </a:br>
            <a:r>
              <a:rPr lang="pt-BR" sz="2400" b="1" dirty="0">
                <a:latin typeface="+mn-lt"/>
              </a:rPr>
              <a:t>Governança Democrática</a:t>
            </a:r>
          </a:p>
        </p:txBody>
      </p:sp>
    </p:spTree>
    <p:extLst>
      <p:ext uri="{BB962C8B-B14F-4D97-AF65-F5344CB8AC3E}">
        <p14:creationId xmlns:p14="http://schemas.microsoft.com/office/powerpoint/2010/main" val="1901468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ACC616-9A1E-E157-5781-0A5185C31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73E535-1526-5FE5-C28F-5629DD37E745}"/>
              </a:ext>
            </a:extLst>
          </p:cNvPr>
          <p:cNvSpPr txBox="1"/>
          <p:nvPr/>
        </p:nvSpPr>
        <p:spPr>
          <a:xfrm>
            <a:off x="1005727" y="896688"/>
            <a:ext cx="8837519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8">
              <a:buClr>
                <a:srgbClr val="000000"/>
              </a:buClr>
              <a:buFont typeface="Arial"/>
              <a:buNone/>
            </a:pPr>
            <a:r>
              <a:rPr lang="pt-BR" sz="2800" b="1" kern="0" dirty="0">
                <a:solidFill>
                  <a:srgbClr val="0070C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Alguns requisitos de uma lei de SNE</a:t>
            </a:r>
          </a:p>
          <a:p>
            <a:pPr marL="0" lvl="8">
              <a:buClr>
                <a:srgbClr val="000000"/>
              </a:buClr>
              <a:buFont typeface="Arial"/>
              <a:buNone/>
            </a:pPr>
            <a:endParaRPr lang="pt-BR" kern="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285750" lvl="8" indent="-28575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2000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Represente um </a:t>
            </a:r>
            <a:r>
              <a:rPr lang="pt-BR" sz="2000" b="1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arcabouço geral </a:t>
            </a:r>
            <a:r>
              <a:rPr lang="pt-BR" sz="2000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do Sistema Nacional de Educação (</a:t>
            </a:r>
            <a:r>
              <a:rPr lang="pt-BR" sz="2000" b="1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parcimoniosa</a:t>
            </a:r>
            <a:r>
              <a:rPr lang="pt-BR" sz="2000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no nível de detalhamento). </a:t>
            </a:r>
          </a:p>
          <a:p>
            <a:pPr marL="285750" lvl="8" indent="-28575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2000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Contemple </a:t>
            </a:r>
            <a:r>
              <a:rPr lang="pt-BR" sz="2000" u="sng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toda a educação </a:t>
            </a:r>
            <a:r>
              <a:rPr lang="pt-BR" sz="2000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nacional: Educação Básica, Superior e Pós-Graduação / Oferta Pública e Privada.</a:t>
            </a:r>
          </a:p>
          <a:p>
            <a:pPr marL="285750" lvl="8" indent="-28575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2000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Seja </a:t>
            </a:r>
            <a:r>
              <a:rPr lang="pt-BR" sz="2000" b="1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orgânica</a:t>
            </a:r>
            <a:r>
              <a:rPr lang="pt-BR" sz="2000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e traduza uma </a:t>
            </a:r>
            <a:r>
              <a:rPr lang="pt-BR" sz="2000" b="1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abordagem sistêmica </a:t>
            </a:r>
            <a:r>
              <a:rPr lang="pt-BR" sz="2000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da educação.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2000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Preveja </a:t>
            </a:r>
            <a:r>
              <a:rPr lang="pt-BR" sz="2000" b="1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leis específicas </a:t>
            </a:r>
            <a:r>
              <a:rPr lang="pt-BR" sz="2000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que completem o arranjo regulatório do SNE.</a:t>
            </a:r>
          </a:p>
        </p:txBody>
      </p:sp>
    </p:spTree>
    <p:extLst>
      <p:ext uri="{BB962C8B-B14F-4D97-AF65-F5344CB8AC3E}">
        <p14:creationId xmlns:p14="http://schemas.microsoft.com/office/powerpoint/2010/main" val="1963749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4257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73A809-4907-7251-B042-EB45250F9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38CEF-144A-54B8-D80F-A62C39751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283" y="731121"/>
            <a:ext cx="7886700" cy="492064"/>
          </a:xfrm>
        </p:spPr>
        <p:txBody>
          <a:bodyPr>
            <a:normAutofit/>
          </a:bodyPr>
          <a:lstStyle/>
          <a:p>
            <a:r>
              <a:rPr lang="pt-BR" sz="2000" b="1" dirty="0">
                <a:latin typeface="+mn-lt"/>
              </a:rPr>
              <a:t>Governança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3B0D76-F44F-9A05-8C2E-283986DF5DF0}"/>
              </a:ext>
            </a:extLst>
          </p:cNvPr>
          <p:cNvSpPr txBox="1">
            <a:spLocks/>
          </p:cNvSpPr>
          <p:nvPr/>
        </p:nvSpPr>
        <p:spPr>
          <a:xfrm>
            <a:off x="1452283" y="1649506"/>
            <a:ext cx="9762564" cy="423134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b="1" dirty="0"/>
              <a:t>Governança</a:t>
            </a:r>
            <a:r>
              <a:rPr lang="pt-BR" sz="1800" dirty="0"/>
              <a:t> é um termo polissêmico com múltiplas adjetivações (governança corporativa, governança participativa, governança pública, governança global etc.)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b="1" dirty="0"/>
              <a:t>Governança Pública</a:t>
            </a:r>
            <a:r>
              <a:rPr lang="pt-BR" sz="1800" dirty="0"/>
              <a:t>: “conjunto de arranjos, mecanismos e instrumentos que permitem a </a:t>
            </a:r>
            <a:r>
              <a:rPr lang="pt-BR" sz="1800" b="1" dirty="0"/>
              <a:t>cooperação </a:t>
            </a:r>
            <a:r>
              <a:rPr lang="pt-BR" sz="1800" dirty="0"/>
              <a:t>entre diversos atores (estatais e não-estatais) para a condução eficaz de políticas públicas em contextos complexos” (Gomide, 2024) </a:t>
            </a:r>
            <a:r>
              <a:rPr lang="pt-BR" sz="1800" dirty="0">
                <a:sym typeface="Wingdings" panose="05000000000000000000" pitchFamily="2" charset="2"/>
              </a:rPr>
              <a:t> “</a:t>
            </a:r>
            <a:r>
              <a:rPr lang="pt-BR" sz="1800" i="1" dirty="0">
                <a:sym typeface="Wingdings" panose="05000000000000000000" pitchFamily="2" charset="2"/>
              </a:rPr>
              <a:t>governar com</a:t>
            </a:r>
            <a:r>
              <a:rPr lang="pt-BR" sz="1800" dirty="0">
                <a:sym typeface="Wingdings" panose="05000000000000000000" pitchFamily="2" charset="2"/>
              </a:rPr>
              <a:t>”</a:t>
            </a:r>
            <a:endParaRPr lang="pt-BR" sz="1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dirty="0"/>
              <a:t>A </a:t>
            </a:r>
            <a:r>
              <a:rPr lang="pt-BR" sz="1800" b="1" dirty="0"/>
              <a:t>governança</a:t>
            </a:r>
            <a:r>
              <a:rPr lang="pt-BR" sz="1800" dirty="0"/>
              <a:t> exige </a:t>
            </a:r>
            <a:r>
              <a:rPr lang="pt-BR" sz="1800" b="1" dirty="0"/>
              <a:t>regras, atores e processos </a:t>
            </a:r>
            <a:r>
              <a:rPr lang="pt-BR" sz="1800" dirty="0"/>
              <a:t>que determinam a forma de </a:t>
            </a:r>
            <a:r>
              <a:rPr lang="pt-BR" sz="1800" b="1" dirty="0"/>
              <a:t>coordenação, cooperação e colaboração</a:t>
            </a:r>
            <a:r>
              <a:rPr lang="pt-BR" sz="1800" dirty="0"/>
              <a:t> entre partes interessadas na política pública para estruturar a </a:t>
            </a:r>
            <a:r>
              <a:rPr lang="pt-BR" sz="1800" b="1" dirty="0"/>
              <a:t>ação coletiva </a:t>
            </a:r>
            <a:r>
              <a:rPr lang="pt-BR" sz="1800" dirty="0"/>
              <a:t>na abordagem dos </a:t>
            </a:r>
            <a:r>
              <a:rPr lang="pt-BR" sz="1800" b="1" dirty="0"/>
              <a:t>problemas públicos</a:t>
            </a:r>
            <a:r>
              <a:rPr lang="pt-BR" sz="1800" dirty="0"/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dirty="0"/>
              <a:t>A </a:t>
            </a:r>
            <a:r>
              <a:rPr lang="pt-BR" sz="1800" b="1" dirty="0"/>
              <a:t>governança</a:t>
            </a:r>
            <a:r>
              <a:rPr lang="pt-BR" sz="1800" dirty="0"/>
              <a:t> no contexto atual de </a:t>
            </a:r>
            <a:r>
              <a:rPr lang="pt-BR" sz="1800" b="1" dirty="0"/>
              <a:t>ambientes complexos </a:t>
            </a:r>
            <a:r>
              <a:rPr lang="pt-BR" sz="1800" dirty="0"/>
              <a:t>exige um </a:t>
            </a:r>
            <a:r>
              <a:rPr lang="pt-BR" sz="1800" b="1" i="1" dirty="0"/>
              <a:t>modelo </a:t>
            </a:r>
            <a:r>
              <a:rPr lang="pt-BR" sz="1800" dirty="0"/>
              <a:t>que seja </a:t>
            </a:r>
            <a:r>
              <a:rPr lang="pt-BR" sz="1800" b="1" dirty="0"/>
              <a:t>estratégico e situacional </a:t>
            </a:r>
            <a:r>
              <a:rPr lang="pt-BR" sz="1800" dirty="0"/>
              <a:t>e, portanto, </a:t>
            </a:r>
            <a:r>
              <a:rPr lang="pt-BR" sz="1800" b="1" dirty="0"/>
              <a:t>adaptativo e flexível </a:t>
            </a:r>
            <a:r>
              <a:rPr lang="pt-BR" sz="1800" dirty="0"/>
              <a:t>que facilite a </a:t>
            </a:r>
            <a:r>
              <a:rPr lang="pt-BR" sz="1800" b="1" dirty="0"/>
              <a:t>integração</a:t>
            </a:r>
            <a:r>
              <a:rPr lang="pt-BR" sz="1800" dirty="0"/>
              <a:t> (vertical, horizontal e multilateral) entre atores, que </a:t>
            </a:r>
            <a:r>
              <a:rPr lang="pt-BR" sz="1800" b="1" dirty="0"/>
              <a:t>potencialize as capacidades estatais </a:t>
            </a:r>
            <a:r>
              <a:rPr lang="pt-BR" sz="1800" dirty="0"/>
              <a:t>existentes e que permita que as políticas públicas sejam executadas de forma </a:t>
            </a:r>
            <a:r>
              <a:rPr lang="pt-BR" sz="1800" b="1" dirty="0"/>
              <a:t>eficaz e eficiente </a:t>
            </a:r>
            <a:r>
              <a:rPr lang="pt-BR" sz="1800" dirty="0"/>
              <a:t>com referência aos </a:t>
            </a:r>
            <a:r>
              <a:rPr lang="pt-BR" sz="1800" b="1" dirty="0"/>
              <a:t>objetivos socialmente pactuados</a:t>
            </a:r>
            <a:r>
              <a:rPr lang="pt-BR" sz="18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dirty="0"/>
              <a:t>O modelo de governança deve permitir os gestores públicos a ajustarem as políticas ás </a:t>
            </a:r>
            <a:r>
              <a:rPr lang="pt-BR" sz="1800" b="1" dirty="0"/>
              <a:t>necessidades locais </a:t>
            </a:r>
            <a:r>
              <a:rPr lang="pt-BR" sz="1800" dirty="0"/>
              <a:t>dentro de um marco de </a:t>
            </a:r>
            <a:r>
              <a:rPr lang="pt-BR" sz="1800" b="1" dirty="0"/>
              <a:t>objetivos e metas </a:t>
            </a:r>
            <a:r>
              <a:rPr lang="pt-BR" sz="1800" dirty="0"/>
              <a:t>previamente estabelecidos.</a:t>
            </a:r>
          </a:p>
        </p:txBody>
      </p:sp>
    </p:spTree>
    <p:extLst>
      <p:ext uri="{BB962C8B-B14F-4D97-AF65-F5344CB8AC3E}">
        <p14:creationId xmlns:p14="http://schemas.microsoft.com/office/powerpoint/2010/main" val="1871994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ADFBC5-0C96-4345-18D3-C6C2E3025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D9501B-6802-B791-C3B2-A9E095C85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4414" y="1098596"/>
            <a:ext cx="7886700" cy="492064"/>
          </a:xfrm>
        </p:spPr>
        <p:txBody>
          <a:bodyPr>
            <a:normAutofit/>
          </a:bodyPr>
          <a:lstStyle/>
          <a:p>
            <a:r>
              <a:rPr lang="pt-BR" sz="2000" b="1" dirty="0">
                <a:latin typeface="+mn-lt"/>
              </a:rPr>
              <a:t>Governança Democrática da Educação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EB13A2-E869-40D2-4F40-CAEC83933C78}"/>
              </a:ext>
            </a:extLst>
          </p:cNvPr>
          <p:cNvSpPr txBox="1">
            <a:spLocks/>
          </p:cNvSpPr>
          <p:nvPr/>
        </p:nvSpPr>
        <p:spPr>
          <a:xfrm>
            <a:off x="1704413" y="1707890"/>
            <a:ext cx="9080127" cy="4092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dirty="0"/>
              <a:t>Sistemas de educação são </a:t>
            </a:r>
            <a:r>
              <a:rPr lang="pt-BR" sz="1800" b="1" dirty="0"/>
              <a:t>organizações complexas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dirty="0"/>
              <a:t>A governança da educação é central para o alcance dos objetivos nacionais (Plano Nacional de Educação - PNE)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b="1" dirty="0"/>
              <a:t>Governança</a:t>
            </a:r>
            <a:r>
              <a:rPr lang="pt-BR" sz="1800" dirty="0"/>
              <a:t> não se define mais como uma medida simples da capacidade de desempenho do governo conectando os recursos disponíveis e os resultados.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b="1" dirty="0"/>
              <a:t>Governança</a:t>
            </a:r>
            <a:r>
              <a:rPr lang="pt-BR" sz="1800" dirty="0"/>
              <a:t> é cada vez mais redefinida como um </a:t>
            </a:r>
            <a:r>
              <a:rPr lang="pt-BR" sz="1800" b="1" dirty="0"/>
              <a:t>processo de mediação social, política e administrativa </a:t>
            </a:r>
            <a:r>
              <a:rPr lang="pt-BR" sz="1800" dirty="0"/>
              <a:t>conectando as principais partes interessadas, instituições e jurisdições para </a:t>
            </a:r>
            <a:r>
              <a:rPr lang="pt-BR" sz="1800" b="1" dirty="0"/>
              <a:t>compartilhamento</a:t>
            </a:r>
            <a:r>
              <a:rPr lang="pt-BR" sz="1800" dirty="0"/>
              <a:t> de poder, autoridade, responsabilidade e recursos em torno de </a:t>
            </a:r>
            <a:r>
              <a:rPr lang="pt-BR" sz="1800" b="1" dirty="0"/>
              <a:t>objetivos comuns </a:t>
            </a:r>
            <a:r>
              <a:rPr lang="pt-BR" sz="1800" b="1" dirty="0">
                <a:sym typeface="Wingdings" panose="05000000000000000000" pitchFamily="2" charset="2"/>
              </a:rPr>
              <a:t> </a:t>
            </a:r>
            <a:r>
              <a:rPr lang="pt-BR" sz="1800" b="1" dirty="0">
                <a:solidFill>
                  <a:schemeClr val="accent1"/>
                </a:solidFill>
                <a:sym typeface="Wingdings" panose="05000000000000000000" pitchFamily="2" charset="2"/>
              </a:rPr>
              <a:t>Governança Democrática</a:t>
            </a:r>
            <a:r>
              <a:rPr lang="pt-BR" sz="1800" b="1" dirty="0">
                <a:sym typeface="Wingdings" panose="05000000000000000000" pitchFamily="2" charset="2"/>
              </a:rPr>
              <a:t>.</a:t>
            </a:r>
            <a:endParaRPr lang="pt-BR" sz="1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b="1" dirty="0"/>
              <a:t>Governança Democrática implica em “governar com” </a:t>
            </a:r>
            <a:r>
              <a:rPr lang="pt-BR" sz="1800" dirty="0"/>
              <a:t>e</a:t>
            </a:r>
            <a:r>
              <a:rPr lang="pt-BR" sz="1800" b="1" dirty="0"/>
              <a:t> </a:t>
            </a:r>
            <a:r>
              <a:rPr lang="pt-BR" sz="1800" dirty="0"/>
              <a:t>dá materialidade ao que se veio denominar “</a:t>
            </a:r>
            <a:r>
              <a:rPr lang="pt-BR" sz="1800" b="1" dirty="0"/>
              <a:t>regime de colaboração</a:t>
            </a:r>
            <a:r>
              <a:rPr lang="pt-BR" sz="1800" dirty="0"/>
              <a:t>” na legislação educacional brasileira.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dirty="0"/>
              <a:t>O </a:t>
            </a:r>
            <a:r>
              <a:rPr lang="pt-BR" sz="1800" b="1" dirty="0"/>
              <a:t>PNE</a:t>
            </a:r>
            <a:r>
              <a:rPr lang="pt-BR" sz="1800" dirty="0"/>
              <a:t> requer </a:t>
            </a:r>
            <a:r>
              <a:rPr lang="pt-BR" sz="1800" b="1" dirty="0"/>
              <a:t>ação coordenada, cooperação e colaboração entre níveis de governo </a:t>
            </a:r>
            <a:r>
              <a:rPr lang="pt-BR" sz="1800" dirty="0"/>
              <a:t>e, portanto, requer um </a:t>
            </a:r>
            <a:r>
              <a:rPr lang="pt-BR" sz="1800" b="1" dirty="0"/>
              <a:t>sistema de governança </a:t>
            </a:r>
            <a:r>
              <a:rPr lang="pt-BR" sz="1800" dirty="0"/>
              <a:t>que dê suporte à sua implementação.</a:t>
            </a:r>
          </a:p>
        </p:txBody>
      </p:sp>
    </p:spTree>
    <p:extLst>
      <p:ext uri="{BB962C8B-B14F-4D97-AF65-F5344CB8AC3E}">
        <p14:creationId xmlns:p14="http://schemas.microsoft.com/office/powerpoint/2010/main" val="1484859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D24B477-02DE-07E5-7E78-DD5D336B8F2D}"/>
              </a:ext>
            </a:extLst>
          </p:cNvPr>
          <p:cNvSpPr txBox="1"/>
          <p:nvPr/>
        </p:nvSpPr>
        <p:spPr>
          <a:xfrm>
            <a:off x="614952" y="1423741"/>
            <a:ext cx="9828929" cy="3054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Constitui-se enquanto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espaço institucional de integração da ação federativa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 processo de:</a:t>
            </a:r>
          </a:p>
          <a:p>
            <a:pPr algn="just"/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planejamento, implementação e avaliação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 políticas educacionais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efinição de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parâmetros gerais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a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organização da oferta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dos serviços educacionais em todo o território nacional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pactuação de arranjos regulatórios estáveis e de longo prazo (legislação)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dando concretude ao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regime de colaboração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definindo-o e explicitando suas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funções integradoras</a:t>
            </a:r>
            <a:endParaRPr lang="pt-BR" sz="2000" b="1" dirty="0"/>
          </a:p>
        </p:txBody>
      </p:sp>
      <p:sp>
        <p:nvSpPr>
          <p:cNvPr id="5" name="Título 3">
            <a:extLst>
              <a:ext uri="{FF2B5EF4-FFF2-40B4-BE49-F238E27FC236}">
                <a16:creationId xmlns:a16="http://schemas.microsoft.com/office/drawing/2014/main" id="{F5742B9F-DA25-201D-7DDC-EFB88600DB78}"/>
              </a:ext>
            </a:extLst>
          </p:cNvPr>
          <p:cNvSpPr txBox="1">
            <a:spLocks/>
          </p:cNvSpPr>
          <p:nvPr/>
        </p:nvSpPr>
        <p:spPr>
          <a:xfrm>
            <a:off x="614954" y="491119"/>
            <a:ext cx="7022975" cy="8636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 Nacional de Educação</a:t>
            </a:r>
          </a:p>
        </p:txBody>
      </p:sp>
    </p:spTree>
    <p:extLst>
      <p:ext uri="{BB962C8B-B14F-4D97-AF65-F5344CB8AC3E}">
        <p14:creationId xmlns:p14="http://schemas.microsoft.com/office/powerpoint/2010/main" val="1738826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>
            <a:extLst>
              <a:ext uri="{FF2B5EF4-FFF2-40B4-BE49-F238E27FC236}">
                <a16:creationId xmlns:a16="http://schemas.microsoft.com/office/drawing/2014/main" id="{1268D1FD-E8C4-FAC2-6351-3F0AECC05698}"/>
              </a:ext>
            </a:extLst>
          </p:cNvPr>
          <p:cNvSpPr txBox="1"/>
          <p:nvPr/>
        </p:nvSpPr>
        <p:spPr>
          <a:xfrm>
            <a:off x="3277669" y="1551323"/>
            <a:ext cx="2322284" cy="3323987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pt-BR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lang="en-US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6878542D-6FC2-C17A-0172-BBB34CBEEBFD}"/>
              </a:ext>
            </a:extLst>
          </p:cNvPr>
          <p:cNvSpPr/>
          <p:nvPr/>
        </p:nvSpPr>
        <p:spPr>
          <a:xfrm>
            <a:off x="1158581" y="2086436"/>
            <a:ext cx="3062513" cy="580731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Sistema Federal de Ensino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F6889B92-C91B-8D27-4AF0-4F139D8C2A22}"/>
              </a:ext>
            </a:extLst>
          </p:cNvPr>
          <p:cNvSpPr/>
          <p:nvPr/>
        </p:nvSpPr>
        <p:spPr>
          <a:xfrm>
            <a:off x="1158582" y="3027336"/>
            <a:ext cx="3062514" cy="575458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Sistemas Estaduais/DF de Ensino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0B07EA8F-E698-46CF-6C36-2875032337BA}"/>
              </a:ext>
            </a:extLst>
          </p:cNvPr>
          <p:cNvSpPr/>
          <p:nvPr/>
        </p:nvSpPr>
        <p:spPr>
          <a:xfrm>
            <a:off x="1158581" y="3911413"/>
            <a:ext cx="3062512" cy="584590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Sistema Municipais de Ensino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7C451041-7558-7A51-20E4-EA93E1C192BF}"/>
              </a:ext>
            </a:extLst>
          </p:cNvPr>
          <p:cNvSpPr txBox="1"/>
          <p:nvPr/>
        </p:nvSpPr>
        <p:spPr>
          <a:xfrm>
            <a:off x="1305459" y="1480565"/>
            <a:ext cx="1631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pt-BR" sz="1200" b="1" kern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Sistemas jurisdicionais de ensino: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67691AC5-290F-5B72-7B84-76D5C9820C19}"/>
              </a:ext>
            </a:extLst>
          </p:cNvPr>
          <p:cNvSpPr txBox="1"/>
          <p:nvPr/>
        </p:nvSpPr>
        <p:spPr>
          <a:xfrm>
            <a:off x="6407293" y="1623544"/>
            <a:ext cx="303167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595959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Estabelece os </a:t>
            </a:r>
            <a:r>
              <a:rPr lang="pt-BR" b="1" dirty="0">
                <a:solidFill>
                  <a:srgbClr val="595959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parâmetros gerais </a:t>
            </a:r>
            <a:r>
              <a:rPr lang="pt-BR" dirty="0">
                <a:solidFill>
                  <a:srgbClr val="595959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para o funcionamento dos sistemas de ensino</a:t>
            </a:r>
          </a:p>
          <a:p>
            <a:pPr>
              <a:defRPr/>
            </a:pPr>
            <a:endParaRPr lang="pt-BR" dirty="0">
              <a:solidFill>
                <a:srgbClr val="595959"/>
              </a:solidFill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>
              <a:buFont typeface="Arial"/>
              <a:buNone/>
              <a:defRPr/>
            </a:pPr>
            <a:r>
              <a:rPr lang="pt-BR" dirty="0">
                <a:solidFill>
                  <a:srgbClr val="595959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Promove a </a:t>
            </a:r>
            <a:r>
              <a:rPr lang="pt-BR" b="1" dirty="0">
                <a:solidFill>
                  <a:srgbClr val="595959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integração da ação federativa </a:t>
            </a:r>
            <a:r>
              <a:rPr lang="pt-BR" dirty="0">
                <a:solidFill>
                  <a:srgbClr val="595959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na implementação dos planos de educação</a:t>
            </a:r>
          </a:p>
          <a:p>
            <a:pPr>
              <a:buFont typeface="Arial"/>
              <a:buNone/>
              <a:defRPr/>
            </a:pPr>
            <a:endParaRPr lang="pt-BR" dirty="0">
              <a:solidFill>
                <a:srgbClr val="595959"/>
              </a:solidFill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>
              <a:buFont typeface="Arial"/>
              <a:buNone/>
              <a:defRPr/>
            </a:pPr>
            <a:r>
              <a:rPr lang="pt-BR" dirty="0">
                <a:solidFill>
                  <a:srgbClr val="595959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Vale-se da</a:t>
            </a:r>
            <a:r>
              <a:rPr lang="pt-BR" b="1" dirty="0">
                <a:solidFill>
                  <a:srgbClr val="595959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pactuação em lei</a:t>
            </a:r>
            <a:r>
              <a:rPr lang="pt-BR" dirty="0">
                <a:solidFill>
                  <a:srgbClr val="595959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de arranjos regulatórios estáveis e de longo prazo</a:t>
            </a:r>
          </a:p>
        </p:txBody>
      </p:sp>
      <p:sp>
        <p:nvSpPr>
          <p:cNvPr id="20" name="Chave Direita 19">
            <a:extLst>
              <a:ext uri="{FF2B5EF4-FFF2-40B4-BE49-F238E27FC236}">
                <a16:creationId xmlns:a16="http://schemas.microsoft.com/office/drawing/2014/main" id="{D75457FB-F7F7-7865-6F8E-D915BB0CC232}"/>
              </a:ext>
            </a:extLst>
          </p:cNvPr>
          <p:cNvSpPr/>
          <p:nvPr/>
        </p:nvSpPr>
        <p:spPr>
          <a:xfrm>
            <a:off x="5839441" y="1551323"/>
            <a:ext cx="350530" cy="3323987"/>
          </a:xfrm>
          <a:prstGeom prst="rightBrace">
            <a:avLst/>
          </a:prstGeom>
          <a:noFill/>
          <a:ln w="19050" cap="flat" cmpd="sng" algn="ctr">
            <a:solidFill>
              <a:srgbClr val="FFAB40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 w="57150">
                <a:solidFill>
                  <a:srgbClr val="009600"/>
                </a:solidFill>
              </a:ln>
              <a:solidFill>
                <a:srgbClr val="FFAB40">
                  <a:lumMod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75281E8-5000-FEBD-04E3-865240C0F383}"/>
              </a:ext>
            </a:extLst>
          </p:cNvPr>
          <p:cNvSpPr txBox="1"/>
          <p:nvPr/>
        </p:nvSpPr>
        <p:spPr>
          <a:xfrm>
            <a:off x="4315443" y="2966470"/>
            <a:ext cx="9220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pt-BR" sz="28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SNE</a:t>
            </a:r>
            <a:endParaRPr lang="en-US" sz="2800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2" name="Título 3">
            <a:extLst>
              <a:ext uri="{FF2B5EF4-FFF2-40B4-BE49-F238E27FC236}">
                <a16:creationId xmlns:a16="http://schemas.microsoft.com/office/drawing/2014/main" id="{FEFFF642-A435-ADBF-9FF2-CEBA69359A9B}"/>
              </a:ext>
            </a:extLst>
          </p:cNvPr>
          <p:cNvSpPr txBox="1">
            <a:spLocks/>
          </p:cNvSpPr>
          <p:nvPr/>
        </p:nvSpPr>
        <p:spPr>
          <a:xfrm>
            <a:off x="1226456" y="121862"/>
            <a:ext cx="6320972" cy="6405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 Nacional de Educação</a:t>
            </a:r>
          </a:p>
        </p:txBody>
      </p:sp>
    </p:spTree>
    <p:extLst>
      <p:ext uri="{BB962C8B-B14F-4D97-AF65-F5344CB8AC3E}">
        <p14:creationId xmlns:p14="http://schemas.microsoft.com/office/powerpoint/2010/main" val="528080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657F17D5-65BE-AF7B-B213-72581DCD09D8}"/>
              </a:ext>
            </a:extLst>
          </p:cNvPr>
          <p:cNvSpPr txBox="1"/>
          <p:nvPr/>
        </p:nvSpPr>
        <p:spPr>
          <a:xfrm>
            <a:off x="1772449" y="1150972"/>
            <a:ext cx="762000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/>
              <a:buNone/>
            </a:pPr>
            <a:r>
              <a:rPr lang="pt-BR" sz="2000" b="1" kern="0" dirty="0">
                <a:solidFill>
                  <a:srgbClr val="212121"/>
                </a:solidFill>
                <a:cs typeface="Arial"/>
                <a:sym typeface="Arial"/>
              </a:rPr>
              <a:t>Explicita os distintos graus de integração das ações entre os entes</a:t>
            </a:r>
          </a:p>
          <a:p>
            <a:pPr marL="719138" algn="just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/>
              <a:buNone/>
            </a:pPr>
            <a:r>
              <a:rPr lang="pt-BR" sz="1400" b="1" dirty="0">
                <a:solidFill>
                  <a:srgbClr val="0070C0"/>
                </a:solidFill>
                <a:latin typeface="Arial"/>
                <a:cs typeface="Arial"/>
                <a:sym typeface="Arial"/>
              </a:rPr>
              <a:t>Coordenação federativa</a:t>
            </a:r>
            <a:r>
              <a:rPr lang="pt-BR" sz="1400" b="1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: relações voluntárias e temporárias </a:t>
            </a:r>
            <a:r>
              <a:rPr lang="pt-BR" sz="14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entre entes federativos, com compartilhamento de informações e esforços para o melhor planejamento e oferta dos serviços de educação no território, preservada a autonomia de gestão de recursos e a autoridade de cada ente </a:t>
            </a:r>
          </a:p>
          <a:p>
            <a:pPr marL="719138" algn="just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/>
              <a:buNone/>
            </a:pPr>
            <a:r>
              <a:rPr lang="pt-BR" sz="1400" b="1" kern="0" dirty="0">
                <a:solidFill>
                  <a:srgbClr val="0070C0"/>
                </a:solidFill>
                <a:latin typeface="Arial"/>
                <a:cs typeface="Arial"/>
                <a:sym typeface="Arial"/>
              </a:rPr>
              <a:t>Cooperação federativa</a:t>
            </a:r>
            <a:r>
              <a:rPr lang="pt-BR" sz="14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: relações programáticas</a:t>
            </a:r>
            <a:r>
              <a:rPr lang="pt-BR" sz="1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, firmadas em acordos, convênios e congêneres para o alcance de </a:t>
            </a:r>
            <a:r>
              <a:rPr lang="pt-BR" sz="14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objetivos comuns pactuados</a:t>
            </a:r>
            <a:r>
              <a:rPr lang="pt-BR" sz="1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, envolvendo apoio técnico e financeiro entre os entes, com planejamento e financiamento conjunto e estruturas e processos formalizados</a:t>
            </a:r>
          </a:p>
          <a:p>
            <a:pPr marL="719138" algn="just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/>
              <a:buNone/>
            </a:pPr>
            <a:r>
              <a:rPr lang="pt-BR" sz="1400" b="1" kern="0" dirty="0">
                <a:solidFill>
                  <a:srgbClr val="0070C0"/>
                </a:solidFill>
                <a:latin typeface="Arial"/>
                <a:cs typeface="Arial"/>
                <a:sym typeface="Arial"/>
              </a:rPr>
              <a:t>Colaboração federativa</a:t>
            </a:r>
            <a:r>
              <a:rPr lang="pt-BR" sz="14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: relações de interdependência sistêmica </a:t>
            </a:r>
            <a:r>
              <a:rPr lang="pt-BR" sz="1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baseadas em arranjo estável e de longo prazo, </a:t>
            </a:r>
            <a:r>
              <a:rPr lang="pt-BR" sz="14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pactuado em lei</a:t>
            </a:r>
            <a:r>
              <a:rPr lang="pt-BR" sz="1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, com estrutura formal onde recursos são agrupados e benefícios compartilhados. A </a:t>
            </a:r>
            <a:r>
              <a:rPr lang="pt-BR" sz="14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autoridade reside na instância de pactuação intergovernamental </a:t>
            </a:r>
            <a:r>
              <a:rPr lang="pt-BR" sz="1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de caráter vinculante.</a:t>
            </a:r>
            <a:endParaRPr lang="pt-BR" sz="800" b="1" kern="0" dirty="0">
              <a:solidFill>
                <a:srgbClr val="0070C0"/>
              </a:solidFill>
              <a:cs typeface="Arial"/>
              <a:sym typeface="Arial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F2429B6-C1E5-6EA3-68CA-5BC2B6F9E05B}"/>
              </a:ext>
            </a:extLst>
          </p:cNvPr>
          <p:cNvSpPr/>
          <p:nvPr/>
        </p:nvSpPr>
        <p:spPr>
          <a:xfrm>
            <a:off x="2466902" y="3616758"/>
            <a:ext cx="7252707" cy="103163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8" name="Seta: para Baixo 7">
            <a:extLst>
              <a:ext uri="{FF2B5EF4-FFF2-40B4-BE49-F238E27FC236}">
                <a16:creationId xmlns:a16="http://schemas.microsoft.com/office/drawing/2014/main" id="{FD6045C0-D22D-4D7C-91BE-785BEE38957E}"/>
              </a:ext>
            </a:extLst>
          </p:cNvPr>
          <p:cNvSpPr/>
          <p:nvPr/>
        </p:nvSpPr>
        <p:spPr>
          <a:xfrm>
            <a:off x="1983067" y="1825364"/>
            <a:ext cx="258454" cy="2823024"/>
          </a:xfrm>
          <a:prstGeom prst="downArrow">
            <a:avLst/>
          </a:prstGeom>
          <a:solidFill>
            <a:srgbClr val="0070C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: Angulado 9">
            <a:extLst>
              <a:ext uri="{FF2B5EF4-FFF2-40B4-BE49-F238E27FC236}">
                <a16:creationId xmlns:a16="http://schemas.microsoft.com/office/drawing/2014/main" id="{C1B4B0B1-BCF2-80A1-C33B-F51F0B4D56AE}"/>
              </a:ext>
            </a:extLst>
          </p:cNvPr>
          <p:cNvCxnSpPr/>
          <p:nvPr/>
        </p:nvCxnSpPr>
        <p:spPr>
          <a:xfrm>
            <a:off x="2940424" y="4648388"/>
            <a:ext cx="770964" cy="7394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A74670D-11DE-C062-453E-0175C1077F43}"/>
              </a:ext>
            </a:extLst>
          </p:cNvPr>
          <p:cNvSpPr txBox="1"/>
          <p:nvPr/>
        </p:nvSpPr>
        <p:spPr>
          <a:xfrm>
            <a:off x="3836894" y="5154706"/>
            <a:ext cx="3003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Exemplo: </a:t>
            </a:r>
            <a:r>
              <a:rPr lang="pt-BR" b="1" dirty="0"/>
              <a:t>Fundeb</a:t>
            </a:r>
          </a:p>
        </p:txBody>
      </p:sp>
    </p:spTree>
    <p:extLst>
      <p:ext uri="{BB962C8B-B14F-4D97-AF65-F5344CB8AC3E}">
        <p14:creationId xmlns:p14="http://schemas.microsoft.com/office/powerpoint/2010/main" val="2201334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Conector reto 75">
            <a:extLst>
              <a:ext uri="{FF2B5EF4-FFF2-40B4-BE49-F238E27FC236}">
                <a16:creationId xmlns:a16="http://schemas.microsoft.com/office/drawing/2014/main" id="{99C3BF3D-0ADE-20B7-B541-47CB9EEF53E4}"/>
              </a:ext>
            </a:extLst>
          </p:cNvPr>
          <p:cNvCxnSpPr>
            <a:cxnSpLocks/>
          </p:cNvCxnSpPr>
          <p:nvPr/>
        </p:nvCxnSpPr>
        <p:spPr>
          <a:xfrm flipV="1">
            <a:off x="5409853" y="2847099"/>
            <a:ext cx="47609" cy="3572311"/>
          </a:xfrm>
          <a:prstGeom prst="line">
            <a:avLst/>
          </a:prstGeom>
          <a:ln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ítulo 3">
            <a:extLst>
              <a:ext uri="{FF2B5EF4-FFF2-40B4-BE49-F238E27FC236}">
                <a16:creationId xmlns:a16="http://schemas.microsoft.com/office/drawing/2014/main" id="{19C7AE18-DEB1-452E-9C83-BDA6FCBB877C}"/>
              </a:ext>
            </a:extLst>
          </p:cNvPr>
          <p:cNvSpPr txBox="1">
            <a:spLocks/>
          </p:cNvSpPr>
          <p:nvPr/>
        </p:nvSpPr>
        <p:spPr>
          <a:xfrm>
            <a:off x="438912" y="138530"/>
            <a:ext cx="9236659" cy="885977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19170">
              <a:defRPr/>
            </a:pPr>
            <a:r>
              <a:rPr lang="pt-BR" sz="3733" dirty="0">
                <a:solidFill>
                  <a:srgbClr val="000000"/>
                </a:solidFill>
                <a:latin typeface="Tw Cen MT"/>
                <a:sym typeface="Arial"/>
              </a:rPr>
              <a:t>ORGANIZAÇÃO DA EDUCAÇÃO NACIONAL</a:t>
            </a:r>
          </a:p>
        </p:txBody>
      </p:sp>
      <p:sp>
        <p:nvSpPr>
          <p:cNvPr id="9" name="Retângulo: Canto Dobrado 8">
            <a:extLst>
              <a:ext uri="{FF2B5EF4-FFF2-40B4-BE49-F238E27FC236}">
                <a16:creationId xmlns:a16="http://schemas.microsoft.com/office/drawing/2014/main" id="{5AE81919-B71C-B136-A9AB-490EBA7AF689}"/>
              </a:ext>
            </a:extLst>
          </p:cNvPr>
          <p:cNvSpPr/>
          <p:nvPr/>
        </p:nvSpPr>
        <p:spPr>
          <a:xfrm>
            <a:off x="9603027" y="1814341"/>
            <a:ext cx="1305120" cy="122127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467" kern="0" dirty="0">
                <a:solidFill>
                  <a:srgbClr val="FFFFFF"/>
                </a:solidFill>
                <a:latin typeface="Arial"/>
                <a:sym typeface="Arial"/>
              </a:rPr>
              <a:t>Lei de Diretrizes e Bases da Educação</a:t>
            </a:r>
          </a:p>
        </p:txBody>
      </p:sp>
      <p:cxnSp>
        <p:nvCxnSpPr>
          <p:cNvPr id="10" name="Conector: Angulado 9">
            <a:extLst>
              <a:ext uri="{FF2B5EF4-FFF2-40B4-BE49-F238E27FC236}">
                <a16:creationId xmlns:a16="http://schemas.microsoft.com/office/drawing/2014/main" id="{B4CABA4B-6B87-CA74-5C5B-3C2117F2E077}"/>
              </a:ext>
            </a:extLst>
          </p:cNvPr>
          <p:cNvCxnSpPr>
            <a:cxnSpLocks/>
            <a:stCxn id="9" idx="0"/>
          </p:cNvCxnSpPr>
          <p:nvPr/>
        </p:nvCxnSpPr>
        <p:spPr>
          <a:xfrm rot="16200000" flipH="1" flipV="1">
            <a:off x="8705601" y="999219"/>
            <a:ext cx="734864" cy="2365107"/>
          </a:xfrm>
          <a:prstGeom prst="bentConnector3">
            <a:avLst>
              <a:gd name="adj1" fmla="val -4147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: Biselado 10">
            <a:extLst>
              <a:ext uri="{FF2B5EF4-FFF2-40B4-BE49-F238E27FC236}">
                <a16:creationId xmlns:a16="http://schemas.microsoft.com/office/drawing/2014/main" id="{CB7FCDF0-29A1-EA45-9E36-9DA595741A51}"/>
              </a:ext>
            </a:extLst>
          </p:cNvPr>
          <p:cNvSpPr/>
          <p:nvPr/>
        </p:nvSpPr>
        <p:spPr>
          <a:xfrm>
            <a:off x="9271732" y="3736763"/>
            <a:ext cx="2281977" cy="1006763"/>
          </a:xfrm>
          <a:prstGeom prst="bevel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867" kern="0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9600">
                      <a:alpha val="40000"/>
                    </a:srgbClr>
                  </a:outerShdw>
                </a:effectLst>
                <a:latin typeface="Arial"/>
                <a:sym typeface="Arial"/>
              </a:rPr>
              <a:t>União</a:t>
            </a:r>
          </a:p>
          <a:p>
            <a:pPr algn="ctr" defTabSz="1219170">
              <a:buClr>
                <a:srgbClr val="000000"/>
              </a:buClr>
            </a:pPr>
            <a:r>
              <a:rPr lang="pt-BR" sz="1867" kern="0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9600">
                      <a:alpha val="40000"/>
                    </a:srgbClr>
                  </a:outerShdw>
                </a:effectLst>
                <a:latin typeface="Arial"/>
                <a:sym typeface="Arial"/>
              </a:rPr>
              <a:t>(Coordenação)</a:t>
            </a:r>
          </a:p>
        </p:txBody>
      </p:sp>
      <p:sp>
        <p:nvSpPr>
          <p:cNvPr id="12" name="Retângulo: Biselado 11">
            <a:extLst>
              <a:ext uri="{FF2B5EF4-FFF2-40B4-BE49-F238E27FC236}">
                <a16:creationId xmlns:a16="http://schemas.microsoft.com/office/drawing/2014/main" id="{32496CD0-6F9D-B3C0-09AC-50B975216CA2}"/>
              </a:ext>
            </a:extLst>
          </p:cNvPr>
          <p:cNvSpPr/>
          <p:nvPr/>
        </p:nvSpPr>
        <p:spPr>
          <a:xfrm>
            <a:off x="166062" y="2722405"/>
            <a:ext cx="1071637" cy="706596"/>
          </a:xfrm>
          <a:prstGeom prst="bevel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467" kern="0" dirty="0">
                <a:solidFill>
                  <a:srgbClr val="FFFFFF"/>
                </a:solidFill>
                <a:latin typeface="Arial"/>
                <a:sym typeface="Arial"/>
              </a:rPr>
              <a:t>União</a:t>
            </a:r>
          </a:p>
        </p:txBody>
      </p:sp>
      <p:sp>
        <p:nvSpPr>
          <p:cNvPr id="13" name="Retângulo: Biselado 12">
            <a:extLst>
              <a:ext uri="{FF2B5EF4-FFF2-40B4-BE49-F238E27FC236}">
                <a16:creationId xmlns:a16="http://schemas.microsoft.com/office/drawing/2014/main" id="{0DBAAE69-2A22-F26D-A55D-2931AFD2FACA}"/>
              </a:ext>
            </a:extLst>
          </p:cNvPr>
          <p:cNvSpPr/>
          <p:nvPr/>
        </p:nvSpPr>
        <p:spPr>
          <a:xfrm>
            <a:off x="133455" y="3926670"/>
            <a:ext cx="1118744" cy="723705"/>
          </a:xfrm>
          <a:prstGeom prst="bevel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400" kern="0" dirty="0">
                <a:solidFill>
                  <a:srgbClr val="FFFFFF"/>
                </a:solidFill>
                <a:latin typeface="Arial"/>
                <a:sym typeface="Arial"/>
              </a:rPr>
              <a:t>Estados/DF</a:t>
            </a:r>
          </a:p>
        </p:txBody>
      </p:sp>
      <p:sp>
        <p:nvSpPr>
          <p:cNvPr id="14" name="Retângulo: Biselado 13">
            <a:extLst>
              <a:ext uri="{FF2B5EF4-FFF2-40B4-BE49-F238E27FC236}">
                <a16:creationId xmlns:a16="http://schemas.microsoft.com/office/drawing/2014/main" id="{47DD74B8-EFC6-F75F-E5A1-218B4B3D6E1D}"/>
              </a:ext>
            </a:extLst>
          </p:cNvPr>
          <p:cNvSpPr/>
          <p:nvPr/>
        </p:nvSpPr>
        <p:spPr>
          <a:xfrm>
            <a:off x="167376" y="4876436"/>
            <a:ext cx="1118744" cy="722571"/>
          </a:xfrm>
          <a:prstGeom prst="bevel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867" kern="0" dirty="0" err="1">
                <a:solidFill>
                  <a:srgbClr val="FFFFFF"/>
                </a:solidFill>
                <a:latin typeface="Arial"/>
                <a:sym typeface="Arial"/>
              </a:rPr>
              <a:t>Munic</a:t>
            </a:r>
            <a:endParaRPr lang="pt-BR" sz="1867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id="{C39F2532-8223-2ABF-9B17-26D1A50BE09B}"/>
              </a:ext>
            </a:extLst>
          </p:cNvPr>
          <p:cNvCxnSpPr>
            <a:cxnSpLocks/>
            <a:stCxn id="12" idx="0"/>
            <a:endCxn id="20" idx="1"/>
          </p:cNvCxnSpPr>
          <p:nvPr/>
        </p:nvCxnSpPr>
        <p:spPr>
          <a:xfrm>
            <a:off x="1237699" y="3075703"/>
            <a:ext cx="4090021" cy="442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1626E4FF-5A62-34CD-4622-417B27FFA613}"/>
              </a:ext>
            </a:extLst>
          </p:cNvPr>
          <p:cNvCxnSpPr>
            <a:cxnSpLocks/>
            <a:stCxn id="14" idx="0"/>
            <a:endCxn id="32" idx="1"/>
          </p:cNvCxnSpPr>
          <p:nvPr/>
        </p:nvCxnSpPr>
        <p:spPr>
          <a:xfrm>
            <a:off x="1286120" y="5237721"/>
            <a:ext cx="4035611" cy="1817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6081B6EA-1651-F945-EFD8-EBFC0038DA81}"/>
              </a:ext>
            </a:extLst>
          </p:cNvPr>
          <p:cNvCxnSpPr>
            <a:cxnSpLocks/>
            <a:stCxn id="11" idx="4"/>
          </p:cNvCxnSpPr>
          <p:nvPr/>
        </p:nvCxnSpPr>
        <p:spPr>
          <a:xfrm flipH="1">
            <a:off x="8724901" y="4240144"/>
            <a:ext cx="5468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tângulo 19">
            <a:extLst>
              <a:ext uri="{FF2B5EF4-FFF2-40B4-BE49-F238E27FC236}">
                <a16:creationId xmlns:a16="http://schemas.microsoft.com/office/drawing/2014/main" id="{E5F52965-7A68-04DB-4610-10F378081561}"/>
              </a:ext>
            </a:extLst>
          </p:cNvPr>
          <p:cNvSpPr/>
          <p:nvPr/>
        </p:nvSpPr>
        <p:spPr>
          <a:xfrm>
            <a:off x="5327720" y="2849518"/>
            <a:ext cx="2171435" cy="540809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F5A7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pt-BR" sz="1467" dirty="0">
                <a:solidFill>
                  <a:srgbClr val="000000"/>
                </a:solidFill>
                <a:latin typeface="Avenir Next LT Pro"/>
                <a:cs typeface="Arial"/>
                <a:sym typeface="Arial"/>
              </a:rPr>
              <a:t>Sistema Federal de Ensino (SFE)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C568D47A-3222-8A56-12D8-9D098F663D20}"/>
              </a:ext>
            </a:extLst>
          </p:cNvPr>
          <p:cNvSpPr/>
          <p:nvPr/>
        </p:nvSpPr>
        <p:spPr>
          <a:xfrm>
            <a:off x="5327720" y="3850382"/>
            <a:ext cx="2171435" cy="624415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F5A7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pt-BR" sz="1467" dirty="0" err="1">
                <a:solidFill>
                  <a:srgbClr val="000000"/>
                </a:solidFill>
                <a:latin typeface="Avenir Next LT Pro"/>
                <a:cs typeface="Arial"/>
                <a:sym typeface="Arial"/>
              </a:rPr>
              <a:t>Sistem</a:t>
            </a:r>
            <a:r>
              <a:rPr lang="pt-BR" sz="1467" dirty="0">
                <a:solidFill>
                  <a:srgbClr val="000000"/>
                </a:solidFill>
                <a:latin typeface="Avenir Next LT Pro"/>
                <a:cs typeface="Arial"/>
                <a:sym typeface="Arial"/>
              </a:rPr>
              <a:t>as Estaduais/Distrital de Ensino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CF1FC3A4-15F3-8410-7B36-DA52091BC454}"/>
              </a:ext>
            </a:extLst>
          </p:cNvPr>
          <p:cNvSpPr/>
          <p:nvPr/>
        </p:nvSpPr>
        <p:spPr>
          <a:xfrm>
            <a:off x="7538894" y="2478125"/>
            <a:ext cx="681671" cy="3881223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F5A7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pt-BR" sz="1467" dirty="0">
                <a:solidFill>
                  <a:srgbClr val="000000"/>
                </a:solidFill>
                <a:latin typeface="Avenir Next LT Pro"/>
                <a:cs typeface="Arial"/>
                <a:sym typeface="Arial"/>
              </a:rPr>
              <a:t>SNE</a:t>
            </a:r>
          </a:p>
        </p:txBody>
      </p:sp>
      <p:cxnSp>
        <p:nvCxnSpPr>
          <p:cNvPr id="23" name="Conector de Seta Reta 22">
            <a:extLst>
              <a:ext uri="{FF2B5EF4-FFF2-40B4-BE49-F238E27FC236}">
                <a16:creationId xmlns:a16="http://schemas.microsoft.com/office/drawing/2014/main" id="{C83FA9AF-9B05-0B2A-2DC8-87B5FB03FF5D}"/>
              </a:ext>
            </a:extLst>
          </p:cNvPr>
          <p:cNvCxnSpPr>
            <a:cxnSpLocks/>
          </p:cNvCxnSpPr>
          <p:nvPr/>
        </p:nvCxnSpPr>
        <p:spPr>
          <a:xfrm>
            <a:off x="5578968" y="3406881"/>
            <a:ext cx="0" cy="419503"/>
          </a:xfrm>
          <a:prstGeom prst="straightConnector1">
            <a:avLst/>
          </a:prstGeom>
          <a:noFill/>
          <a:ln w="6350" cap="flat" cmpd="sng" algn="ctr">
            <a:solidFill>
              <a:srgbClr val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91C45D4A-2914-6C7A-13A2-66576387FE0A}"/>
              </a:ext>
            </a:extLst>
          </p:cNvPr>
          <p:cNvCxnSpPr>
            <a:cxnSpLocks/>
          </p:cNvCxnSpPr>
          <p:nvPr/>
        </p:nvCxnSpPr>
        <p:spPr>
          <a:xfrm>
            <a:off x="5578968" y="4456654"/>
            <a:ext cx="0" cy="528841"/>
          </a:xfrm>
          <a:prstGeom prst="straightConnector1">
            <a:avLst/>
          </a:prstGeom>
          <a:noFill/>
          <a:ln w="6350" cap="flat" cmpd="sng" algn="ctr">
            <a:solidFill>
              <a:srgbClr val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5" name="Conector de Seta Reta 24">
            <a:extLst>
              <a:ext uri="{FF2B5EF4-FFF2-40B4-BE49-F238E27FC236}">
                <a16:creationId xmlns:a16="http://schemas.microsoft.com/office/drawing/2014/main" id="{751ADDEA-1B83-2B37-763B-BEAC61804FBC}"/>
              </a:ext>
            </a:extLst>
          </p:cNvPr>
          <p:cNvCxnSpPr>
            <a:cxnSpLocks/>
          </p:cNvCxnSpPr>
          <p:nvPr/>
        </p:nvCxnSpPr>
        <p:spPr>
          <a:xfrm flipV="1">
            <a:off x="5834317" y="4474796"/>
            <a:ext cx="0" cy="510699"/>
          </a:xfrm>
          <a:prstGeom prst="straightConnector1">
            <a:avLst/>
          </a:prstGeom>
          <a:noFill/>
          <a:ln w="6350" cap="flat" cmpd="sng" algn="ctr">
            <a:solidFill>
              <a:srgbClr val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6" name="Conector de Seta Reta 25">
            <a:extLst>
              <a:ext uri="{FF2B5EF4-FFF2-40B4-BE49-F238E27FC236}">
                <a16:creationId xmlns:a16="http://schemas.microsoft.com/office/drawing/2014/main" id="{E0CE5053-AFD4-78B2-31BA-3A797ECBA2A6}"/>
              </a:ext>
            </a:extLst>
          </p:cNvPr>
          <p:cNvCxnSpPr>
            <a:cxnSpLocks/>
          </p:cNvCxnSpPr>
          <p:nvPr/>
        </p:nvCxnSpPr>
        <p:spPr>
          <a:xfrm flipV="1">
            <a:off x="5834317" y="3368398"/>
            <a:ext cx="0" cy="419503"/>
          </a:xfrm>
          <a:prstGeom prst="straightConnector1">
            <a:avLst/>
          </a:prstGeom>
          <a:noFill/>
          <a:ln w="6350" cap="flat" cmpd="sng" algn="ctr">
            <a:solidFill>
              <a:srgbClr val="000000"/>
            </a:solidFill>
            <a:prstDash val="solid"/>
            <a:miter lim="800000"/>
            <a:tailEnd type="triangle"/>
          </a:ln>
          <a:effectLst/>
        </p:spPr>
      </p:cxnSp>
      <p:grpSp>
        <p:nvGrpSpPr>
          <p:cNvPr id="27" name="Agrupar 26">
            <a:extLst>
              <a:ext uri="{FF2B5EF4-FFF2-40B4-BE49-F238E27FC236}">
                <a16:creationId xmlns:a16="http://schemas.microsoft.com/office/drawing/2014/main" id="{56148DD9-7C5B-D72E-0A4B-A7C577B78AE3}"/>
              </a:ext>
            </a:extLst>
          </p:cNvPr>
          <p:cNvGrpSpPr/>
          <p:nvPr/>
        </p:nvGrpSpPr>
        <p:grpSpPr>
          <a:xfrm>
            <a:off x="5321731" y="2899256"/>
            <a:ext cx="2703860" cy="3041032"/>
            <a:chOff x="3927023" y="2446414"/>
            <a:chExt cx="2027895" cy="2280774"/>
          </a:xfrm>
        </p:grpSpPr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A5C89EFC-6147-8962-0CAB-1D1CBC32E7F4}"/>
                </a:ext>
              </a:extLst>
            </p:cNvPr>
            <p:cNvSpPr/>
            <p:nvPr/>
          </p:nvSpPr>
          <p:spPr>
            <a:xfrm>
              <a:off x="5643539" y="2491800"/>
              <a:ext cx="300748" cy="281940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pt-BR" sz="1867" kern="0">
                <a:solidFill>
                  <a:srgbClr val="FFFFFF"/>
                </a:solidFill>
                <a:latin typeface="Arial"/>
                <a:sym typeface="Arial"/>
              </a:endParaRP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356DD5B9-0397-097D-5837-08275DC4CD2D}"/>
                </a:ext>
              </a:extLst>
            </p:cNvPr>
            <p:cNvSpPr/>
            <p:nvPr/>
          </p:nvSpPr>
          <p:spPr>
            <a:xfrm>
              <a:off x="5643539" y="3074544"/>
              <a:ext cx="300748" cy="281940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pt-BR" sz="1867" kern="0">
                <a:solidFill>
                  <a:srgbClr val="FFFFFF"/>
                </a:solidFill>
                <a:latin typeface="Arial"/>
                <a:sym typeface="Arial"/>
              </a:endParaRPr>
            </a:p>
          </p:txBody>
        </p:sp>
        <p:sp>
          <p:nvSpPr>
            <p:cNvPr id="30" name="Elipse 29">
              <a:extLst>
                <a:ext uri="{FF2B5EF4-FFF2-40B4-BE49-F238E27FC236}">
                  <a16:creationId xmlns:a16="http://schemas.microsoft.com/office/drawing/2014/main" id="{66D2AFCC-5D59-7807-21A3-ACDE7D6C4683}"/>
                </a:ext>
              </a:extLst>
            </p:cNvPr>
            <p:cNvSpPr/>
            <p:nvPr/>
          </p:nvSpPr>
          <p:spPr>
            <a:xfrm>
              <a:off x="5654170" y="3808561"/>
              <a:ext cx="300748" cy="281940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pt-BR" sz="1867" kern="0">
                <a:solidFill>
                  <a:srgbClr val="FFFFFF"/>
                </a:solidFill>
                <a:latin typeface="Arial"/>
                <a:sym typeface="Arial"/>
              </a:endParaRPr>
            </a:p>
          </p:txBody>
        </p:sp>
        <p:cxnSp>
          <p:nvCxnSpPr>
            <p:cNvPr id="31" name="Conector reto 30">
              <a:extLst>
                <a:ext uri="{FF2B5EF4-FFF2-40B4-BE49-F238E27FC236}">
                  <a16:creationId xmlns:a16="http://schemas.microsoft.com/office/drawing/2014/main" id="{781FB0BE-C2AC-1295-B260-207F72F840EF}"/>
                </a:ext>
              </a:extLst>
            </p:cNvPr>
            <p:cNvCxnSpPr>
              <a:cxnSpLocks/>
              <a:stCxn id="28" idx="2"/>
              <a:endCxn id="20" idx="3"/>
            </p:cNvCxnSpPr>
            <p:nvPr/>
          </p:nvCxnSpPr>
          <p:spPr>
            <a:xfrm flipH="1" flipV="1">
              <a:off x="5552453" y="2446414"/>
              <a:ext cx="91086" cy="186356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32" name="Retângulo 31">
              <a:extLst>
                <a:ext uri="{FF2B5EF4-FFF2-40B4-BE49-F238E27FC236}">
                  <a16:creationId xmlns:a16="http://schemas.microsoft.com/office/drawing/2014/main" id="{928B4D1F-E5D4-620D-4494-89E7FBB34A4E}"/>
                </a:ext>
              </a:extLst>
            </p:cNvPr>
            <p:cNvSpPr/>
            <p:nvPr/>
          </p:nvSpPr>
          <p:spPr>
            <a:xfrm>
              <a:off x="3927023" y="4011093"/>
              <a:ext cx="1628576" cy="405607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rgbClr val="F5A700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219170">
                <a:defRPr/>
              </a:pPr>
              <a:r>
                <a:rPr lang="pt-BR" sz="1467" dirty="0">
                  <a:solidFill>
                    <a:srgbClr val="000000"/>
                  </a:solidFill>
                  <a:latin typeface="Avenir Next LT Pro"/>
                  <a:cs typeface="Arial"/>
                  <a:sym typeface="Arial"/>
                </a:rPr>
                <a:t>Sistemas Municipais de Ensino (SME)</a:t>
              </a:r>
            </a:p>
          </p:txBody>
        </p:sp>
        <p:sp>
          <p:nvSpPr>
            <p:cNvPr id="36" name="Elipse 35">
              <a:extLst>
                <a:ext uri="{FF2B5EF4-FFF2-40B4-BE49-F238E27FC236}">
                  <a16:creationId xmlns:a16="http://schemas.microsoft.com/office/drawing/2014/main" id="{CD72AB61-9896-F7B8-3B9C-2B95D7774151}"/>
                </a:ext>
              </a:extLst>
            </p:cNvPr>
            <p:cNvSpPr/>
            <p:nvPr/>
          </p:nvSpPr>
          <p:spPr>
            <a:xfrm>
              <a:off x="5642628" y="4445248"/>
              <a:ext cx="300748" cy="281940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pt-BR" sz="1867" kern="0">
                <a:solidFill>
                  <a:srgbClr val="FFFFFF"/>
                </a:solidFill>
                <a:latin typeface="Arial"/>
                <a:sym typeface="Arial"/>
              </a:endParaRPr>
            </a:p>
          </p:txBody>
        </p:sp>
      </p:grpSp>
      <p:sp>
        <p:nvSpPr>
          <p:cNvPr id="37" name="Forma Livre: Forma 36">
            <a:extLst>
              <a:ext uri="{FF2B5EF4-FFF2-40B4-BE49-F238E27FC236}">
                <a16:creationId xmlns:a16="http://schemas.microsoft.com/office/drawing/2014/main" id="{CA141C17-0C1B-BF2F-4812-9AB778E0BEC9}"/>
              </a:ext>
            </a:extLst>
          </p:cNvPr>
          <p:cNvSpPr/>
          <p:nvPr/>
        </p:nvSpPr>
        <p:spPr>
          <a:xfrm>
            <a:off x="7518401" y="3200400"/>
            <a:ext cx="721409" cy="3058160"/>
          </a:xfrm>
          <a:custGeom>
            <a:avLst/>
            <a:gdLst>
              <a:gd name="connsiteX0" fmla="*/ 0 w 541057"/>
              <a:gd name="connsiteY0" fmla="*/ 0 h 2293620"/>
              <a:gd name="connsiteX1" fmla="*/ 541020 w 541057"/>
              <a:gd name="connsiteY1" fmla="*/ 175260 h 2293620"/>
              <a:gd name="connsiteX2" fmla="*/ 30480 w 541057"/>
              <a:gd name="connsiteY2" fmla="*/ 563880 h 2293620"/>
              <a:gd name="connsiteX3" fmla="*/ 502920 w 541057"/>
              <a:gd name="connsiteY3" fmla="*/ 960120 h 2293620"/>
              <a:gd name="connsiteX4" fmla="*/ 30480 w 541057"/>
              <a:gd name="connsiteY4" fmla="*/ 1287780 h 2293620"/>
              <a:gd name="connsiteX5" fmla="*/ 525780 w 541057"/>
              <a:gd name="connsiteY5" fmla="*/ 1851660 h 2293620"/>
              <a:gd name="connsiteX6" fmla="*/ 22860 w 541057"/>
              <a:gd name="connsiteY6" fmla="*/ 2293620 h 2293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1057" h="2293620">
                <a:moveTo>
                  <a:pt x="0" y="0"/>
                </a:moveTo>
                <a:cubicBezTo>
                  <a:pt x="267970" y="40640"/>
                  <a:pt x="535940" y="81280"/>
                  <a:pt x="541020" y="175260"/>
                </a:cubicBezTo>
                <a:cubicBezTo>
                  <a:pt x="546100" y="269240"/>
                  <a:pt x="36830" y="433070"/>
                  <a:pt x="30480" y="563880"/>
                </a:cubicBezTo>
                <a:cubicBezTo>
                  <a:pt x="24130" y="694690"/>
                  <a:pt x="502920" y="839470"/>
                  <a:pt x="502920" y="960120"/>
                </a:cubicBezTo>
                <a:cubicBezTo>
                  <a:pt x="502920" y="1080770"/>
                  <a:pt x="26670" y="1139190"/>
                  <a:pt x="30480" y="1287780"/>
                </a:cubicBezTo>
                <a:cubicBezTo>
                  <a:pt x="34290" y="1436370"/>
                  <a:pt x="527050" y="1684020"/>
                  <a:pt x="525780" y="1851660"/>
                </a:cubicBezTo>
                <a:cubicBezTo>
                  <a:pt x="524510" y="2019300"/>
                  <a:pt x="273685" y="2156460"/>
                  <a:pt x="22860" y="229362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pt-BR" sz="1867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cxnSp>
        <p:nvCxnSpPr>
          <p:cNvPr id="38" name="Conector reto 37">
            <a:extLst>
              <a:ext uri="{FF2B5EF4-FFF2-40B4-BE49-F238E27FC236}">
                <a16:creationId xmlns:a16="http://schemas.microsoft.com/office/drawing/2014/main" id="{CF9C73CD-775E-DA28-05FD-0FCFD39AA483}"/>
              </a:ext>
            </a:extLst>
          </p:cNvPr>
          <p:cNvCxnSpPr>
            <a:cxnSpLocks/>
            <a:stCxn id="13" idx="0"/>
          </p:cNvCxnSpPr>
          <p:nvPr/>
        </p:nvCxnSpPr>
        <p:spPr>
          <a:xfrm>
            <a:off x="1252199" y="4288523"/>
            <a:ext cx="4036147" cy="2417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tângulo 41">
            <a:extLst>
              <a:ext uri="{FF2B5EF4-FFF2-40B4-BE49-F238E27FC236}">
                <a16:creationId xmlns:a16="http://schemas.microsoft.com/office/drawing/2014/main" id="{9A99FBFF-461A-22B3-AEEC-EA2361FE70DE}"/>
              </a:ext>
            </a:extLst>
          </p:cNvPr>
          <p:cNvSpPr/>
          <p:nvPr/>
        </p:nvSpPr>
        <p:spPr>
          <a:xfrm>
            <a:off x="2514082" y="2640331"/>
            <a:ext cx="463177" cy="311199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867" kern="0" dirty="0">
                <a:solidFill>
                  <a:srgbClr val="FFFFFF"/>
                </a:solidFill>
                <a:latin typeface="Arial"/>
                <a:sym typeface="Arial"/>
              </a:rPr>
              <a:t>Educação especial</a:t>
            </a:r>
          </a:p>
        </p:txBody>
      </p:sp>
      <p:sp>
        <p:nvSpPr>
          <p:cNvPr id="74" name="Retângulo 73">
            <a:extLst>
              <a:ext uri="{FF2B5EF4-FFF2-40B4-BE49-F238E27FC236}">
                <a16:creationId xmlns:a16="http://schemas.microsoft.com/office/drawing/2014/main" id="{B9626392-44EC-83CA-2E88-F593FB968619}"/>
              </a:ext>
            </a:extLst>
          </p:cNvPr>
          <p:cNvSpPr/>
          <p:nvPr/>
        </p:nvSpPr>
        <p:spPr>
          <a:xfrm>
            <a:off x="4854297" y="2669524"/>
            <a:ext cx="463177" cy="3095001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467" kern="0" dirty="0">
                <a:solidFill>
                  <a:srgbClr val="FFFFFF"/>
                </a:solidFill>
                <a:latin typeface="Arial"/>
                <a:sym typeface="Arial"/>
              </a:rPr>
              <a:t>Educação profissional e Tecnológica</a:t>
            </a:r>
          </a:p>
        </p:txBody>
      </p:sp>
      <p:sp>
        <p:nvSpPr>
          <p:cNvPr id="75" name="Retângulo 74">
            <a:extLst>
              <a:ext uri="{FF2B5EF4-FFF2-40B4-BE49-F238E27FC236}">
                <a16:creationId xmlns:a16="http://schemas.microsoft.com/office/drawing/2014/main" id="{52344AA6-1A97-0955-FE93-CB6DFC215320}"/>
              </a:ext>
            </a:extLst>
          </p:cNvPr>
          <p:cNvSpPr/>
          <p:nvPr/>
        </p:nvSpPr>
        <p:spPr>
          <a:xfrm>
            <a:off x="1607651" y="2669525"/>
            <a:ext cx="790231" cy="309500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867" kern="0" dirty="0">
                <a:solidFill>
                  <a:srgbClr val="FFFFFF"/>
                </a:solidFill>
                <a:latin typeface="Arial"/>
                <a:sym typeface="Arial"/>
              </a:rPr>
              <a:t>Educação de Jovens  e adultos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B8F701F-213D-35C8-58AA-BF5856D03858}"/>
              </a:ext>
            </a:extLst>
          </p:cNvPr>
          <p:cNvSpPr/>
          <p:nvPr/>
        </p:nvSpPr>
        <p:spPr>
          <a:xfrm rot="5400000">
            <a:off x="3790763" y="3334799"/>
            <a:ext cx="250028" cy="157830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333" kern="0" dirty="0">
                <a:solidFill>
                  <a:srgbClr val="FFFFFF"/>
                </a:solidFill>
                <a:latin typeface="Arial"/>
                <a:sym typeface="Arial"/>
              </a:rPr>
              <a:t>Educação Indígena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7A3922B7-F34E-CF2D-3618-3665045FDF1F}"/>
              </a:ext>
            </a:extLst>
          </p:cNvPr>
          <p:cNvSpPr/>
          <p:nvPr/>
        </p:nvSpPr>
        <p:spPr>
          <a:xfrm rot="5400000">
            <a:off x="3802934" y="3668813"/>
            <a:ext cx="250025" cy="15912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067" kern="0" dirty="0">
                <a:solidFill>
                  <a:srgbClr val="FFFFFF"/>
                </a:solidFill>
                <a:latin typeface="Arial"/>
                <a:sym typeface="Arial"/>
              </a:rPr>
              <a:t>Educação Quilombola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A42B72C-E606-AD39-B68D-40D1A64E5470}"/>
              </a:ext>
            </a:extLst>
          </p:cNvPr>
          <p:cNvSpPr txBox="1"/>
          <p:nvPr/>
        </p:nvSpPr>
        <p:spPr>
          <a:xfrm>
            <a:off x="1695680" y="1852420"/>
            <a:ext cx="2549096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pt-BR"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Modalidades de oferta</a:t>
            </a:r>
          </a:p>
        </p:txBody>
      </p:sp>
      <p:grpSp>
        <p:nvGrpSpPr>
          <p:cNvPr id="41" name="Agrupar 40">
            <a:extLst>
              <a:ext uri="{FF2B5EF4-FFF2-40B4-BE49-F238E27FC236}">
                <a16:creationId xmlns:a16="http://schemas.microsoft.com/office/drawing/2014/main" id="{99F799CA-C328-74ED-26ED-C699EBC674A4}"/>
              </a:ext>
            </a:extLst>
          </p:cNvPr>
          <p:cNvGrpSpPr/>
          <p:nvPr/>
        </p:nvGrpSpPr>
        <p:grpSpPr>
          <a:xfrm>
            <a:off x="6215977" y="3376467"/>
            <a:ext cx="1116324" cy="258656"/>
            <a:chOff x="4661982" y="2532350"/>
            <a:chExt cx="837243" cy="193992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FFC38947-07FD-2A59-38E2-57E21B59DB74}"/>
                </a:ext>
              </a:extLst>
            </p:cNvPr>
            <p:cNvSpPr/>
            <p:nvPr/>
          </p:nvSpPr>
          <p:spPr>
            <a:xfrm>
              <a:off x="4661982" y="2532351"/>
              <a:ext cx="420030" cy="193991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r>
                <a:rPr lang="pt-BR" sz="1600" kern="0" dirty="0">
                  <a:solidFill>
                    <a:srgbClr val="FFFFFF"/>
                  </a:solidFill>
                  <a:latin typeface="Arial"/>
                  <a:sym typeface="Arial"/>
                </a:rPr>
                <a:t>NS</a:t>
              </a:r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66903F8E-C326-8D13-49FA-09348584C2A1}"/>
                </a:ext>
              </a:extLst>
            </p:cNvPr>
            <p:cNvSpPr/>
            <p:nvPr/>
          </p:nvSpPr>
          <p:spPr>
            <a:xfrm>
              <a:off x="5079195" y="2532350"/>
              <a:ext cx="420030" cy="193991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r>
                <a:rPr lang="pt-BR" sz="1600" kern="0" dirty="0">
                  <a:solidFill>
                    <a:srgbClr val="FFFFFF"/>
                  </a:solidFill>
                  <a:latin typeface="Arial"/>
                  <a:sym typeface="Arial"/>
                </a:rPr>
                <a:t>NB</a:t>
              </a:r>
            </a:p>
          </p:txBody>
        </p:sp>
      </p:grp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D582F5F6-B760-D351-1D90-8F78598AC882}"/>
              </a:ext>
            </a:extLst>
          </p:cNvPr>
          <p:cNvGrpSpPr/>
          <p:nvPr/>
        </p:nvGrpSpPr>
        <p:grpSpPr>
          <a:xfrm>
            <a:off x="6215977" y="4484801"/>
            <a:ext cx="1116324" cy="258656"/>
            <a:chOff x="4661982" y="2532350"/>
            <a:chExt cx="837243" cy="193992"/>
          </a:xfrm>
        </p:grpSpPr>
        <p:sp>
          <p:nvSpPr>
            <p:cNvPr id="44" name="Retângulo 43">
              <a:extLst>
                <a:ext uri="{FF2B5EF4-FFF2-40B4-BE49-F238E27FC236}">
                  <a16:creationId xmlns:a16="http://schemas.microsoft.com/office/drawing/2014/main" id="{706FFB28-1D36-1385-2A57-2CF183A193A5}"/>
                </a:ext>
              </a:extLst>
            </p:cNvPr>
            <p:cNvSpPr/>
            <p:nvPr/>
          </p:nvSpPr>
          <p:spPr>
            <a:xfrm>
              <a:off x="4661982" y="2532351"/>
              <a:ext cx="420030" cy="193991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r>
                <a:rPr lang="pt-BR" sz="1600" kern="0" dirty="0">
                  <a:solidFill>
                    <a:srgbClr val="FFFFFF"/>
                  </a:solidFill>
                  <a:latin typeface="Arial"/>
                  <a:sym typeface="Arial"/>
                </a:rPr>
                <a:t>NS</a:t>
              </a:r>
            </a:p>
          </p:txBody>
        </p:sp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310445-BF60-CBAB-E9E1-C1C6E05E10F5}"/>
                </a:ext>
              </a:extLst>
            </p:cNvPr>
            <p:cNvSpPr/>
            <p:nvPr/>
          </p:nvSpPr>
          <p:spPr>
            <a:xfrm>
              <a:off x="5079195" y="2532350"/>
              <a:ext cx="420030" cy="193991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r>
                <a:rPr lang="pt-BR" sz="1600" kern="0" dirty="0">
                  <a:solidFill>
                    <a:srgbClr val="FFFFFF"/>
                  </a:solidFill>
                  <a:latin typeface="Arial"/>
                  <a:sym typeface="Arial"/>
                </a:rPr>
                <a:t>NB</a:t>
              </a:r>
            </a:p>
          </p:txBody>
        </p:sp>
      </p:grp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99F9A256-D82D-6752-E39B-A9A30214DD25}"/>
              </a:ext>
            </a:extLst>
          </p:cNvPr>
          <p:cNvGrpSpPr/>
          <p:nvPr/>
        </p:nvGrpSpPr>
        <p:grpSpPr>
          <a:xfrm>
            <a:off x="6197163" y="5538079"/>
            <a:ext cx="1116324" cy="258656"/>
            <a:chOff x="4661982" y="2532350"/>
            <a:chExt cx="837243" cy="193992"/>
          </a:xfrm>
        </p:grpSpPr>
        <p:sp>
          <p:nvSpPr>
            <p:cNvPr id="50" name="Retângulo 49">
              <a:extLst>
                <a:ext uri="{FF2B5EF4-FFF2-40B4-BE49-F238E27FC236}">
                  <a16:creationId xmlns:a16="http://schemas.microsoft.com/office/drawing/2014/main" id="{855AE2CD-36E0-A513-63F8-05210D02429A}"/>
                </a:ext>
              </a:extLst>
            </p:cNvPr>
            <p:cNvSpPr/>
            <p:nvPr/>
          </p:nvSpPr>
          <p:spPr>
            <a:xfrm>
              <a:off x="4661982" y="2532351"/>
              <a:ext cx="420030" cy="193991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r>
                <a:rPr lang="pt-BR" sz="1600" kern="0" dirty="0">
                  <a:solidFill>
                    <a:srgbClr val="FFFFFF"/>
                  </a:solidFill>
                  <a:latin typeface="Arial"/>
                  <a:sym typeface="Arial"/>
                </a:rPr>
                <a:t>NS</a:t>
              </a:r>
            </a:p>
          </p:txBody>
        </p:sp>
        <p:sp>
          <p:nvSpPr>
            <p:cNvPr id="51" name="Retângulo 50">
              <a:extLst>
                <a:ext uri="{FF2B5EF4-FFF2-40B4-BE49-F238E27FC236}">
                  <a16:creationId xmlns:a16="http://schemas.microsoft.com/office/drawing/2014/main" id="{FFA7F19A-FCB9-0415-0C0A-2B365AFC020B}"/>
                </a:ext>
              </a:extLst>
            </p:cNvPr>
            <p:cNvSpPr/>
            <p:nvPr/>
          </p:nvSpPr>
          <p:spPr>
            <a:xfrm>
              <a:off x="5079195" y="2532350"/>
              <a:ext cx="420030" cy="193991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r>
                <a:rPr lang="pt-BR" sz="1600" kern="0" dirty="0">
                  <a:solidFill>
                    <a:srgbClr val="FFFFFF"/>
                  </a:solidFill>
                  <a:latin typeface="Arial"/>
                  <a:sym typeface="Arial"/>
                </a:rPr>
                <a:t>NB</a:t>
              </a:r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CB0ADEB2-133E-4C64-04C9-52735D1F9707}"/>
              </a:ext>
            </a:extLst>
          </p:cNvPr>
          <p:cNvSpPr txBox="1"/>
          <p:nvPr/>
        </p:nvSpPr>
        <p:spPr>
          <a:xfrm>
            <a:off x="3066944" y="4564762"/>
            <a:ext cx="1561646" cy="318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pt-BR" sz="14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(</a:t>
            </a:r>
            <a:r>
              <a:rPr lang="pt-BR" sz="1467" kern="0" dirty="0">
                <a:solidFill>
                  <a:srgbClr val="595959"/>
                </a:solidFill>
                <a:latin typeface="Arial"/>
                <a:cs typeface="Arial"/>
                <a:sym typeface="Arial"/>
              </a:rPr>
              <a:t>Territorialidade</a:t>
            </a:r>
            <a:r>
              <a:rPr lang="pt-BR" sz="14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)</a:t>
            </a:r>
          </a:p>
        </p:txBody>
      </p:sp>
      <p:sp>
        <p:nvSpPr>
          <p:cNvPr id="61" name="Chave Esquerda 60">
            <a:extLst>
              <a:ext uri="{FF2B5EF4-FFF2-40B4-BE49-F238E27FC236}">
                <a16:creationId xmlns:a16="http://schemas.microsoft.com/office/drawing/2014/main" id="{1C2ACA9A-4FE3-B39F-3ABE-C28BE3B8C952}"/>
              </a:ext>
            </a:extLst>
          </p:cNvPr>
          <p:cNvSpPr/>
          <p:nvPr/>
        </p:nvSpPr>
        <p:spPr>
          <a:xfrm rot="5400000">
            <a:off x="2943757" y="875335"/>
            <a:ext cx="428395" cy="3354191"/>
          </a:xfrm>
          <a:prstGeom prst="leftBrac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pt-BR" sz="1867" kern="0">
              <a:solidFill>
                <a:srgbClr val="595959"/>
              </a:solidFill>
              <a:latin typeface="Arial"/>
              <a:sym typeface="Arial"/>
            </a:endParaRPr>
          </a:p>
        </p:txBody>
      </p:sp>
      <p:cxnSp>
        <p:nvCxnSpPr>
          <p:cNvPr id="65" name="Conector de Seta Reta 64">
            <a:extLst>
              <a:ext uri="{FF2B5EF4-FFF2-40B4-BE49-F238E27FC236}">
                <a16:creationId xmlns:a16="http://schemas.microsoft.com/office/drawing/2014/main" id="{29CC4ECC-7B42-4D01-B179-D58212E0B012}"/>
              </a:ext>
            </a:extLst>
          </p:cNvPr>
          <p:cNvCxnSpPr/>
          <p:nvPr/>
        </p:nvCxnSpPr>
        <p:spPr>
          <a:xfrm>
            <a:off x="4038826" y="5300772"/>
            <a:ext cx="96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tângulo: Canto Dobrado 65">
            <a:extLst>
              <a:ext uri="{FF2B5EF4-FFF2-40B4-BE49-F238E27FC236}">
                <a16:creationId xmlns:a16="http://schemas.microsoft.com/office/drawing/2014/main" id="{B371B117-F93E-2082-B0E7-756654BE3BD4}"/>
              </a:ext>
            </a:extLst>
          </p:cNvPr>
          <p:cNvSpPr/>
          <p:nvPr/>
        </p:nvSpPr>
        <p:spPr>
          <a:xfrm>
            <a:off x="9603027" y="5352585"/>
            <a:ext cx="1305120" cy="1006764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467" kern="0" dirty="0">
                <a:solidFill>
                  <a:srgbClr val="FFFFFF"/>
                </a:solidFill>
                <a:latin typeface="Arial"/>
                <a:sym typeface="Arial"/>
              </a:rPr>
              <a:t>Lei de do SNE</a:t>
            </a:r>
          </a:p>
        </p:txBody>
      </p:sp>
      <p:cxnSp>
        <p:nvCxnSpPr>
          <p:cNvPr id="68" name="Conector: Angulado 67">
            <a:extLst>
              <a:ext uri="{FF2B5EF4-FFF2-40B4-BE49-F238E27FC236}">
                <a16:creationId xmlns:a16="http://schemas.microsoft.com/office/drawing/2014/main" id="{481D39A6-1725-3714-0B87-46DAB2B83A70}"/>
              </a:ext>
            </a:extLst>
          </p:cNvPr>
          <p:cNvCxnSpPr>
            <a:stCxn id="66" idx="2"/>
            <a:endCxn id="22" idx="2"/>
          </p:cNvCxnSpPr>
          <p:nvPr/>
        </p:nvCxnSpPr>
        <p:spPr>
          <a:xfrm rot="5400000" flipH="1">
            <a:off x="9067658" y="5171421"/>
            <a:ext cx="1" cy="2375857"/>
          </a:xfrm>
          <a:prstGeom prst="bentConnector3">
            <a:avLst>
              <a:gd name="adj1" fmla="val -228600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tângulo 71">
            <a:extLst>
              <a:ext uri="{FF2B5EF4-FFF2-40B4-BE49-F238E27FC236}">
                <a16:creationId xmlns:a16="http://schemas.microsoft.com/office/drawing/2014/main" id="{6B22B3A4-BE7A-2DBB-A3B4-86662A15642B}"/>
              </a:ext>
            </a:extLst>
          </p:cNvPr>
          <p:cNvSpPr/>
          <p:nvPr/>
        </p:nvSpPr>
        <p:spPr>
          <a:xfrm>
            <a:off x="4594133" y="6359347"/>
            <a:ext cx="2171435" cy="2586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pt-BR" sz="1867" kern="0" dirty="0">
                <a:solidFill>
                  <a:srgbClr val="FFFFFF"/>
                </a:solidFill>
                <a:latin typeface="Arial"/>
                <a:sym typeface="Arial"/>
              </a:rPr>
              <a:t>Oferta privada</a:t>
            </a:r>
          </a:p>
        </p:txBody>
      </p:sp>
      <p:cxnSp>
        <p:nvCxnSpPr>
          <p:cNvPr id="80" name="Conector reto 79">
            <a:extLst>
              <a:ext uri="{FF2B5EF4-FFF2-40B4-BE49-F238E27FC236}">
                <a16:creationId xmlns:a16="http://schemas.microsoft.com/office/drawing/2014/main" id="{93339D8D-44CD-5E61-FBA4-1CB4572B0F3B}"/>
              </a:ext>
            </a:extLst>
          </p:cNvPr>
          <p:cNvCxnSpPr>
            <a:cxnSpLocks/>
            <a:stCxn id="74" idx="2"/>
          </p:cNvCxnSpPr>
          <p:nvPr/>
        </p:nvCxnSpPr>
        <p:spPr>
          <a:xfrm>
            <a:off x="5085886" y="5764525"/>
            <a:ext cx="231588" cy="594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E04BD8BC-CE41-D4DB-BB24-D115494E4ADD}"/>
              </a:ext>
            </a:extLst>
          </p:cNvPr>
          <p:cNvSpPr txBox="1"/>
          <p:nvPr/>
        </p:nvSpPr>
        <p:spPr>
          <a:xfrm rot="5400000">
            <a:off x="7074274" y="4329171"/>
            <a:ext cx="2680542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pt-BR" sz="1867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Funções Integradoras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CAAFCC-A68A-3E91-E33F-EC81D2985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ixaDeTexto 19">
            <a:extLst>
              <a:ext uri="{FF2B5EF4-FFF2-40B4-BE49-F238E27FC236}">
                <a16:creationId xmlns:a16="http://schemas.microsoft.com/office/drawing/2014/main" id="{27FAED76-9025-C48C-4DCF-0FBE50C7059D}"/>
              </a:ext>
            </a:extLst>
          </p:cNvPr>
          <p:cNvSpPr txBox="1"/>
          <p:nvPr/>
        </p:nvSpPr>
        <p:spPr>
          <a:xfrm>
            <a:off x="1880026" y="1396460"/>
            <a:ext cx="7620001" cy="3193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lang="pt-BR" b="1" kern="0" dirty="0">
              <a:solidFill>
                <a:srgbClr val="000000"/>
              </a:solidFill>
              <a:latin typeface="Calibri-Bold"/>
              <a:cs typeface="Arial"/>
              <a:sym typeface="Arial"/>
            </a:endParaRPr>
          </a:p>
          <a:p>
            <a:pPr>
              <a:spcAft>
                <a:spcPts val="1800"/>
              </a:spcAft>
              <a:buClr>
                <a:srgbClr val="000000"/>
              </a:buClr>
              <a:buFont typeface="Arial"/>
              <a:buNone/>
            </a:pPr>
            <a:r>
              <a:rPr lang="pt-BR" sz="2400" b="1" kern="0" dirty="0">
                <a:solidFill>
                  <a:srgbClr val="0070C0"/>
                </a:solidFill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Funções integradoras do SNE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Font typeface="Arial"/>
              <a:buNone/>
            </a:pPr>
            <a:r>
              <a:rPr lang="pt-BR" sz="1600" kern="0" dirty="0">
                <a:solidFill>
                  <a:srgbClr val="000000"/>
                </a:solidFill>
                <a:cs typeface="Arial"/>
                <a:sym typeface="Arial"/>
              </a:rPr>
              <a:t>I - Governança Democrática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Font typeface="Arial"/>
              <a:buNone/>
            </a:pPr>
            <a:r>
              <a:rPr lang="pt-BR" sz="1600" kern="0" dirty="0">
                <a:solidFill>
                  <a:srgbClr val="000000"/>
                </a:solidFill>
                <a:cs typeface="Arial"/>
                <a:sym typeface="Arial"/>
              </a:rPr>
              <a:t>II - Planejamento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Font typeface="Arial"/>
              <a:buNone/>
            </a:pPr>
            <a:r>
              <a:rPr lang="pt-BR" sz="1600" kern="0" dirty="0">
                <a:solidFill>
                  <a:srgbClr val="000000"/>
                </a:solidFill>
                <a:cs typeface="Arial"/>
                <a:sym typeface="Arial"/>
              </a:rPr>
              <a:t>III - Padrões Nacionais de Qualidade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Font typeface="Arial"/>
              <a:buNone/>
            </a:pPr>
            <a:r>
              <a:rPr lang="pt-BR" sz="1600" kern="0" dirty="0">
                <a:solidFill>
                  <a:srgbClr val="000000"/>
                </a:solidFill>
                <a:cs typeface="Arial"/>
                <a:sym typeface="Arial"/>
              </a:rPr>
              <a:t>IV - Financiamento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Font typeface="Arial"/>
              <a:buNone/>
            </a:pPr>
            <a:r>
              <a:rPr lang="pt-BR" sz="1600" kern="0" dirty="0">
                <a:solidFill>
                  <a:srgbClr val="000000"/>
                </a:solidFill>
                <a:cs typeface="Arial"/>
                <a:sym typeface="Arial"/>
              </a:rPr>
              <a:t>V - Formação e Valorização Docente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Font typeface="Arial"/>
              <a:buNone/>
            </a:pPr>
            <a:r>
              <a:rPr lang="pt-BR" sz="1600" kern="0" dirty="0">
                <a:solidFill>
                  <a:srgbClr val="000000"/>
                </a:solidFill>
                <a:cs typeface="Arial"/>
                <a:sym typeface="Arial"/>
              </a:rPr>
              <a:t>VI - Monitoramento e Avaliação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Font typeface="Arial"/>
              <a:buNone/>
            </a:pPr>
            <a:r>
              <a:rPr lang="pt-BR" sz="1600" kern="0" dirty="0">
                <a:solidFill>
                  <a:srgbClr val="000000"/>
                </a:solidFill>
                <a:cs typeface="Arial"/>
                <a:sym typeface="Arial"/>
              </a:rPr>
              <a:t>VII - Regulação</a:t>
            </a:r>
            <a:endParaRPr lang="pt-BR" sz="160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FC822915-322E-F371-3944-F3360EC56481}"/>
              </a:ext>
            </a:extLst>
          </p:cNvPr>
          <p:cNvSpPr/>
          <p:nvPr/>
        </p:nvSpPr>
        <p:spPr>
          <a:xfrm>
            <a:off x="1687114" y="2321861"/>
            <a:ext cx="3247648" cy="275382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355C6E9D-EF15-6A53-7D8D-7DE644538628}"/>
              </a:ext>
            </a:extLst>
          </p:cNvPr>
          <p:cNvGrpSpPr/>
          <p:nvPr/>
        </p:nvGrpSpPr>
        <p:grpSpPr>
          <a:xfrm>
            <a:off x="6346928" y="1583854"/>
            <a:ext cx="4670696" cy="4108734"/>
            <a:chOff x="3352800" y="757646"/>
            <a:chExt cx="5486400" cy="5192667"/>
          </a:xfrm>
        </p:grpSpPr>
        <p:sp>
          <p:nvSpPr>
            <p:cNvPr id="44" name="Círculo: Vazio 43">
              <a:extLst>
                <a:ext uri="{FF2B5EF4-FFF2-40B4-BE49-F238E27FC236}">
                  <a16:creationId xmlns:a16="http://schemas.microsoft.com/office/drawing/2014/main" id="{22A57576-E301-7A9F-45E9-223A850D1A70}"/>
                </a:ext>
              </a:extLst>
            </p:cNvPr>
            <p:cNvSpPr/>
            <p:nvPr/>
          </p:nvSpPr>
          <p:spPr>
            <a:xfrm>
              <a:off x="3511503" y="757646"/>
              <a:ext cx="5168991" cy="5192667"/>
            </a:xfrm>
            <a:prstGeom prst="donut">
              <a:avLst>
                <a:gd name="adj" fmla="val 9002"/>
              </a:avLst>
            </a:prstGeom>
            <a:gradFill rotWithShape="1">
              <a:gsLst>
                <a:gs pos="0">
                  <a:srgbClr val="0097A7">
                    <a:tint val="50000"/>
                    <a:satMod val="300000"/>
                  </a:srgbClr>
                </a:gs>
                <a:gs pos="35000">
                  <a:srgbClr val="0097A7">
                    <a:tint val="37000"/>
                    <a:satMod val="300000"/>
                  </a:srgbClr>
                </a:gs>
                <a:gs pos="100000">
                  <a:srgbClr val="0097A7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7A7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45720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200" b="0" i="0" u="none" strike="noStrike" kern="0" cap="none" spc="0" normalizeH="0" baseline="0" noProof="0">
                  <a:ln>
                    <a:noFill/>
                  </a:ln>
                  <a:solidFill>
                    <a:srgbClr val="009600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Arial"/>
                </a:rPr>
                <a:t> </a:t>
              </a:r>
            </a:p>
          </p:txBody>
        </p:sp>
        <p:sp>
          <p:nvSpPr>
            <p:cNvPr id="45" name="Caixa de Texto 5">
              <a:extLst>
                <a:ext uri="{FF2B5EF4-FFF2-40B4-BE49-F238E27FC236}">
                  <a16:creationId xmlns:a16="http://schemas.microsoft.com/office/drawing/2014/main" id="{0A2CFA37-CA7D-3E56-B750-552D8A02493F}"/>
                </a:ext>
              </a:extLst>
            </p:cNvPr>
            <p:cNvSpPr txBox="1"/>
            <p:nvPr/>
          </p:nvSpPr>
          <p:spPr>
            <a:xfrm>
              <a:off x="5475920" y="837565"/>
              <a:ext cx="1240155" cy="3575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AB40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Arial"/>
                </a:rPr>
                <a:t>SNE</a:t>
              </a:r>
              <a:endParaRPr kumimoji="0" lang="pt-BR" sz="1000" b="0" i="0" u="none" strike="noStrike" kern="0" cap="none" spc="0" normalizeH="0" baseline="0" noProof="0" dirty="0">
                <a:ln>
                  <a:noFill/>
                </a:ln>
                <a:solidFill>
                  <a:srgbClr val="FFAB4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endParaRPr>
            </a:p>
          </p:txBody>
        </p:sp>
        <p:graphicFrame>
          <p:nvGraphicFramePr>
            <p:cNvPr id="46" name="Diagrama 45">
              <a:extLst>
                <a:ext uri="{FF2B5EF4-FFF2-40B4-BE49-F238E27FC236}">
                  <a16:creationId xmlns:a16="http://schemas.microsoft.com/office/drawing/2014/main" id="{77EC86E5-D52E-4725-E823-4C818F9B6F9E}"/>
                </a:ext>
              </a:extLst>
            </p:cNvPr>
            <p:cNvGraphicFramePr/>
            <p:nvPr/>
          </p:nvGraphicFramePr>
          <p:xfrm>
            <a:off x="3352800" y="1828800"/>
            <a:ext cx="5486400" cy="3200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47" name="CaixaDeTexto 46">
              <a:extLst>
                <a:ext uri="{FF2B5EF4-FFF2-40B4-BE49-F238E27FC236}">
                  <a16:creationId xmlns:a16="http://schemas.microsoft.com/office/drawing/2014/main" id="{C008433D-DFBE-271E-19C0-A162912DF6BF}"/>
                </a:ext>
              </a:extLst>
            </p:cNvPr>
            <p:cNvSpPr txBox="1"/>
            <p:nvPr/>
          </p:nvSpPr>
          <p:spPr>
            <a:xfrm>
              <a:off x="5138412" y="1291968"/>
              <a:ext cx="2072640" cy="644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AB40">
                      <a:lumMod val="75000"/>
                    </a:srgbClr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Governança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AB40">
                      <a:lumMod val="75000"/>
                    </a:srgbClr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Democrática</a:t>
              </a:r>
            </a:p>
          </p:txBody>
        </p:sp>
        <p:sp>
          <p:nvSpPr>
            <p:cNvPr id="48" name="CaixaDeTexto 47">
              <a:extLst>
                <a:ext uri="{FF2B5EF4-FFF2-40B4-BE49-F238E27FC236}">
                  <a16:creationId xmlns:a16="http://schemas.microsoft.com/office/drawing/2014/main" id="{73CE2031-440D-6ABC-B13D-9C58A98DB8D4}"/>
                </a:ext>
              </a:extLst>
            </p:cNvPr>
            <p:cNvSpPr txBox="1"/>
            <p:nvPr/>
          </p:nvSpPr>
          <p:spPr>
            <a:xfrm rot="19362387">
              <a:off x="3837381" y="1877773"/>
              <a:ext cx="1958518" cy="396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Planejamento</a:t>
              </a:r>
              <a:endPara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CaixaDeTexto 48">
              <a:extLst>
                <a:ext uri="{FF2B5EF4-FFF2-40B4-BE49-F238E27FC236}">
                  <a16:creationId xmlns:a16="http://schemas.microsoft.com/office/drawing/2014/main" id="{F2743C38-E9E9-9731-1AFF-8170532C08A9}"/>
                </a:ext>
              </a:extLst>
            </p:cNvPr>
            <p:cNvSpPr txBox="1"/>
            <p:nvPr/>
          </p:nvSpPr>
          <p:spPr>
            <a:xfrm rot="3446034">
              <a:off x="6489228" y="2305287"/>
              <a:ext cx="2072640" cy="3950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Financiamento</a:t>
              </a:r>
            </a:p>
          </p:txBody>
        </p:sp>
        <p:sp>
          <p:nvSpPr>
            <p:cNvPr id="50" name="CaixaDeTexto 49">
              <a:extLst>
                <a:ext uri="{FF2B5EF4-FFF2-40B4-BE49-F238E27FC236}">
                  <a16:creationId xmlns:a16="http://schemas.microsoft.com/office/drawing/2014/main" id="{FEF985D1-263E-0329-B11C-A1745BCB07B8}"/>
                </a:ext>
              </a:extLst>
            </p:cNvPr>
            <p:cNvSpPr txBox="1"/>
            <p:nvPr/>
          </p:nvSpPr>
          <p:spPr>
            <a:xfrm rot="17930225">
              <a:off x="6623720" y="3902710"/>
              <a:ext cx="2072640" cy="6418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Monitoramento e Avaliação</a:t>
              </a:r>
            </a:p>
          </p:txBody>
        </p:sp>
        <p:sp>
          <p:nvSpPr>
            <p:cNvPr id="51" name="CaixaDeTexto 50">
              <a:extLst>
                <a:ext uri="{FF2B5EF4-FFF2-40B4-BE49-F238E27FC236}">
                  <a16:creationId xmlns:a16="http://schemas.microsoft.com/office/drawing/2014/main" id="{15AE8FC3-FB6F-5FCB-92AA-431C5B923F53}"/>
                </a:ext>
              </a:extLst>
            </p:cNvPr>
            <p:cNvSpPr txBox="1"/>
            <p:nvPr/>
          </p:nvSpPr>
          <p:spPr>
            <a:xfrm>
              <a:off x="5199878" y="4956758"/>
              <a:ext cx="2072640" cy="505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Padrões Nacionais de Qualidade</a:t>
              </a:r>
            </a:p>
          </p:txBody>
        </p:sp>
        <p:sp>
          <p:nvSpPr>
            <p:cNvPr id="52" name="CaixaDeTexto 51">
              <a:extLst>
                <a:ext uri="{FF2B5EF4-FFF2-40B4-BE49-F238E27FC236}">
                  <a16:creationId xmlns:a16="http://schemas.microsoft.com/office/drawing/2014/main" id="{D0D80023-A4E0-0592-D5BB-1601BB3587E7}"/>
                </a:ext>
              </a:extLst>
            </p:cNvPr>
            <p:cNvSpPr txBox="1"/>
            <p:nvPr/>
          </p:nvSpPr>
          <p:spPr>
            <a:xfrm rot="2643236">
              <a:off x="3837381" y="4385008"/>
              <a:ext cx="1958518" cy="396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Regulação</a:t>
              </a:r>
            </a:p>
          </p:txBody>
        </p:sp>
      </p:grp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1096282D-73A7-AE0F-7AF7-0AE1D5996A3F}"/>
              </a:ext>
            </a:extLst>
          </p:cNvPr>
          <p:cNvSpPr txBox="1"/>
          <p:nvPr/>
        </p:nvSpPr>
        <p:spPr>
          <a:xfrm rot="16200000">
            <a:off x="6572306" y="3263947"/>
            <a:ext cx="12029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Formação e</a:t>
            </a:r>
          </a:p>
          <a:p>
            <a:pPr algn="ctr"/>
            <a:r>
              <a:rPr lang="pt-BR" sz="1000" dirty="0"/>
              <a:t>Valorização Docente</a:t>
            </a:r>
          </a:p>
        </p:txBody>
      </p:sp>
    </p:spTree>
    <p:extLst>
      <p:ext uri="{BB962C8B-B14F-4D97-AF65-F5344CB8AC3E}">
        <p14:creationId xmlns:p14="http://schemas.microsoft.com/office/powerpoint/2010/main" val="197655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8FDC89-1706-0E7B-894C-24A8B37FC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63B99A05-9E60-AE02-57A5-340F87B7C722}"/>
              </a:ext>
            </a:extLst>
          </p:cNvPr>
          <p:cNvGrpSpPr/>
          <p:nvPr/>
        </p:nvGrpSpPr>
        <p:grpSpPr>
          <a:xfrm>
            <a:off x="1550810" y="2023124"/>
            <a:ext cx="3419826" cy="3222768"/>
            <a:chOff x="3352800" y="757646"/>
            <a:chExt cx="5486400" cy="5192667"/>
          </a:xfrm>
        </p:grpSpPr>
        <p:sp>
          <p:nvSpPr>
            <p:cNvPr id="7" name="Círculo: Vazio 6">
              <a:extLst>
                <a:ext uri="{FF2B5EF4-FFF2-40B4-BE49-F238E27FC236}">
                  <a16:creationId xmlns:a16="http://schemas.microsoft.com/office/drawing/2014/main" id="{D7801A60-A007-340C-A638-AF80289C826A}"/>
                </a:ext>
              </a:extLst>
            </p:cNvPr>
            <p:cNvSpPr/>
            <p:nvPr/>
          </p:nvSpPr>
          <p:spPr>
            <a:xfrm>
              <a:off x="3511503" y="757646"/>
              <a:ext cx="5168991" cy="5192667"/>
            </a:xfrm>
            <a:prstGeom prst="donut">
              <a:avLst>
                <a:gd name="adj" fmla="val 9002"/>
              </a:avLst>
            </a:prstGeom>
            <a:gradFill rotWithShape="1">
              <a:gsLst>
                <a:gs pos="0">
                  <a:srgbClr val="0097A7">
                    <a:tint val="50000"/>
                    <a:satMod val="300000"/>
                  </a:srgbClr>
                </a:gs>
                <a:gs pos="35000">
                  <a:srgbClr val="0097A7">
                    <a:tint val="37000"/>
                    <a:satMod val="300000"/>
                  </a:srgbClr>
                </a:gs>
                <a:gs pos="100000">
                  <a:srgbClr val="0097A7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7A7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45720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200" b="0" i="0" u="none" strike="noStrike" kern="0" cap="none" spc="0" normalizeH="0" baseline="0" noProof="0">
                  <a:ln>
                    <a:noFill/>
                  </a:ln>
                  <a:solidFill>
                    <a:srgbClr val="009600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Arial"/>
                </a:rPr>
                <a:t> </a:t>
              </a:r>
            </a:p>
          </p:txBody>
        </p:sp>
        <p:sp>
          <p:nvSpPr>
            <p:cNvPr id="8" name="Caixa de Texto 5">
              <a:extLst>
                <a:ext uri="{FF2B5EF4-FFF2-40B4-BE49-F238E27FC236}">
                  <a16:creationId xmlns:a16="http://schemas.microsoft.com/office/drawing/2014/main" id="{540CE374-3662-B250-8F69-1ABA67C11613}"/>
                </a:ext>
              </a:extLst>
            </p:cNvPr>
            <p:cNvSpPr txBox="1"/>
            <p:nvPr/>
          </p:nvSpPr>
          <p:spPr>
            <a:xfrm>
              <a:off x="5475920" y="837565"/>
              <a:ext cx="1240155" cy="3575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AB40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Arial"/>
                </a:rPr>
                <a:t>SNE</a:t>
              </a:r>
              <a:endParaRPr kumimoji="0" lang="pt-BR" sz="1000" b="0" i="0" u="none" strike="noStrike" kern="0" cap="none" spc="0" normalizeH="0" baseline="0" noProof="0" dirty="0">
                <a:ln>
                  <a:noFill/>
                </a:ln>
                <a:solidFill>
                  <a:srgbClr val="FFAB4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endParaRPr>
            </a:p>
          </p:txBody>
        </p:sp>
        <p:graphicFrame>
          <p:nvGraphicFramePr>
            <p:cNvPr id="9" name="Diagrama 8">
              <a:extLst>
                <a:ext uri="{FF2B5EF4-FFF2-40B4-BE49-F238E27FC236}">
                  <a16:creationId xmlns:a16="http://schemas.microsoft.com/office/drawing/2014/main" id="{84418CC9-CD59-E789-6D63-8B1FBED7ED5C}"/>
                </a:ext>
              </a:extLst>
            </p:cNvPr>
            <p:cNvGraphicFramePr/>
            <p:nvPr/>
          </p:nvGraphicFramePr>
          <p:xfrm>
            <a:off x="3352800" y="1828800"/>
            <a:ext cx="5486400" cy="3200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08AB6F1C-1CC6-EF78-9BFD-A9B4C97E7360}"/>
                </a:ext>
              </a:extLst>
            </p:cNvPr>
            <p:cNvSpPr txBox="1"/>
            <p:nvPr/>
          </p:nvSpPr>
          <p:spPr>
            <a:xfrm>
              <a:off x="5138412" y="1291968"/>
              <a:ext cx="2072640" cy="644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AB40">
                      <a:lumMod val="75000"/>
                    </a:srgbClr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Governança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AB40">
                      <a:lumMod val="75000"/>
                    </a:srgbClr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Democrática</a:t>
              </a:r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DF95FC9C-31D4-64E5-AFF6-DB9EA784D33A}"/>
                </a:ext>
              </a:extLst>
            </p:cNvPr>
            <p:cNvSpPr txBox="1"/>
            <p:nvPr/>
          </p:nvSpPr>
          <p:spPr>
            <a:xfrm rot="19362387">
              <a:off x="3837381" y="1877773"/>
              <a:ext cx="1958518" cy="396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Planejamento</a:t>
              </a:r>
              <a:endPara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id="{A588DED8-1A25-14E0-6804-64932E259B1E}"/>
                </a:ext>
              </a:extLst>
            </p:cNvPr>
            <p:cNvSpPr txBox="1"/>
            <p:nvPr/>
          </p:nvSpPr>
          <p:spPr>
            <a:xfrm rot="3446034">
              <a:off x="6489228" y="2305287"/>
              <a:ext cx="2072640" cy="3950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Financiamento</a:t>
              </a:r>
            </a:p>
          </p:txBody>
        </p:sp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id="{AE883166-C7CF-6099-3BC5-6FC85802C90B}"/>
                </a:ext>
              </a:extLst>
            </p:cNvPr>
            <p:cNvSpPr txBox="1"/>
            <p:nvPr/>
          </p:nvSpPr>
          <p:spPr>
            <a:xfrm rot="17930225">
              <a:off x="6605281" y="3875251"/>
              <a:ext cx="2072640" cy="6418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Monitoramento e Avaliação</a:t>
              </a:r>
            </a:p>
          </p:txBody>
        </p:sp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id="{54105869-4388-ACD3-660B-AEC52A065F39}"/>
                </a:ext>
              </a:extLst>
            </p:cNvPr>
            <p:cNvSpPr txBox="1"/>
            <p:nvPr/>
          </p:nvSpPr>
          <p:spPr>
            <a:xfrm>
              <a:off x="5184002" y="4845081"/>
              <a:ext cx="2072640" cy="644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Padrões Nacionais de Qualidade</a:t>
              </a:r>
            </a:p>
          </p:txBody>
        </p:sp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D4AC1063-6B10-04CF-7793-7C70F1F1A3CB}"/>
                </a:ext>
              </a:extLst>
            </p:cNvPr>
            <p:cNvSpPr txBox="1"/>
            <p:nvPr/>
          </p:nvSpPr>
          <p:spPr>
            <a:xfrm rot="2643236">
              <a:off x="3837381" y="4385008"/>
              <a:ext cx="1958518" cy="396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Regulação</a:t>
              </a:r>
            </a:p>
          </p:txBody>
        </p:sp>
      </p:grp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F52849CB-446F-AE1C-D841-4B56B430D3C4}"/>
              </a:ext>
            </a:extLst>
          </p:cNvPr>
          <p:cNvSpPr txBox="1"/>
          <p:nvPr/>
        </p:nvSpPr>
        <p:spPr>
          <a:xfrm rot="16200000">
            <a:off x="1596111" y="3369568"/>
            <a:ext cx="11384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pt-BR" sz="9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Formação e</a:t>
            </a:r>
          </a:p>
          <a:p>
            <a:pPr algn="ctr">
              <a:buClr>
                <a:srgbClr val="000000"/>
              </a:buClr>
              <a:buFont typeface="Arial"/>
              <a:buNone/>
            </a:pPr>
            <a:r>
              <a:rPr lang="pt-BR" sz="9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Valorização Docente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A4A3C798-245D-F65C-02F4-29A2CC2FAAC2}"/>
              </a:ext>
            </a:extLst>
          </p:cNvPr>
          <p:cNvSpPr txBox="1"/>
          <p:nvPr/>
        </p:nvSpPr>
        <p:spPr>
          <a:xfrm>
            <a:off x="5573039" y="1665783"/>
            <a:ext cx="1548252" cy="372409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marL="171450" lvl="2" indent="-17145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12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Arial"/>
              </a:rPr>
              <a:t>Instâncias Permanentes de Pactuação Federativa</a:t>
            </a:r>
          </a:p>
          <a:p>
            <a:pPr marL="0" lvl="2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Font typeface="Arial"/>
              <a:buNone/>
            </a:pPr>
            <a:endParaRPr lang="pt-BR" sz="1200" kern="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Arial"/>
            </a:endParaRPr>
          </a:p>
          <a:p>
            <a:pPr marL="171450" lvl="2" indent="-17145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1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Instâncias Normativas do Sistema Nacional de Educação</a:t>
            </a:r>
          </a:p>
          <a:p>
            <a:pPr marL="0" lvl="2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Font typeface="Arial"/>
              <a:buNone/>
            </a:pPr>
            <a:endParaRPr lang="pt-BR" sz="12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171450" lvl="2" indent="-17145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1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Instâncias de Participação e Controle Social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29CE81D-CCF4-EDB2-91E7-36A1E201971B}"/>
              </a:ext>
            </a:extLst>
          </p:cNvPr>
          <p:cNvSpPr txBox="1"/>
          <p:nvPr/>
        </p:nvSpPr>
        <p:spPr>
          <a:xfrm>
            <a:off x="7654421" y="4397514"/>
            <a:ext cx="2384610" cy="1246495"/>
          </a:xfrm>
          <a:prstGeom prst="rect">
            <a:avLst/>
          </a:prstGeom>
          <a:noFill/>
          <a:ln>
            <a:solidFill>
              <a:srgbClr val="212121"/>
            </a:solidFill>
          </a:ln>
        </p:spPr>
        <p:txBody>
          <a:bodyPr wrap="square" rtlCol="0">
            <a:spAutoFit/>
          </a:bodyPr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Fóruns de Educação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(Fóruns Específicos Temáticos)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Conferências de Educação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Conselhos de Acompanhamento e Controle Social</a:t>
            </a:r>
          </a:p>
        </p:txBody>
      </p: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626A1ECF-5BC3-7AC2-0519-C5F6907C0CB5}"/>
              </a:ext>
            </a:extLst>
          </p:cNvPr>
          <p:cNvCxnSpPr>
            <a:cxnSpLocks/>
          </p:cNvCxnSpPr>
          <p:nvPr/>
        </p:nvCxnSpPr>
        <p:spPr>
          <a:xfrm>
            <a:off x="3758588" y="2554800"/>
            <a:ext cx="1698483" cy="0"/>
          </a:xfrm>
          <a:prstGeom prst="straightConnector1">
            <a:avLst/>
          </a:prstGeom>
          <a:noFill/>
          <a:ln w="12700" cap="flat" cmpd="sng" algn="ctr">
            <a:solidFill>
              <a:srgbClr val="FFAB40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C4B62B7F-22AA-36C6-717F-AC4949DEADBE}"/>
              </a:ext>
            </a:extLst>
          </p:cNvPr>
          <p:cNvSpPr txBox="1"/>
          <p:nvPr/>
        </p:nvSpPr>
        <p:spPr>
          <a:xfrm>
            <a:off x="7654421" y="2497908"/>
            <a:ext cx="2384610" cy="1815882"/>
          </a:xfrm>
          <a:prstGeom prst="rect">
            <a:avLst/>
          </a:prstGeom>
          <a:noFill/>
          <a:ln>
            <a:solidFill>
              <a:srgbClr val="212121"/>
            </a:solidFill>
          </a:ln>
        </p:spPr>
        <p:txBody>
          <a:bodyPr wrap="square" rtlCol="0">
            <a:spAutoFit/>
          </a:bodyPr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CNE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Conselhos Estaduais de Educação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Conselhos Municipais de Educação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</a:t>
            </a:r>
            <a:r>
              <a:rPr kumimoji="0" lang="pt-BR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Comissão Nacional dos Conselhos de Educação, CNCE</a:t>
            </a:r>
            <a:r>
              <a:rPr kumimoji="0" lang="pt-BR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</a:t>
            </a:r>
            <a:r>
              <a:rPr kumimoji="0" lang="pt-BR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Comissões Estaduais dos Conselhos de Educação, </a:t>
            </a:r>
            <a:r>
              <a:rPr kumimoji="0" lang="pt-BR" sz="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Ceces</a:t>
            </a:r>
            <a:r>
              <a:rPr kumimoji="0" lang="pt-BR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</p:txBody>
      </p:sp>
      <p:cxnSp>
        <p:nvCxnSpPr>
          <p:cNvPr id="21" name="Conector de Seta Reta 20">
            <a:extLst>
              <a:ext uri="{FF2B5EF4-FFF2-40B4-BE49-F238E27FC236}">
                <a16:creationId xmlns:a16="http://schemas.microsoft.com/office/drawing/2014/main" id="{161B8ED3-6D27-5C3E-72F3-EB0B3A5C0C57}"/>
              </a:ext>
            </a:extLst>
          </p:cNvPr>
          <p:cNvCxnSpPr>
            <a:cxnSpLocks/>
          </p:cNvCxnSpPr>
          <p:nvPr/>
        </p:nvCxnSpPr>
        <p:spPr>
          <a:xfrm>
            <a:off x="7148843" y="1970532"/>
            <a:ext cx="458128" cy="2076"/>
          </a:xfrm>
          <a:prstGeom prst="straightConnector1">
            <a:avLst/>
          </a:prstGeom>
          <a:noFill/>
          <a:ln w="9525" cap="flat" cmpd="sng" algn="ctr">
            <a:solidFill>
              <a:srgbClr val="212121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90A01CE5-AA5E-3803-741F-C4649EB0EE3C}"/>
              </a:ext>
            </a:extLst>
          </p:cNvPr>
          <p:cNvSpPr txBox="1"/>
          <p:nvPr/>
        </p:nvSpPr>
        <p:spPr>
          <a:xfrm>
            <a:off x="7646766" y="1665783"/>
            <a:ext cx="2392265" cy="769441"/>
          </a:xfrm>
          <a:prstGeom prst="rect">
            <a:avLst/>
          </a:prstGeom>
          <a:noFill/>
          <a:ln>
            <a:solidFill>
              <a:srgbClr val="212121"/>
            </a:solidFill>
          </a:ln>
        </p:spPr>
        <p:txBody>
          <a:bodyPr wrap="square" rtlCol="0">
            <a:spAutoFit/>
          </a:bodyPr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Cite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Cibes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</a:t>
            </a:r>
            <a:r>
              <a:rPr kumimoji="0" lang="pt-BR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subcomissões</a:t>
            </a:r>
            <a:r>
              <a:rPr kumimoji="0" lang="pt-BR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temporárias ou permanentes)</a:t>
            </a:r>
          </a:p>
        </p:txBody>
      </p:sp>
      <p:cxnSp>
        <p:nvCxnSpPr>
          <p:cNvPr id="23" name="Conector de Seta Reta 22">
            <a:extLst>
              <a:ext uri="{FF2B5EF4-FFF2-40B4-BE49-F238E27FC236}">
                <a16:creationId xmlns:a16="http://schemas.microsoft.com/office/drawing/2014/main" id="{EDF24E88-9CF0-971E-3E99-9AA6A4B4E612}"/>
              </a:ext>
            </a:extLst>
          </p:cNvPr>
          <p:cNvCxnSpPr>
            <a:cxnSpLocks/>
          </p:cNvCxnSpPr>
          <p:nvPr/>
        </p:nvCxnSpPr>
        <p:spPr>
          <a:xfrm>
            <a:off x="7159620" y="3309601"/>
            <a:ext cx="458128" cy="2076"/>
          </a:xfrm>
          <a:prstGeom prst="straightConnector1">
            <a:avLst/>
          </a:prstGeom>
          <a:noFill/>
          <a:ln w="9525" cap="flat" cmpd="sng" algn="ctr">
            <a:solidFill>
              <a:srgbClr val="212121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2D257143-96BE-23F6-FA38-09333433FA54}"/>
              </a:ext>
            </a:extLst>
          </p:cNvPr>
          <p:cNvCxnSpPr>
            <a:cxnSpLocks/>
          </p:cNvCxnSpPr>
          <p:nvPr/>
        </p:nvCxnSpPr>
        <p:spPr>
          <a:xfrm>
            <a:off x="7125905" y="5116372"/>
            <a:ext cx="458128" cy="2076"/>
          </a:xfrm>
          <a:prstGeom prst="straightConnector1">
            <a:avLst/>
          </a:prstGeom>
          <a:noFill/>
          <a:ln w="9525" cap="flat" cmpd="sng" algn="ctr">
            <a:solidFill>
              <a:srgbClr val="212121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77BB6266-101E-0097-29F5-70055A883CCA}"/>
              </a:ext>
            </a:extLst>
          </p:cNvPr>
          <p:cNvCxnSpPr>
            <a:cxnSpLocks/>
          </p:cNvCxnSpPr>
          <p:nvPr/>
        </p:nvCxnSpPr>
        <p:spPr>
          <a:xfrm>
            <a:off x="9932240" y="5466063"/>
            <a:ext cx="355838" cy="0"/>
          </a:xfrm>
          <a:prstGeom prst="line">
            <a:avLst/>
          </a:prstGeom>
          <a:noFill/>
          <a:ln w="12700" cap="flat" cmpd="sng" algn="ctr">
            <a:solidFill>
              <a:srgbClr val="FFAB40">
                <a:shade val="95000"/>
                <a:satMod val="105000"/>
              </a:srgbClr>
            </a:solidFill>
            <a:prstDash val="lgDash"/>
          </a:ln>
          <a:effectLst/>
        </p:spPr>
      </p:cxn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908457F3-C114-B072-E085-E8D9DFBEFE15}"/>
              </a:ext>
            </a:extLst>
          </p:cNvPr>
          <p:cNvCxnSpPr>
            <a:cxnSpLocks/>
          </p:cNvCxnSpPr>
          <p:nvPr/>
        </p:nvCxnSpPr>
        <p:spPr>
          <a:xfrm>
            <a:off x="10334799" y="3405467"/>
            <a:ext cx="0" cy="2060596"/>
          </a:xfrm>
          <a:prstGeom prst="line">
            <a:avLst/>
          </a:prstGeom>
          <a:noFill/>
          <a:ln w="12700" cap="flat" cmpd="sng" algn="ctr">
            <a:solidFill>
              <a:srgbClr val="FFAB40">
                <a:shade val="95000"/>
                <a:satMod val="105000"/>
              </a:srgbClr>
            </a:solidFill>
            <a:prstDash val="lgDash"/>
          </a:ln>
          <a:effectLst/>
        </p:spPr>
      </p:cxnSp>
      <p:cxnSp>
        <p:nvCxnSpPr>
          <p:cNvPr id="27" name="Conector reto 26">
            <a:extLst>
              <a:ext uri="{FF2B5EF4-FFF2-40B4-BE49-F238E27FC236}">
                <a16:creationId xmlns:a16="http://schemas.microsoft.com/office/drawing/2014/main" id="{AB05098C-08B6-305F-15A7-3340ED874FD2}"/>
              </a:ext>
            </a:extLst>
          </p:cNvPr>
          <p:cNvCxnSpPr>
            <a:cxnSpLocks/>
          </p:cNvCxnSpPr>
          <p:nvPr/>
        </p:nvCxnSpPr>
        <p:spPr>
          <a:xfrm>
            <a:off x="9732006" y="3405467"/>
            <a:ext cx="556072" cy="0"/>
          </a:xfrm>
          <a:prstGeom prst="line">
            <a:avLst/>
          </a:prstGeom>
          <a:noFill/>
          <a:ln w="12700" cap="flat" cmpd="sng" algn="ctr">
            <a:solidFill>
              <a:srgbClr val="FFAB40">
                <a:shade val="95000"/>
                <a:satMod val="105000"/>
              </a:srgbClr>
            </a:solidFill>
            <a:prstDash val="lgDash"/>
            <a:headEnd type="arrow" w="med" len="med"/>
            <a:tailEnd type="none" w="med" len="med"/>
          </a:ln>
          <a:effectLst/>
        </p:spPr>
      </p:cxnSp>
      <p:sp>
        <p:nvSpPr>
          <p:cNvPr id="28" name="Título 3">
            <a:extLst>
              <a:ext uri="{FF2B5EF4-FFF2-40B4-BE49-F238E27FC236}">
                <a16:creationId xmlns:a16="http://schemas.microsoft.com/office/drawing/2014/main" id="{DEFC3558-8AA5-043C-8C9E-3280D5EEC9A8}"/>
              </a:ext>
            </a:extLst>
          </p:cNvPr>
          <p:cNvSpPr txBox="1">
            <a:spLocks/>
          </p:cNvSpPr>
          <p:nvPr/>
        </p:nvSpPr>
        <p:spPr>
          <a:xfrm>
            <a:off x="3348112" y="171077"/>
            <a:ext cx="4371537" cy="938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FUNÇÕES INTEGRADORAS  DO SNE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1742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ruv">
  <a:themeElements>
    <a:clrScheme name="Simple Light">
      <a:dk1>
        <a:srgbClr val="0096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5e2526c-4286-4b10-999a-44c796f1d5d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DF6FBC99213E47897A2E2C08781DE8" ma:contentTypeVersion="14" ma:contentTypeDescription="Crie um novo documento." ma:contentTypeScope="" ma:versionID="093daa1287197e4d84f9ae56b20bfbb1">
  <xsd:schema xmlns:xsd="http://www.w3.org/2001/XMLSchema" xmlns:xs="http://www.w3.org/2001/XMLSchema" xmlns:p="http://schemas.microsoft.com/office/2006/metadata/properties" xmlns:ns3="e5e2526c-4286-4b10-999a-44c796f1d5d7" xmlns:ns4="d4b851fe-5ad7-49eb-a3f1-a371bcdf2d9d" targetNamespace="http://schemas.microsoft.com/office/2006/metadata/properties" ma:root="true" ma:fieldsID="ec15dce0e994c1dab1a6730c00544431" ns3:_="" ns4:_="">
    <xsd:import namespace="e5e2526c-4286-4b10-999a-44c796f1d5d7"/>
    <xsd:import namespace="d4b851fe-5ad7-49eb-a3f1-a371bcdf2d9d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e2526c-4286-4b10-999a-44c796f1d5d7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b851fe-5ad7-49eb-a3f1-a371bcdf2d9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96AE04-B2BD-45FE-8306-CBFC5BD1F6FA}">
  <ds:schemaRefs>
    <ds:schemaRef ds:uri="http://purl.org/dc/elements/1.1/"/>
    <ds:schemaRef ds:uri="http://schemas.microsoft.com/office/infopath/2007/PartnerControls"/>
    <ds:schemaRef ds:uri="e5e2526c-4286-4b10-999a-44c796f1d5d7"/>
    <ds:schemaRef ds:uri="http://schemas.microsoft.com/office/2006/documentManagement/types"/>
    <ds:schemaRef ds:uri="d4b851fe-5ad7-49eb-a3f1-a371bcdf2d9d"/>
    <ds:schemaRef ds:uri="http://purl.org/dc/terms/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9C2CA66-E2E8-49D6-9B99-AEA4D20177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16E36B-7A7E-481C-B1D9-851ACE979671}">
  <ds:schemaRefs>
    <ds:schemaRef ds:uri="d4b851fe-5ad7-49eb-a3f1-a371bcdf2d9d"/>
    <ds:schemaRef ds:uri="e5e2526c-4286-4b10-999a-44c796f1d5d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7837</TotalTime>
  <Words>949</Words>
  <Application>Microsoft Office PowerPoint</Application>
  <PresentationFormat>Widescreen</PresentationFormat>
  <Paragraphs>144</Paragraphs>
  <Slides>11</Slides>
  <Notes>2</Notes>
  <HiddenSlides>1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23" baseType="lpstr">
      <vt:lpstr>Aptos</vt:lpstr>
      <vt:lpstr>Arial</vt:lpstr>
      <vt:lpstr>Avenir Next LT Pro</vt:lpstr>
      <vt:lpstr>Calibri</vt:lpstr>
      <vt:lpstr>Calibri Light</vt:lpstr>
      <vt:lpstr>Calibri-Bold</vt:lpstr>
      <vt:lpstr>Helvetica Neue</vt:lpstr>
      <vt:lpstr>Playfair Display</vt:lpstr>
      <vt:lpstr>Tw Cen MT</vt:lpstr>
      <vt:lpstr>Wingdings</vt:lpstr>
      <vt:lpstr>Tema do Office</vt:lpstr>
      <vt:lpstr>Gruv</vt:lpstr>
      <vt:lpstr>Sistema Nacional de Educação.  Governança Democrática</vt:lpstr>
      <vt:lpstr>Governança</vt:lpstr>
      <vt:lpstr>Governança Democrática da Educação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AQUI</dc:title>
  <dc:creator>Daniel Rossano Serra Araujo Batista (GM/ACS/DEFENDER/MEC)</dc:creator>
  <cp:lastModifiedBy>Legiane Alves de Oliveira Farias (SOLLO/ASPAR/GM)</cp:lastModifiedBy>
  <cp:revision>5</cp:revision>
  <dcterms:created xsi:type="dcterms:W3CDTF">2024-04-17T14:25:00Z</dcterms:created>
  <dcterms:modified xsi:type="dcterms:W3CDTF">2024-10-31T11:13:55Z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0x01010061DF6FBC99213E47897A2E2C08781DE8</vt:lpwstr>
  </property>
</Properties>
</file>