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authors.xml" ContentType="application/vnd.ms-powerpoint.authors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469" r:id="rId6"/>
    <p:sldId id="342" r:id="rId7"/>
    <p:sldId id="453" r:id="rId8"/>
    <p:sldId id="430" r:id="rId9"/>
    <p:sldId id="457" r:id="rId10"/>
    <p:sldId id="455" r:id="rId11"/>
    <p:sldId id="460" r:id="rId12"/>
    <p:sldId id="467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67BD5C-E2B5-D4B6-594D-F3A96E02CC38}" name="Paulo Malheiros da Franca Júnior" initials="PM" userId="S::francaj@tcu.gov.br::061bf860-b491-4ae8-a08d-396c380113a0" providerId="AD"/>
  <p188:author id="{15D29B92-41CA-4290-BBF5-B4E0B378DB20}" name="Paulo Roberto Moreira Lopes" initials="PR" userId="S::paulorm@tcu.gov.br::f355ea04-98b4-4035-8398-375572a8f460" providerId="AD"/>
  <p188:author id="{46CACBF7-E83B-3F62-1A6C-2DA9C5A001B0}" name="Cristiane Leal da Costa" initials="CL" userId="S::cristianelc@tcu.gov.br::85383956-3007-48aa-b5da-e3f65a85c8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9527"/>
    <a:srgbClr val="EB8705"/>
    <a:srgbClr val="D19F08"/>
    <a:srgbClr val="3333CC"/>
    <a:srgbClr val="6699FF"/>
    <a:srgbClr val="66CCFF"/>
    <a:srgbClr val="0C11E4"/>
    <a:srgbClr val="FFC409"/>
    <a:srgbClr val="9E7800"/>
    <a:srgbClr val="7E7E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6A685-FF65-4712-9686-7859C82D244E}" v="223" dt="2024-05-27T22:47:32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https://tcucloud-my.sharepoint.com/personal/pedrorm_tcu_gov_br/Documents/&#193;rea%20de%20Trabalho/Sobreposi&#231;&#227;o%20e%20duplica&#231;&#245;%20PROUNI%20e%20FIES/Tabelas%20utilizadas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Taxa de inadimplência por faixas de salário</a:t>
            </a:r>
            <a:r>
              <a:rPr lang="pt-BR" sz="1800" baseline="0" dirty="0"/>
              <a:t> mínimo</a:t>
            </a:r>
            <a:endParaRPr lang="pt-BR" sz="18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'[Tabelas utilizadas.xlsx]Inadimplentes_SM'!$F$2:$F$5</c:f>
              <c:strCache>
                <c:ptCount val="4"/>
                <c:pt idx="0">
                  <c:v>Taxa inadimplência total</c:v>
                </c:pt>
                <c:pt idx="1">
                  <c:v>Taxa inadimplência até 1,5 SM</c:v>
                </c:pt>
                <c:pt idx="2">
                  <c:v>Taxa inadimplência entre 1,5 e 3 SM</c:v>
                </c:pt>
                <c:pt idx="3">
                  <c:v>Taxa inadimplência acima de 3 SM</c:v>
                </c:pt>
              </c:strCache>
            </c:strRef>
          </c:cat>
          <c:val>
            <c:numRef>
              <c:f>'[Tabelas utilizadas.xlsx]Inadimplentes_SM'!$G$2:$G$5</c:f>
              <c:numCache>
                <c:formatCode>0.0%</c:formatCode>
                <c:ptCount val="4"/>
                <c:pt idx="0">
                  <c:v>0.51500000000000001</c:v>
                </c:pt>
                <c:pt idx="1">
                  <c:v>0.56299999999999994</c:v>
                </c:pt>
                <c:pt idx="2">
                  <c:v>0.34100000000000014</c:v>
                </c:pt>
                <c:pt idx="3">
                  <c:v>0.20600000000000002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9E-4298-B6BA-9E02DAF04C69}"/>
            </c:ext>
          </c:extLst>
        </c:ser>
        <c:dLbls/>
        <c:gapWidth val="100"/>
        <c:overlap val="-27"/>
        <c:axId val="61326080"/>
        <c:axId val="61327616"/>
      </c:barChart>
      <c:catAx>
        <c:axId val="61326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327616"/>
        <c:crosses val="autoZero"/>
        <c:auto val="1"/>
        <c:lblAlgn val="ctr"/>
        <c:lblOffset val="100"/>
      </c:catAx>
      <c:valAx>
        <c:axId val="61327616"/>
        <c:scaling>
          <c:orientation val="minMax"/>
        </c:scaling>
        <c:delete val="1"/>
        <c:axPos val="l"/>
        <c:numFmt formatCode="0.0%" sourceLinked="1"/>
        <c:tickLblPos val="none"/>
        <c:crossAx val="613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272C-5535-4A9E-A29F-847F43465C9A}" type="datetimeFigureOut">
              <a:rPr lang="pt-BR" smtClean="0"/>
              <a:pPr/>
              <a:t>27/05/2024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EA9B-C7E4-4B39-A668-14840E8F89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024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5AF41-521A-4ED0-AFAB-A5B34B89DA2E}" type="datetimeFigureOut">
              <a:rPr lang="pt-BR" smtClean="0"/>
              <a:pPr/>
              <a:t>27/05/2024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5185F-25EA-4BD3-AFA0-B928052446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54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354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34" t="74436" b="1"/>
          <a:stretch/>
        </p:blipFill>
        <p:spPr>
          <a:xfrm>
            <a:off x="6709025" y="-64207"/>
            <a:ext cx="5482975" cy="4153123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 userDrawn="1"/>
        </p:nvSpPr>
        <p:spPr>
          <a:xfrm>
            <a:off x="11498580" y="6137910"/>
            <a:ext cx="605790" cy="72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9829800" cy="183177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10515600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 userDrawn="1"/>
        </p:nvCxnSpPr>
        <p:spPr>
          <a:xfrm flipH="1">
            <a:off x="838200" y="3981731"/>
            <a:ext cx="6293735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0530"/>
            <a:ext cx="2218763" cy="4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1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6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3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27/05/2024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2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24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11315700" y="6183630"/>
            <a:ext cx="876300" cy="6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04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0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/>
              <a:pPr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Conector reto 9"/>
          <p:cNvCxnSpPr/>
          <p:nvPr userDrawn="1"/>
        </p:nvCxnSpPr>
        <p:spPr>
          <a:xfrm flipH="1">
            <a:off x="838200" y="1341334"/>
            <a:ext cx="920944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3340" y="6271451"/>
            <a:ext cx="595275" cy="5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6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E9747C6-2648-22D0-B134-DF238B9C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580606"/>
            <a:ext cx="6294121" cy="2315639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rgbClr val="26150D"/>
                </a:solidFill>
              </a:rPr>
              <a:t>Audiência Pública</a:t>
            </a:r>
            <a:br>
              <a:rPr lang="pt-BR" sz="4000" dirty="0">
                <a:solidFill>
                  <a:srgbClr val="26150D"/>
                </a:solidFill>
              </a:rPr>
            </a:br>
            <a:r>
              <a:rPr lang="pt-BR" sz="3200" dirty="0">
                <a:solidFill>
                  <a:srgbClr val="26150D"/>
                </a:solidFill>
              </a:rPr>
              <a:t/>
            </a:r>
            <a:br>
              <a:rPr lang="pt-BR" sz="3200" dirty="0">
                <a:solidFill>
                  <a:srgbClr val="26150D"/>
                </a:solidFill>
              </a:rPr>
            </a:br>
            <a:r>
              <a:rPr lang="pt-BR" sz="3200" dirty="0">
                <a:solidFill>
                  <a:srgbClr val="26150D"/>
                </a:solidFill>
              </a:rPr>
              <a:t>Lei que prevê a renegociação da dívida do Fundo de Financiamento Estudantil - Fies</a:t>
            </a:r>
          </a:p>
        </p:txBody>
      </p:sp>
      <p:sp>
        <p:nvSpPr>
          <p:cNvPr id="10" name="Subtítulo 4">
            <a:extLst>
              <a:ext uri="{FF2B5EF4-FFF2-40B4-BE49-F238E27FC236}">
                <a16:creationId xmlns:a16="http://schemas.microsoft.com/office/drawing/2014/main" xmlns="" id="{07A2DCBF-7A76-3184-8078-C2900B4F4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10515600" cy="1325096"/>
          </a:xfrm>
        </p:spPr>
        <p:txBody>
          <a:bodyPr/>
          <a:lstStyle/>
          <a:p>
            <a:r>
              <a:rPr lang="pt-BR" sz="2000" dirty="0"/>
              <a:t>Comissão de Educação da Câmara  dos Deputados</a:t>
            </a:r>
          </a:p>
          <a:p>
            <a:r>
              <a:rPr lang="pt-BR" sz="1800" dirty="0"/>
              <a:t>28 de maio de 2024</a:t>
            </a:r>
          </a:p>
        </p:txBody>
      </p:sp>
    </p:spTree>
    <p:extLst>
      <p:ext uri="{BB962C8B-B14F-4D97-AF65-F5344CB8AC3E}">
        <p14:creationId xmlns:p14="http://schemas.microsoft.com/office/powerpoint/2010/main" xmlns="" val="5673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6B0142D-7CF8-4345-8225-82A828D8B5D8}"/>
              </a:ext>
            </a:extLst>
          </p:cNvPr>
          <p:cNvSpPr txBox="1"/>
          <p:nvPr/>
        </p:nvSpPr>
        <p:spPr>
          <a:xfrm>
            <a:off x="2574524" y="2757003"/>
            <a:ext cx="623212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5600">
                <a:solidFill>
                  <a:schemeClr val="accent1"/>
                </a:solidFill>
              </a:rPr>
              <a:t>MUITO OBRIGADO!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F492F66-6131-F883-BB2A-8B01FC8C750B}"/>
              </a:ext>
            </a:extLst>
          </p:cNvPr>
          <p:cNvSpPr txBox="1"/>
          <p:nvPr/>
        </p:nvSpPr>
        <p:spPr>
          <a:xfrm>
            <a:off x="452762" y="4128361"/>
            <a:ext cx="10182688" cy="6309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accent1"/>
                </a:solidFill>
              </a:rPr>
              <a:t>paulo.malheiros@tcu.gov.br</a:t>
            </a:r>
          </a:p>
        </p:txBody>
      </p:sp>
    </p:spTree>
    <p:extLst>
      <p:ext uri="{BB962C8B-B14F-4D97-AF65-F5344CB8AC3E}">
        <p14:creationId xmlns:p14="http://schemas.microsoft.com/office/powerpoint/2010/main" xmlns="" val="316815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6145530" cy="1831770"/>
          </a:xfrm>
        </p:spPr>
        <p:txBody>
          <a:bodyPr/>
          <a:lstStyle/>
          <a:p>
            <a:pPr algn="ctr"/>
            <a:r>
              <a:rPr lang="pt-BR" sz="3800"/>
              <a:t>Auditoria Operacional nos Programas Fies e Prouni</a:t>
            </a:r>
            <a:endParaRPr lang="pt-BR" sz="3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Processo pendente de julgamento pelo TCU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Número do Processo: TC 016.100/2023-9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Relator: Ministro Walton Alencar Rodrigues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Brasília, 14 de maio de 2024</a:t>
            </a:r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156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910556"/>
            <a:ext cx="9353550" cy="3471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/>
              <a:t>Objetivo</a:t>
            </a:r>
          </a:p>
          <a:p>
            <a:pPr marL="0" indent="0" algn="just">
              <a:buNone/>
            </a:pPr>
            <a:r>
              <a:rPr lang="pt-BR"/>
              <a:t>Identificar e avaliar eventuais fragmentações, sobreposições, duplicidades e lacunas </a:t>
            </a:r>
            <a:r>
              <a:rPr lang="pt-BR" b="1">
                <a:solidFill>
                  <a:srgbClr val="00B050"/>
                </a:solidFill>
              </a:rPr>
              <a:t>(FSDL) </a:t>
            </a:r>
            <a:r>
              <a:rPr lang="pt-BR"/>
              <a:t>existentes entre o Fies e o Prouni, abordando ainda aspectos relacionados à estruturação das políticas públicas a eles associadas e à revisão de gastos </a:t>
            </a:r>
            <a:r>
              <a:rPr lang="pt-BR" b="1">
                <a:solidFill>
                  <a:srgbClr val="00B050"/>
                </a:solidFill>
              </a:rPr>
              <a:t>(</a:t>
            </a:r>
            <a:r>
              <a:rPr lang="pt-BR" b="1" err="1">
                <a:solidFill>
                  <a:srgbClr val="00B050"/>
                </a:solidFill>
              </a:rPr>
              <a:t>Spending</a:t>
            </a:r>
            <a:r>
              <a:rPr lang="pt-BR" b="1">
                <a:solidFill>
                  <a:srgbClr val="00B050"/>
                </a:solidFill>
              </a:rPr>
              <a:t> Review)</a:t>
            </a:r>
            <a:r>
              <a:rPr lang="pt-BR"/>
              <a:t>, de modo a contribuir para uma maior eficiência na alocação do orçamento federal destinado a esses programas.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>
                <a:solidFill>
                  <a:schemeClr val="tx1"/>
                </a:solidFill>
              </a:rPr>
              <a:t>Qual o objetivo da auditoria?</a:t>
            </a:r>
          </a:p>
        </p:txBody>
      </p:sp>
    </p:spTree>
    <p:extLst>
      <p:ext uri="{BB962C8B-B14F-4D97-AF65-F5344CB8AC3E}">
        <p14:creationId xmlns:p14="http://schemas.microsoft.com/office/powerpoint/2010/main" xmlns="" val="257111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3B7E68C-A550-B894-59BB-A35F9F610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pt-BR">
                <a:solidFill>
                  <a:schemeClr val="tx1"/>
                </a:solidFill>
                <a:cs typeface="Calibri"/>
              </a:rPr>
              <a:t>Caracterização Gráfica de FSDL</a:t>
            </a:r>
          </a:p>
        </p:txBody>
      </p:sp>
      <p:pic>
        <p:nvPicPr>
          <p:cNvPr id="4" name="Picture 1085131667">
            <a:extLst>
              <a:ext uri="{FF2B5EF4-FFF2-40B4-BE49-F238E27FC236}">
                <a16:creationId xmlns:a16="http://schemas.microsoft.com/office/drawing/2014/main" xmlns="" id="{815462B7-4E0D-5170-6D74-A10BBEA69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489" y="2435243"/>
            <a:ext cx="7497221" cy="263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806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agrama&#10;&#10;Descrição gerada automaticamente">
            <a:extLst>
              <a:ext uri="{FF2B5EF4-FFF2-40B4-BE49-F238E27FC236}">
                <a16:creationId xmlns:a16="http://schemas.microsoft.com/office/drawing/2014/main" xmlns="" id="{52FD1F33-6E94-5112-1982-6DB52617B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167" y="1478844"/>
            <a:ext cx="11815344" cy="523008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2320757-3C73-1D75-AFAD-250C3CF0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66" y="270935"/>
            <a:ext cx="10205156" cy="1072444"/>
          </a:xfrm>
        </p:spPr>
        <p:txBody>
          <a:bodyPr lIns="91440" tIns="45720" rIns="91440" bIns="45720" anchor="b" anchorCtr="0"/>
          <a:lstStyle/>
          <a:p>
            <a:r>
              <a:rPr lang="pt-BR" sz="2400">
                <a:cs typeface="Calibri"/>
              </a:rPr>
              <a:t>Sobreposição entre Fies e Prouni na medida em que a política de crédito educativo tem funcionado como uma política de bolsas estudantis a fundo perdido. 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xmlns="" val="318871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7237927-FF50-DA9D-245F-C8B5CB70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19075"/>
            <a:ext cx="9167191" cy="1118236"/>
          </a:xfrm>
        </p:spPr>
        <p:txBody>
          <a:bodyPr/>
          <a:lstStyle/>
          <a:p>
            <a:r>
              <a:rPr lang="pt-BR" sz="2800"/>
              <a:t>Conclusões quanto à sobreposição entre Fies e Prouni representada pela concessão de produtos similares </a:t>
            </a:r>
          </a:p>
        </p:txBody>
      </p:sp>
      <p:pic>
        <p:nvPicPr>
          <p:cNvPr id="4" name="Espaço Reservado para Conteúdo 3" descr="Diagrama&#10;&#10;Descrição gerada automaticamente">
            <a:extLst>
              <a:ext uri="{FF2B5EF4-FFF2-40B4-BE49-F238E27FC236}">
                <a16:creationId xmlns:a16="http://schemas.microsoft.com/office/drawing/2014/main" xmlns="" id="{7D5285CC-BD94-E653-0B65-C5FCE4B78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529" y="1731298"/>
            <a:ext cx="7477125" cy="450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93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444B1A5B-A09F-E040-39FC-685E96D2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50"/>
            <a:ext cx="4669465" cy="2285074"/>
          </a:xfrm>
        </p:spPr>
        <p:txBody>
          <a:bodyPr>
            <a:normAutofit/>
          </a:bodyPr>
          <a:lstStyle/>
          <a:p>
            <a:pPr marL="0" marR="78740" indent="-342900" algn="just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kern="0" dirty="0"/>
              <a:t>Aproximadamente </a:t>
            </a:r>
            <a:r>
              <a:rPr lang="pt-BR" sz="2400" b="1" kern="0" dirty="0">
                <a:solidFill>
                  <a:srgbClr val="00B0F0"/>
                </a:solidFill>
              </a:rPr>
              <a:t>80% dos contratos do Fies</a:t>
            </a:r>
            <a:r>
              <a:rPr lang="pt-BR" sz="2400" kern="0" dirty="0"/>
              <a:t> se deu com estudantes que se enquadram na faixa de renda elegível para bolsa integral do Prouni </a:t>
            </a:r>
            <a:r>
              <a:rPr lang="pt-BR" sz="2400" kern="0" dirty="0">
                <a:solidFill>
                  <a:srgbClr val="00B0F0"/>
                </a:solidFill>
              </a:rPr>
              <a:t>(</a:t>
            </a:r>
            <a:r>
              <a:rPr lang="pt-BR" sz="2400" b="1" kern="0" dirty="0">
                <a:solidFill>
                  <a:srgbClr val="00B0F0"/>
                </a:solidFill>
              </a:rPr>
              <a:t>1,5 SM</a:t>
            </a:r>
            <a:r>
              <a:rPr lang="pt-BR" sz="2400" kern="0" dirty="0">
                <a:solidFill>
                  <a:srgbClr val="00B0F0"/>
                </a:solidFill>
              </a:rPr>
              <a:t>).</a:t>
            </a:r>
            <a:endParaRPr lang="pt-BR" sz="2400" kern="0" dirty="0"/>
          </a:p>
          <a:p>
            <a:pPr marL="0" marR="78740" indent="-342900" algn="just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sz="2400" i="1" kern="0" dirty="0">
              <a:solidFill>
                <a:srgbClr val="0C11E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7237927-FF50-DA9D-245F-C8B5CB70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00025"/>
            <a:ext cx="9167191" cy="1118236"/>
          </a:xfrm>
        </p:spPr>
        <p:txBody>
          <a:bodyPr/>
          <a:lstStyle/>
          <a:p>
            <a:r>
              <a:rPr lang="pt-BR" sz="3200"/>
              <a:t>Conclusões quanto à sobreposição do público-alvo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6DE6307C-CA50-225B-FA0A-9CD03EC82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9828938"/>
              </p:ext>
            </p:extLst>
          </p:nvPr>
        </p:nvGraphicFramePr>
        <p:xfrm>
          <a:off x="6010368" y="1930589"/>
          <a:ext cx="5138891" cy="402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CB40A58-A45D-643A-A026-7A6AE7A6B7A1}"/>
              </a:ext>
            </a:extLst>
          </p:cNvPr>
          <p:cNvSpPr txBox="1"/>
          <p:nvPr/>
        </p:nvSpPr>
        <p:spPr>
          <a:xfrm>
            <a:off x="838198" y="3733504"/>
            <a:ext cx="4669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78740" indent="-342900" algn="just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kern="0" dirty="0"/>
              <a:t>84% dos acordos de repactuação do Fies feitos entre 7/3 e 30/12/22 ocorreram com estudantes que tinham perfil de renda familiar de até 1,5 SM.</a:t>
            </a:r>
          </a:p>
        </p:txBody>
      </p:sp>
      <p:sp>
        <p:nvSpPr>
          <p:cNvPr id="4" name="Círculo: Vazio 3">
            <a:extLst>
              <a:ext uri="{FF2B5EF4-FFF2-40B4-BE49-F238E27FC236}">
                <a16:creationId xmlns:a16="http://schemas.microsoft.com/office/drawing/2014/main" xmlns="" id="{C6977F67-4474-18F6-F9BD-3C6C71039A2D}"/>
              </a:ext>
            </a:extLst>
          </p:cNvPr>
          <p:cNvSpPr/>
          <p:nvPr/>
        </p:nvSpPr>
        <p:spPr>
          <a:xfrm>
            <a:off x="7170345" y="2544024"/>
            <a:ext cx="1638677" cy="3757188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4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7" grpId="0">
        <p:bldAsOne/>
      </p:bldGraphic>
      <p:bldP spid="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69CAF9CD-EE96-5F43-4683-31E6F068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Qual o papel dos fundos garantidores do Fies nos processos de renegociação dos contratos com débitos vencidos e não pagos a mais de 360 dias?</a:t>
            </a:r>
          </a:p>
          <a:p>
            <a:pPr algn="just"/>
            <a:r>
              <a:rPr lang="pt-BR" dirty="0"/>
              <a:t>Por quê a renegociação não se deu entre os fundos garantidores e os estudantes, mas sim entre a União e os estudantes?</a:t>
            </a:r>
          </a:p>
          <a:p>
            <a:pPr algn="just"/>
            <a:r>
              <a:rPr lang="pt-BR" dirty="0"/>
              <a:t>O Fies é o programa que possui o melhor custo-efetividade para o governo garantir o acesso de estudantes de renda bruta familiar até 1,5 SM ao ensino superior?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9C75B2C-CA4D-24BC-9B9A-ADFD558EC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281" y="269991"/>
            <a:ext cx="9829800" cy="1087867"/>
          </a:xfrm>
        </p:spPr>
        <p:txBody>
          <a:bodyPr/>
          <a:lstStyle/>
          <a:p>
            <a:r>
              <a:rPr lang="pt-BR" sz="3800" dirty="0"/>
              <a:t>Reflexões sobre os processos de renegociação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363360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aed1e3-fe94-4db5-a3ca-de9dfee943ad">
      <Terms xmlns="http://schemas.microsoft.com/office/infopath/2007/PartnerControls"/>
    </lcf76f155ced4ddcb4097134ff3c332f>
    <SharedWithUsers xmlns="cc778fc6-d01e-41ac-afb4-9bf90a880e3e">
      <UserInfo>
        <DisplayName>Paulo Roberto Moreira Lopes</DisplayName>
        <AccountId>14</AccountId>
        <AccountType/>
      </UserInfo>
      <UserInfo>
        <DisplayName>Paulo Malheiros da Franca Júnior</DisplayName>
        <AccountId>6</AccountId>
        <AccountType/>
      </UserInfo>
      <UserInfo>
        <DisplayName>Cristiane Leal da Costa</DisplayName>
        <AccountId>17</AccountId>
        <AccountType/>
      </UserInfo>
      <UserInfo>
        <DisplayName>Ana Paula Silva da Silva</DisplayName>
        <AccountId>11</AccountId>
        <AccountType/>
      </UserInfo>
      <UserInfo>
        <DisplayName>Rosana de Oliveira Machado Aragão</DisplayName>
        <AccountId>12</AccountId>
        <AccountType/>
      </UserInfo>
      <UserInfo>
        <DisplayName>Vanessa Lopes de Lima</DisplayName>
        <AccountId>29</AccountId>
        <AccountType/>
      </UserInfo>
      <UserInfo>
        <DisplayName>Carlos Augusto de Melo Ferraz</DisplayName>
        <AccountId>30</AccountId>
        <AccountType/>
      </UserInfo>
      <UserInfo>
        <DisplayName>André França Corrêa</DisplayName>
        <AccountId>31</AccountId>
        <AccountType/>
      </UserInfo>
      <UserInfo>
        <DisplayName>Bruno Loureiro Mahé</DisplayName>
        <AccountId>16</AccountId>
        <AccountType/>
      </UserInfo>
      <UserInfo>
        <DisplayName>Alipio Dias dos Santos Neto</DisplayName>
        <AccountId>32</AccountId>
        <AccountType/>
      </UserInfo>
      <UserInfo>
        <DisplayName>Fernando Costa Neira</DisplayName>
        <AccountId>33</AccountId>
        <AccountType/>
      </UserInfo>
      <UserInfo>
        <DisplayName>João Ribeiro dos Santos Filho</DisplayName>
        <AccountId>34</AccountId>
        <AccountType/>
      </UserInfo>
      <UserInfo>
        <DisplayName>Laura Oliveira Malagoni Cavalcante</DisplayName>
        <AccountId>35</AccountId>
        <AccountType/>
      </UserInfo>
      <UserInfo>
        <DisplayName>Thiago Aparecido Bonifácio de Souza</DisplayName>
        <AccountId>18</AccountId>
        <AccountType/>
      </UserInfo>
      <UserInfo>
        <DisplayName>Gregório Silveira de Faria</DisplayName>
        <AccountId>36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2096912CAEE45AA1884C5944EAD2C" ma:contentTypeVersion="13" ma:contentTypeDescription="Create a new document." ma:contentTypeScope="" ma:versionID="fcc4e6fa1e4e49a162e0aa00e064b1f8">
  <xsd:schema xmlns:xsd="http://www.w3.org/2001/XMLSchema" xmlns:xs="http://www.w3.org/2001/XMLSchema" xmlns:p="http://schemas.microsoft.com/office/2006/metadata/properties" xmlns:ns2="26aed1e3-fe94-4db5-a3ca-de9dfee943ad" xmlns:ns3="cc778fc6-d01e-41ac-afb4-9bf90a880e3e" targetNamespace="http://schemas.microsoft.com/office/2006/metadata/properties" ma:root="true" ma:fieldsID="11b467157b8ced41b66046676daf77b1" ns2:_="" ns3:_="">
    <xsd:import namespace="26aed1e3-fe94-4db5-a3ca-de9dfee943ad"/>
    <xsd:import namespace="cc778fc6-d01e-41ac-afb4-9bf90a880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d1e3-fe94-4db5-a3ca-de9dfee94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78fc6-d01e-41ac-afb4-9bf90a880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85778-312C-4BE2-9A69-036C0A20630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26aed1e3-fe94-4db5-a3ca-de9dfee943ad"/>
    <ds:schemaRef ds:uri="http://purl.org/dc/elements/1.1/"/>
    <ds:schemaRef ds:uri="cc778fc6-d01e-41ac-afb4-9bf90a880e3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4438A3-6D86-4CC7-BC5F-F269429780AB}">
  <ds:schemaRefs>
    <ds:schemaRef ds:uri="26aed1e3-fe94-4db5-a3ca-de9dfee943ad"/>
    <ds:schemaRef ds:uri="cc778fc6-d01e-41ac-afb4-9bf90a880e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64D478-1F9F-4410-AD60-DBFFC4D498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316</Words>
  <Application>Microsoft Office PowerPoint</Application>
  <PresentationFormat>Personalizar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Audiência Pública  Lei que prevê a renegociação da dívida do Fundo de Financiamento Estudantil - Fies</vt:lpstr>
      <vt:lpstr>Auditoria Operacional nos Programas Fies e Prouni</vt:lpstr>
      <vt:lpstr>Qual o objetivo da auditoria?</vt:lpstr>
      <vt:lpstr>Caracterização Gráfica de FSDL</vt:lpstr>
      <vt:lpstr>Sobreposição entre Fies e Prouni na medida em que a política de crédito educativo tem funcionado como uma política de bolsas estudantis a fundo perdido. </vt:lpstr>
      <vt:lpstr>Slide 6</vt:lpstr>
      <vt:lpstr>Conclusões quanto à sobreposição entre Fies e Prouni representada pela concessão de produtos similares </vt:lpstr>
      <vt:lpstr>Conclusões quanto à sobreposição do público-alvo</vt:lpstr>
      <vt:lpstr>Reflexões sobre os processos de renegociação</vt:lpstr>
      <vt:lpstr>Slide 10</vt:lpstr>
    </vt:vector>
  </TitlesOfParts>
  <Company>TCU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Franca de Araujo</dc:creator>
  <cp:lastModifiedBy>Windows User</cp:lastModifiedBy>
  <cp:revision>4</cp:revision>
  <dcterms:created xsi:type="dcterms:W3CDTF">2017-08-17T18:26:50Z</dcterms:created>
  <dcterms:modified xsi:type="dcterms:W3CDTF">2024-05-27T23:03:47Z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0x0101007892096912CAEE45AA1884C5944EAD2C</vt:lpwstr>
  </property>
  <property fmtid="{D5CDD505-2E9C-101B-9397-08002B2CF9AE}" pid="3" name="MediaServiceImageTags">
    <vt:lpwstr/>
  </property>
</Properties>
</file>