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78" r:id="rId5"/>
    <p:sldId id="270" r:id="rId6"/>
    <p:sldId id="286" r:id="rId7"/>
    <p:sldId id="287" r:id="rId8"/>
    <p:sldId id="302" r:id="rId9"/>
    <p:sldId id="303" r:id="rId10"/>
    <p:sldId id="285" r:id="rId11"/>
    <p:sldId id="280" r:id="rId12"/>
    <p:sldId id="269" r:id="rId13"/>
    <p:sldId id="282" r:id="rId14"/>
    <p:sldId id="281" r:id="rId15"/>
    <p:sldId id="284" r:id="rId16"/>
    <p:sldId id="283" r:id="rId17"/>
    <p:sldId id="267" r:id="rId18"/>
    <p:sldId id="296" r:id="rId19"/>
    <p:sldId id="297" r:id="rId20"/>
    <p:sldId id="299" r:id="rId21"/>
    <p:sldId id="301" r:id="rId22"/>
    <p:sldId id="259" r:id="rId23"/>
    <p:sldId id="261" r:id="rId24"/>
    <p:sldId id="258" r:id="rId25"/>
    <p:sldId id="274" r:id="rId26"/>
    <p:sldId id="275" r:id="rId27"/>
    <p:sldId id="295" r:id="rId28"/>
    <p:sldId id="298" r:id="rId29"/>
    <p:sldId id="292" r:id="rId30"/>
    <p:sldId id="293" r:id="rId31"/>
    <p:sldId id="294" r:id="rId32"/>
    <p:sldId id="289" r:id="rId33"/>
    <p:sldId id="288" r:id="rId34"/>
    <p:sldId id="290" r:id="rId35"/>
    <p:sldId id="291" r:id="rId36"/>
    <p:sldId id="272" r:id="rId37"/>
    <p:sldId id="273" r:id="rId38"/>
    <p:sldId id="279" r:id="rId39"/>
  </p:sldIdLst>
  <p:sldSz cx="12192000" cy="6858000"/>
  <p:notesSz cx="6886575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163E2-3BD2-425A-A205-0FD456F839CF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08625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A600E-80CF-4788-B642-5179A4CB4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92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A600E-80CF-4788-B642-5179A4CB496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84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ECB4-FB85-45E3-8B83-0D90CD899E8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1879-9D65-473D-9B6A-62A8D29FC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72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ECB4-FB85-45E3-8B83-0D90CD899E8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1879-9D65-473D-9B6A-62A8D29FC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73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ECB4-FB85-45E3-8B83-0D90CD899E8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1879-9D65-473D-9B6A-62A8D29FC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45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ECB4-FB85-45E3-8B83-0D90CD899E8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1879-9D65-473D-9B6A-62A8D29FC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15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ECB4-FB85-45E3-8B83-0D90CD899E8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1879-9D65-473D-9B6A-62A8D29FC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6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ECB4-FB85-45E3-8B83-0D90CD899E8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1879-9D65-473D-9B6A-62A8D29FC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46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ECB4-FB85-45E3-8B83-0D90CD899E8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1879-9D65-473D-9B6A-62A8D29FC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9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ECB4-FB85-45E3-8B83-0D90CD899E8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1879-9D65-473D-9B6A-62A8D29FC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87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ECB4-FB85-45E3-8B83-0D90CD899E8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1879-9D65-473D-9B6A-62A8D29FC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83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ECB4-FB85-45E3-8B83-0D90CD899E8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1879-9D65-473D-9B6A-62A8D29FC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77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ECB4-FB85-45E3-8B83-0D90CD899E8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1879-9D65-473D-9B6A-62A8D29FC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66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ECB4-FB85-45E3-8B83-0D90CD899E8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1879-9D65-473D-9B6A-62A8D29FC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75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7078"/>
            <a:ext cx="10515600" cy="140351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>
                <a:solidFill>
                  <a:srgbClr val="FFFF00"/>
                </a:solidFill>
              </a:rPr>
              <a:t>CÂMARA DOS DEPUTADOS</a:t>
            </a:r>
            <a:br>
              <a:rPr lang="pt-BR" sz="3600" dirty="0">
                <a:solidFill>
                  <a:srgbClr val="FFFF00"/>
                </a:solidFill>
              </a:rPr>
            </a:br>
            <a:r>
              <a:rPr lang="pt-BR" sz="3600" dirty="0">
                <a:solidFill>
                  <a:srgbClr val="FFFF00"/>
                </a:solidFill>
              </a:rPr>
              <a:t>COMISSÃO DE EDUCAÇÃO</a:t>
            </a:r>
            <a:br>
              <a:rPr lang="pt-BR" sz="3600" dirty="0">
                <a:solidFill>
                  <a:srgbClr val="FFFF00"/>
                </a:solidFill>
              </a:rPr>
            </a:br>
            <a:r>
              <a:rPr lang="pt-BR" sz="3600" dirty="0">
                <a:solidFill>
                  <a:srgbClr val="FFFF00"/>
                </a:solidFill>
              </a:rPr>
              <a:t>AUDIÊNCIA PÚBLICA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81363" y="21421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O Novo Marco Regulatório para oferta de cursos de graduação em </a:t>
            </a:r>
            <a:r>
              <a:rPr lang="pt-BR" b="1" dirty="0" err="1">
                <a:solidFill>
                  <a:schemeClr val="bg1"/>
                </a:solidFill>
              </a:rPr>
              <a:t>EaD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274256" y="5184766"/>
            <a:ext cx="44745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chemeClr val="bg1"/>
                </a:solidFill>
              </a:rPr>
              <a:t>Prof. Me. Eng. Wilson Picler</a:t>
            </a:r>
          </a:p>
          <a:p>
            <a:r>
              <a:rPr lang="pt-BR" sz="1800" b="1" dirty="0">
                <a:solidFill>
                  <a:schemeClr val="bg1"/>
                </a:solidFill>
              </a:rPr>
              <a:t>Licenciado em Física (UFPR)</a:t>
            </a:r>
          </a:p>
          <a:p>
            <a:r>
              <a:rPr lang="pt-BR" sz="1800" b="1" dirty="0">
                <a:solidFill>
                  <a:schemeClr val="bg1"/>
                </a:solidFill>
              </a:rPr>
              <a:t>Presidente da Uninter S.A., e da AMED-HÍBRI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81363" y="3674264"/>
            <a:ext cx="8525091" cy="498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>
                <a:solidFill>
                  <a:schemeClr val="bg1"/>
                </a:solidFill>
              </a:rPr>
              <a:t>REQ 221/2024 CE, do deputado </a:t>
            </a:r>
            <a:r>
              <a:rPr lang="pt-BR" sz="1400" b="1" dirty="0" err="1">
                <a:solidFill>
                  <a:schemeClr val="bg1"/>
                </a:solidFill>
              </a:rPr>
              <a:t>Moses</a:t>
            </a:r>
            <a:r>
              <a:rPr lang="pt-BR" sz="1400" b="1" dirty="0">
                <a:solidFill>
                  <a:schemeClr val="bg1"/>
                </a:solidFill>
              </a:rPr>
              <a:t> Rodrigues; REQ 222/2024 CE, do deputado </a:t>
            </a:r>
            <a:r>
              <a:rPr lang="pt-BR" sz="1400" b="1" dirty="0" err="1">
                <a:solidFill>
                  <a:schemeClr val="bg1"/>
                </a:solidFill>
              </a:rPr>
              <a:t>Átila</a:t>
            </a:r>
            <a:r>
              <a:rPr lang="pt-BR" sz="1400" b="1" dirty="0">
                <a:solidFill>
                  <a:schemeClr val="bg1"/>
                </a:solidFill>
              </a:rPr>
              <a:t> Lira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E008EB8-4767-D39E-0C02-AD637D265C76}"/>
              </a:ext>
            </a:extLst>
          </p:cNvPr>
          <p:cNvSpPr txBox="1">
            <a:spLocks/>
          </p:cNvSpPr>
          <p:nvPr/>
        </p:nvSpPr>
        <p:spPr>
          <a:xfrm>
            <a:off x="4900291" y="4296990"/>
            <a:ext cx="2040459" cy="737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00B0F0"/>
                </a:solidFill>
              </a:rPr>
              <a:t>26/11/2024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38200" y="5370493"/>
            <a:ext cx="322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C000"/>
                </a:solidFill>
              </a:rPr>
              <a:t>AMED-HÍBRI</a:t>
            </a:r>
          </a:p>
          <a:p>
            <a:r>
              <a:rPr lang="pt-BR" b="1" dirty="0">
                <a:solidFill>
                  <a:srgbClr val="FFC000"/>
                </a:solidFill>
              </a:rPr>
              <a:t>Associação dos Mantenedores de Educação a Distância Híbrida</a:t>
            </a:r>
          </a:p>
        </p:txBody>
      </p:sp>
    </p:spTree>
    <p:extLst>
      <p:ext uri="{BB962C8B-B14F-4D97-AF65-F5344CB8AC3E}">
        <p14:creationId xmlns:p14="http://schemas.microsoft.com/office/powerpoint/2010/main" val="198099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788FD-1BCC-198B-411E-C9C73F61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26" y="85874"/>
            <a:ext cx="4725901" cy="648552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LICENCIATURAS</a:t>
            </a:r>
            <a:br>
              <a:rPr lang="pt-BR" sz="3600" b="1" dirty="0">
                <a:solidFill>
                  <a:srgbClr val="FFFF00"/>
                </a:solidFill>
              </a:rPr>
            </a:br>
            <a:r>
              <a:rPr lang="pt-BR" sz="3600" b="1" dirty="0">
                <a:solidFill>
                  <a:schemeClr val="bg1"/>
                </a:solidFill>
              </a:rPr>
              <a:t>NOTA MÍNIMA NO ENADE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sz="3100" b="1" dirty="0">
                <a:solidFill>
                  <a:schemeClr val="bg1"/>
                </a:solidFill>
              </a:rPr>
              <a:t>Tanto para receber o Diploma como para o Concurso</a:t>
            </a:r>
            <a:br>
              <a:rPr lang="pt-BR" b="1" dirty="0">
                <a:solidFill>
                  <a:schemeClr val="bg1"/>
                </a:solidFill>
              </a:rPr>
            </a:br>
            <a:br>
              <a:rPr lang="pt-BR" b="1" dirty="0">
                <a:solidFill>
                  <a:srgbClr val="FFFF00"/>
                </a:solidFill>
              </a:rPr>
            </a:br>
            <a:r>
              <a:rPr lang="pt-BR" sz="3100" dirty="0">
                <a:solidFill>
                  <a:schemeClr val="bg1"/>
                </a:solidFill>
              </a:rPr>
              <a:t>Índice de Progresso Social (IPS)</a:t>
            </a:r>
            <a:br>
              <a:rPr lang="pt-BR" sz="3100" dirty="0">
                <a:solidFill>
                  <a:schemeClr val="bg1"/>
                </a:solidFill>
              </a:rPr>
            </a:br>
            <a:br>
              <a:rPr lang="pt-BR" sz="3100" dirty="0">
                <a:solidFill>
                  <a:schemeClr val="bg1"/>
                </a:solidFill>
              </a:rPr>
            </a:br>
            <a:r>
              <a:rPr lang="pt-BR" sz="3100" dirty="0">
                <a:solidFill>
                  <a:schemeClr val="bg1"/>
                </a:solidFill>
              </a:rPr>
              <a:t>7 x IPS do município</a:t>
            </a:r>
            <a:br>
              <a:rPr lang="pt-BR" sz="3100" dirty="0">
                <a:solidFill>
                  <a:schemeClr val="bg1"/>
                </a:solidFill>
              </a:rPr>
            </a:br>
            <a:r>
              <a:rPr lang="pt-BR" sz="3100" dirty="0">
                <a:solidFill>
                  <a:schemeClr val="bg1"/>
                </a:solidFill>
              </a:rPr>
              <a:t>Exemplo:</a:t>
            </a:r>
            <a:br>
              <a:rPr lang="pt-BR" sz="3100" dirty="0">
                <a:solidFill>
                  <a:schemeClr val="bg1"/>
                </a:solidFill>
              </a:rPr>
            </a:br>
            <a:br>
              <a:rPr lang="pt-BR" sz="3100" dirty="0">
                <a:solidFill>
                  <a:schemeClr val="bg1"/>
                </a:solidFill>
              </a:rPr>
            </a:br>
            <a:r>
              <a:rPr lang="pt-BR" sz="3100" dirty="0">
                <a:solidFill>
                  <a:schemeClr val="bg1"/>
                </a:solidFill>
              </a:rPr>
              <a:t>IPS 70 – 490</a:t>
            </a:r>
            <a:br>
              <a:rPr lang="pt-BR" sz="3100" dirty="0">
                <a:solidFill>
                  <a:schemeClr val="bg1"/>
                </a:solidFill>
              </a:rPr>
            </a:br>
            <a:r>
              <a:rPr lang="pt-BR" sz="3100" dirty="0">
                <a:solidFill>
                  <a:schemeClr val="bg1"/>
                </a:solidFill>
              </a:rPr>
              <a:t>IPS 60 – 420</a:t>
            </a:r>
            <a:br>
              <a:rPr lang="pt-BR" sz="3100" dirty="0">
                <a:solidFill>
                  <a:schemeClr val="bg1"/>
                </a:solidFill>
              </a:rPr>
            </a:br>
            <a:r>
              <a:rPr lang="pt-BR" sz="3100" dirty="0">
                <a:solidFill>
                  <a:schemeClr val="bg1"/>
                </a:solidFill>
              </a:rPr>
              <a:t>IPS 50 – 350</a:t>
            </a:r>
            <a:br>
              <a:rPr lang="pt-BR" sz="3100" dirty="0">
                <a:solidFill>
                  <a:schemeClr val="bg1"/>
                </a:solidFill>
              </a:rPr>
            </a:br>
            <a:br>
              <a:rPr lang="pt-BR" sz="3100" dirty="0">
                <a:solidFill>
                  <a:schemeClr val="bg1"/>
                </a:solidFill>
              </a:rPr>
            </a:br>
            <a:r>
              <a:rPr lang="pt-BR" sz="2200" dirty="0">
                <a:solidFill>
                  <a:schemeClr val="bg1"/>
                </a:solidFill>
              </a:rPr>
              <a:t>PEDAGOGIA: Média nacional atual = ~340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487" y="0"/>
            <a:ext cx="6213637" cy="638396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7124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66409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06A655-200E-3D9E-FD04-5CD301552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D78866-3140-C21F-E0DA-D2B18FFEF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66" y="1753737"/>
            <a:ext cx="11255186" cy="4278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Exemplos:</a:t>
            </a:r>
          </a:p>
          <a:p>
            <a:pPr marL="0" indent="0">
              <a:buNone/>
            </a:pPr>
            <a:endParaRPr lang="pt-BR" sz="3200" dirty="0">
              <a:solidFill>
                <a:schemeClr val="bg1"/>
              </a:solidFill>
            </a:endParaRPr>
          </a:p>
          <a:p>
            <a:r>
              <a:rPr lang="pt-BR" sz="3000" dirty="0">
                <a:solidFill>
                  <a:schemeClr val="bg1"/>
                </a:solidFill>
              </a:rPr>
              <a:t>Simulação virtual com no mínimo 30% de práticas reais – Conceito </a:t>
            </a:r>
            <a:r>
              <a:rPr lang="pt-BR" sz="3000" b="1" dirty="0">
                <a:solidFill>
                  <a:srgbClr val="FFFF00"/>
                </a:solidFill>
              </a:rPr>
              <a:t>3</a:t>
            </a:r>
          </a:p>
          <a:p>
            <a:r>
              <a:rPr lang="pt-BR" sz="3000" dirty="0">
                <a:solidFill>
                  <a:schemeClr val="bg1"/>
                </a:solidFill>
              </a:rPr>
              <a:t>Simulação virtual com no mínimo 60% de práticas reais – Conceito </a:t>
            </a:r>
            <a:r>
              <a:rPr lang="pt-BR" sz="3000" b="1" dirty="0">
                <a:solidFill>
                  <a:srgbClr val="FFFF00"/>
                </a:solidFill>
              </a:rPr>
              <a:t>4</a:t>
            </a:r>
          </a:p>
          <a:p>
            <a:r>
              <a:rPr lang="pt-BR" sz="3000" dirty="0">
                <a:solidFill>
                  <a:schemeClr val="bg1"/>
                </a:solidFill>
              </a:rPr>
              <a:t>Simulação virtual com no mínimo 80% de práticas reais – Conceito </a:t>
            </a:r>
            <a:r>
              <a:rPr lang="pt-BR" sz="3000" b="1" dirty="0">
                <a:solidFill>
                  <a:srgbClr val="FFFF00"/>
                </a:solidFill>
              </a:rPr>
              <a:t>5</a:t>
            </a:r>
          </a:p>
          <a:p>
            <a:endParaRPr lang="pt-BR" sz="3200" b="1" dirty="0">
              <a:solidFill>
                <a:srgbClr val="FFFF00"/>
              </a:solidFill>
            </a:endParaRPr>
          </a:p>
          <a:p>
            <a:r>
              <a:rPr lang="pt-BR" sz="3200" dirty="0">
                <a:solidFill>
                  <a:srgbClr val="FFFF00"/>
                </a:solidFill>
              </a:rPr>
              <a:t>Obs. Os cursos na área da saúde deverão ter 100 % das práticas realizadas em laboratórios físicos de apoio didáticos (LAFAD)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87907" y="71619"/>
            <a:ext cx="11402704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	</a:t>
            </a:r>
            <a:r>
              <a:rPr lang="pt-BR" b="1" dirty="0">
                <a:solidFill>
                  <a:srgbClr val="FFFF00"/>
                </a:solidFill>
              </a:rPr>
              <a:t>SISTEMAS DE CONCEITOS DO INEP</a:t>
            </a:r>
          </a:p>
          <a:p>
            <a:pPr algn="ctr"/>
            <a:r>
              <a:rPr lang="pt-BR" b="1" dirty="0">
                <a:solidFill>
                  <a:srgbClr val="FFFF00"/>
                </a:solidFill>
              </a:rPr>
              <a:t>VALORIZANDO ATIVIDADES PRÁTICAS REAIS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641228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48041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409" y="365124"/>
            <a:ext cx="11539182" cy="1695687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AVA INTEGRADO AO CONTROLE ACADÊMICO DA IES COM MONITORAMENTO DO NÍVEL DE ENGAJAMENTO DO ALUNO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016" y="2410414"/>
            <a:ext cx="11245175" cy="406338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Aulas virtuais síncronas com controle de tempo de presença e nível de engajamento integrado ao AVA.</a:t>
            </a:r>
          </a:p>
          <a:p>
            <a:r>
              <a:rPr lang="pt-BR" dirty="0">
                <a:solidFill>
                  <a:schemeClr val="bg1"/>
                </a:solidFill>
              </a:rPr>
              <a:t>AVA integrado com ferramentas de controle de desempenho e engajamento.</a:t>
            </a:r>
          </a:p>
          <a:p>
            <a:r>
              <a:rPr lang="pt-BR" dirty="0">
                <a:solidFill>
                  <a:schemeClr val="bg1"/>
                </a:solidFill>
              </a:rPr>
              <a:t>Possibilidade de as práticas mediadas serem realizadas por tutoria a distância, exceto para os cursos da área de saúde, cujas práticas deverão ocorrer em laboratórios físicos.</a:t>
            </a:r>
          </a:p>
          <a:p>
            <a:r>
              <a:rPr lang="pt-BR" dirty="0">
                <a:solidFill>
                  <a:srgbClr val="FFFF00"/>
                </a:solidFill>
              </a:rPr>
              <a:t>Justificativa: Em regiões menos desenvolvidas não há docentes QUALIFICADOS para conteúdos específicos.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352658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359" y="0"/>
            <a:ext cx="11996381" cy="3366780"/>
          </a:xfrm>
        </p:spPr>
        <p:txBody>
          <a:bodyPr>
            <a:normAutofit fontScale="90000"/>
          </a:bodyPr>
          <a:lstStyle/>
          <a:p>
            <a:r>
              <a:rPr lang="pt-BR" dirty="0"/>
              <a:t>	</a:t>
            </a:r>
            <a:r>
              <a:rPr lang="pt-BR" dirty="0">
                <a:solidFill>
                  <a:srgbClr val="FFFF00"/>
                </a:solidFill>
              </a:rPr>
              <a:t>ARQUIVO INDIVIDUAL DE MÍDIAS DE PRÁTICAS REALIZADAS</a:t>
            </a:r>
            <a:br>
              <a:rPr lang="pt-BR" dirty="0">
                <a:solidFill>
                  <a:srgbClr val="FFFF00"/>
                </a:solidFill>
              </a:rPr>
            </a:br>
            <a:b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pt-BR" dirty="0">
                <a:solidFill>
                  <a:srgbClr val="FFFF00"/>
                </a:solidFill>
                <a:latin typeface="Algerian" panose="04020705040A02060702" pitchFamily="82" charset="0"/>
              </a:rPr>
              <a:t>PORTFÓLIO DE ATIVIDADES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1851" y="3813578"/>
            <a:ext cx="9805916" cy="2873826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Arquivo de vídeo e fotos das práticas realizadas ao longo do curso, mantidos pela IES e pelo aluno, inclusive das aulas de práticas de ensino. Esse arquivo seria utilizado na ocasião do reconhecimento do curso e em processos seletivos dos quais o aluno participar.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209151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1789" y="186490"/>
            <a:ext cx="10515600" cy="4574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LICENCIATURA – RESOLUÇÃO Nº 4, DE 29 DE MAIO DE 2024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1631" y="977400"/>
            <a:ext cx="10515600" cy="85140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28% de </a:t>
            </a:r>
            <a:r>
              <a:rPr lang="en-US" dirty="0" err="1">
                <a:solidFill>
                  <a:schemeClr val="bg1"/>
                </a:solidFill>
              </a:rPr>
              <a:t>presencialidade</a:t>
            </a:r>
            <a:r>
              <a:rPr lang="en-US" dirty="0">
                <a:solidFill>
                  <a:schemeClr val="bg1"/>
                </a:solidFill>
              </a:rPr>
              <a:t> no </a:t>
            </a:r>
            <a:r>
              <a:rPr lang="en-US" dirty="0" err="1">
                <a:solidFill>
                  <a:schemeClr val="bg1"/>
                </a:solidFill>
              </a:rPr>
              <a:t>Núcleo</a:t>
            </a:r>
            <a:r>
              <a:rPr lang="en-US" dirty="0">
                <a:solidFill>
                  <a:schemeClr val="bg1"/>
                </a:solidFill>
              </a:rPr>
              <a:t> II, Aprendizagem e </a:t>
            </a:r>
            <a:r>
              <a:rPr lang="en-US" dirty="0" err="1">
                <a:solidFill>
                  <a:schemeClr val="bg1"/>
                </a:solidFill>
              </a:rPr>
              <a:t>Aprofundamento</a:t>
            </a:r>
            <a:r>
              <a:rPr lang="en-US" dirty="0">
                <a:solidFill>
                  <a:schemeClr val="bg1"/>
                </a:solidFill>
              </a:rPr>
              <a:t> dos </a:t>
            </a:r>
            <a:r>
              <a:rPr lang="en-US" dirty="0" err="1">
                <a:solidFill>
                  <a:schemeClr val="bg1"/>
                </a:solidFill>
              </a:rPr>
              <a:t>Conteúdos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Específicos</a:t>
            </a:r>
            <a:r>
              <a:rPr lang="en-US" dirty="0">
                <a:solidFill>
                  <a:schemeClr val="bg1"/>
                </a:solidFill>
              </a:rPr>
              <a:t> das </a:t>
            </a:r>
            <a:r>
              <a:rPr lang="en-US" dirty="0" err="1">
                <a:solidFill>
                  <a:schemeClr val="bg1"/>
                </a:solidFill>
              </a:rPr>
              <a:t>áreas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atuação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A4318F-7CAF-F422-EAF3-F4456633D1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67" y="1937983"/>
            <a:ext cx="9285103" cy="444779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118682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734" y="1129399"/>
            <a:ext cx="3480180" cy="302634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DISTRIBUIÇÃO DE ALUNOS DE LICENCIATURAS EM UMA IES DE EAD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916" y="98637"/>
            <a:ext cx="6872785" cy="66797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884" y="5559348"/>
            <a:ext cx="1504665" cy="78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48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183" y="105819"/>
            <a:ext cx="11948614" cy="60386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DISTRIBUIÇÃO DE ALUNOS DE LICENCIATURAS POR CURSO EM UM POLO DE EAD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32" y="810408"/>
            <a:ext cx="10354145" cy="589746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87" y="5802576"/>
            <a:ext cx="1417305" cy="7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8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F3D0D-C9C7-E4DD-23BF-567FE499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317242"/>
            <a:ext cx="10515600" cy="10636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LICENCIATURAS</a:t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b="1" dirty="0">
                <a:solidFill>
                  <a:srgbClr val="FFFF00"/>
                </a:solidFill>
              </a:rPr>
              <a:t>SEMIPRESENCIAL :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INVIÁVEL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0B6F9EC-8FAA-EF06-4DBB-18F07F8CDB90}"/>
              </a:ext>
            </a:extLst>
          </p:cNvPr>
          <p:cNvSpPr txBox="1">
            <a:spLocks/>
          </p:cNvSpPr>
          <p:nvPr/>
        </p:nvSpPr>
        <p:spPr>
          <a:xfrm>
            <a:off x="772886" y="2648664"/>
            <a:ext cx="10515600" cy="4043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Quantidade de alunos nos Polos insuficiente para operacionalizar ensino presencial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Dificuldade de professores especializados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Deslocamentos intermunicipais constantes de alunos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Estrutura limitada dos Polos nos municípios pequenos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663821-718F-1099-9E23-9BC021F0D329}"/>
              </a:ext>
            </a:extLst>
          </p:cNvPr>
          <p:cNvSpPr txBox="1"/>
          <p:nvPr/>
        </p:nvSpPr>
        <p:spPr>
          <a:xfrm>
            <a:off x="903514" y="1722410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Justificativa: </a:t>
            </a:r>
          </a:p>
        </p:txBody>
      </p:sp>
    </p:spTree>
    <p:extLst>
      <p:ext uri="{BB962C8B-B14F-4D97-AF65-F5344CB8AC3E}">
        <p14:creationId xmlns:p14="http://schemas.microsoft.com/office/powerpoint/2010/main" val="321663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57B87F-3A35-77E1-7627-A0421DA52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E1F39-BAA9-30DE-B4A8-F4CFD391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317242"/>
            <a:ext cx="10515600" cy="10636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LICENCIATURAS</a:t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b="1" dirty="0">
                <a:solidFill>
                  <a:srgbClr val="FFFF00"/>
                </a:solidFill>
              </a:rPr>
              <a:t>HÍBRIDO :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b="1" dirty="0">
                <a:solidFill>
                  <a:srgbClr val="00B050"/>
                </a:solidFill>
              </a:rPr>
              <a:t>VIÁVEL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8E1B31A-E661-5C10-5E0B-00F4BD5E967F}"/>
              </a:ext>
            </a:extLst>
          </p:cNvPr>
          <p:cNvSpPr txBox="1">
            <a:spLocks/>
          </p:cNvSpPr>
          <p:nvPr/>
        </p:nvSpPr>
        <p:spPr>
          <a:xfrm>
            <a:off x="772886" y="2005628"/>
            <a:ext cx="10515600" cy="4043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Operacionalização via Ambiente Virtual de Aprendizagem (AVA) com controle de frequência e engajamento dos alunos integrado aos demais sistemas da IES.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Realização de práticas locais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Otimização do usos dos Polos para realização de atividade práticas avançadas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</a:rPr>
              <a:t>tutoriadas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 com docentes especializados por meio digital conectado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D17B0D7-6B90-721D-8B77-77CC352FF2BF}"/>
              </a:ext>
            </a:extLst>
          </p:cNvPr>
          <p:cNvSpPr txBox="1"/>
          <p:nvPr/>
        </p:nvSpPr>
        <p:spPr>
          <a:xfrm>
            <a:off x="903514" y="1259283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Justificativa: </a:t>
            </a:r>
          </a:p>
        </p:txBody>
      </p:sp>
    </p:spTree>
    <p:extLst>
      <p:ext uri="{BB962C8B-B14F-4D97-AF65-F5344CB8AC3E}">
        <p14:creationId xmlns:p14="http://schemas.microsoft.com/office/powerpoint/2010/main" val="2184021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9110"/>
            <a:ext cx="10515600" cy="60943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FF00"/>
                </a:solidFill>
              </a:rPr>
              <a:t>ATIVIDADE PRÁTICA EM BANCADA DE TRABALHO EM CASA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9018" y="2772594"/>
            <a:ext cx="10515600" cy="322583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LEI DE OHM</a:t>
            </a:r>
          </a:p>
          <a:p>
            <a:r>
              <a:rPr lang="pt-BR" dirty="0">
                <a:solidFill>
                  <a:schemeClr val="bg1"/>
                </a:solidFill>
              </a:rPr>
              <a:t>ASSOCIAÇÃO DE RESISTORES</a:t>
            </a:r>
          </a:p>
          <a:p>
            <a:r>
              <a:rPr lang="pt-BR" dirty="0">
                <a:solidFill>
                  <a:schemeClr val="bg1"/>
                </a:solidFill>
              </a:rPr>
              <a:t>LEI DE KIRCHHOFF</a:t>
            </a:r>
          </a:p>
          <a:p>
            <a:pPr algn="r"/>
            <a:r>
              <a:rPr lang="pt-BR" sz="2100" dirty="0">
                <a:solidFill>
                  <a:schemeClr val="bg1"/>
                </a:solidFill>
              </a:rPr>
              <a:t>Prof. Wilson Picler</a:t>
            </a:r>
          </a:p>
          <a:p>
            <a:pPr algn="r"/>
            <a:r>
              <a:rPr lang="pt-BR" sz="2100" dirty="0">
                <a:solidFill>
                  <a:schemeClr val="bg1"/>
                </a:solidFill>
              </a:rPr>
              <a:t>Licenciado em Física - UFPR</a:t>
            </a:r>
          </a:p>
          <a:p>
            <a:pPr algn="r"/>
            <a:r>
              <a:rPr lang="pt-BR" sz="2100" dirty="0" err="1">
                <a:solidFill>
                  <a:schemeClr val="bg1"/>
                </a:solidFill>
              </a:rPr>
              <a:t>Meestre</a:t>
            </a:r>
            <a:r>
              <a:rPr lang="pt-BR" sz="2100" dirty="0">
                <a:solidFill>
                  <a:schemeClr val="bg1"/>
                </a:solidFill>
              </a:rPr>
              <a:t> em Engenharia Elétrica - UNICAMP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56773" y="1034884"/>
            <a:ext cx="10515600" cy="60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FFFF00"/>
                </a:solidFill>
              </a:rPr>
              <a:t>EXEMPLO: CURSO DE LICENCIATURA EM FÍSICA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36983" y="1863059"/>
            <a:ext cx="10515600" cy="60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</a:rPr>
              <a:t>MATÉRIA: ELETROMAGNETISMO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365130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83" y="1"/>
            <a:ext cx="12144233" cy="116688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EDUCAÇÃO A DISTÂNCIA</a:t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sz="3600" dirty="0">
                <a:solidFill>
                  <a:srgbClr val="FFFF00"/>
                </a:solidFill>
              </a:rPr>
              <a:t>UMA CONQUISTA POPULAR CONSOLIDADA NA LDB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5967" y="1245051"/>
            <a:ext cx="10515600" cy="1204178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bg1"/>
                </a:solidFill>
              </a:rPr>
              <a:t>Art. 80 – </a:t>
            </a:r>
            <a:r>
              <a:rPr lang="pt-BR" dirty="0">
                <a:solidFill>
                  <a:srgbClr val="FFFF00"/>
                </a:solidFill>
              </a:rPr>
              <a:t>O Poder Público incentivará o desenvolvimento e a veiculação de programas de ensino a distância</a:t>
            </a:r>
            <a:r>
              <a:rPr lang="pt-BR" dirty="0">
                <a:solidFill>
                  <a:schemeClr val="bg1"/>
                </a:solidFill>
              </a:rPr>
              <a:t>, em todos os níveis e modalidades de ensino, e de educação continuada.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87823" y="2639097"/>
            <a:ext cx="11416352" cy="2998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O Artigo 80 legitima a educação a distância, proporcionando novas possibilidades para o acesso e a continuidade dos estudos, mesmo em contextos adversos. Essa inclusão ajuda a reduzir desigualdades sociais e regionais, promovendo uma formação mais ampla e qualificada de cidadãos, independentemente de sua localização ou condição socioeconômica. Ao incentivar o ensino a distância, a LDB atende a uma demanda popular por educação mais acessível e de qualidade. Este direito consolida-se como uma conquista do povo e reforça o papel da educação na construção de uma sociedade mais justa e igualitária.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66799" y="5732533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Art. 81 – É permitida a organização de cursos ou instituições de ensino experimentais, desde que obedecidas as disposições desta Lei.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587155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9110"/>
            <a:ext cx="10515600" cy="60943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FF00"/>
                </a:solidFill>
              </a:rPr>
              <a:t>ATIVIDADE PRÁTICA EM BANCADA DE TRABALHO EM CASA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264319"/>
            <a:ext cx="10515600" cy="2657556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BANCADA COM SUPORTE PARA SMARTPHONE E ILUMINAÇÃO</a:t>
            </a:r>
          </a:p>
          <a:p>
            <a:r>
              <a:rPr lang="pt-BR" dirty="0">
                <a:solidFill>
                  <a:schemeClr val="bg1"/>
                </a:solidFill>
              </a:rPr>
              <a:t>SMARTPHONE</a:t>
            </a:r>
          </a:p>
          <a:p>
            <a:r>
              <a:rPr lang="pt-BR" dirty="0">
                <a:solidFill>
                  <a:schemeClr val="bg1"/>
                </a:solidFill>
              </a:rPr>
              <a:t>KIT DE FERRAMENTAS</a:t>
            </a:r>
          </a:p>
          <a:p>
            <a:r>
              <a:rPr lang="pt-BR" dirty="0">
                <a:solidFill>
                  <a:schemeClr val="bg1"/>
                </a:solidFill>
              </a:rPr>
              <a:t>CONJUNTO DE COMPONENTES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56773" y="1034884"/>
            <a:ext cx="10515600" cy="60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FFFF00"/>
                </a:solidFill>
              </a:rPr>
              <a:t>EXEMPLO: CURSO DE LICENCIATURA EM FÍSICA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2047243"/>
            <a:ext cx="10515600" cy="60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bg1"/>
                </a:solidFill>
              </a:rPr>
              <a:t>MATERIAIS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269045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722" y="298200"/>
            <a:ext cx="11459864" cy="544011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FFFF00"/>
                </a:solidFill>
              </a:rPr>
              <a:t>BANCADA DE TRABALHO EM CASA DE UMA ALUNA DA UNINTER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76" y="1185111"/>
            <a:ext cx="9122610" cy="5131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4174" t="6" r="7156" b="42516"/>
          <a:stretch/>
        </p:blipFill>
        <p:spPr>
          <a:xfrm>
            <a:off x="138362" y="4112295"/>
            <a:ext cx="2316797" cy="13430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r="51366"/>
          <a:stretch/>
        </p:blipFill>
        <p:spPr>
          <a:xfrm>
            <a:off x="228099" y="1563602"/>
            <a:ext cx="2315076" cy="233663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3960653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67" y="266132"/>
            <a:ext cx="12192000" cy="40597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UNINTER – EXPERIMENTO NA BANCADA EM CASA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26" y="942202"/>
            <a:ext cx="7151129" cy="5363347"/>
          </a:xfrm>
        </p:spPr>
      </p:pic>
      <p:sp>
        <p:nvSpPr>
          <p:cNvPr id="5" name="CaixaDeTexto 4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1793294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07348"/>
            <a:ext cx="7055893" cy="993655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rgbClr val="FFFF00"/>
                </a:solidFill>
              </a:rPr>
              <a:t>UNINTER – EXPERIMENTO NA BANCADA EM CASA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28276" y="1482488"/>
            <a:ext cx="4713592" cy="1101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chemeClr val="bg1"/>
                </a:solidFill>
              </a:rPr>
              <a:t>LEI DE KIRCHHOFF: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VR2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0"/>
            <a:ext cx="4740322" cy="6320431"/>
          </a:xfr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5CAA0EF-6C21-A75B-96B4-4379B359F9BB}"/>
              </a:ext>
            </a:extLst>
          </p:cNvPr>
          <p:cNvSpPr txBox="1">
            <a:spLocks/>
          </p:cNvSpPr>
          <p:nvPr/>
        </p:nvSpPr>
        <p:spPr>
          <a:xfrm>
            <a:off x="1012274" y="2588978"/>
            <a:ext cx="4713592" cy="50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VÍDEO DA PRÁTICA</a:t>
            </a:r>
          </a:p>
        </p:txBody>
      </p:sp>
      <p:pic>
        <p:nvPicPr>
          <p:cNvPr id="6" name="Imagem 5" descr="Código QR&#10;&#10;Descrição gerada automaticamente">
            <a:extLst>
              <a:ext uri="{FF2B5EF4-FFF2-40B4-BE49-F238E27FC236}">
                <a16:creationId xmlns:a16="http://schemas.microsoft.com/office/drawing/2014/main" id="{8FB9E094-EEC1-E4F2-9CE7-75F491244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90" y="3118580"/>
            <a:ext cx="2727960" cy="27279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67035" y="5951099"/>
            <a:ext cx="4858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https://www.youtube.com/watch?v=3xZN9nL-HeI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46201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1719484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07348"/>
            <a:ext cx="7055893" cy="993655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rgbClr val="FFFF00"/>
                </a:solidFill>
              </a:rPr>
              <a:t>UNINTER – EXPERIMENTO NA BANCADA EM CASA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57156" y="1743772"/>
            <a:ext cx="4713592" cy="1101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chemeClr val="bg1"/>
                </a:solidFill>
              </a:rPr>
              <a:t>LEI DE KIRCHHOFF: 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52" y="0"/>
            <a:ext cx="4890448" cy="6520599"/>
          </a:xfr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5CAA0EF-6C21-A75B-96B4-4379B359F9BB}"/>
              </a:ext>
            </a:extLst>
          </p:cNvPr>
          <p:cNvSpPr txBox="1">
            <a:spLocks/>
          </p:cNvSpPr>
          <p:nvPr/>
        </p:nvSpPr>
        <p:spPr>
          <a:xfrm>
            <a:off x="928276" y="2918465"/>
            <a:ext cx="4713592" cy="50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VÍDEO DA PRÁTICA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</a:rPr>
              <a:t>VR1 A VR10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147" y="3882859"/>
            <a:ext cx="1847850" cy="187642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80132" y="6083068"/>
            <a:ext cx="540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https://youtu.be/eU1Hx-p67_U?si=BHarmqREF-ChuAhL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646201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3682157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07348"/>
            <a:ext cx="12003206" cy="630811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rgbClr val="FFFF00"/>
                </a:solidFill>
              </a:rPr>
              <a:t>FONTES DE ALIMENTAÇÃO PARA BANCADA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45" y="1880293"/>
            <a:ext cx="1880780" cy="298561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745" y="1980612"/>
            <a:ext cx="2292039" cy="24651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654" y="1756776"/>
            <a:ext cx="1900451" cy="190045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194" y="4445714"/>
            <a:ext cx="1477370" cy="147737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2623" y="6034868"/>
            <a:ext cx="962025" cy="3429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7866" y="3731503"/>
            <a:ext cx="962025" cy="3143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4200" y="4632566"/>
            <a:ext cx="898336" cy="32610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925" y="5024841"/>
            <a:ext cx="1109307" cy="31911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9643" y="1880293"/>
            <a:ext cx="2482105" cy="165341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0181230" y="3656494"/>
            <a:ext cx="103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R$ 70,00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3310" y="4505281"/>
            <a:ext cx="1754770" cy="1417803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9713310" y="4505281"/>
            <a:ext cx="590750" cy="25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0075492" y="5902305"/>
            <a:ext cx="103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R$ 20,00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8380364" y="1257314"/>
            <a:ext cx="254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EM CASA PARA MONTAR 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114114" y="1412080"/>
            <a:ext cx="293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LABORATÓRIO PROFISSIONAL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3759973" y="1424428"/>
            <a:ext cx="208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SEMI-PROFISSIONAL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0" y="646201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2183728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250" y="1059589"/>
            <a:ext cx="2927444" cy="4624163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FFFF00"/>
                </a:solidFill>
              </a:rPr>
              <a:t>IDEB</a:t>
            </a:r>
            <a:br>
              <a:rPr lang="pt-BR" sz="3600" b="1" dirty="0">
                <a:solidFill>
                  <a:srgbClr val="FFFF00"/>
                </a:solidFill>
              </a:rPr>
            </a:br>
            <a:br>
              <a:rPr lang="pt-BR" sz="2200" dirty="0">
                <a:solidFill>
                  <a:srgbClr val="FFFF00"/>
                </a:solidFill>
              </a:rPr>
            </a:br>
            <a:r>
              <a:rPr lang="pt-BR" sz="2200" dirty="0">
                <a:solidFill>
                  <a:schemeClr val="bg1"/>
                </a:solidFill>
              </a:rPr>
              <a:t>Avalia o desempenho dos estudantes brasileiros em Língua Portuguesa e Matemática, considerando também a taxa de aprovação escolar. O índice é calculado a partir das médias de desempenho no Sistema de Avaliação da Educação Básica (Saeb) e das taxas de aprovação obtidas no Censo Escolar. </a:t>
            </a: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63" y="122375"/>
            <a:ext cx="8350155" cy="5862167"/>
          </a:xfrm>
        </p:spPr>
      </p:pic>
      <p:sp>
        <p:nvSpPr>
          <p:cNvPr id="5" name="CaixaDeTexto 4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2870375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541" y="439155"/>
            <a:ext cx="2927444" cy="5586332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FFFF00"/>
                </a:solidFill>
              </a:rPr>
              <a:t>SAEB</a:t>
            </a:r>
            <a:br>
              <a:rPr lang="pt-BR" sz="3600" b="1" dirty="0">
                <a:solidFill>
                  <a:srgbClr val="FFFF00"/>
                </a:solidFill>
              </a:rPr>
            </a:br>
            <a:br>
              <a:rPr lang="pt-BR" sz="2200" dirty="0">
                <a:solidFill>
                  <a:srgbClr val="FFFF00"/>
                </a:solidFill>
              </a:rPr>
            </a:br>
            <a:r>
              <a:rPr lang="pt-BR" sz="2200" dirty="0">
                <a:solidFill>
                  <a:schemeClr val="bg1"/>
                </a:solidFill>
              </a:rPr>
              <a:t>Sistema de Avaliação da Educação Básica (Saeb), conduzido pelo Instituto Nacional de Estudos e Pesquisas Educacionais Anísio Teixeira (Inep), avalia periodicamente o desempenho dos estudantes brasileiros em diversas áreas do conhecimento. Desde sua implementação em 1990, o Saeb passou por diversas reformulações, ampliando o escopo das áreas avaliadas e ajustando suas metodologias.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17" y="130633"/>
            <a:ext cx="8784683" cy="558193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456459" y="5840821"/>
            <a:ext cx="158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INEP</a:t>
            </a:r>
          </a:p>
        </p:txBody>
      </p:sp>
    </p:spTree>
    <p:extLst>
      <p:ext uri="{BB962C8B-B14F-4D97-AF65-F5344CB8AC3E}">
        <p14:creationId xmlns:p14="http://schemas.microsoft.com/office/powerpoint/2010/main" val="2170306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1184" y="1132764"/>
            <a:ext cx="2760590" cy="1317009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FF00"/>
                </a:solidFill>
              </a:rPr>
              <a:t>SAEB</a:t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sz="3100" dirty="0">
                <a:solidFill>
                  <a:schemeClr val="bg1"/>
                </a:solidFill>
              </a:rPr>
              <a:t>MATEMÁTICA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532" y="100723"/>
            <a:ext cx="8239125" cy="53054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456459" y="5840821"/>
            <a:ext cx="158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INEP</a:t>
            </a:r>
          </a:p>
        </p:txBody>
      </p:sp>
    </p:spTree>
    <p:extLst>
      <p:ext uri="{BB962C8B-B14F-4D97-AF65-F5344CB8AC3E}">
        <p14:creationId xmlns:p14="http://schemas.microsoft.com/office/powerpoint/2010/main" val="878768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PROGRESSÃO AUTOMÁTICA </a:t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dirty="0">
                <a:solidFill>
                  <a:srgbClr val="FFFF00"/>
                </a:solidFill>
              </a:rPr>
              <a:t>(NÃO REPROVAÇÃO)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6784" y="2405654"/>
            <a:ext cx="10782869" cy="337417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A política de progressão continuada, também conhecida como progressão automática, começou a ser implantada no Brasil em meados da década de 1990, durante o governo de Fernando Henrique Cardoso (FHC), que esteve no poder entre 1995 e 2002. Essa política foi amplamente difundida com o objetivo de reduzir os altos índices de reprovação e abandono escolar, que eram fatores relevantes para a evasão escolar.</a:t>
            </a:r>
          </a:p>
        </p:txBody>
      </p:sp>
    </p:spTree>
    <p:extLst>
      <p:ext uri="{BB962C8B-B14F-4D97-AF65-F5344CB8AC3E}">
        <p14:creationId xmlns:p14="http://schemas.microsoft.com/office/powerpoint/2010/main" val="210100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2664" y="1412544"/>
            <a:ext cx="11526672" cy="455152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EDUCAÇÃO PRESENCIAL</a:t>
            </a: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O ALUNO SE DESLOCA FISICAMENTE ATÉ O CENTRO DE CONHECIMENTO </a:t>
            </a: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Uma IES com professores fisicamente presentes na sala ou laboratório</a:t>
            </a:r>
          </a:p>
          <a:p>
            <a:pPr marL="457200" lvl="1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r>
              <a:rPr lang="pt-BR" sz="4000" dirty="0">
                <a:solidFill>
                  <a:srgbClr val="FFFF00"/>
                </a:solidFill>
              </a:rPr>
              <a:t>EDUCAÇÃO A DISTÂNCIA</a:t>
            </a: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O CONHECIMENTO VAI ATÉ O ALUNO POR MEIOS TECNOLÓGICOS, CIBERNÉTICOS E LOGÍSTICOS</a:t>
            </a: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Ambiente Virtual de Aprendizagem (AVA) com apoio logístico local (POLO)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75063"/>
            <a:ext cx="12192000" cy="641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FFFF00"/>
                </a:solidFill>
              </a:rPr>
              <a:t>MODALIDADES DE EDUCAÇÃO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3053771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955" y="429904"/>
            <a:ext cx="2606723" cy="261354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PISA</a:t>
            </a:r>
            <a:br>
              <a:rPr lang="pt-BR" sz="3600" b="1" dirty="0">
                <a:solidFill>
                  <a:srgbClr val="FFFF00"/>
                </a:solidFill>
              </a:rPr>
            </a:br>
            <a:r>
              <a:rPr lang="pt-BR" sz="3100" b="1" dirty="0">
                <a:solidFill>
                  <a:srgbClr val="FFFF00"/>
                </a:solidFill>
              </a:rPr>
              <a:t>PROGRAMA INTERNACIONAL DE AVALIAÇÃO DE ESTUDANTES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528" y="0"/>
            <a:ext cx="8968473" cy="585489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72954" y="3291384"/>
            <a:ext cx="2606723" cy="2613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1800" b="1" dirty="0">
              <a:solidFill>
                <a:srgbClr val="FFFF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6804" y="3694710"/>
            <a:ext cx="2911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OCDE</a:t>
            </a:r>
          </a:p>
          <a:p>
            <a:pPr algn="ctr"/>
            <a:r>
              <a:rPr lang="pt-BR" dirty="0" err="1">
                <a:solidFill>
                  <a:schemeClr val="bg1"/>
                </a:solidFill>
              </a:rPr>
              <a:t>Programme</a:t>
            </a:r>
            <a:r>
              <a:rPr lang="pt-BR" dirty="0">
                <a:solidFill>
                  <a:schemeClr val="bg1"/>
                </a:solidFill>
              </a:rPr>
              <a:t> for </a:t>
            </a:r>
            <a:r>
              <a:rPr lang="pt-BR" dirty="0" err="1">
                <a:solidFill>
                  <a:schemeClr val="bg1"/>
                </a:solidFill>
              </a:rPr>
              <a:t>International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Student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Assessment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167006" y="4156375"/>
            <a:ext cx="170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 DA EAD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971387" y="2927444"/>
            <a:ext cx="1901589" cy="24361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872975" y="2927444"/>
            <a:ext cx="4638911" cy="24361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8402470" y="4073014"/>
            <a:ext cx="170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DEPOIS DA EAD</a:t>
            </a:r>
          </a:p>
        </p:txBody>
      </p:sp>
    </p:spTree>
    <p:extLst>
      <p:ext uri="{BB962C8B-B14F-4D97-AF65-F5344CB8AC3E}">
        <p14:creationId xmlns:p14="http://schemas.microsoft.com/office/powerpoint/2010/main" val="2398033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954" y="402609"/>
            <a:ext cx="2606723" cy="261354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PISA</a:t>
            </a:r>
            <a:br>
              <a:rPr lang="pt-BR" sz="3600" b="1" dirty="0">
                <a:solidFill>
                  <a:srgbClr val="FFFF00"/>
                </a:solidFill>
              </a:rPr>
            </a:br>
            <a:r>
              <a:rPr lang="pt-BR" sz="3100" b="1" dirty="0">
                <a:solidFill>
                  <a:srgbClr val="FFFF00"/>
                </a:solidFill>
              </a:rPr>
              <a:t>PROGRAMA INTERNACIONAL DE AVALIAÇÃO DE ESTUDANTES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72954" y="3291384"/>
            <a:ext cx="2606723" cy="2613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1800" b="1" dirty="0">
              <a:solidFill>
                <a:srgbClr val="FFFF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6804" y="3694710"/>
            <a:ext cx="2911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OCDE</a:t>
            </a:r>
          </a:p>
          <a:p>
            <a:pPr algn="ctr"/>
            <a:r>
              <a:rPr lang="pt-BR" dirty="0" err="1">
                <a:solidFill>
                  <a:schemeClr val="bg1"/>
                </a:solidFill>
              </a:rPr>
              <a:t>Programme</a:t>
            </a:r>
            <a:r>
              <a:rPr lang="pt-BR" dirty="0">
                <a:solidFill>
                  <a:schemeClr val="bg1"/>
                </a:solidFill>
              </a:rPr>
              <a:t> for </a:t>
            </a:r>
            <a:r>
              <a:rPr lang="pt-BR" dirty="0" err="1">
                <a:solidFill>
                  <a:schemeClr val="bg1"/>
                </a:solidFill>
              </a:rPr>
              <a:t>International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Student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Assessment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87" y="0"/>
            <a:ext cx="8863713" cy="623020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655214" y="4520315"/>
            <a:ext cx="218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 DA EAD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459596" y="3291384"/>
            <a:ext cx="2070857" cy="24361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530454" y="3291384"/>
            <a:ext cx="5661547" cy="24361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610899" y="4509446"/>
            <a:ext cx="218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DEPOIS DA EAD</a:t>
            </a:r>
          </a:p>
        </p:txBody>
      </p:sp>
    </p:spTree>
    <p:extLst>
      <p:ext uri="{BB962C8B-B14F-4D97-AF65-F5344CB8AC3E}">
        <p14:creationId xmlns:p14="http://schemas.microsoft.com/office/powerpoint/2010/main" val="3546222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204716" y="37579"/>
            <a:ext cx="11798490" cy="788111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CHILE</a:t>
            </a:r>
          </a:p>
        </p:txBody>
      </p:sp>
      <p:sp>
        <p:nvSpPr>
          <p:cNvPr id="6" name="Retângulo 5"/>
          <p:cNvSpPr/>
          <p:nvPr/>
        </p:nvSpPr>
        <p:spPr>
          <a:xfrm>
            <a:off x="378725" y="964051"/>
            <a:ext cx="114504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No Chile, a progressão automática não é uma política educacional amplamente adotada na educação básica. O sistema educacional chileno tradicionalmente utiliza a reprovação como mecanismo para lidar com o baixo desempenho acadêmico dos estudantes. </a:t>
            </a:r>
          </a:p>
          <a:p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chemeClr val="bg1"/>
                </a:solidFill>
              </a:rPr>
              <a:t>No entanto, durante a pandemia de COVID-19, houve discussões sobre a implementação de medidas excepcionais. Em 2020, foi proposto um projeto de lei que sugeria a aprovação automática dos alunos nos níveis educacionais básico e médio, utilizando as notas de 2019 como referência, visando mitigar os impactos educacionais causados pela pandemia básica.</a:t>
            </a:r>
          </a:p>
        </p:txBody>
      </p:sp>
    </p:spTree>
    <p:extLst>
      <p:ext uri="{BB962C8B-B14F-4D97-AF65-F5344CB8AC3E}">
        <p14:creationId xmlns:p14="http://schemas.microsoft.com/office/powerpoint/2010/main" val="4042013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7639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</a:rPr>
              <a:t>PROGRESSÃO CONTINUADA/APROVAÇÃO AUTOMÁTICA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5246" y="1685451"/>
            <a:ext cx="10939818" cy="4657347"/>
          </a:xfrm>
        </p:spPr>
        <p:txBody>
          <a:bodyPr>
            <a:normAutofit fontScale="92500" lnSpcReduction="10000"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Justificativas das políticas de não reprovação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O incentivo à progressão continuada é baseado na ideia de que a reprovação gera efeitos negativos no desenvolvimento dos alunos, tais como: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Desmotivação e estigmatização</a:t>
            </a:r>
            <a:r>
              <a:rPr lang="pt-BR" dirty="0">
                <a:solidFill>
                  <a:srgbClr val="FFFF00"/>
                </a:solidFill>
              </a:rPr>
              <a:t>:</a:t>
            </a:r>
            <a:r>
              <a:rPr lang="pt-BR" dirty="0">
                <a:solidFill>
                  <a:schemeClr val="bg1"/>
                </a:solidFill>
              </a:rPr>
              <a:t> A reprovação pode desestimular os alunos, especialmente os mais vulneráveis, criando rótulos e estigmas que afetam sua autoestima e confiança.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Evasão escolar</a:t>
            </a:r>
            <a:r>
              <a:rPr lang="pt-BR" dirty="0">
                <a:solidFill>
                  <a:srgbClr val="FFFF00"/>
                </a:solidFill>
              </a:rPr>
              <a:t>:</a:t>
            </a:r>
            <a:r>
              <a:rPr lang="pt-BR" dirty="0">
                <a:solidFill>
                  <a:schemeClr val="bg1"/>
                </a:solidFill>
              </a:rPr>
              <a:t> A repetência, quando frequente, tende a aumentar as chances de abandono escolar, já que o aluno passa a ver o ambiente escolar como um lugar de fracasso, e não de aprendizado.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Pressão sobre o sistema educacional</a:t>
            </a:r>
            <a:r>
              <a:rPr lang="pt-BR" dirty="0">
                <a:solidFill>
                  <a:srgbClr val="FFFF00"/>
                </a:solidFill>
              </a:rPr>
              <a:t>:</a:t>
            </a:r>
            <a:r>
              <a:rPr lang="pt-BR" dirty="0">
                <a:solidFill>
                  <a:schemeClr val="bg1"/>
                </a:solidFill>
              </a:rPr>
              <a:t> A retenção em massa aumenta o número de alunos nas séries iniciais, sobrecarregando o sistema e demandando mais recursos.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65449" y="1278437"/>
            <a:ext cx="1365913" cy="341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IA </a:t>
            </a:r>
            <a:r>
              <a:rPr lang="pt-BR" sz="1800" dirty="0" err="1">
                <a:solidFill>
                  <a:schemeClr val="bg1"/>
                </a:solidFill>
              </a:rPr>
              <a:t>ChatGPT</a:t>
            </a:r>
            <a:r>
              <a:rPr lang="pt-BR" sz="180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3695344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457" y="1189574"/>
            <a:ext cx="11651932" cy="5820769"/>
          </a:xfrm>
        </p:spPr>
        <p:txBody>
          <a:bodyPr>
            <a:normAutofit lnSpcReduction="10000"/>
          </a:bodyPr>
          <a:lstStyle/>
          <a:p>
            <a:r>
              <a:rPr lang="pt-BR" sz="2200" dirty="0">
                <a:solidFill>
                  <a:schemeClr val="bg1"/>
                </a:solidFill>
              </a:rPr>
              <a:t>Essas políticas, embora bem-intencionadas, têm provocado algumas consequências significativas:</a:t>
            </a:r>
          </a:p>
          <a:p>
            <a:r>
              <a:rPr lang="pt-BR" b="1" dirty="0">
                <a:solidFill>
                  <a:srgbClr val="FFFF00"/>
                </a:solidFill>
              </a:rPr>
              <a:t>Baixo desempenho acadêmico e defasagem de aprendizagem</a:t>
            </a:r>
            <a:r>
              <a:rPr lang="pt-BR" dirty="0">
                <a:solidFill>
                  <a:srgbClr val="FFFF00"/>
                </a:solidFill>
              </a:rPr>
              <a:t>: </a:t>
            </a:r>
            <a:r>
              <a:rPr lang="pt-BR" sz="2400" dirty="0">
                <a:solidFill>
                  <a:schemeClr val="bg1"/>
                </a:solidFill>
              </a:rPr>
              <a:t>Sem uma retenção que sinalize dificuldades, muitos alunos avançam para as séries seguintes com defasagens em habilidades básicas de leitura, escrita e cálculo, acumulando deficiências que impactam o aprendizado nas etapas mais avançadas. Esse fenômeno é muitas vezes chamado de “analfabetismo funcional”.</a:t>
            </a:r>
          </a:p>
          <a:p>
            <a:r>
              <a:rPr lang="pt-BR" b="1" dirty="0">
                <a:solidFill>
                  <a:srgbClr val="FFFF00"/>
                </a:solidFill>
              </a:rPr>
              <a:t>Formação superficial e falta de rigor educacional</a:t>
            </a:r>
            <a:r>
              <a:rPr lang="pt-BR" dirty="0">
                <a:solidFill>
                  <a:srgbClr val="FFFF00"/>
                </a:solidFill>
              </a:rPr>
              <a:t>: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A ausência de critérios rigorosos de aprovação pode levar a uma formação superficial, em que os alunos não são incentivados a buscar o melhor desempenho ou a resolver suas dificuldades, uma vez que sabem que serão promovidos automaticamente.</a:t>
            </a:r>
          </a:p>
          <a:p>
            <a:r>
              <a:rPr lang="pt-BR" b="1" dirty="0">
                <a:solidFill>
                  <a:srgbClr val="FFFF00"/>
                </a:solidFill>
              </a:rPr>
              <a:t>Desmotivação de alunos e professores</a:t>
            </a:r>
            <a:r>
              <a:rPr lang="pt-BR" dirty="0">
                <a:solidFill>
                  <a:srgbClr val="FFFF00"/>
                </a:solidFill>
              </a:rPr>
              <a:t>: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z="2200" dirty="0">
                <a:solidFill>
                  <a:schemeClr val="bg1"/>
                </a:solidFill>
              </a:rPr>
              <a:t>A percepção de que a aprovação é garantida pode reduzir o empenho dos alunos, enquanto professores se sentem desmotivados diante de um sistema que não valoriza o mérito acadêmico e a recuperação de alunos com dificuldades.</a:t>
            </a:r>
          </a:p>
          <a:p>
            <a:r>
              <a:rPr lang="pt-BR" b="1" dirty="0">
                <a:solidFill>
                  <a:srgbClr val="FFFF00"/>
                </a:solidFill>
              </a:rPr>
              <a:t>Impacto no ensino médio e superior</a:t>
            </a:r>
            <a:r>
              <a:rPr lang="pt-BR" dirty="0">
                <a:solidFill>
                  <a:srgbClr val="FFFF00"/>
                </a:solidFill>
              </a:rPr>
              <a:t>: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z="2200" dirty="0">
                <a:solidFill>
                  <a:schemeClr val="bg1"/>
                </a:solidFill>
              </a:rPr>
              <a:t>A chegada ao ensino médio de alunos com deficiências educacionais acumuladas ao longo do ensino fundamental impacta o desempenho no ensino médio e compromete a preparação para o ensino superior e o mercado de trabalho.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4716" y="37579"/>
            <a:ext cx="11798490" cy="788111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CONSEQUÊNCIAS DAS POLÍTICAS DE NÃO REPROVAÇÃO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C2C1B911-A477-0103-8BA8-2DA4D867A1B1}"/>
              </a:ext>
            </a:extLst>
          </p:cNvPr>
          <p:cNvSpPr txBox="1">
            <a:spLocks/>
          </p:cNvSpPr>
          <p:nvPr/>
        </p:nvSpPr>
        <p:spPr>
          <a:xfrm>
            <a:off x="540197" y="825690"/>
            <a:ext cx="1527439" cy="3164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IA </a:t>
            </a:r>
            <a:r>
              <a:rPr lang="pt-BR" sz="1800" dirty="0" err="1">
                <a:solidFill>
                  <a:schemeClr val="bg1"/>
                </a:solidFill>
              </a:rPr>
              <a:t>ChatGPT</a:t>
            </a:r>
            <a:r>
              <a:rPr lang="pt-BR" sz="180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1998375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528CCB-E030-EC12-ACAA-33DE46412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121554-5C06-9B8E-7B7F-088FFDF82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84" y="1413327"/>
            <a:ext cx="11316451" cy="5060471"/>
          </a:xfrm>
        </p:spPr>
        <p:txBody>
          <a:bodyPr>
            <a:normAutofit fontScale="62500" lnSpcReduction="20000"/>
          </a:bodyPr>
          <a:lstStyle/>
          <a:p>
            <a:r>
              <a:rPr lang="pt-BR" sz="3800" dirty="0">
                <a:solidFill>
                  <a:schemeClr val="bg1"/>
                </a:solidFill>
              </a:rPr>
              <a:t>No ensino superior, a política de não reprovação estabeleceu-se no contexto da competição por preços baixos atrelados a uma política de cortes de custos na oferta.</a:t>
            </a:r>
          </a:p>
          <a:p>
            <a:endParaRPr lang="pt-BR" sz="3800" dirty="0">
              <a:solidFill>
                <a:schemeClr val="bg1"/>
              </a:solidFill>
            </a:endParaRPr>
          </a:p>
          <a:p>
            <a:r>
              <a:rPr lang="pt-BR" sz="3800" dirty="0">
                <a:solidFill>
                  <a:schemeClr val="bg1"/>
                </a:solidFill>
              </a:rPr>
              <a:t>Durante a pandemia de covid-19, o MEC credenciou provisoriamente para a </a:t>
            </a:r>
            <a:r>
              <a:rPr lang="pt-BR" sz="3800" dirty="0" err="1">
                <a:solidFill>
                  <a:schemeClr val="bg1"/>
                </a:solidFill>
              </a:rPr>
              <a:t>EaD</a:t>
            </a:r>
            <a:r>
              <a:rPr lang="pt-BR" sz="3800" dirty="0">
                <a:solidFill>
                  <a:schemeClr val="bg1"/>
                </a:solidFill>
              </a:rPr>
              <a:t> centenas de IES que também estão praticando a política de educação minimalista de baixo custo. Encontra-se IES ofertando Graduação com mensalidades de R$ 49,00</a:t>
            </a:r>
          </a:p>
          <a:p>
            <a:endParaRPr lang="pt-BR" sz="3800" dirty="0">
              <a:solidFill>
                <a:schemeClr val="bg1"/>
              </a:solidFill>
            </a:endParaRPr>
          </a:p>
          <a:p>
            <a:r>
              <a:rPr lang="pt-BR" sz="3800" dirty="0">
                <a:solidFill>
                  <a:schemeClr val="bg1"/>
                </a:solidFill>
              </a:rPr>
              <a:t>Essa política de educação minimalista está influenciando todo o sistema privado, tanto presencial como de </a:t>
            </a:r>
            <a:r>
              <a:rPr lang="pt-BR" sz="3800" dirty="0" err="1">
                <a:solidFill>
                  <a:schemeClr val="bg1"/>
                </a:solidFill>
              </a:rPr>
              <a:t>EaD</a:t>
            </a:r>
            <a:r>
              <a:rPr lang="pt-BR" sz="3800" dirty="0">
                <a:solidFill>
                  <a:schemeClr val="bg1"/>
                </a:solidFill>
              </a:rPr>
              <a:t>.</a:t>
            </a:r>
          </a:p>
          <a:p>
            <a:endParaRPr lang="pt-BR" sz="3800" dirty="0">
              <a:solidFill>
                <a:schemeClr val="bg1"/>
              </a:solidFill>
            </a:endParaRPr>
          </a:p>
          <a:p>
            <a:r>
              <a:rPr lang="pt-BR" sz="3800" dirty="0">
                <a:solidFill>
                  <a:schemeClr val="bg1"/>
                </a:solidFill>
              </a:rPr>
              <a:t>Esse paradigma se estabeleceu ao longo da última década devido ao afrouxamento das regras e de lacunas no sistema de avaliação do Inep.</a:t>
            </a:r>
          </a:p>
          <a:p>
            <a:endParaRPr lang="pt-BR" sz="3800" dirty="0">
              <a:solidFill>
                <a:schemeClr val="bg1"/>
              </a:solidFill>
            </a:endParaRPr>
          </a:p>
          <a:p>
            <a:r>
              <a:rPr lang="pt-BR" sz="3800" dirty="0">
                <a:solidFill>
                  <a:schemeClr val="bg1"/>
                </a:solidFill>
              </a:rPr>
              <a:t>Se uma instituição resolve ser mais rigorosa, o aluno se transfere para uma mais fácil e com custos menores.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0662BBB-FD49-BE74-412A-98F1C1CC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" y="37579"/>
            <a:ext cx="11798490" cy="788111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NÃO REPROVAÇÃO NO ENSINO SUPERIOR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175840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6062" y="1173707"/>
            <a:ext cx="10926170" cy="5317154"/>
          </a:xfrm>
        </p:spPr>
        <p:txBody>
          <a:bodyPr>
            <a:normAutofit fontScale="92500" lnSpcReduction="10000"/>
          </a:bodyPr>
          <a:lstStyle/>
          <a:p>
            <a:r>
              <a:rPr lang="pt-BR" sz="4000" b="1" dirty="0">
                <a:solidFill>
                  <a:srgbClr val="FFFF00"/>
                </a:solidFill>
              </a:rPr>
              <a:t>HÍBRIDO (A)  </a:t>
            </a:r>
            <a:r>
              <a:rPr lang="pt-BR" sz="2200" b="1" dirty="0">
                <a:solidFill>
                  <a:srgbClr val="FFFF00"/>
                </a:solidFill>
              </a:rPr>
              <a:t>(MAIS LIBERDADE METODOLÓGICA)</a:t>
            </a:r>
          </a:p>
          <a:p>
            <a:r>
              <a:rPr lang="pt-BR" dirty="0">
                <a:solidFill>
                  <a:schemeClr val="bg1"/>
                </a:solidFill>
              </a:rPr>
              <a:t>Combina as modalidades presenciais e a distância em diferentes formas, frequência e intensidades.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Exemplo: Engenharias: AVA + simulações + realização de  atividades práticas domiciliares com instrumentação real e no POLO dotados de instrumentação mais sofisticada adequada.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sz="4300" b="1" dirty="0">
                <a:solidFill>
                  <a:srgbClr val="FFFF00"/>
                </a:solidFill>
              </a:rPr>
              <a:t>SEMIPRESENCIAL </a:t>
            </a:r>
            <a:r>
              <a:rPr lang="pt-BR" sz="2400" b="1" dirty="0">
                <a:solidFill>
                  <a:srgbClr val="FFFF00"/>
                </a:solidFill>
              </a:rPr>
              <a:t>(PERCENTUAL DE PRESENCIALIDADE PRÉ-DEFINIDO)</a:t>
            </a:r>
            <a:endParaRPr lang="pt-BR" sz="4300" b="1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Combina as modalidades presenciais e a distância com obrigatoriedade de um percentual de </a:t>
            </a:r>
            <a:r>
              <a:rPr lang="pt-BR" dirty="0" err="1">
                <a:solidFill>
                  <a:schemeClr val="bg1"/>
                </a:solidFill>
              </a:rPr>
              <a:t>presencialidade</a:t>
            </a:r>
            <a:r>
              <a:rPr lang="pt-BR" dirty="0">
                <a:solidFill>
                  <a:schemeClr val="bg1"/>
                </a:solidFill>
              </a:rPr>
              <a:t>.</a:t>
            </a:r>
            <a:endParaRPr lang="pt-BR" b="1" dirty="0">
              <a:solidFill>
                <a:srgbClr val="FFFF00"/>
              </a:solidFill>
            </a:endParaRPr>
          </a:p>
          <a:p>
            <a:pPr lvl="1"/>
            <a:r>
              <a:rPr lang="pt-BR" dirty="0">
                <a:solidFill>
                  <a:schemeClr val="bg1"/>
                </a:solidFill>
              </a:rPr>
              <a:t>Exemplo: Cursos na Área da Saúde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Combina as modalidade a distância com obrigatoriedade de no mínimo 30 ou 40% (</a:t>
            </a:r>
            <a:r>
              <a:rPr lang="pt-BR" dirty="0" err="1">
                <a:solidFill>
                  <a:schemeClr val="bg1"/>
                </a:solidFill>
              </a:rPr>
              <a:t>DCNs</a:t>
            </a:r>
            <a:r>
              <a:rPr lang="pt-BR" dirty="0">
                <a:solidFill>
                  <a:schemeClr val="bg1"/>
                </a:solidFill>
              </a:rPr>
              <a:t>) de atividade práticas presenciais em Laboratórios Físicos de Apoio Didático (LAFAD).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70597"/>
            <a:ext cx="12192000" cy="641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rgbClr val="FFFF00"/>
                </a:solidFill>
              </a:rPr>
              <a:t>MODELOS/METODOLOGIAS DE EDUCAÇÃO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299379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78D89-3384-722C-D9AA-0B7AC578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445"/>
            <a:ext cx="10515600" cy="630555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DESEMPENHO NO ENADE POR NATUREZA ADMINISTRATIVA E MODALIDADE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525175-9BF1-34E5-978C-A775D182B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2" y="1075610"/>
            <a:ext cx="10908535" cy="527266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5752FB9-80D1-98DC-5364-F3EDF85CB312}"/>
              </a:ext>
            </a:extLst>
          </p:cNvPr>
          <p:cNvSpPr txBox="1"/>
          <p:nvPr/>
        </p:nvSpPr>
        <p:spPr>
          <a:xfrm>
            <a:off x="4640094" y="6411507"/>
            <a:ext cx="367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EAD REVISTA ABE EAD</a:t>
            </a:r>
          </a:p>
        </p:txBody>
      </p:sp>
    </p:spTree>
    <p:extLst>
      <p:ext uri="{BB962C8B-B14F-4D97-AF65-F5344CB8AC3E}">
        <p14:creationId xmlns:p14="http://schemas.microsoft.com/office/powerpoint/2010/main" val="127613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E4B968F-5D7B-B752-A217-1600D0E2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" y="1286540"/>
            <a:ext cx="3434316" cy="3808375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DESEMPENHO NO ENADE:</a:t>
            </a:r>
            <a:br>
              <a:rPr lang="pt-BR" sz="3200" b="1" dirty="0">
                <a:solidFill>
                  <a:srgbClr val="FFFF00"/>
                </a:solidFill>
              </a:rPr>
            </a:br>
            <a:br>
              <a:rPr lang="pt-BR" sz="3200" b="1" dirty="0">
                <a:solidFill>
                  <a:srgbClr val="FFFF00"/>
                </a:solidFill>
              </a:rPr>
            </a:br>
            <a:r>
              <a:rPr lang="pt-BR" sz="3200" b="1" dirty="0">
                <a:solidFill>
                  <a:srgbClr val="FFFF00"/>
                </a:solidFill>
              </a:rPr>
              <a:t>IES COM MAIOR NÚMERO DE ALUNOS MATRICULADOS EM 2022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6B49D2A-EA42-CBEF-299F-49B163AB6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445" y="0"/>
            <a:ext cx="8456555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BFBEB0-94BE-9FE3-7920-0C21318FDE46}"/>
              </a:ext>
            </a:extLst>
          </p:cNvPr>
          <p:cNvSpPr txBox="1"/>
          <p:nvPr/>
        </p:nvSpPr>
        <p:spPr>
          <a:xfrm>
            <a:off x="282102" y="6488668"/>
            <a:ext cx="367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EAD REVISTA ABE EAD</a:t>
            </a:r>
          </a:p>
        </p:txBody>
      </p:sp>
    </p:spTree>
    <p:extLst>
      <p:ext uri="{BB962C8B-B14F-4D97-AF65-F5344CB8AC3E}">
        <p14:creationId xmlns:p14="http://schemas.microsoft.com/office/powerpoint/2010/main" val="20915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31781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PROPOSTAS PARA MELHORAR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5244" y="3473356"/>
            <a:ext cx="10515600" cy="3070746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SISTEMAS DE CONCEITOS MAIS REALÍSTICOS</a:t>
            </a:r>
          </a:p>
          <a:p>
            <a:r>
              <a:rPr lang="pt-BR" b="1" dirty="0">
                <a:solidFill>
                  <a:schemeClr val="bg1"/>
                </a:solidFill>
              </a:rPr>
              <a:t>COMPETIÇÃO POR MELHORES RESULTADOS NO ENADE</a:t>
            </a:r>
          </a:p>
          <a:p>
            <a:r>
              <a:rPr lang="pt-BR" b="1" dirty="0">
                <a:solidFill>
                  <a:schemeClr val="bg1"/>
                </a:solidFill>
              </a:rPr>
              <a:t>ESTIMULAR O ESFORÇO DOCENTE</a:t>
            </a:r>
          </a:p>
          <a:p>
            <a:r>
              <a:rPr lang="pt-BR" b="1" dirty="0">
                <a:solidFill>
                  <a:schemeClr val="bg1"/>
                </a:solidFill>
              </a:rPr>
              <a:t>ESTIMULAR O ESFORÇO DISCENTE</a:t>
            </a:r>
          </a:p>
          <a:p>
            <a:r>
              <a:rPr lang="pt-BR" b="1" dirty="0">
                <a:solidFill>
                  <a:schemeClr val="bg1"/>
                </a:solidFill>
              </a:rPr>
              <a:t>COMPETIÇÃO INSTITUCIONAL POR MELHORES RESULTADOS EDUCACIONAIS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0403" y="689212"/>
            <a:ext cx="11771193" cy="259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Criar regras autoaplicáveis que faz com que todos busquem por si próprios a excelência com liberdade metodológica e pedagógica.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O sistema tem que competir em busca do resultado desejado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A IES podem buscar ser nível 5 e cobrar uma mensalidade mais alta ou buscar nota 3 e cobrar uma mensalidades menor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158031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7474FD-909C-6D93-FDC6-AE104B036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4106C7-89E0-5280-2F86-CD3E018E5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75" y="1044054"/>
            <a:ext cx="10939818" cy="5486399"/>
          </a:xfrm>
        </p:spPr>
        <p:txBody>
          <a:bodyPr>
            <a:normAutofit lnSpcReduction="10000"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Uma política de avaliação menos suscetível a manobras evasivas.</a:t>
            </a:r>
          </a:p>
          <a:p>
            <a:r>
              <a:rPr lang="pt-BR" sz="3200" dirty="0">
                <a:solidFill>
                  <a:schemeClr val="bg1"/>
                </a:solidFill>
              </a:rPr>
              <a:t>Avaliação Institucional aprimorada, que permita diferenciar o raso do bom e do excelente.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bg1"/>
                </a:solidFill>
              </a:rPr>
              <a:t>Estabelecer uma equação que demonstre mais fielmente a capacidade pedagógica de transformação de uma IES.</a:t>
            </a:r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chemeClr val="bg1"/>
                </a:solidFill>
              </a:rPr>
              <a:t>Conceituação da qualidade do material didático.</a:t>
            </a:r>
          </a:p>
          <a:p>
            <a:r>
              <a:rPr lang="pt-BR" sz="3200" dirty="0">
                <a:solidFill>
                  <a:schemeClr val="bg1"/>
                </a:solidFill>
              </a:rPr>
              <a:t>Conceituação dos recursos do AVA.</a:t>
            </a:r>
          </a:p>
          <a:p>
            <a:r>
              <a:rPr lang="pt-BR" sz="3200" dirty="0">
                <a:solidFill>
                  <a:schemeClr val="bg1"/>
                </a:solidFill>
              </a:rPr>
              <a:t>IGC específico para a modalidade </a:t>
            </a:r>
            <a:r>
              <a:rPr lang="pt-BR" sz="3200" dirty="0" err="1">
                <a:solidFill>
                  <a:schemeClr val="bg1"/>
                </a:solidFill>
              </a:rPr>
              <a:t>EaD</a:t>
            </a:r>
            <a:r>
              <a:rPr lang="pt-BR" sz="3200" dirty="0">
                <a:solidFill>
                  <a:schemeClr val="bg1"/>
                </a:solidFill>
              </a:rPr>
              <a:t> e para o Presencial.</a:t>
            </a:r>
          </a:p>
          <a:p>
            <a:r>
              <a:rPr lang="pt-BR" dirty="0">
                <a:solidFill>
                  <a:schemeClr val="bg1"/>
                </a:solidFill>
              </a:rPr>
              <a:t>Fornecer os </a:t>
            </a:r>
            <a:r>
              <a:rPr lang="pt-BR" dirty="0" err="1">
                <a:solidFill>
                  <a:schemeClr val="bg1"/>
                </a:solidFill>
              </a:rPr>
              <a:t>microdados</a:t>
            </a:r>
            <a:r>
              <a:rPr lang="pt-BR" dirty="0">
                <a:solidFill>
                  <a:schemeClr val="bg1"/>
                </a:solidFill>
              </a:rPr>
              <a:t> do </a:t>
            </a:r>
            <a:r>
              <a:rPr lang="pt-BR" dirty="0" err="1">
                <a:solidFill>
                  <a:schemeClr val="bg1"/>
                </a:solidFill>
              </a:rPr>
              <a:t>Enade</a:t>
            </a:r>
            <a:r>
              <a:rPr lang="pt-BR" dirty="0">
                <a:solidFill>
                  <a:schemeClr val="bg1"/>
                </a:solidFill>
              </a:rPr>
              <a:t> dos alunos para a IES que os formou. </a:t>
            </a:r>
            <a:r>
              <a:rPr lang="pt-BR" sz="1800" b="1" dirty="0">
                <a:solidFill>
                  <a:srgbClr val="00B0F0"/>
                </a:solidFill>
              </a:rPr>
              <a:t>SUGESTÃO JÁ EXIGIDA NA LEI 15.017 DE 12/11/2024.</a:t>
            </a:r>
          </a:p>
          <a:p>
            <a:r>
              <a:rPr lang="pt-BR" sz="3200" i="1" dirty="0" err="1">
                <a:solidFill>
                  <a:schemeClr val="bg1"/>
                </a:solidFill>
              </a:rPr>
              <a:t>Compliance</a:t>
            </a:r>
            <a:r>
              <a:rPr lang="pt-BR" sz="3200" dirty="0">
                <a:solidFill>
                  <a:schemeClr val="bg1"/>
                </a:solidFill>
              </a:rPr>
              <a:t> de direitos autorais.</a:t>
            </a:r>
          </a:p>
          <a:p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CF3A4DD-9A08-6B71-46D5-CBA89F3F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" y="37579"/>
            <a:ext cx="11798490" cy="74716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COMPETIÇÃO POR MELHORES RESULTADOS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64737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</p:spTree>
    <p:extLst>
      <p:ext uri="{BB962C8B-B14F-4D97-AF65-F5344CB8AC3E}">
        <p14:creationId xmlns:p14="http://schemas.microsoft.com/office/powerpoint/2010/main" val="324953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7907" y="1356698"/>
            <a:ext cx="11564658" cy="4947656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FFFF00"/>
                </a:solidFill>
              </a:rPr>
              <a:t>ENADE DIGITAL </a:t>
            </a:r>
            <a:r>
              <a:rPr lang="pt-BR" sz="3200" dirty="0">
                <a:solidFill>
                  <a:schemeClr val="bg1"/>
                </a:solidFill>
              </a:rPr>
              <a:t>todos os anos. Base com todos os exames anteriores.</a:t>
            </a:r>
          </a:p>
          <a:p>
            <a:pPr>
              <a:spcAft>
                <a:spcPts val="600"/>
              </a:spcAft>
            </a:pPr>
            <a:r>
              <a:rPr lang="pt-BR" sz="3200" b="1" dirty="0">
                <a:solidFill>
                  <a:srgbClr val="FFFF00"/>
                </a:solidFill>
              </a:rPr>
              <a:t>Enade OBRIGATÓRIO </a:t>
            </a:r>
            <a:r>
              <a:rPr lang="pt-BR" sz="3200" dirty="0">
                <a:solidFill>
                  <a:schemeClr val="bg1"/>
                </a:solidFill>
              </a:rPr>
              <a:t>para receber diploma: se o aluno não fizer o Enade, recebe um certificado de conclusão de curso e quando fizer o exame fica apto a receber o diploma.</a:t>
            </a:r>
          </a:p>
          <a:p>
            <a:pPr>
              <a:spcAft>
                <a:spcPts val="600"/>
              </a:spcAft>
            </a:pPr>
            <a:r>
              <a:rPr lang="pt-BR" sz="3200" b="1" dirty="0">
                <a:solidFill>
                  <a:srgbClr val="FFFF00"/>
                </a:solidFill>
              </a:rPr>
              <a:t>Nota do Enade no histórico escolar</a:t>
            </a:r>
            <a:r>
              <a:rPr lang="pt-BR" sz="3200" dirty="0">
                <a:solidFill>
                  <a:schemeClr val="bg1"/>
                </a:solidFill>
              </a:rPr>
              <a:t>, para incentivar o aluno a levar o exame a sério, melhorando a acurácia das estatísticas do INEP.</a:t>
            </a:r>
          </a:p>
          <a:p>
            <a:pPr>
              <a:spcAft>
                <a:spcPts val="600"/>
              </a:spcAft>
            </a:pPr>
            <a:r>
              <a:rPr lang="pt-BR" sz="3200" b="1" dirty="0">
                <a:solidFill>
                  <a:srgbClr val="FFFF00"/>
                </a:solidFill>
              </a:rPr>
              <a:t>Nota mínima para poder receber o diploma</a:t>
            </a:r>
            <a:r>
              <a:rPr lang="pt-BR" sz="3200" dirty="0">
                <a:solidFill>
                  <a:schemeClr val="bg1"/>
                </a:solidFill>
              </a:rPr>
              <a:t>, no caso das Licenciaturas, considerando o IDH ou IPS do município em que o aluno mora ou trabalha.</a:t>
            </a:r>
            <a:endParaRPr lang="pt-BR" sz="2000" dirty="0">
              <a:solidFill>
                <a:schemeClr val="bg1"/>
              </a:solidFill>
            </a:endParaRPr>
          </a:p>
          <a:p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41228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Câmara dos Deputados - Comissão de Educação - Audiência Pública - Novo marco regulatório EAD - AMED-HÍBRI - Wilson Picler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7907" y="71619"/>
            <a:ext cx="11012439" cy="1177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	</a:t>
            </a:r>
            <a:r>
              <a:rPr lang="pt-BR" b="1" dirty="0">
                <a:solidFill>
                  <a:srgbClr val="FFFF00"/>
                </a:solidFill>
              </a:rPr>
              <a:t>ESTIMULAR O ESFORÇO DISCENTE, DOCENTE E A COMPETIÇÃO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679035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DA0446878F6BB4EAA7C3A53F178A2FF" ma:contentTypeVersion="4" ma:contentTypeDescription="Crie um novo documento." ma:contentTypeScope="" ma:versionID="84b09605a007280608fd85d327d2becb">
  <xsd:schema xmlns:xsd="http://www.w3.org/2001/XMLSchema" xmlns:xs="http://www.w3.org/2001/XMLSchema" xmlns:p="http://schemas.microsoft.com/office/2006/metadata/properties" xmlns:ns2="63c2a9d6-01da-41bf-8b52-f4a1a924507c" targetNamespace="http://schemas.microsoft.com/office/2006/metadata/properties" ma:root="true" ma:fieldsID="40bd0fa08b0625487036859fe4847f26" ns2:_="">
    <xsd:import namespace="63c2a9d6-01da-41bf-8b52-f4a1a92450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2a9d6-01da-41bf-8b52-f4a1a92450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7E3160-8374-4E27-B5C3-BBE3B4D735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279CB-F384-493D-9A78-5B2E9AAAF701}">
  <ds:schemaRefs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3c2a9d6-01da-41bf-8b52-f4a1a924507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F4C7037-4ECE-4A38-AD97-503334487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2a9d6-01da-41bf-8b52-f4a1a92450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11667</TotalTime>
  <Words>2663</Words>
  <Application>Microsoft Office PowerPoint</Application>
  <PresentationFormat>Widescreen</PresentationFormat>
  <Paragraphs>199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3" baseType="lpstr">
      <vt:lpstr>Algerian</vt:lpstr>
      <vt:lpstr>Aptos</vt:lpstr>
      <vt:lpstr>Arial</vt:lpstr>
      <vt:lpstr>Arial Narrow</vt:lpstr>
      <vt:lpstr>Calibri</vt:lpstr>
      <vt:lpstr>Calibri Light</vt:lpstr>
      <vt:lpstr>Wingdings</vt:lpstr>
      <vt:lpstr>Tema do Office</vt:lpstr>
      <vt:lpstr>CÂMARA DOS DEPUTADOS COMISSÃO DE EDUCAÇÃO AUDIÊNCIA PÚBLICA</vt:lpstr>
      <vt:lpstr>EDUCAÇÃO A DISTÂNCIA UMA CONQUISTA POPULAR CONSOLIDADA NA LDB</vt:lpstr>
      <vt:lpstr>Apresentação do PowerPoint</vt:lpstr>
      <vt:lpstr>Apresentação do PowerPoint</vt:lpstr>
      <vt:lpstr>DESEMPENHO NO ENADE POR NATUREZA ADMINISTRATIVA E MODALIDADE</vt:lpstr>
      <vt:lpstr>DESEMPENHO NO ENADE:  IES COM MAIOR NÚMERO DE ALUNOS MATRICULADOS EM 2022</vt:lpstr>
      <vt:lpstr>PROPOSTAS PARA MELHORAR</vt:lpstr>
      <vt:lpstr>COMPETIÇÃO POR MELHORES RESULTADOS</vt:lpstr>
      <vt:lpstr>Apresentação do PowerPoint</vt:lpstr>
      <vt:lpstr>LICENCIATURAS NOTA MÍNIMA NO ENADE Tanto para receber o Diploma como para o Concurso  Índice de Progresso Social (IPS)  7 x IPS do município Exemplo:  IPS 70 – 490 IPS 60 – 420 IPS 50 – 350  PEDAGOGIA: Média nacional atual = ~340</vt:lpstr>
      <vt:lpstr>Apresentação do PowerPoint</vt:lpstr>
      <vt:lpstr>AVA INTEGRADO AO CONTROLE ACADÊMICO DA IES COM MONITORAMENTO DO NÍVEL DE ENGAJAMENTO DO ALUNO </vt:lpstr>
      <vt:lpstr> ARQUIVO INDIVIDUAL DE MÍDIAS DE PRÁTICAS REALIZADAS  PORTFÓLIO DE ATIVIDADES</vt:lpstr>
      <vt:lpstr>LICENCIATURA – RESOLUÇÃO Nº 4, DE 29 DE MAIO DE 2024</vt:lpstr>
      <vt:lpstr>DISTRIBUIÇÃO DE ALUNOS DE LICENCIATURAS EM UMA IES DE EAD</vt:lpstr>
      <vt:lpstr>DISTRIBUIÇÃO DE ALUNOS DE LICENCIATURAS POR CURSO EM UM POLO DE EAD</vt:lpstr>
      <vt:lpstr>LICENCIATURAS SEMIPRESENCIAL : INVIÁVEL</vt:lpstr>
      <vt:lpstr>LICENCIATURAS HÍBRIDO : VIÁVEL</vt:lpstr>
      <vt:lpstr>ATIVIDADE PRÁTICA EM BANCADA DE TRABALHO EM CASA</vt:lpstr>
      <vt:lpstr>ATIVIDADE PRÁTICA EM BANCADA DE TRABALHO EM CASA</vt:lpstr>
      <vt:lpstr>BANCADA DE TRABALHO EM CASA DE UMA ALUNA DA UNINTER</vt:lpstr>
      <vt:lpstr>UNINTER – EXPERIMENTO NA BANCADA EM CASA</vt:lpstr>
      <vt:lpstr>UNINTER – EXPERIMENTO NA BANCADA EM CASA</vt:lpstr>
      <vt:lpstr>UNINTER – EXPERIMENTO NA BANCADA EM CASA</vt:lpstr>
      <vt:lpstr>FONTES DE ALIMENTAÇÃO PARA BANCADA</vt:lpstr>
      <vt:lpstr>IDEB  Avalia o desempenho dos estudantes brasileiros em Língua Portuguesa e Matemática, considerando também a taxa de aprovação escolar. O índice é calculado a partir das médias de desempenho no Sistema de Avaliação da Educação Básica (Saeb) e das taxas de aprovação obtidas no Censo Escolar.  </vt:lpstr>
      <vt:lpstr>SAEB  Sistema de Avaliação da Educação Básica (Saeb), conduzido pelo Instituto Nacional de Estudos e Pesquisas Educacionais Anísio Teixeira (Inep), avalia periodicamente o desempenho dos estudantes brasileiros em diversas áreas do conhecimento. Desde sua implementação em 1990, o Saeb passou por diversas reformulações, ampliando o escopo das áreas avaliadas e ajustando suas metodologias.</vt:lpstr>
      <vt:lpstr>SAEB MATEMÁTICA</vt:lpstr>
      <vt:lpstr>PROGRESSÃO AUTOMÁTICA  (NÃO REPROVAÇÃO)</vt:lpstr>
      <vt:lpstr>PISA PROGRAMA INTERNACIONAL DE AVALIAÇÃO DE ESTUDANTES</vt:lpstr>
      <vt:lpstr>PISA PROGRAMA INTERNACIONAL DE AVALIAÇÃO DE ESTUDANTES</vt:lpstr>
      <vt:lpstr>CHILE</vt:lpstr>
      <vt:lpstr>PROGRESSÃO CONTINUADA/APROVAÇÃO AUTOMÁTICA</vt:lpstr>
      <vt:lpstr>CONSEQUÊNCIAS DAS POLÍTICAS DE NÃO REPROVAÇÃO</vt:lpstr>
      <vt:lpstr>NÃO REPROVAÇÃO NO ENSINO SUPERIOR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ELETRICIDADE</dc:title>
  <dc:creator>Administrador</dc:creator>
  <cp:lastModifiedBy>Wilson Picler</cp:lastModifiedBy>
  <cp:revision>137</cp:revision>
  <cp:lastPrinted>2024-11-08T14:12:44Z</cp:lastPrinted>
  <dcterms:created xsi:type="dcterms:W3CDTF">2024-11-08T13:40:24Z</dcterms:created>
  <dcterms:modified xsi:type="dcterms:W3CDTF">2024-11-26T17:53:17Z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0x0101008DA0446878F6BB4EAA7C3A53F178A2FF</vt:lpwstr>
  </property>
</Properties>
</file>