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3"/>
  </p:notesMasterIdLst>
  <p:sldIdLst>
    <p:sldId id="256" r:id="rId6"/>
    <p:sldId id="260" r:id="rId7"/>
    <p:sldId id="1006" r:id="rId8"/>
    <p:sldId id="1000" r:id="rId9"/>
    <p:sldId id="1002" r:id="rId10"/>
    <p:sldId id="1003" r:id="rId11"/>
    <p:sldId id="1005" r:id="rId12"/>
    <p:sldId id="1008" r:id="rId13"/>
    <p:sldId id="1010" r:id="rId14"/>
    <p:sldId id="1011" r:id="rId15"/>
    <p:sldId id="1012" r:id="rId16"/>
    <p:sldId id="1013" r:id="rId17"/>
    <p:sldId id="1014" r:id="rId18"/>
    <p:sldId id="1019" r:id="rId19"/>
    <p:sldId id="257" r:id="rId20"/>
    <p:sldId id="1020" r:id="rId21"/>
    <p:sldId id="1021" r:id="rId22"/>
    <p:sldId id="259" r:id="rId23"/>
    <p:sldId id="1022" r:id="rId24"/>
    <p:sldId id="1023" r:id="rId25"/>
    <p:sldId id="1024" r:id="rId26"/>
    <p:sldId id="1025" r:id="rId27"/>
    <p:sldId id="1027" r:id="rId28"/>
    <p:sldId id="1026" r:id="rId29"/>
    <p:sldId id="1028" r:id="rId30"/>
    <p:sldId id="1017" r:id="rId31"/>
    <p:sldId id="269" r:id="rId32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4ABFDD-47DD-12FC-35F9-188FC88D6639}" name="Tatiana Vitoria Carvalho Leuridan(SERES/DPR/MEC)" initials="TV" userId="S::TatianaLeuridan@mec.gov.br::c3766a9a-d440-4da9-9e39-d4b3235de6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426D"/>
    <a:srgbClr val="660033"/>
    <a:srgbClr val="F8332A"/>
    <a:srgbClr val="FFC000"/>
    <a:srgbClr val="1639E8"/>
    <a:srgbClr val="11B880"/>
    <a:srgbClr val="6893C6"/>
    <a:srgbClr val="2A858F"/>
    <a:srgbClr val="468D96"/>
    <a:srgbClr val="305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8E656D2D-11F5-4387-A594-1204A946B4D6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A53034D6-8057-4081-BEAB-46741B6E6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75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034D6-8057-4081-BEAB-46741B6E612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33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FD3FB6-EC0A-B28C-4320-A08545BC6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8846D6E-F1C3-2B10-F0FB-15584500D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D18E0AE-7230-7451-60F7-3A7A47E9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DB603B1-AEEB-B8A9-3CAD-ADA0A0B9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009258E-9F6F-3E67-AE02-46D3295C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CFA4D8-6D70-C124-60F2-00236EE5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9DE82F4-E76A-C645-912D-E4B2BFD2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3C02950-005D-A0E4-F9BB-2EFA6B53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9F5089B-263F-9984-CF5D-55756D4D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CC3786B-7387-03AE-2DF4-ECD5E25E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F5B5737-DBB3-D617-7A02-FF4AA83D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38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810EAB-4EB1-2F31-1879-C2A26F2A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7906477-8F97-D47E-5CC6-3F7F2CE9E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45D63D4-C405-878B-BB27-311CAF247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AB4CF84-747C-11E9-031D-B4104BB3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25F00E1-81C1-919F-ED76-96DCBD30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1EDD638-2F1F-6CFE-A099-2B5C0DC6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75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8457EA-15EB-87C8-DA07-FC9693CD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5DB3D0A-D3AE-D18F-429F-732C5C41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5016B28-4F5F-06FD-3148-FEFF5F94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6FD22AE-FC46-C7DA-ACD4-2EAAD6C5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A039190-D8C7-D4BF-2F79-B8D1BFAA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18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2745E6A-5E3E-15C0-5AD8-3546279C9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1118655-9048-6265-94FB-C27F39C58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5D236E9-AB75-FDD5-2738-0EBD5501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9EE2C85-1503-9983-D02D-8EC1A747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26A394A-0ACF-453C-C127-90116868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350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5B577F84-2979-4BFB-BB9D-2422318DE73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36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007B07-4021-0A14-B9A3-37E1D6B8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EACAF90-AC2D-955C-408C-357D1ECE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B853031-6A33-024E-8694-638C794A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A6EF72CA-020E-492E-E2E5-070FE36E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xmlns="" id="{2130E3C4-C59D-D45F-362B-515E4543A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xmlns="" id="{6DD297CA-C1F0-7569-4224-F5983D86D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3923" y="1881187"/>
            <a:ext cx="2936586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xmlns="" id="{A1BBFB8B-CAA7-E716-140C-877ADC6CFA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06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9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05819D-7BA6-8212-CEEF-738797F6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8F1C57E-D22A-CDDA-67C7-477181C07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A14503-DB95-92D0-C544-41133B47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9917AE3-4F61-1ABC-92C1-9D73935B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FE10674-84BC-6419-EEA9-A94AB39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91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60C1FF-F2E4-CBDF-8D9C-0C224837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0F1FB2E-B120-B9BD-6D52-11A7261AE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AD0BAC9-86E9-287F-EF2E-208FB77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2BC9787-669E-ECF6-EFE4-306B3C70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60A0B2D-43FD-AA64-FAF4-D7ED8A93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41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09497E-7AFF-2211-8FC9-CC7ABBEB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E83A1FE-9508-F473-79E7-E16FE9CF5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47920A1-31E9-6A4A-5178-9B53B18A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CE02A65-F3E6-2835-6C17-DFA484DC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02A6D1B-30D7-EA8C-0266-3FE41D7C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EDA1516-314E-0BC6-E66E-D1FAF8DF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13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390BD2-986F-E4A4-5400-B7354059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F3AA730-30AC-86A8-21B2-6DADD1F45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AD3B0FE-B60C-92B9-32B3-D9BF91E6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A09D245-F9AD-8211-13E2-C9D8210D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1B82CD5-D607-A3F1-4DFB-DE6C309B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CFF49FC-7C86-6D81-235D-9B307178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CAFCE69-63DD-942A-87A5-C91AE1C9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08561B2-323A-2565-A4C8-1F261187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51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507D64-C85E-C106-0079-5161EF5F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D3F1197-479F-A8BF-BE97-3C987254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A5C9164-FC6E-CAFA-E81D-E94B24D1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F3CBA10-6662-DCD7-CE29-3E19544C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6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915FB9-104C-4066-A4B4-C1DC262F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C25CCC3-262B-7CFD-74BF-74AFCFEB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B099E38-6133-3FA6-E941-50843ABA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7B97EB7-2CAF-1484-A0AE-02796D55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xmlns="" id="{14FD767C-C902-60C0-C5FA-09DA8EBC33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44305" y="1829594"/>
            <a:ext cx="2189672" cy="43878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74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ADD94B4-C6CC-88E8-75FC-C6C81B7F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1024701-50BD-6946-E405-90BB3D49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FBF16D9-A148-A39D-3168-DE4F1514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xmlns="" id="{0D3C16C0-0CE3-38CE-D345-411A1B93C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413" y="361950"/>
            <a:ext cx="5716587" cy="585787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6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8864FF4-3013-1D96-318B-B433D156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852AB30-9581-8AAA-1EF6-6E388BAC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32C90C1-FB7E-35B8-27F2-AB50F9EB2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BB38-EC9C-4753-931E-43588B9D12B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EEE18C3-D03A-E583-E1D6-6702F83B8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628358A-A80E-83BA-2159-53785B424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2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Aptos Display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400" b="1" strike="noStrike" spc="-1">
                <a:solidFill>
                  <a:schemeClr val="dk1"/>
                </a:solidFill>
                <a:latin typeface="Aptos"/>
              </a:rPr>
              <a:t>Clique para editar os estilos de texto Mestres</a:t>
            </a:r>
            <a:endParaRPr lang="pt-BR" sz="2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Aptos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Aptos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Aptos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Aptos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Aptos"/>
              </a:rPr>
              <a:t>Quinto nível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400" b="1" strike="noStrike" spc="-1">
                <a:solidFill>
                  <a:schemeClr val="dk1"/>
                </a:solidFill>
                <a:latin typeface="Aptos"/>
              </a:rPr>
              <a:t>Clique para editar os estilos de texto Mestres</a:t>
            </a:r>
            <a:endParaRPr lang="pt-BR" sz="2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Aptos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Aptos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Aptos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Aptos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Aptos"/>
              </a:rPr>
              <a:t>Quinto nível</a:t>
            </a:r>
          </a:p>
        </p:txBody>
      </p:sp>
      <p:sp>
        <p:nvSpPr>
          <p:cNvPr id="60" name="PlaceHolder 6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62" name="PlaceHolder 8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3A4B01F-38FA-42B6-BE0F-E1A747BD3C28}" type="slidenum">
              <a:rPr lang="pt-BR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926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2F2C5A0-D0ED-9384-DEFF-B64D88D4C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21408"/>
            <a:ext cx="6031992" cy="3310128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Audiência Pública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Câmara dos Deputados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Novo Marco 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Regulatório da </a:t>
            </a:r>
            <a:br>
              <a:rPr lang="pt-BR" sz="4000" b="1" dirty="0">
                <a:latin typeface="+mn-lt"/>
              </a:rPr>
            </a:br>
            <a:r>
              <a:rPr lang="pt-BR" sz="4000" b="1" dirty="0" err="1">
                <a:latin typeface="+mn-lt"/>
              </a:rPr>
              <a:t>EaD</a:t>
            </a:r>
            <a:endParaRPr lang="pt-BR" sz="4000" b="1" dirty="0">
              <a:latin typeface="+mn-lt"/>
            </a:endParaRPr>
          </a:p>
        </p:txBody>
      </p:sp>
      <p:sp>
        <p:nvSpPr>
          <p:cNvPr id="2" name="Subtítulo 5">
            <a:extLst>
              <a:ext uri="{FF2B5EF4-FFF2-40B4-BE49-F238E27FC236}">
                <a16:creationId xmlns:a16="http://schemas.microsoft.com/office/drawing/2014/main" xmlns="" id="{2269E753-3EC7-1293-1FB1-10112FC4A43D}"/>
              </a:ext>
            </a:extLst>
          </p:cNvPr>
          <p:cNvSpPr txBox="1">
            <a:spLocks/>
          </p:cNvSpPr>
          <p:nvPr/>
        </p:nvSpPr>
        <p:spPr>
          <a:xfrm>
            <a:off x="448292" y="5949767"/>
            <a:ext cx="6323798" cy="649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>Secretaria de Regulação e Supervisão da Educação Superior</a:t>
            </a:r>
          </a:p>
        </p:txBody>
      </p:sp>
    </p:spTree>
    <p:extLst>
      <p:ext uri="{BB962C8B-B14F-4D97-AF65-F5344CB8AC3E}">
        <p14:creationId xmlns:p14="http://schemas.microsoft.com/office/powerpoint/2010/main" val="190146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AFE0D15-5DAB-C2B4-EA39-70934B26708B}"/>
              </a:ext>
            </a:extLst>
          </p:cNvPr>
          <p:cNvSpPr/>
          <p:nvPr/>
        </p:nvSpPr>
        <p:spPr>
          <a:xfrm>
            <a:off x="10086975" y="6115050"/>
            <a:ext cx="21050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450A4495-D0C5-A96F-F01A-D641520138A7}"/>
              </a:ext>
            </a:extLst>
          </p:cNvPr>
          <p:cNvSpPr/>
          <p:nvPr/>
        </p:nvSpPr>
        <p:spPr>
          <a:xfrm>
            <a:off x="1088136" y="228051"/>
            <a:ext cx="9168469" cy="1029798"/>
          </a:xfrm>
          <a:prstGeom prst="roundRect">
            <a:avLst/>
          </a:prstGeom>
          <a:solidFill>
            <a:srgbClr val="11B88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OS DESAFIOS DA REGULAÇÃO FRENTE A UMA EDUCAÇÃO SUPERIOR EM TRANSFORMAÇÃO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6C42E08-9A98-F15C-EE45-254355AC412B}"/>
              </a:ext>
            </a:extLst>
          </p:cNvPr>
          <p:cNvSpPr txBox="1"/>
          <p:nvPr/>
        </p:nvSpPr>
        <p:spPr>
          <a:xfrm>
            <a:off x="617220" y="1343362"/>
            <a:ext cx="1054608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pt-BR" sz="2000" b="1" dirty="0"/>
              <a:t>OS NÚMEROS DO CENSO DA EDUCAÇÃO SUPERIOR CONSTATAM QUE A EDUCAÇÃO SUPERIOR SE TRANSFORMOU:</a:t>
            </a:r>
          </a:p>
          <a:p>
            <a:pPr marL="285750" indent="-285750" algn="just">
              <a:spcBef>
                <a:spcPts val="200"/>
              </a:spcBef>
              <a:buFontTx/>
              <a:buChar char="-"/>
            </a:pPr>
            <a:r>
              <a:rPr lang="pt-BR" sz="2000" b="1" dirty="0"/>
              <a:t>O sistema se expandiu:</a:t>
            </a:r>
          </a:p>
          <a:p>
            <a:pPr marL="742950" lvl="1" indent="-285750" algn="just">
              <a:spcBef>
                <a:spcPts val="200"/>
              </a:spcBef>
              <a:buFontTx/>
              <a:buChar char="-"/>
            </a:pPr>
            <a:r>
              <a:rPr lang="pt-BR" sz="2000" dirty="0"/>
              <a:t>Quase 10 milhões de matrículas – mais do que dobramos nos últimos 20 anos</a:t>
            </a:r>
          </a:p>
          <a:p>
            <a:pPr marL="285750" indent="-285750" algn="just">
              <a:spcBef>
                <a:spcPts val="200"/>
              </a:spcBef>
              <a:buFontTx/>
              <a:buChar char="-"/>
            </a:pPr>
            <a:r>
              <a:rPr lang="pt-BR" sz="2000" b="1" dirty="0"/>
              <a:t>O perfil dos alunos mudou:</a:t>
            </a:r>
          </a:p>
          <a:p>
            <a:pPr marL="742950" lvl="1" indent="-285750" algn="just">
              <a:spcBef>
                <a:spcPts val="200"/>
              </a:spcBef>
              <a:buFontTx/>
              <a:buChar char="-"/>
            </a:pPr>
            <a:r>
              <a:rPr lang="pt-BR" sz="2000" dirty="0"/>
              <a:t>FIES, PROUNI, Lei de cotas</a:t>
            </a:r>
          </a:p>
          <a:p>
            <a:pPr marL="742950" lvl="1" indent="-285750" algn="just">
              <a:spcBef>
                <a:spcPts val="200"/>
              </a:spcBef>
              <a:buFontTx/>
              <a:buChar char="-"/>
            </a:pPr>
            <a:r>
              <a:rPr lang="pt-BR" sz="2000" dirty="0"/>
              <a:t>Políticas de acesso trouxeram um público diversificado e antes excluído</a:t>
            </a:r>
          </a:p>
          <a:p>
            <a:pPr marL="742950" lvl="1" indent="-285750">
              <a:spcBef>
                <a:spcPts val="200"/>
              </a:spcBef>
              <a:buFontTx/>
              <a:buChar char="-"/>
            </a:pPr>
            <a:r>
              <a:rPr lang="pt-BR" sz="2000" dirty="0"/>
              <a:t>Expansão da educação a distância: em 2023, estava presente em 3.666 municípios brasileiros (aumento de 97%, se comparado a 2014)</a:t>
            </a:r>
          </a:p>
          <a:p>
            <a:pPr marL="285750" indent="-285750" algn="just">
              <a:spcBef>
                <a:spcPts val="200"/>
              </a:spcBef>
              <a:buFontTx/>
              <a:buChar char="-"/>
            </a:pPr>
            <a:r>
              <a:rPr lang="pt-BR" sz="2000" b="1" dirty="0"/>
              <a:t>A educação superior se transformou:</a:t>
            </a:r>
          </a:p>
          <a:p>
            <a:pPr marL="742950" lvl="1" indent="-285750" algn="just">
              <a:spcBef>
                <a:spcPts val="200"/>
              </a:spcBef>
              <a:buFontTx/>
              <a:buChar char="-"/>
            </a:pPr>
            <a:r>
              <a:rPr lang="pt-BR" sz="2000" dirty="0"/>
              <a:t>No período de 2018 a 2023, os cursos a distância cresceram 232% no país; </a:t>
            </a:r>
          </a:p>
          <a:p>
            <a:pPr marL="742950" lvl="1" indent="-285750" algn="just">
              <a:spcBef>
                <a:spcPts val="200"/>
              </a:spcBef>
              <a:buFontTx/>
              <a:buChar char="-"/>
            </a:pPr>
            <a:r>
              <a:rPr lang="pt-BR" sz="2000" dirty="0"/>
              <a:t>Em 2023, o número de ingressantes em cursos EAD é o dobro dos ingressantes nos cursos presenciais. </a:t>
            </a:r>
          </a:p>
          <a:p>
            <a:pPr marL="742950" lvl="1" indent="-285750" algn="just">
              <a:spcBef>
                <a:spcPts val="200"/>
              </a:spcBef>
              <a:buFontTx/>
              <a:buChar char="-"/>
            </a:pPr>
            <a:r>
              <a:rPr lang="pt-BR" sz="2000" dirty="0"/>
              <a:t>Se a tendência for mantida, o número de estudantes em cursos a distância deve superar, em 2024, o número de estudantes em cursos presenciais.</a:t>
            </a:r>
          </a:p>
        </p:txBody>
      </p:sp>
    </p:spTree>
    <p:extLst>
      <p:ext uri="{BB962C8B-B14F-4D97-AF65-F5344CB8AC3E}">
        <p14:creationId xmlns:p14="http://schemas.microsoft.com/office/powerpoint/2010/main" val="86400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AF746C9-A577-3822-55A4-A50C37DDD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3812C43-5985-54EF-A10F-D8C3B1AD01AF}"/>
              </a:ext>
            </a:extLst>
          </p:cNvPr>
          <p:cNvSpPr/>
          <p:nvPr/>
        </p:nvSpPr>
        <p:spPr>
          <a:xfrm>
            <a:off x="10086975" y="6115050"/>
            <a:ext cx="21050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110E7897-72F0-EEF0-5F67-C7C0E7113B63}"/>
              </a:ext>
            </a:extLst>
          </p:cNvPr>
          <p:cNvSpPr/>
          <p:nvPr/>
        </p:nvSpPr>
        <p:spPr>
          <a:xfrm>
            <a:off x="1088136" y="339485"/>
            <a:ext cx="9168469" cy="1029798"/>
          </a:xfrm>
          <a:prstGeom prst="roundRect">
            <a:avLst/>
          </a:prstGeom>
          <a:solidFill>
            <a:srgbClr val="11B88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OS DESAFIOS DA REGULAÇÃO FRENTE A UMA EDUCAÇÃO SUPERIOR EM TRANSFORMAÇÃO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F5C7E85-38F2-5273-8C2F-7A5244BF677C}"/>
              </a:ext>
            </a:extLst>
          </p:cNvPr>
          <p:cNvSpPr txBox="1"/>
          <p:nvPr/>
        </p:nvSpPr>
        <p:spPr>
          <a:xfrm>
            <a:off x="1088136" y="1480717"/>
            <a:ext cx="10236356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pt-BR" sz="2400" b="1" dirty="0"/>
              <a:t>A NECESSÁRIA REVISÃO DO MARCO REGULATÓRIO:</a:t>
            </a:r>
          </a:p>
          <a:p>
            <a:pPr>
              <a:spcBef>
                <a:spcPts val="200"/>
              </a:spcBef>
            </a:pPr>
            <a:endParaRPr lang="pt-BR" sz="2400" b="1" dirty="0"/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pt-BR" sz="2400" dirty="0"/>
              <a:t>Necessidade de atualização e adaptação das normas e instrumentos 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endParaRPr lang="pt-BR" sz="2400" dirty="0"/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pt-BR" sz="2400" dirty="0"/>
              <a:t>Decisão de iniciar os trabalhos pela pesquisa, escuta e reflexão</a:t>
            </a:r>
          </a:p>
          <a:p>
            <a:pPr>
              <a:spcBef>
                <a:spcPts val="200"/>
              </a:spcBef>
            </a:pPr>
            <a:endParaRPr lang="pt-BR" sz="2400" dirty="0"/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pt-BR" sz="2400" dirty="0"/>
              <a:t>A revisão é ampliada para o tripé: </a:t>
            </a:r>
            <a:r>
              <a:rPr lang="pt-BR" sz="2400" b="1" dirty="0"/>
              <a:t>DIRETRIZES - REGULAÇÃO – AVALIAÇÃO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endParaRPr lang="pt-BR" sz="2400" b="1" dirty="0"/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pt-BR" sz="2400" dirty="0"/>
              <a:t>A revisão deve ser apoiada em </a:t>
            </a:r>
            <a:r>
              <a:rPr lang="pt-BR" sz="2400" b="1" dirty="0"/>
              <a:t>novos Referenciais de Qualidade para a EAD</a:t>
            </a:r>
          </a:p>
          <a:p>
            <a:pPr>
              <a:spcBef>
                <a:spcPts val="200"/>
              </a:spcBef>
            </a:pPr>
            <a:endParaRPr lang="pt-BR" sz="2400" dirty="0"/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pt-BR" sz="2400" dirty="0"/>
              <a:t>A discussão se dá no âmbito do </a:t>
            </a:r>
            <a:r>
              <a:rPr lang="pt-BR" sz="2400" b="1" dirty="0"/>
              <a:t>CC-PARES</a:t>
            </a:r>
          </a:p>
        </p:txBody>
      </p:sp>
    </p:spTree>
    <p:extLst>
      <p:ext uri="{BB962C8B-B14F-4D97-AF65-F5344CB8AC3E}">
        <p14:creationId xmlns:p14="http://schemas.microsoft.com/office/powerpoint/2010/main" val="272373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2DC9B18-8A73-D091-CD88-A049946E4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43F8FE9F-A110-36CE-C07D-331486EEAA2A}"/>
              </a:ext>
            </a:extLst>
          </p:cNvPr>
          <p:cNvSpPr/>
          <p:nvPr/>
        </p:nvSpPr>
        <p:spPr>
          <a:xfrm>
            <a:off x="340728" y="3566160"/>
            <a:ext cx="4514736" cy="24688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chemeClr val="bg1"/>
                </a:solidFill>
                <a:latin typeface="Calibri" panose="020F0502020204030204"/>
              </a:rPr>
              <a:t>O PROCESSO DE REVISÃO DO MARCO REGULATÓRIO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chemeClr val="bg1"/>
                </a:solidFill>
                <a:latin typeface="Calibri" panose="020F0502020204030204"/>
              </a:rPr>
              <a:t>DA EAD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439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AFE0D15-5DAB-C2B4-EA39-70934B26708B}"/>
              </a:ext>
            </a:extLst>
          </p:cNvPr>
          <p:cNvSpPr/>
          <p:nvPr/>
        </p:nvSpPr>
        <p:spPr>
          <a:xfrm>
            <a:off x="10086975" y="6115050"/>
            <a:ext cx="21050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450A4495-D0C5-A96F-F01A-D641520138A7}"/>
              </a:ext>
            </a:extLst>
          </p:cNvPr>
          <p:cNvSpPr/>
          <p:nvPr/>
        </p:nvSpPr>
        <p:spPr>
          <a:xfrm>
            <a:off x="1380744" y="142450"/>
            <a:ext cx="9168469" cy="587758"/>
          </a:xfrm>
          <a:prstGeom prst="roundRect">
            <a:avLst/>
          </a:prstGeom>
          <a:solidFill>
            <a:srgbClr val="85426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PROCESSO DE REVISÃO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6C42E08-9A98-F15C-EE45-254355AC412B}"/>
              </a:ext>
            </a:extLst>
          </p:cNvPr>
          <p:cNvSpPr txBox="1"/>
          <p:nvPr/>
        </p:nvSpPr>
        <p:spPr>
          <a:xfrm>
            <a:off x="969264" y="1088369"/>
            <a:ext cx="10524744" cy="562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Participação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Comissão de Especialistas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com larga experiência em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EaD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em políticas públicas;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Debate do tema no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+mn-cs"/>
              </a:rPr>
              <a:t>Conselho Consultivo para o Aperfeiçoamento dos Processos de Regulação e Supervisão da Educação -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CC-PARES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1ª Reunião: 02/08/2024 – Metodologia dos trabalhos de elaboração dos referenciais de qualidade para a </a:t>
            </a:r>
            <a:r>
              <a:rPr lang="pt-BR" dirty="0" err="1">
                <a:solidFill>
                  <a:prstClr val="black"/>
                </a:solidFill>
                <a:latin typeface="Calibri" panose="020F0502020204030204"/>
              </a:rPr>
              <a:t>EaD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2ª Reunião: 26/09/2024 – Novos Referenciais de qualidade para a </a:t>
            </a:r>
            <a:r>
              <a:rPr lang="pt-BR" dirty="0" err="1">
                <a:solidFill>
                  <a:prstClr val="black"/>
                </a:solidFill>
                <a:latin typeface="Calibri" panose="020F0502020204030204"/>
              </a:rPr>
              <a:t>EaD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3ª Reunião: 12/11/2024 – Novo Marco Regulatório da </a:t>
            </a:r>
            <a:r>
              <a:rPr lang="pt-BR" dirty="0" err="1">
                <a:solidFill>
                  <a:prstClr val="black"/>
                </a:solidFill>
                <a:latin typeface="Calibri" panose="020F0502020204030204"/>
              </a:rPr>
              <a:t>EaD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Realização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visitas ou agendas técnicas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com a participação de especialistas e de representantes da SERES, para conhecer os diversos modelos de oferta da EAD (instituições públicas e privadas, de diferentes regiões do país, e com perfis e portes distintos);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Contribuições de entidades representativas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setor da educação superior e de outros membros do CC-PARES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cada etapa do processo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Interlocução com a comissão instituída no CNE para tratar das diretrizes da EAD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Interlocução com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especialistas estrangeiros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participação em evento internacional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17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2DC9B18-8A73-D091-CD88-A049946E4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43F8FE9F-A110-36CE-C07D-331486EEAA2A}"/>
              </a:ext>
            </a:extLst>
          </p:cNvPr>
          <p:cNvSpPr/>
          <p:nvPr/>
        </p:nvSpPr>
        <p:spPr>
          <a:xfrm>
            <a:off x="340728" y="3566160"/>
            <a:ext cx="4514736" cy="24688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chemeClr val="bg1"/>
                </a:solidFill>
                <a:latin typeface="Calibri" panose="020F0502020204030204"/>
              </a:rPr>
              <a:t>PRINCIPAIS PONTOS DO NOVO MARCO REGULATÓRIO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chemeClr val="bg1"/>
                </a:solidFill>
                <a:latin typeface="Calibri" panose="020F0502020204030204"/>
              </a:rPr>
              <a:t>DA EAD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8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tângulo: Cantos Arredondados 1"/>
          <p:cNvSpPr/>
          <p:nvPr/>
        </p:nvSpPr>
        <p:spPr>
          <a:xfrm>
            <a:off x="2004291" y="378691"/>
            <a:ext cx="7091829" cy="70196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8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pto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CONCEITO DE EDUCAÇÃO A DISTÂNCIA</a:t>
            </a:r>
            <a:endParaRPr kumimoji="0" lang="pt-BR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CaixaDeTexto 13"/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CaixaDeTexto 14"/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CaixaDeTexto 15"/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514B8DA-63E9-12E5-4319-0E285B5BE0AD}"/>
              </a:ext>
            </a:extLst>
          </p:cNvPr>
          <p:cNvSpPr txBox="1"/>
          <p:nvPr/>
        </p:nvSpPr>
        <p:spPr>
          <a:xfrm>
            <a:off x="720437" y="1900299"/>
            <a:ext cx="98459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E2841">
                  <a:lumMod val="75000"/>
                  <a:lumOff val="2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Considera-se educação a distância – </a:t>
            </a:r>
            <a:r>
              <a:rPr kumimoji="0" lang="pt-BR" sz="3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</a:t>
            </a:r>
            <a:r>
              <a:rPr kumimoji="0" lang="pt-BR" sz="3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 </a:t>
            </a:r>
            <a:r>
              <a:rPr kumimoji="0" lang="pt-BR" sz="36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oferta </a:t>
            </a:r>
            <a:r>
              <a:rPr kumimoji="0" lang="pt-BR" sz="3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educacional organizada de modo que os processos de ensino e aprendizagem ocorram com a utilização de meios e tecnologias de informação e comunicação, permitindo que estudantes e profissionais da educação estejam </a:t>
            </a:r>
            <a:r>
              <a:rPr kumimoji="0" lang="pt-BR" sz="3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lugares </a:t>
            </a:r>
            <a:r>
              <a:rPr kumimoji="0" lang="pt-BR" sz="36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kumimoji="0" lang="pt-BR" sz="3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tempos diversos</a:t>
            </a:r>
            <a:r>
              <a:rPr kumimoji="0" lang="pt-BR" sz="3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aixaDeTexto 13"/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CaixaDeTexto 14"/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CaixaDeTexto 15"/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FEDA0B96-C968-0182-205E-DB06E3937B07}"/>
              </a:ext>
            </a:extLst>
          </p:cNvPr>
          <p:cNvSpPr/>
          <p:nvPr/>
        </p:nvSpPr>
        <p:spPr>
          <a:xfrm>
            <a:off x="3241964" y="203200"/>
            <a:ext cx="5421745" cy="748145"/>
          </a:xfrm>
          <a:prstGeom prst="roundRect">
            <a:avLst>
              <a:gd name="adj" fmla="val 16667"/>
            </a:avLst>
          </a:prstGeom>
          <a:solidFill>
            <a:srgbClr val="16AA83"/>
          </a:solidFill>
          <a:ln w="28575"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8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pto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CONCEITO DE PRESENCIALIDADE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xmlns="" id="{6036961B-548C-6C2F-F76B-6D3B2534CED1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ixaDeTexto 14">
            <a:extLst>
              <a:ext uri="{FF2B5EF4-FFF2-40B4-BE49-F238E27FC236}">
                <a16:creationId xmlns:a16="http://schemas.microsoft.com/office/drawing/2014/main" xmlns="" id="{E8057C11-BF82-4A93-C389-F7A5D8B55CFF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xmlns="" id="{60F35767-2984-84F2-9B5D-D2844DB2D8D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xmlns="" id="{D811939D-E657-4B0B-86E9-5AE52A49D0A0}"/>
              </a:ext>
            </a:extLst>
          </p:cNvPr>
          <p:cNvSpPr/>
          <p:nvPr/>
        </p:nvSpPr>
        <p:spPr>
          <a:xfrm>
            <a:off x="489526" y="1027984"/>
            <a:ext cx="10926619" cy="3437631"/>
          </a:xfrm>
          <a:prstGeom prst="round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A8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presencialidade compreende a </a:t>
            </a: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participação </a:t>
            </a:r>
            <a:r>
              <a:rPr kumimoji="0" lang="pt-BR" sz="2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física</a:t>
            </a: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estudante em local e tempo pré-determinados</a:t>
            </a: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 controle de frequência, para exercer atividades formativas, na sede da instituição, no polo de educação a distância, em ambiente profissional, e em espaços para atividades de extensão, com a participação de responsável acadêmico, observadas as diretrizes curriculares nacionais expedidas pelo Ministério da Educação.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71B1202-1575-0C27-3A1F-127EDF03672A}"/>
              </a:ext>
            </a:extLst>
          </p:cNvPr>
          <p:cNvSpPr txBox="1"/>
          <p:nvPr/>
        </p:nvSpPr>
        <p:spPr>
          <a:xfrm>
            <a:off x="547252" y="4362173"/>
            <a:ext cx="10811165" cy="248578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16AA8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participação </a:t>
            </a:r>
            <a:r>
              <a:rPr kumimoji="0" lang="pt-BR" sz="2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física</a:t>
            </a:r>
            <a:r>
              <a:rPr kumimoji="0" lang="pt-BR" sz="2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estudante nas atividades presenciais obrigatórias deverá ser submetida a </a:t>
            </a: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controle de frequência, considerado o percentual mínimo de 75% de participação </a:t>
            </a: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estudante, sobre a carga horária de cada atividade presencial obrigatória.</a:t>
            </a:r>
          </a:p>
        </p:txBody>
      </p:sp>
    </p:spTree>
    <p:extLst>
      <p:ext uri="{BB962C8B-B14F-4D97-AF65-F5344CB8AC3E}">
        <p14:creationId xmlns:p14="http://schemas.microsoft.com/office/powerpoint/2010/main" val="58419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aixaDeTexto 13"/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CaixaDeTexto 14"/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CaixaDeTexto 15"/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xmlns="" id="{6036961B-548C-6C2F-F76B-6D3B2534CED1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ixaDeTexto 14">
            <a:extLst>
              <a:ext uri="{FF2B5EF4-FFF2-40B4-BE49-F238E27FC236}">
                <a16:creationId xmlns:a16="http://schemas.microsoft.com/office/drawing/2014/main" xmlns="" id="{E8057C11-BF82-4A93-C389-F7A5D8B55CFF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xmlns="" id="{60F35767-2984-84F2-9B5D-D2844DB2D8D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tângulo: Cantos Arredondados 1">
            <a:extLst>
              <a:ext uri="{FF2B5EF4-FFF2-40B4-BE49-F238E27FC236}">
                <a16:creationId xmlns:a16="http://schemas.microsoft.com/office/drawing/2014/main" xmlns="" id="{571A07D6-58A4-58E0-BC2E-AD11F30C7170}"/>
              </a:ext>
            </a:extLst>
          </p:cNvPr>
          <p:cNvSpPr/>
          <p:nvPr/>
        </p:nvSpPr>
        <p:spPr>
          <a:xfrm>
            <a:off x="2567710" y="120069"/>
            <a:ext cx="6142181" cy="73032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ATIVIDADE SÍNCRONA REGULADA</a:t>
            </a:r>
          </a:p>
        </p:txBody>
      </p:sp>
      <p:sp>
        <p:nvSpPr>
          <p:cNvPr id="9" name="CaixaDeTexto 13">
            <a:extLst>
              <a:ext uri="{FF2B5EF4-FFF2-40B4-BE49-F238E27FC236}">
                <a16:creationId xmlns:a16="http://schemas.microsoft.com/office/drawing/2014/main" xmlns="" id="{ED305761-20BB-DB1F-566D-E28244227A5D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ixaDeTexto 14">
            <a:extLst>
              <a:ext uri="{FF2B5EF4-FFF2-40B4-BE49-F238E27FC236}">
                <a16:creationId xmlns:a16="http://schemas.microsoft.com/office/drawing/2014/main" xmlns="" id="{D5C24866-571C-D9A9-C5E7-4F6C47A192E2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xmlns="" id="{49BC89E3-DC55-2FCA-C306-22EA2026202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AF3A2C18-4662-41A5-0897-05275EFC80F2}"/>
              </a:ext>
            </a:extLst>
          </p:cNvPr>
          <p:cNvSpPr/>
          <p:nvPr/>
        </p:nvSpPr>
        <p:spPr>
          <a:xfrm>
            <a:off x="817878" y="3119874"/>
            <a:ext cx="10556004" cy="3301423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atividade síncrona regulada deve: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– garantir a presença de professores e/ou mediadores para cada grupo de, no máximo, </a:t>
            </a: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estudantes, </a:t>
            </a:r>
            <a:r>
              <a:rPr kumimoji="0" lang="pt-BR" sz="2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fim de possibilitar maior interação pedagógica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– observar </a:t>
            </a: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controle de frequência </a:t>
            </a: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 estudantes, no limite mínimo de 75% de participação</a:t>
            </a:r>
          </a:p>
        </p:txBody>
      </p:sp>
      <p:sp>
        <p:nvSpPr>
          <p:cNvPr id="13" name="CaixaDeTexto 3">
            <a:extLst>
              <a:ext uri="{FF2B5EF4-FFF2-40B4-BE49-F238E27FC236}">
                <a16:creationId xmlns:a16="http://schemas.microsoft.com/office/drawing/2014/main" xmlns="" id="{10E0F83F-62BD-67EC-BFCF-CB837B1D6117}"/>
              </a:ext>
            </a:extLst>
          </p:cNvPr>
          <p:cNvSpPr/>
          <p:nvPr/>
        </p:nvSpPr>
        <p:spPr>
          <a:xfrm>
            <a:off x="817878" y="1540080"/>
            <a:ext cx="10556004" cy="1530726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Compreende a realização de </a:t>
            </a: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tarefa formativa em tempo real, compartilhada entre estudantes e profissionais da educação, conectados simultaneamente por áudio e vídeo</a:t>
            </a: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706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tângulo: Cantos Arredondados 1"/>
          <p:cNvSpPr/>
          <p:nvPr/>
        </p:nvSpPr>
        <p:spPr>
          <a:xfrm>
            <a:off x="1265383" y="164049"/>
            <a:ext cx="9421090" cy="6970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8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Apto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Aptos"/>
                <a:cs typeface="+mn-cs"/>
              </a:rPr>
              <a:t>4. FORMATOS DE OFERTA DOS CURSOS DE GRADUAÇÃO</a:t>
            </a:r>
            <a:endParaRPr kumimoji="0" lang="pt-BR" sz="28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CaixaDeTexto 13"/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CaixaDeTexto 14"/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CaixaDeTexto 15"/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BA823AA-6E7C-C191-EA76-03B78B125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6" y="1363215"/>
            <a:ext cx="3251855" cy="26361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A85C38D-A815-2ABB-5EBB-56D95BA98D7A}"/>
              </a:ext>
            </a:extLst>
          </p:cNvPr>
          <p:cNvSpPr txBox="1"/>
          <p:nvPr/>
        </p:nvSpPr>
        <p:spPr>
          <a:xfrm>
            <a:off x="451974" y="1315639"/>
            <a:ext cx="26897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1800" b="1" i="1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PRESENCIAL</a:t>
            </a:r>
            <a:endParaRPr kumimoji="0" lang="pt-BR" sz="2400" b="0" i="1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Caracterizado pela oferta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majoritária de carga horária presencial física</a:t>
            </a:r>
            <a:r>
              <a:rPr kumimoji="0" lang="pt-BR" sz="24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C5BB437-5561-D8C5-04F2-9DB626945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768" y="1850147"/>
            <a:ext cx="4200508" cy="486867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8C41084-5F9E-D13C-26D1-7583B367FA66}"/>
              </a:ext>
            </a:extLst>
          </p:cNvPr>
          <p:cNvSpPr txBox="1"/>
          <p:nvPr/>
        </p:nvSpPr>
        <p:spPr>
          <a:xfrm>
            <a:off x="4058185" y="1850147"/>
            <a:ext cx="3922033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SEMIPRESENCIAL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Composto obrigatoriamente por carga horária determinada de atividades presenciais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físicas </a:t>
            </a: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obrigatórias (estágio, extensão, práticas laboratoriais e outras definidas por DCN) e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atividades síncronas reguladas</a:t>
            </a: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além de carga horária a distância.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21342A1-6FD5-0289-65E4-90A8FCFCF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35" y="1446654"/>
            <a:ext cx="3251856" cy="260029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FC12FA5-B310-70EA-74E8-90F638EB4F7F}"/>
              </a:ext>
            </a:extLst>
          </p:cNvPr>
          <p:cNvSpPr txBox="1"/>
          <p:nvPr/>
        </p:nvSpPr>
        <p:spPr>
          <a:xfrm>
            <a:off x="8663709" y="1592637"/>
            <a:ext cx="29279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DISTÂNCIA</a:t>
            </a:r>
            <a:endParaRPr kumimoji="0" lang="pt-BR" sz="2400" b="0" i="1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Caracterizado pela oferta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majoritária de carga horária a distância.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aixaDeTexto 13"/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CaixaDeTexto 14"/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CaixaDeTexto 15"/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xmlns="" id="{6036961B-548C-6C2F-F76B-6D3B2534CED1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ixaDeTexto 14">
            <a:extLst>
              <a:ext uri="{FF2B5EF4-FFF2-40B4-BE49-F238E27FC236}">
                <a16:creationId xmlns:a16="http://schemas.microsoft.com/office/drawing/2014/main" xmlns="" id="{E8057C11-BF82-4A93-C389-F7A5D8B55CFF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xmlns="" id="{60F35767-2984-84F2-9B5D-D2844DB2D8D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aixaDeTexto 13">
            <a:extLst>
              <a:ext uri="{FF2B5EF4-FFF2-40B4-BE49-F238E27FC236}">
                <a16:creationId xmlns:a16="http://schemas.microsoft.com/office/drawing/2014/main" xmlns="" id="{ED305761-20BB-DB1F-566D-E28244227A5D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ixaDeTexto 14">
            <a:extLst>
              <a:ext uri="{FF2B5EF4-FFF2-40B4-BE49-F238E27FC236}">
                <a16:creationId xmlns:a16="http://schemas.microsoft.com/office/drawing/2014/main" xmlns="" id="{D5C24866-571C-D9A9-C5E7-4F6C47A192E2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xmlns="" id="{49BC89E3-DC55-2FCA-C306-22EA2026202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990D310D-836B-B26A-A424-F4B7EF2BFC7A}"/>
              </a:ext>
            </a:extLst>
          </p:cNvPr>
          <p:cNvSpPr/>
          <p:nvPr/>
        </p:nvSpPr>
        <p:spPr>
          <a:xfrm>
            <a:off x="2807855" y="267854"/>
            <a:ext cx="5578763" cy="6973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8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pto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CURSOS E FORMATOS DE OFERTA</a:t>
            </a:r>
            <a:endParaRPr kumimoji="0" lang="pt-BR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ixaDeTexto 13">
            <a:extLst>
              <a:ext uri="{FF2B5EF4-FFF2-40B4-BE49-F238E27FC236}">
                <a16:creationId xmlns:a16="http://schemas.microsoft.com/office/drawing/2014/main" xmlns="" id="{5842C512-04C9-3291-5AC0-6C1C68BEF489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ixaDeTexto 14">
            <a:extLst>
              <a:ext uri="{FF2B5EF4-FFF2-40B4-BE49-F238E27FC236}">
                <a16:creationId xmlns:a16="http://schemas.microsoft.com/office/drawing/2014/main" xmlns="" id="{A07A01C4-5ADA-8AC1-3F5B-E70F05466DB4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aixaDeTexto 15">
            <a:extLst>
              <a:ext uri="{FF2B5EF4-FFF2-40B4-BE49-F238E27FC236}">
                <a16:creationId xmlns:a16="http://schemas.microsoft.com/office/drawing/2014/main" xmlns="" id="{A541D9C1-EBBA-BAFE-A4C6-BA358AF58434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aixaDeTexto 5">
            <a:extLst>
              <a:ext uri="{FF2B5EF4-FFF2-40B4-BE49-F238E27FC236}">
                <a16:creationId xmlns:a16="http://schemas.microsoft.com/office/drawing/2014/main" xmlns="" id="{CA29F7B7-4DE8-F65A-274C-1F4D86429799}"/>
              </a:ext>
            </a:extLst>
          </p:cNvPr>
          <p:cNvSpPr/>
          <p:nvPr/>
        </p:nvSpPr>
        <p:spPr>
          <a:xfrm>
            <a:off x="1089891" y="2435855"/>
            <a:ext cx="9541164" cy="1823714"/>
          </a:xfrm>
          <a:prstGeom prst="round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1"/>
              </a:spcBef>
              <a:spcAft>
                <a:spcPts val="601"/>
              </a:spcAft>
              <a:buClr>
                <a:srgbClr val="0E2841">
                  <a:lumMod val="75000"/>
                  <a:lumOff val="2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Ministério da Educação disciplinará sobre a oferta de cursos de graduação nos formatos presencial, semipresencial e a distância.</a:t>
            </a:r>
          </a:p>
        </p:txBody>
      </p:sp>
    </p:spTree>
    <p:extLst>
      <p:ext uri="{BB962C8B-B14F-4D97-AF65-F5344CB8AC3E}">
        <p14:creationId xmlns:p14="http://schemas.microsoft.com/office/powerpoint/2010/main" val="420062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65617C33-CEC1-359D-92C8-19C993A28DDD}"/>
              </a:ext>
            </a:extLst>
          </p:cNvPr>
          <p:cNvSpPr/>
          <p:nvPr/>
        </p:nvSpPr>
        <p:spPr>
          <a:xfrm>
            <a:off x="322440" y="4069080"/>
            <a:ext cx="4359288" cy="159105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CENÁRIO DA EXPANSÃO DA EDUCAÇÃO SUPERIOR</a:t>
            </a:r>
          </a:p>
        </p:txBody>
      </p:sp>
    </p:spTree>
    <p:extLst>
      <p:ext uri="{BB962C8B-B14F-4D97-AF65-F5344CB8AC3E}">
        <p14:creationId xmlns:p14="http://schemas.microsoft.com/office/powerpoint/2010/main" val="718294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aixaDeTexto 13"/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CaixaDeTexto 14"/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CaixaDeTexto 15"/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xmlns="" id="{6036961B-548C-6C2F-F76B-6D3B2534CED1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ixaDeTexto 14">
            <a:extLst>
              <a:ext uri="{FF2B5EF4-FFF2-40B4-BE49-F238E27FC236}">
                <a16:creationId xmlns:a16="http://schemas.microsoft.com/office/drawing/2014/main" xmlns="" id="{E8057C11-BF82-4A93-C389-F7A5D8B55CFF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xmlns="" id="{60F35767-2984-84F2-9B5D-D2844DB2D8D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aixaDeTexto 13">
            <a:extLst>
              <a:ext uri="{FF2B5EF4-FFF2-40B4-BE49-F238E27FC236}">
                <a16:creationId xmlns:a16="http://schemas.microsoft.com/office/drawing/2014/main" xmlns="" id="{ED305761-20BB-DB1F-566D-E28244227A5D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ixaDeTexto 14">
            <a:extLst>
              <a:ext uri="{FF2B5EF4-FFF2-40B4-BE49-F238E27FC236}">
                <a16:creationId xmlns:a16="http://schemas.microsoft.com/office/drawing/2014/main" xmlns="" id="{D5C24866-571C-D9A9-C5E7-4F6C47A192E2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xmlns="" id="{49BC89E3-DC55-2FCA-C306-22EA2026202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ixaDeTexto 13">
            <a:extLst>
              <a:ext uri="{FF2B5EF4-FFF2-40B4-BE49-F238E27FC236}">
                <a16:creationId xmlns:a16="http://schemas.microsoft.com/office/drawing/2014/main" xmlns="" id="{5842C512-04C9-3291-5AC0-6C1C68BEF489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ixaDeTexto 14">
            <a:extLst>
              <a:ext uri="{FF2B5EF4-FFF2-40B4-BE49-F238E27FC236}">
                <a16:creationId xmlns:a16="http://schemas.microsoft.com/office/drawing/2014/main" xmlns="" id="{A07A01C4-5ADA-8AC1-3F5B-E70F05466DB4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aixaDeTexto 15">
            <a:extLst>
              <a:ext uri="{FF2B5EF4-FFF2-40B4-BE49-F238E27FC236}">
                <a16:creationId xmlns:a16="http://schemas.microsoft.com/office/drawing/2014/main" xmlns="" id="{A541D9C1-EBBA-BAFE-A4C6-BA358AF58434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tângulo: Cantos Arredondados 1">
            <a:extLst>
              <a:ext uri="{FF2B5EF4-FFF2-40B4-BE49-F238E27FC236}">
                <a16:creationId xmlns:a16="http://schemas.microsoft.com/office/drawing/2014/main" xmlns="" id="{65CB3195-12A8-7703-8ED2-360F4D89BE94}"/>
              </a:ext>
            </a:extLst>
          </p:cNvPr>
          <p:cNvSpPr/>
          <p:nvPr/>
        </p:nvSpPr>
        <p:spPr>
          <a:xfrm>
            <a:off x="2648599" y="267038"/>
            <a:ext cx="6696363" cy="77373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8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pto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pt-BR" sz="2800" b="1" spc="-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DO POLO DE EDUCAÇÃO A DISTÂNCIA</a:t>
            </a:r>
            <a:endParaRPr kumimoji="0" lang="pt-BR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aixaDeTexto 13">
            <a:extLst>
              <a:ext uri="{FF2B5EF4-FFF2-40B4-BE49-F238E27FC236}">
                <a16:creationId xmlns:a16="http://schemas.microsoft.com/office/drawing/2014/main" xmlns="" id="{D4DCC11E-DA04-5282-1288-B9ACC2AE5848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aixaDeTexto 14">
            <a:extLst>
              <a:ext uri="{FF2B5EF4-FFF2-40B4-BE49-F238E27FC236}">
                <a16:creationId xmlns:a16="http://schemas.microsoft.com/office/drawing/2014/main" xmlns="" id="{11BA2C56-A0E3-8918-4072-48201683C4CD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DFD2644-3B60-140E-3A1B-C169D095264B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5C5C9CE9-F26C-67AB-F5ED-F1E643351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38" y="1196218"/>
            <a:ext cx="10197517" cy="164337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AD55ACF0-16DD-31E8-58AF-48944C7E3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66" y="3174718"/>
            <a:ext cx="10128089" cy="819632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C5726A-DE8F-BC7B-BB49-952426EF1E5B}"/>
              </a:ext>
            </a:extLst>
          </p:cNvPr>
          <p:cNvSpPr txBox="1"/>
          <p:nvPr/>
        </p:nvSpPr>
        <p:spPr>
          <a:xfrm>
            <a:off x="711200" y="1315204"/>
            <a:ext cx="104835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polo de educação a distância – Polo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é a unidade descentralizada da IES, no País e no exterior, para o desenvolvimento das atividades presenciais formativas, contribuindo para a identidade institucional, do curso e do estudante.</a:t>
            </a:r>
            <a:endParaRPr kumimoji="0" lang="pt-BR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8670A1FE-1C24-3E62-EE51-8BC898A2A42C}"/>
              </a:ext>
            </a:extLst>
          </p:cNvPr>
          <p:cNvSpPr txBox="1"/>
          <p:nvPr/>
        </p:nvSpPr>
        <p:spPr>
          <a:xfrm>
            <a:off x="798810" y="3207403"/>
            <a:ext cx="103959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processos regulatórios serão submetidos a </a:t>
            </a: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avaliações </a:t>
            </a:r>
            <a:r>
              <a:rPr kumimoji="0" lang="pt-BR" sz="2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loco </a:t>
            </a: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sede da instituição de ensino superior </a:t>
            </a:r>
            <a:r>
              <a:rPr kumimoji="0" lang="pt-BR" sz="2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em polos </a:t>
            </a:r>
            <a:r>
              <a:rPr kumimoji="0" lang="pt-BR" sz="28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</a:t>
            </a: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A8CF3114-2FE4-CAFF-E650-595869EB4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99" y="4322618"/>
            <a:ext cx="10128089" cy="2112582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FB222FE5-1E19-E4B3-8D6A-48D3B131FF48}"/>
              </a:ext>
            </a:extLst>
          </p:cNvPr>
          <p:cNvSpPr txBox="1"/>
          <p:nvPr/>
        </p:nvSpPr>
        <p:spPr>
          <a:xfrm>
            <a:off x="711200" y="4236918"/>
            <a:ext cx="104835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polo </a:t>
            </a:r>
            <a:r>
              <a:rPr kumimoji="0" lang="pt-BR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</a:t>
            </a: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 contar com a presença de um Gestor Educacional, contratado pela IES, para apoiar os estudantes nas funcionalidades educacionais e rotinas acadêmicas, a exemplo de provas presenciais, e na busca e consolidação das parcerias relacionadas aos campos de práticas em ambientes profissionais, estágios e atividades de extensão.</a:t>
            </a:r>
          </a:p>
        </p:txBody>
      </p:sp>
    </p:spTree>
    <p:extLst>
      <p:ext uri="{BB962C8B-B14F-4D97-AF65-F5344CB8AC3E}">
        <p14:creationId xmlns:p14="http://schemas.microsoft.com/office/powerpoint/2010/main" val="153621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aixaDeTexto 13"/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CaixaDeTexto 14"/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CaixaDeTexto 15"/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xmlns="" id="{6036961B-548C-6C2F-F76B-6D3B2534CED1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ixaDeTexto 14">
            <a:extLst>
              <a:ext uri="{FF2B5EF4-FFF2-40B4-BE49-F238E27FC236}">
                <a16:creationId xmlns:a16="http://schemas.microsoft.com/office/drawing/2014/main" xmlns="" id="{E8057C11-BF82-4A93-C389-F7A5D8B55CFF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xmlns="" id="{60F35767-2984-84F2-9B5D-D2844DB2D8D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aixaDeTexto 13">
            <a:extLst>
              <a:ext uri="{FF2B5EF4-FFF2-40B4-BE49-F238E27FC236}">
                <a16:creationId xmlns:a16="http://schemas.microsoft.com/office/drawing/2014/main" xmlns="" id="{ED305761-20BB-DB1F-566D-E28244227A5D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ixaDeTexto 14">
            <a:extLst>
              <a:ext uri="{FF2B5EF4-FFF2-40B4-BE49-F238E27FC236}">
                <a16:creationId xmlns:a16="http://schemas.microsoft.com/office/drawing/2014/main" xmlns="" id="{D5C24866-571C-D9A9-C5E7-4F6C47A192E2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xmlns="" id="{49BC89E3-DC55-2FCA-C306-22EA2026202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ixaDeTexto 13">
            <a:extLst>
              <a:ext uri="{FF2B5EF4-FFF2-40B4-BE49-F238E27FC236}">
                <a16:creationId xmlns:a16="http://schemas.microsoft.com/office/drawing/2014/main" xmlns="" id="{5842C512-04C9-3291-5AC0-6C1C68BEF489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ixaDeTexto 14">
            <a:extLst>
              <a:ext uri="{FF2B5EF4-FFF2-40B4-BE49-F238E27FC236}">
                <a16:creationId xmlns:a16="http://schemas.microsoft.com/office/drawing/2014/main" xmlns="" id="{A07A01C4-5ADA-8AC1-3F5B-E70F05466DB4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aixaDeTexto 15">
            <a:extLst>
              <a:ext uri="{FF2B5EF4-FFF2-40B4-BE49-F238E27FC236}">
                <a16:creationId xmlns:a16="http://schemas.microsoft.com/office/drawing/2014/main" xmlns="" id="{A541D9C1-EBBA-BAFE-A4C6-BA358AF58434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tângulo: Cantos Arredondados 1">
            <a:extLst>
              <a:ext uri="{FF2B5EF4-FFF2-40B4-BE49-F238E27FC236}">
                <a16:creationId xmlns:a16="http://schemas.microsoft.com/office/drawing/2014/main" xmlns="" id="{0C684143-BD73-05FA-F212-B3DBA1DCF59A}"/>
              </a:ext>
            </a:extLst>
          </p:cNvPr>
          <p:cNvSpPr/>
          <p:nvPr/>
        </p:nvSpPr>
        <p:spPr>
          <a:xfrm>
            <a:off x="2336800" y="255888"/>
            <a:ext cx="6759320" cy="68465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8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pt-BR" sz="2800" b="1" spc="-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DO POLO DE EDUCAÇÃO A DISTÂNCIA</a:t>
            </a:r>
            <a:endParaRPr kumimoji="0" lang="pt-BR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aixaDeTexto 13">
            <a:extLst>
              <a:ext uri="{FF2B5EF4-FFF2-40B4-BE49-F238E27FC236}">
                <a16:creationId xmlns:a16="http://schemas.microsoft.com/office/drawing/2014/main" xmlns="" id="{A5466126-DA9D-E065-719C-0B1E62B0FEB8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aixaDeTexto 14">
            <a:extLst>
              <a:ext uri="{FF2B5EF4-FFF2-40B4-BE49-F238E27FC236}">
                <a16:creationId xmlns:a16="http://schemas.microsoft.com/office/drawing/2014/main" xmlns="" id="{D0D4D105-40DE-C341-95A9-9EC2A049FCE8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5052C775-670E-7DFF-0A69-E9587A02197D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CaixaDeTexto 5">
            <a:extLst>
              <a:ext uri="{FF2B5EF4-FFF2-40B4-BE49-F238E27FC236}">
                <a16:creationId xmlns:a16="http://schemas.microsoft.com/office/drawing/2014/main" xmlns="" id="{72A39B80-2B76-4218-F9A5-171269942118}"/>
              </a:ext>
            </a:extLst>
          </p:cNvPr>
          <p:cNvSpPr/>
          <p:nvPr/>
        </p:nvSpPr>
        <p:spPr>
          <a:xfrm>
            <a:off x="498763" y="785091"/>
            <a:ext cx="11369963" cy="6366092"/>
          </a:xfrm>
          <a:prstGeom prst="round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polo </a:t>
            </a:r>
            <a:r>
              <a:rPr kumimoji="0" lang="pt-BR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</a:t>
            </a: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 ser adequado ao número de alunos(as) a serem atendidos, dispor de rede </a:t>
            </a:r>
            <a:r>
              <a:rPr kumimoji="0" lang="pt-BR" sz="28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wi-fi</a:t>
            </a: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 conexão de banda larga de boa qualidade, abrangendo no mínimo: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- espaço de recepção;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- laboratório de informática;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- espaço para estudos e reuniões de alunos(as);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 - sala de atendimento aos alunos(as); e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- sala de aula.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caso de </a:t>
            </a: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cursos que, conforme DCN, necessitam de práticas laboratoriais, os polos devem ter laboratórios físicos</a:t>
            </a:r>
            <a:r>
              <a:rPr kumimoji="0" lang="pt-BR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pelo menos, de qualidade equivalente àqueles utilizados nos cursos presenciais.</a:t>
            </a:r>
          </a:p>
        </p:txBody>
      </p:sp>
    </p:spTree>
    <p:extLst>
      <p:ext uri="{BB962C8B-B14F-4D97-AF65-F5344CB8AC3E}">
        <p14:creationId xmlns:p14="http://schemas.microsoft.com/office/powerpoint/2010/main" val="3908615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aixaDeTexto 13"/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CaixaDeTexto 14"/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CaixaDeTexto 15"/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xmlns="" id="{6036961B-548C-6C2F-F76B-6D3B2534CED1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ixaDeTexto 14">
            <a:extLst>
              <a:ext uri="{FF2B5EF4-FFF2-40B4-BE49-F238E27FC236}">
                <a16:creationId xmlns:a16="http://schemas.microsoft.com/office/drawing/2014/main" xmlns="" id="{E8057C11-BF82-4A93-C389-F7A5D8B55CFF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xmlns="" id="{60F35767-2984-84F2-9B5D-D2844DB2D8D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aixaDeTexto 13">
            <a:extLst>
              <a:ext uri="{FF2B5EF4-FFF2-40B4-BE49-F238E27FC236}">
                <a16:creationId xmlns:a16="http://schemas.microsoft.com/office/drawing/2014/main" xmlns="" id="{ED305761-20BB-DB1F-566D-E28244227A5D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ixaDeTexto 14">
            <a:extLst>
              <a:ext uri="{FF2B5EF4-FFF2-40B4-BE49-F238E27FC236}">
                <a16:creationId xmlns:a16="http://schemas.microsoft.com/office/drawing/2014/main" xmlns="" id="{D5C24866-571C-D9A9-C5E7-4F6C47A192E2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xmlns="" id="{49BC89E3-DC55-2FCA-C306-22EA2026202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ixaDeTexto 13">
            <a:extLst>
              <a:ext uri="{FF2B5EF4-FFF2-40B4-BE49-F238E27FC236}">
                <a16:creationId xmlns:a16="http://schemas.microsoft.com/office/drawing/2014/main" xmlns="" id="{5842C512-04C9-3291-5AC0-6C1C68BEF489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ixaDeTexto 14">
            <a:extLst>
              <a:ext uri="{FF2B5EF4-FFF2-40B4-BE49-F238E27FC236}">
                <a16:creationId xmlns:a16="http://schemas.microsoft.com/office/drawing/2014/main" xmlns="" id="{A07A01C4-5ADA-8AC1-3F5B-E70F05466DB4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aixaDeTexto 15">
            <a:extLst>
              <a:ext uri="{FF2B5EF4-FFF2-40B4-BE49-F238E27FC236}">
                <a16:creationId xmlns:a16="http://schemas.microsoft.com/office/drawing/2014/main" xmlns="" id="{A541D9C1-EBBA-BAFE-A4C6-BA358AF58434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aixaDeTexto 13">
            <a:extLst>
              <a:ext uri="{FF2B5EF4-FFF2-40B4-BE49-F238E27FC236}">
                <a16:creationId xmlns:a16="http://schemas.microsoft.com/office/drawing/2014/main" xmlns="" id="{A5466126-DA9D-E065-719C-0B1E62B0FEB8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aixaDeTexto 14">
            <a:extLst>
              <a:ext uri="{FF2B5EF4-FFF2-40B4-BE49-F238E27FC236}">
                <a16:creationId xmlns:a16="http://schemas.microsoft.com/office/drawing/2014/main" xmlns="" id="{D0D4D105-40DE-C341-95A9-9EC2A049FCE8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5052C775-670E-7DFF-0A69-E9587A02197D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29C51C20-8DC8-2B1E-04CD-2A092D0E65A3}"/>
              </a:ext>
            </a:extLst>
          </p:cNvPr>
          <p:cNvSpPr/>
          <p:nvPr/>
        </p:nvSpPr>
        <p:spPr>
          <a:xfrm>
            <a:off x="1939452" y="442202"/>
            <a:ext cx="7047345" cy="64694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DAS AVALIÃÇÕES DE APRENDIZAGEM</a:t>
            </a:r>
          </a:p>
        </p:txBody>
      </p:sp>
      <p:sp>
        <p:nvSpPr>
          <p:cNvPr id="15" name="CaixaDeTexto 13">
            <a:extLst>
              <a:ext uri="{FF2B5EF4-FFF2-40B4-BE49-F238E27FC236}">
                <a16:creationId xmlns:a16="http://schemas.microsoft.com/office/drawing/2014/main" xmlns="" id="{0051B035-1E90-3937-25A0-BE2EDA7AB0F6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aixaDeTexto 14">
            <a:extLst>
              <a:ext uri="{FF2B5EF4-FFF2-40B4-BE49-F238E27FC236}">
                <a16:creationId xmlns:a16="http://schemas.microsoft.com/office/drawing/2014/main" xmlns="" id="{86DEAB9D-779D-EF6D-5DB1-F9D9B644C494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CaixaDeTexto 15">
            <a:extLst>
              <a:ext uri="{FF2B5EF4-FFF2-40B4-BE49-F238E27FC236}">
                <a16:creationId xmlns:a16="http://schemas.microsoft.com/office/drawing/2014/main" xmlns="" id="{277389D3-1EB6-9392-87CC-A513D4EBFDC6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C4554B11-EA0E-1365-3A57-E83F5D84B88C}"/>
              </a:ext>
            </a:extLst>
          </p:cNvPr>
          <p:cNvSpPr txBox="1"/>
          <p:nvPr/>
        </p:nvSpPr>
        <p:spPr>
          <a:xfrm>
            <a:off x="685794" y="1568289"/>
            <a:ext cx="9131425" cy="961611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Realizar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pelo menos uma avaliação presencial (no polo) a cada 10 semanas da oferta de cada unidade curricular</a:t>
            </a: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B786FF7E-7E3E-7B8D-8AEB-43A891CADFDA}"/>
              </a:ext>
            </a:extLst>
          </p:cNvPr>
          <p:cNvSpPr txBox="1"/>
          <p:nvPr/>
        </p:nvSpPr>
        <p:spPr>
          <a:xfrm>
            <a:off x="2522564" y="2792153"/>
            <a:ext cx="8981527" cy="961611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 ser garantida a identidade do(a) estudante avaliado(a), qualquer que seja o instrumento de avaliação utilizado.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74352317-A679-23F1-78DB-016AB188F9E0}"/>
              </a:ext>
            </a:extLst>
          </p:cNvPr>
          <p:cNvSpPr txBox="1"/>
          <p:nvPr/>
        </p:nvSpPr>
        <p:spPr>
          <a:xfrm>
            <a:off x="753998" y="4049772"/>
            <a:ext cx="8995016" cy="961611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mínimo um terço do peso da avaliação presencial será composta por questões discursivas de análise e síntese.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600A3DB6-9A2E-18F4-9A72-19D64FF840E8}"/>
              </a:ext>
            </a:extLst>
          </p:cNvPr>
          <p:cNvSpPr txBox="1"/>
          <p:nvPr/>
        </p:nvSpPr>
        <p:spPr>
          <a:xfrm>
            <a:off x="2545995" y="5307063"/>
            <a:ext cx="8958096" cy="957851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peso da(s) avaliação(</a:t>
            </a:r>
            <a:r>
              <a:rPr kumimoji="0" lang="pt-BR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ões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presencial(</a:t>
            </a:r>
            <a:r>
              <a:rPr kumimoji="0" lang="pt-BR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deve ser majoritário </a:t>
            </a: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composição da nota final do(a) estudante.</a:t>
            </a:r>
          </a:p>
        </p:txBody>
      </p:sp>
    </p:spTree>
    <p:extLst>
      <p:ext uri="{BB962C8B-B14F-4D97-AF65-F5344CB8AC3E}">
        <p14:creationId xmlns:p14="http://schemas.microsoft.com/office/powerpoint/2010/main" val="2754450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aixaDeTexto 13"/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CaixaDeTexto 14"/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CaixaDeTexto 15"/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xmlns="" id="{6036961B-548C-6C2F-F76B-6D3B2534CED1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ixaDeTexto 14">
            <a:extLst>
              <a:ext uri="{FF2B5EF4-FFF2-40B4-BE49-F238E27FC236}">
                <a16:creationId xmlns:a16="http://schemas.microsoft.com/office/drawing/2014/main" xmlns="" id="{E8057C11-BF82-4A93-C389-F7A5D8B55CFF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xmlns="" id="{60F35767-2984-84F2-9B5D-D2844DB2D8D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aixaDeTexto 13">
            <a:extLst>
              <a:ext uri="{FF2B5EF4-FFF2-40B4-BE49-F238E27FC236}">
                <a16:creationId xmlns:a16="http://schemas.microsoft.com/office/drawing/2014/main" xmlns="" id="{ED305761-20BB-DB1F-566D-E28244227A5D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ixaDeTexto 14">
            <a:extLst>
              <a:ext uri="{FF2B5EF4-FFF2-40B4-BE49-F238E27FC236}">
                <a16:creationId xmlns:a16="http://schemas.microsoft.com/office/drawing/2014/main" xmlns="" id="{D5C24866-571C-D9A9-C5E7-4F6C47A192E2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xmlns="" id="{49BC89E3-DC55-2FCA-C306-22EA2026202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ixaDeTexto 13">
            <a:extLst>
              <a:ext uri="{FF2B5EF4-FFF2-40B4-BE49-F238E27FC236}">
                <a16:creationId xmlns:a16="http://schemas.microsoft.com/office/drawing/2014/main" xmlns="" id="{5842C512-04C9-3291-5AC0-6C1C68BEF489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ixaDeTexto 14">
            <a:extLst>
              <a:ext uri="{FF2B5EF4-FFF2-40B4-BE49-F238E27FC236}">
                <a16:creationId xmlns:a16="http://schemas.microsoft.com/office/drawing/2014/main" xmlns="" id="{A07A01C4-5ADA-8AC1-3F5B-E70F05466DB4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aixaDeTexto 15">
            <a:extLst>
              <a:ext uri="{FF2B5EF4-FFF2-40B4-BE49-F238E27FC236}">
                <a16:creationId xmlns:a16="http://schemas.microsoft.com/office/drawing/2014/main" xmlns="" id="{A541D9C1-EBBA-BAFE-A4C6-BA358AF58434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tângulo: Cantos Arredondados 1">
            <a:extLst>
              <a:ext uri="{FF2B5EF4-FFF2-40B4-BE49-F238E27FC236}">
                <a16:creationId xmlns:a16="http://schemas.microsoft.com/office/drawing/2014/main" xmlns="" id="{5B3D4006-BEED-1BB3-ADDE-DE372796D02C}"/>
              </a:ext>
            </a:extLst>
          </p:cNvPr>
          <p:cNvSpPr/>
          <p:nvPr/>
        </p:nvSpPr>
        <p:spPr>
          <a:xfrm>
            <a:off x="1228436" y="401344"/>
            <a:ext cx="8874604" cy="817587"/>
          </a:xfrm>
          <a:prstGeom prst="roundRect">
            <a:avLst>
              <a:gd name="adj" fmla="val 16667"/>
            </a:avLst>
          </a:prstGeom>
          <a:solidFill>
            <a:srgbClr val="16AA83"/>
          </a:solidFill>
          <a:ln w="28575"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DO CORPO DOCENTE E MEDIADORES PEDAGÓGICOS</a:t>
            </a:r>
          </a:p>
        </p:txBody>
      </p:sp>
      <p:sp>
        <p:nvSpPr>
          <p:cNvPr id="12" name="CaixaDeTexto 13">
            <a:extLst>
              <a:ext uri="{FF2B5EF4-FFF2-40B4-BE49-F238E27FC236}">
                <a16:creationId xmlns:a16="http://schemas.microsoft.com/office/drawing/2014/main" xmlns="" id="{437F9F4F-379D-7611-068B-0E78D964DD13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aixaDeTexto 14">
            <a:extLst>
              <a:ext uri="{FF2B5EF4-FFF2-40B4-BE49-F238E27FC236}">
                <a16:creationId xmlns:a16="http://schemas.microsoft.com/office/drawing/2014/main" xmlns="" id="{4E9354E1-4869-AFB1-35C7-DFEE333DC8E4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167F364-34A8-F720-FAE0-D4602D2DB386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CaixaDeTexto 5">
            <a:extLst>
              <a:ext uri="{FF2B5EF4-FFF2-40B4-BE49-F238E27FC236}">
                <a16:creationId xmlns:a16="http://schemas.microsoft.com/office/drawing/2014/main" xmlns="" id="{429EAEB4-94D9-7B5A-7830-9480430E0E98}"/>
              </a:ext>
            </a:extLst>
          </p:cNvPr>
          <p:cNvSpPr/>
          <p:nvPr/>
        </p:nvSpPr>
        <p:spPr>
          <a:xfrm>
            <a:off x="785091" y="1715368"/>
            <a:ext cx="10603345" cy="2552282"/>
          </a:xfrm>
          <a:prstGeom prst="round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A83"/>
              </a:buClr>
              <a:buSzTx/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corpo docente e mediadores serão classificados nas seguintes categorias: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– Professor(a) Conteudista;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– Professor(a) Regente;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– Professor(a) Mediador(a) ou Mediador(a) Pedagógico(a) </a:t>
            </a:r>
            <a:r>
              <a:rPr kumimoji="0" lang="pt-BR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 - Professor(a) mediador(a) ou Mediador(a) Pedagógico(a) presencial; 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- Coordenador(a) de curso.</a:t>
            </a:r>
          </a:p>
        </p:txBody>
      </p:sp>
      <p:sp>
        <p:nvSpPr>
          <p:cNvPr id="18" name="CaixaDeTexto 5">
            <a:extLst>
              <a:ext uri="{FF2B5EF4-FFF2-40B4-BE49-F238E27FC236}">
                <a16:creationId xmlns:a16="http://schemas.microsoft.com/office/drawing/2014/main" xmlns="" id="{B6CED425-F3B6-CD33-DB63-B9891B691FD0}"/>
              </a:ext>
            </a:extLst>
          </p:cNvPr>
          <p:cNvSpPr/>
          <p:nvPr/>
        </p:nvSpPr>
        <p:spPr>
          <a:xfrm>
            <a:off x="845521" y="4516955"/>
            <a:ext cx="10603345" cy="2143659"/>
          </a:xfrm>
          <a:prstGeom prst="roundRect">
            <a:avLst/>
          </a:prstGeom>
          <a:noFill/>
          <a:ln w="0">
            <a:solidFill>
              <a:srgbClr val="16AA83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A83"/>
              </a:buClr>
              <a:buSzTx/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kumimoji="0" lang="pt-BR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atribuições específicas dos docentes e mediadores serão definidas em normativa específica a ser editada pelo MEC</a:t>
            </a:r>
            <a:endParaRPr lang="pt-BR" sz="24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A83"/>
              </a:buClr>
              <a:buSzTx/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A83"/>
              </a:buClr>
              <a:buSzTx/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pt-BR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atribuições podem ser assumidas por um mesmo docente, desde que não represente prejuízo à qualidade do processo de ensino e aprendizagem</a:t>
            </a: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59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aixaDeTexto 13"/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CaixaDeTexto 14"/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CaixaDeTexto 15"/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xmlns="" id="{6036961B-548C-6C2F-F76B-6D3B2534CED1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ixaDeTexto 14">
            <a:extLst>
              <a:ext uri="{FF2B5EF4-FFF2-40B4-BE49-F238E27FC236}">
                <a16:creationId xmlns:a16="http://schemas.microsoft.com/office/drawing/2014/main" xmlns="" id="{E8057C11-BF82-4A93-C389-F7A5D8B55CFF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xmlns="" id="{60F35767-2984-84F2-9B5D-D2844DB2D8D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aixaDeTexto 13">
            <a:extLst>
              <a:ext uri="{FF2B5EF4-FFF2-40B4-BE49-F238E27FC236}">
                <a16:creationId xmlns:a16="http://schemas.microsoft.com/office/drawing/2014/main" xmlns="" id="{ED305761-20BB-DB1F-566D-E28244227A5D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ixaDeTexto 14">
            <a:extLst>
              <a:ext uri="{FF2B5EF4-FFF2-40B4-BE49-F238E27FC236}">
                <a16:creationId xmlns:a16="http://schemas.microsoft.com/office/drawing/2014/main" xmlns="" id="{D5C24866-571C-D9A9-C5E7-4F6C47A192E2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xmlns="" id="{49BC89E3-DC55-2FCA-C306-22EA2026202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ixaDeTexto 13">
            <a:extLst>
              <a:ext uri="{FF2B5EF4-FFF2-40B4-BE49-F238E27FC236}">
                <a16:creationId xmlns:a16="http://schemas.microsoft.com/office/drawing/2014/main" xmlns="" id="{5842C512-04C9-3291-5AC0-6C1C68BEF489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ixaDeTexto 14">
            <a:extLst>
              <a:ext uri="{FF2B5EF4-FFF2-40B4-BE49-F238E27FC236}">
                <a16:creationId xmlns:a16="http://schemas.microsoft.com/office/drawing/2014/main" xmlns="" id="{A07A01C4-5ADA-8AC1-3F5B-E70F05466DB4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aixaDeTexto 15">
            <a:extLst>
              <a:ext uri="{FF2B5EF4-FFF2-40B4-BE49-F238E27FC236}">
                <a16:creationId xmlns:a16="http://schemas.microsoft.com/office/drawing/2014/main" xmlns="" id="{A541D9C1-EBBA-BAFE-A4C6-BA358AF58434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aixaDeTexto 13">
            <a:extLst>
              <a:ext uri="{FF2B5EF4-FFF2-40B4-BE49-F238E27FC236}">
                <a16:creationId xmlns:a16="http://schemas.microsoft.com/office/drawing/2014/main" xmlns="" id="{80D8590B-941F-DAF4-EBD0-22BDC05B61AE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aixaDeTexto 14">
            <a:extLst>
              <a:ext uri="{FF2B5EF4-FFF2-40B4-BE49-F238E27FC236}">
                <a16:creationId xmlns:a16="http://schemas.microsoft.com/office/drawing/2014/main" xmlns="" id="{2D17244A-1589-53DD-C7B6-6F6C6879E8C6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aixaDeTexto 15">
            <a:extLst>
              <a:ext uri="{FF2B5EF4-FFF2-40B4-BE49-F238E27FC236}">
                <a16:creationId xmlns:a16="http://schemas.microsoft.com/office/drawing/2014/main" xmlns="" id="{EE04341B-3CA9-98CC-2E4A-69EF401A0B7A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ixaDeTexto 5">
            <a:extLst>
              <a:ext uri="{FF2B5EF4-FFF2-40B4-BE49-F238E27FC236}">
                <a16:creationId xmlns:a16="http://schemas.microsoft.com/office/drawing/2014/main" xmlns="" id="{CD5ADF26-625B-E3CB-C44E-B6C0C7CE3DD7}"/>
              </a:ext>
            </a:extLst>
          </p:cNvPr>
          <p:cNvSpPr/>
          <p:nvPr/>
        </p:nvSpPr>
        <p:spPr>
          <a:xfrm>
            <a:off x="847411" y="1948393"/>
            <a:ext cx="10497178" cy="3369527"/>
          </a:xfrm>
          <a:prstGeom prst="round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A8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Todos os professores e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mediadores devem ser informados no Censo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da Educação Superior e no sistema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e-MEC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A8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A8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AA8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Eventual corpo de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tutores deve atuar exclusivamente no assessoramento administrativo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na sede da instituição ou em polos de educação a distância.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tângulo: Cantos Arredondados 1">
            <a:extLst>
              <a:ext uri="{FF2B5EF4-FFF2-40B4-BE49-F238E27FC236}">
                <a16:creationId xmlns:a16="http://schemas.microsoft.com/office/drawing/2014/main" xmlns="" id="{28EEA1FD-3E4C-F84A-3B73-C17B3107EEF1}"/>
              </a:ext>
            </a:extLst>
          </p:cNvPr>
          <p:cNvSpPr/>
          <p:nvPr/>
        </p:nvSpPr>
        <p:spPr>
          <a:xfrm>
            <a:off x="1293596" y="318273"/>
            <a:ext cx="8874604" cy="817587"/>
          </a:xfrm>
          <a:prstGeom prst="roundRect">
            <a:avLst>
              <a:gd name="adj" fmla="val 16667"/>
            </a:avLst>
          </a:prstGeom>
          <a:solidFill>
            <a:srgbClr val="16AA83"/>
          </a:solidFill>
          <a:ln w="28575"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DO CORPO DOCENTE E MEDIADORES PEDAGÓGICOS</a:t>
            </a:r>
          </a:p>
        </p:txBody>
      </p:sp>
    </p:spTree>
    <p:extLst>
      <p:ext uri="{BB962C8B-B14F-4D97-AF65-F5344CB8AC3E}">
        <p14:creationId xmlns:p14="http://schemas.microsoft.com/office/powerpoint/2010/main" val="342555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aixaDeTexto 13"/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CaixaDeTexto 14"/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CaixaDeTexto 15"/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xmlns="" id="{6036961B-548C-6C2F-F76B-6D3B2534CED1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ixaDeTexto 14">
            <a:extLst>
              <a:ext uri="{FF2B5EF4-FFF2-40B4-BE49-F238E27FC236}">
                <a16:creationId xmlns:a16="http://schemas.microsoft.com/office/drawing/2014/main" xmlns="" id="{E8057C11-BF82-4A93-C389-F7A5D8B55CFF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ixaDeTexto 15">
            <a:extLst>
              <a:ext uri="{FF2B5EF4-FFF2-40B4-BE49-F238E27FC236}">
                <a16:creationId xmlns:a16="http://schemas.microsoft.com/office/drawing/2014/main" xmlns="" id="{60F35767-2984-84F2-9B5D-D2844DB2D8D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aixaDeTexto 13">
            <a:extLst>
              <a:ext uri="{FF2B5EF4-FFF2-40B4-BE49-F238E27FC236}">
                <a16:creationId xmlns:a16="http://schemas.microsoft.com/office/drawing/2014/main" xmlns="" id="{ED305761-20BB-DB1F-566D-E28244227A5D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ixaDeTexto 14">
            <a:extLst>
              <a:ext uri="{FF2B5EF4-FFF2-40B4-BE49-F238E27FC236}">
                <a16:creationId xmlns:a16="http://schemas.microsoft.com/office/drawing/2014/main" xmlns="" id="{D5C24866-571C-D9A9-C5E7-4F6C47A192E2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xmlns="" id="{49BC89E3-DC55-2FCA-C306-22EA20262025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ixaDeTexto 13">
            <a:extLst>
              <a:ext uri="{FF2B5EF4-FFF2-40B4-BE49-F238E27FC236}">
                <a16:creationId xmlns:a16="http://schemas.microsoft.com/office/drawing/2014/main" xmlns="" id="{5842C512-04C9-3291-5AC0-6C1C68BEF489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ixaDeTexto 14">
            <a:extLst>
              <a:ext uri="{FF2B5EF4-FFF2-40B4-BE49-F238E27FC236}">
                <a16:creationId xmlns:a16="http://schemas.microsoft.com/office/drawing/2014/main" xmlns="" id="{A07A01C4-5ADA-8AC1-3F5B-E70F05466DB4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aixaDeTexto 15">
            <a:extLst>
              <a:ext uri="{FF2B5EF4-FFF2-40B4-BE49-F238E27FC236}">
                <a16:creationId xmlns:a16="http://schemas.microsoft.com/office/drawing/2014/main" xmlns="" id="{A541D9C1-EBBA-BAFE-A4C6-BA358AF58434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aixaDeTexto 13">
            <a:extLst>
              <a:ext uri="{FF2B5EF4-FFF2-40B4-BE49-F238E27FC236}">
                <a16:creationId xmlns:a16="http://schemas.microsoft.com/office/drawing/2014/main" xmlns="" id="{80D8590B-941F-DAF4-EBD0-22BDC05B61AE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aixaDeTexto 14">
            <a:extLst>
              <a:ext uri="{FF2B5EF4-FFF2-40B4-BE49-F238E27FC236}">
                <a16:creationId xmlns:a16="http://schemas.microsoft.com/office/drawing/2014/main" xmlns="" id="{2D17244A-1589-53DD-C7B6-6F6C6879E8C6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aixaDeTexto 15">
            <a:extLst>
              <a:ext uri="{FF2B5EF4-FFF2-40B4-BE49-F238E27FC236}">
                <a16:creationId xmlns:a16="http://schemas.microsoft.com/office/drawing/2014/main" xmlns="" id="{EE04341B-3CA9-98CC-2E4A-69EF401A0B7A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294D3095-66BA-E152-5420-307805910FDD}"/>
              </a:ext>
            </a:extLst>
          </p:cNvPr>
          <p:cNvSpPr/>
          <p:nvPr/>
        </p:nvSpPr>
        <p:spPr>
          <a:xfrm>
            <a:off x="2697202" y="575928"/>
            <a:ext cx="6142183" cy="857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000000">
                <a:lumMod val="95000"/>
                <a:lumOff val="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ptos"/>
                <a:cs typeface="+mn-cs"/>
              </a:rPr>
              <a:t>9. DAS DISPOSIÇÕES TRANSITÓRIAS</a:t>
            </a:r>
            <a:endParaRPr kumimoji="0" lang="pt-BR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aixaDeTexto 13">
            <a:extLst>
              <a:ext uri="{FF2B5EF4-FFF2-40B4-BE49-F238E27FC236}">
                <a16:creationId xmlns:a16="http://schemas.microsoft.com/office/drawing/2014/main" xmlns="" id="{9D8920ED-7E0A-32AA-F4DA-A525D96C583E}"/>
              </a:ext>
            </a:extLst>
          </p:cNvPr>
          <p:cNvSpPr/>
          <p:nvPr/>
        </p:nvSpPr>
        <p:spPr>
          <a:xfrm>
            <a:off x="9161280" y="294264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5.140.576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(56%)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aixaDeTexto 14">
            <a:extLst>
              <a:ext uri="{FF2B5EF4-FFF2-40B4-BE49-F238E27FC236}">
                <a16:creationId xmlns:a16="http://schemas.microsoft.com/office/drawing/2014/main" xmlns="" id="{81950BA9-8734-4FBB-7CA4-DA8829919F1F}"/>
              </a:ext>
            </a:extLst>
          </p:cNvPr>
          <p:cNvSpPr/>
          <p:nvPr/>
        </p:nvSpPr>
        <p:spPr>
          <a:xfrm>
            <a:off x="9153360" y="2291400"/>
            <a:ext cx="855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1.136.232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(12%)</a:t>
            </a: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CaixaDeTexto 15">
            <a:extLst>
              <a:ext uri="{FF2B5EF4-FFF2-40B4-BE49-F238E27FC236}">
                <a16:creationId xmlns:a16="http://schemas.microsoft.com/office/drawing/2014/main" xmlns="" id="{D62544DB-1F19-1C43-6D21-1A4B1AD5FFCB}"/>
              </a:ext>
            </a:extLst>
          </p:cNvPr>
          <p:cNvSpPr/>
          <p:nvPr/>
        </p:nvSpPr>
        <p:spPr>
          <a:xfrm>
            <a:off x="9096120" y="1540080"/>
            <a:ext cx="10069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2.937.483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(32%)</a:t>
            </a:r>
            <a:r>
              <a:rPr kumimoji="0" lang="pt-BR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endParaRPr kumimoji="0" lang="pt-BR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CaixaDeTexto 5">
            <a:extLst>
              <a:ext uri="{FF2B5EF4-FFF2-40B4-BE49-F238E27FC236}">
                <a16:creationId xmlns:a16="http://schemas.microsoft.com/office/drawing/2014/main" xmlns="" id="{35C1B3A3-FD28-B9EA-EAD2-08DFDC808AEC}"/>
              </a:ext>
            </a:extLst>
          </p:cNvPr>
          <p:cNvSpPr/>
          <p:nvPr/>
        </p:nvSpPr>
        <p:spPr>
          <a:xfrm>
            <a:off x="846828" y="2860408"/>
            <a:ext cx="10367064" cy="1190207"/>
          </a:xfrm>
          <a:prstGeom prst="round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MEC editará </a:t>
            </a:r>
            <a:r>
              <a:rPr kumimoji="0" lang="pt-BR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regras de transição</a:t>
            </a:r>
            <a:r>
              <a:rPr kumimoji="0" lang="pt-BR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sobre processos regulatórios e outras adequações necessárias.</a:t>
            </a:r>
          </a:p>
        </p:txBody>
      </p:sp>
    </p:spTree>
    <p:extLst>
      <p:ext uri="{BB962C8B-B14F-4D97-AF65-F5344CB8AC3E}">
        <p14:creationId xmlns:p14="http://schemas.microsoft.com/office/powerpoint/2010/main" val="1640852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1AB4A6A-1AB2-0091-96AA-60935F421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4DFD2A57-AA36-935E-6EDE-B845C887BE56}"/>
              </a:ext>
            </a:extLst>
          </p:cNvPr>
          <p:cNvSpPr/>
          <p:nvPr/>
        </p:nvSpPr>
        <p:spPr>
          <a:xfrm>
            <a:off x="2600651" y="275831"/>
            <a:ext cx="7228437" cy="617842"/>
          </a:xfrm>
          <a:prstGeom prst="roundRect">
            <a:avLst/>
          </a:prstGeom>
          <a:solidFill>
            <a:srgbClr val="85426D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CONCLUSÕES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3C67E27-F424-3D0F-A925-3D07908EA4D9}"/>
              </a:ext>
            </a:extLst>
          </p:cNvPr>
          <p:cNvSpPr txBox="1"/>
          <p:nvPr/>
        </p:nvSpPr>
        <p:spPr>
          <a:xfrm>
            <a:off x="841248" y="1027971"/>
            <a:ext cx="1073697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EAD pode proporcionar ao estudante uma experiência tão ou mais rica do que os demais cursos, desde que haja um efetivo compromisso com o processo de ensino e aprendizagem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EAD de qualidade é uma ferramenta poderosa de ampliação e acesso à educação superior em um país como o Brasil que ainda não atingiu as metas do PNE com relação às taxas de matrículas na 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 sua importância, papel estratégico e dimensão, a EAD hoje ocupa uma posição central no sistema de Educação Superior no Brasil e merece uma atenção especial do Poder Público, responsável pela regulação, avaliação e supervisão da educação superior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0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Constituição Federal: Art. 205. A educação, direito de todos e dever do Estado e da família, será promovida e incentivada com a colaboração da sociedade, visando ao pleno desenvolvimento da pessoa, seu preparo para o exercício da cidadania e sua qualificação para o trabalho.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F10DBDFC-9926-C24E-30FC-B5127608D178}"/>
              </a:ext>
            </a:extLst>
          </p:cNvPr>
          <p:cNvSpPr/>
          <p:nvPr/>
        </p:nvSpPr>
        <p:spPr>
          <a:xfrm>
            <a:off x="5787192" y="4668250"/>
            <a:ext cx="484632" cy="565484"/>
          </a:xfrm>
          <a:prstGeom prst="downArrow">
            <a:avLst/>
          </a:prstGeom>
          <a:solidFill>
            <a:srgbClr val="85426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314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25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AFE0D15-5DAB-C2B4-EA39-70934B26708B}"/>
              </a:ext>
            </a:extLst>
          </p:cNvPr>
          <p:cNvSpPr/>
          <p:nvPr/>
        </p:nvSpPr>
        <p:spPr>
          <a:xfrm>
            <a:off x="10086975" y="6115050"/>
            <a:ext cx="21050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16E3B60-C93D-D59B-D18C-A20944614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64" y="150990"/>
            <a:ext cx="11873471" cy="65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AFE0D15-5DAB-C2B4-EA39-70934B26708B}"/>
              </a:ext>
            </a:extLst>
          </p:cNvPr>
          <p:cNvSpPr/>
          <p:nvPr/>
        </p:nvSpPr>
        <p:spPr>
          <a:xfrm>
            <a:off x="10086975" y="6115050"/>
            <a:ext cx="21050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24FB93D-3CD2-14D3-D87D-543D3F24C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148452"/>
            <a:ext cx="11771376" cy="65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8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AFE0D15-5DAB-C2B4-EA39-70934B26708B}"/>
              </a:ext>
            </a:extLst>
          </p:cNvPr>
          <p:cNvSpPr/>
          <p:nvPr/>
        </p:nvSpPr>
        <p:spPr>
          <a:xfrm>
            <a:off x="10086975" y="6115050"/>
            <a:ext cx="21050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F452D5F-F56E-199F-F809-E35B9573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" y="169385"/>
            <a:ext cx="11714988" cy="657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AFE0D15-5DAB-C2B4-EA39-70934B26708B}"/>
              </a:ext>
            </a:extLst>
          </p:cNvPr>
          <p:cNvSpPr/>
          <p:nvPr/>
        </p:nvSpPr>
        <p:spPr>
          <a:xfrm>
            <a:off x="10086975" y="6115050"/>
            <a:ext cx="21050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FF5FECF-FF4E-EC5A-9EF2-E0DA3E6F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9" y="160028"/>
            <a:ext cx="11933382" cy="66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7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AFE0D15-5DAB-C2B4-EA39-70934B26708B}"/>
              </a:ext>
            </a:extLst>
          </p:cNvPr>
          <p:cNvSpPr/>
          <p:nvPr/>
        </p:nvSpPr>
        <p:spPr>
          <a:xfrm>
            <a:off x="10086975" y="6115050"/>
            <a:ext cx="21050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477629C-B608-F37F-CA7C-EAA55BC67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10" y="171259"/>
            <a:ext cx="11735217" cy="65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5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AFE0D15-5DAB-C2B4-EA39-70934B26708B}"/>
              </a:ext>
            </a:extLst>
          </p:cNvPr>
          <p:cNvSpPr/>
          <p:nvPr/>
        </p:nvSpPr>
        <p:spPr>
          <a:xfrm>
            <a:off x="10086975" y="6115050"/>
            <a:ext cx="21050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6D589DF-2710-6A11-4BBC-D7D585EE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5" y="109283"/>
            <a:ext cx="11768649" cy="66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4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65617C33-CEC1-359D-92C8-19C993A28DDD}"/>
              </a:ext>
            </a:extLst>
          </p:cNvPr>
          <p:cNvSpPr/>
          <p:nvPr/>
        </p:nvSpPr>
        <p:spPr>
          <a:xfrm>
            <a:off x="322440" y="4069080"/>
            <a:ext cx="4359288" cy="159105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DESAFIOS DA REGULAÇÃO</a:t>
            </a:r>
          </a:p>
        </p:txBody>
      </p:sp>
    </p:spTree>
    <p:extLst>
      <p:ext uri="{BB962C8B-B14F-4D97-AF65-F5344CB8AC3E}">
        <p14:creationId xmlns:p14="http://schemas.microsoft.com/office/powerpoint/2010/main" val="1921434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e2526c-4286-4b10-999a-44c796f1d5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DF6FBC99213E47897A2E2C08781DE8" ma:contentTypeVersion="14" ma:contentTypeDescription="Crie um novo documento." ma:contentTypeScope="" ma:versionID="093daa1287197e4d84f9ae56b20bfbb1">
  <xsd:schema xmlns:xsd="http://www.w3.org/2001/XMLSchema" xmlns:xs="http://www.w3.org/2001/XMLSchema" xmlns:p="http://schemas.microsoft.com/office/2006/metadata/properties" xmlns:ns3="e5e2526c-4286-4b10-999a-44c796f1d5d7" xmlns:ns4="d4b851fe-5ad7-49eb-a3f1-a371bcdf2d9d" targetNamespace="http://schemas.microsoft.com/office/2006/metadata/properties" ma:root="true" ma:fieldsID="ec15dce0e994c1dab1a6730c00544431" ns3:_="" ns4:_="">
    <xsd:import namespace="e5e2526c-4286-4b10-999a-44c796f1d5d7"/>
    <xsd:import namespace="d4b851fe-5ad7-49eb-a3f1-a371bcdf2d9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2526c-4286-4b10-999a-44c796f1d5d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851fe-5ad7-49eb-a3f1-a371bcdf2d9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C2CA66-E2E8-49D6-9B99-AEA4D2017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96AE04-B2BD-45FE-8306-CBFC5BD1F6FA}">
  <ds:schemaRefs>
    <ds:schemaRef ds:uri="http://purl.org/dc/dcmitype/"/>
    <ds:schemaRef ds:uri="e5e2526c-4286-4b10-999a-44c796f1d5d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4b851fe-5ad7-49eb-a3f1-a371bcdf2d9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16E36B-7A7E-481C-B1D9-851ACE979671}">
  <ds:schemaRefs>
    <ds:schemaRef ds:uri="d4b851fe-5ad7-49eb-a3f1-a371bcdf2d9d"/>
    <ds:schemaRef ds:uri="e5e2526c-4286-4b10-999a-44c796f1d5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1935</Words>
  <Application>Microsoft Office PowerPoint</Application>
  <PresentationFormat>Widescreen</PresentationFormat>
  <Paragraphs>375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Calibri Light</vt:lpstr>
      <vt:lpstr>Times New Roman</vt:lpstr>
      <vt:lpstr>Wingdings</vt:lpstr>
      <vt:lpstr>Tema do Office</vt:lpstr>
      <vt:lpstr>1_Tema do Office</vt:lpstr>
      <vt:lpstr>    Audiência Pública Câmara dos Deputados  Novo Marco  Regulatório da  EaD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AQUI</dc:title>
  <dc:creator>Daniel Rossano Serra Araujo Batista (GM/ACS/DEFENDER/MEC)</dc:creator>
  <cp:lastModifiedBy>Leticia Silva Pires Pimentel</cp:lastModifiedBy>
  <cp:revision>45</cp:revision>
  <cp:lastPrinted>2024-06-21T15:44:27Z</cp:lastPrinted>
  <dcterms:created xsi:type="dcterms:W3CDTF">2024-04-17T14:25:00Z</dcterms:created>
  <dcterms:modified xsi:type="dcterms:W3CDTF">2024-11-26T13:11:46Z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0x01010061DF6FBC99213E47897A2E2C08781DE8</vt:lpwstr>
  </property>
</Properties>
</file>