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94" r:id="rId6"/>
    <p:sldId id="330" r:id="rId7"/>
    <p:sldId id="329" r:id="rId8"/>
    <p:sldId id="326" r:id="rId9"/>
    <p:sldId id="323" r:id="rId10"/>
    <p:sldId id="328" r:id="rId11"/>
    <p:sldId id="331" r:id="rId12"/>
    <p:sldId id="293" r:id="rId13"/>
    <p:sldId id="321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3A7C6B-A75A-4C04-1B5B-BD9C0422682E}" name="Amilton de Moura Figueiredo (SETC/GAB/MEC)" initials="A(" userId="S::amiltonfigueiredo@mec.gov.br::b19807ab-ffdf-46ff-b9f4-9ff6e9e8ca99" providerId="AD"/>
  <p188:author id="{A16053EC-D143-6DD8-8A1C-C2F96CC85434}" name="Radson Lima Vila Verde(CGARE/SEB/MEC)" initials="RV" userId="S::radsonverde@mec.gov.br::d70d05c8-4428-409b-9a9c-fc4592ffc8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C7"/>
    <a:srgbClr val="F8332A"/>
    <a:srgbClr val="1639E8"/>
    <a:srgbClr val="5D9EDB"/>
    <a:srgbClr val="11B880"/>
    <a:srgbClr val="404CA2"/>
    <a:srgbClr val="EBE35C"/>
    <a:srgbClr val="FFC000"/>
    <a:srgbClr val="F9D923"/>
    <a:srgbClr val="FFA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BF2A6-E8AD-12F2-415B-13AFEF8BE993}" v="131" dt="2024-11-22T13:20:06.643"/>
    <p1510:client id="{63597F15-08BE-45E9-1C2B-FB3EDD1108C1}" v="385" dt="2024-11-21T13:44:27.123"/>
    <p1510:client id="{6D0687B1-2BA5-285C-3703-C2D0E21F56A0}" v="1275" dt="2024-11-21T14:52:46.096"/>
    <p1510:client id="{D0DD8344-0ECA-6A13-35DC-41AD0C044E66}" v="1365" dt="2024-11-21T13:34:46.131"/>
    <p1510:client id="{DD5F46A0-F113-895A-33CD-CC89A8F99872}" v="2" dt="2024-11-22T14:07:50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7234B-BD1A-48BC-ABC2-0AFE324D6C97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B1E1-00C9-4BF5-B873-0C9B3DCE61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98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FD3FB6-EC0A-B28C-4320-A08545B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8846D6E-F1C3-2B10-F0FB-15584500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D18E0AE-7230-7451-60F7-3A7A47E9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DB603B1-AEEB-B8A9-3CAD-ADA0A0B9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09258E-9F6F-3E67-AE02-46D3295C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CFA4D8-6D70-C124-60F2-00236EE5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9DE82F4-E76A-C645-912D-E4B2BFD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3C02950-005D-A0E4-F9BB-2EFA6B5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9F5089B-263F-9984-CF5D-55756D4D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CC3786B-7387-03AE-2DF4-ECD5E25E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F5B5737-DBB3-D617-7A02-FF4AA83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3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5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8457EA-15EB-87C8-DA07-FC9693CD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5DB3D0A-D3AE-D18F-429F-732C5C4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5016B28-4F5F-06FD-3148-FEFF5F94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FD22AE-FC46-C7DA-ACD4-2EAAD6C5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A039190-D8C7-D4BF-2F79-B8D1BFA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2745E6A-5E3E-15C0-5AD8-3546279C9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1118655-9048-6265-94FB-C27F39C5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D236E9-AB75-FDD5-2738-0EBD550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EE2C85-1503-9983-D02D-8EC1A74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26A394A-0ACF-453C-C127-9011686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xmlns="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xmlns="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xmlns="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05819D-7BA6-8212-CEEF-738797F6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8F1C57E-D22A-CDDA-67C7-477181C0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A14503-DB95-92D0-C544-41133B4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9917AE3-4F61-1ABC-92C1-9D73935B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E10674-84BC-6419-EEA9-A94AB39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0C1FF-F2E4-CBDF-8D9C-0C224837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0F1FB2E-B120-B9BD-6D52-11A7261A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AD0BAC9-86E9-287F-EF2E-208FB7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2BC9787-669E-ECF6-EFE4-306B3C7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60A0B2D-43FD-AA64-FAF4-D7ED8A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4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09497E-7AFF-2211-8FC9-CC7ABBE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83A1FE-9508-F473-79E7-E16FE9CF5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47920A1-31E9-6A4A-5178-9B53B18A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CE02A65-F3E6-2835-6C17-DFA484D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02A6D1B-30D7-EA8C-0266-3FE41D7C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EDA1516-314E-0BC6-E66E-D1FAF8DF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507D64-C85E-C106-0079-5161EF5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D3F1197-479F-A8BF-BE97-3C98725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A5C9164-FC6E-CAFA-E81D-E94B24D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F3CBA10-6662-DCD7-CE29-3E19544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xmlns="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305" y="1829594"/>
            <a:ext cx="2189672" cy="4387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4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xmlns="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413" y="361950"/>
            <a:ext cx="5716587" cy="58578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6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8864FF4-3013-1D96-318B-B433D156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852AB30-9581-8AAA-1EF6-6E388BA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32C90C1-FB7E-35B8-27F2-AB50F9EB2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BB38-EC9C-4753-931E-43588B9D12BA}" type="datetimeFigureOut">
              <a:rPr lang="pt-BR" smtClean="0"/>
              <a:t>12/12/2024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EEE18C3-D03A-E583-E1D6-6702F83B8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628358A-A80E-83BA-2159-53785B42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mec/pt-br/centrais-de-conteudo/campanhas/mec-unido-pelo-rs/documentos" TargetMode="External"/><Relationship Id="rId3" Type="http://schemas.openxmlformats.org/officeDocument/2006/relationships/hyperlink" Target="https://www.gov.br/mec/pt-br/centrais-de-conteudo/campanhas/mec-unido-pelo-rs/lista-de-escolas-do-diagnostico-emergencial-que-constam-da-delimitacao-georreferenciada.pdf" TargetMode="External"/><Relationship Id="rId7" Type="http://schemas.openxmlformats.org/officeDocument/2006/relationships/hyperlink" Target="https://www.gov.br/mec/pt-br/centrais-de-conteudo/campanhas/mec-unido-pelo-rs/legislaca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gov.br/mec/pt-br/centrais-de-conteudo/campanhas/mec-unido-pelo-rs/orientacoes_apoio-a-reforma-de-escolas.pdf" TargetMode="External"/><Relationship Id="rId11" Type="http://schemas.openxmlformats.org/officeDocument/2006/relationships/hyperlink" Target="https://www.gov.br/fnde/pt-br/acesso-a-informacao/legislacao/resolucoes/2024/resolucao-no-12-de-6-de-agosto-de-2024.pdf/view" TargetMode="External"/><Relationship Id="rId5" Type="http://schemas.openxmlformats.org/officeDocument/2006/relationships/hyperlink" Target="https://www.gov.br/mec/pt-br/centrais-de-conteudo/campanhas/mec-unido-pelo-rs/orientacoes_reconstrucoes.pdf" TargetMode="External"/><Relationship Id="rId10" Type="http://schemas.openxmlformats.org/officeDocument/2006/relationships/hyperlink" Target="https://www.in.gov.br/en/web/dou/-/resolucao-n-13-de-6-de-agosto-de-2024-576852637" TargetMode="External"/><Relationship Id="rId4" Type="http://schemas.openxmlformats.org/officeDocument/2006/relationships/hyperlink" Target="https://www.gov.br/mec/pt-br/media/protocolo-emergencial-pdde-par.pdf" TargetMode="External"/><Relationship Id="rId9" Type="http://schemas.openxmlformats.org/officeDocument/2006/relationships/hyperlink" Target="https://www.in.gov.br/en/web/dou/-/resolucao-n-2-de-7-de-junho-de-2024-56456816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23-2026/2024/Mpv/mpv1218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in.gov.br/en/web/dou/-/medida-provisoria-n-1.248-de-1-de-agosto-de-2024-575966432" TargetMode="External"/><Relationship Id="rId4" Type="http://schemas.openxmlformats.org/officeDocument/2006/relationships/hyperlink" Target="https://www.planalto.gov.br/ccivil_03/_Ato2023-2026/2024/Mpv/mpv1223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mec/pt-br/centrais-de-conteudo/campanhas/mec-unido-pelo-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8FC61F16-CC49-8FFC-D712-9734BFA68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930" y="4440716"/>
            <a:ext cx="5468879" cy="7429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000" dirty="0">
                <a:ea typeface="+mn-lt"/>
                <a:cs typeface="+mn-lt"/>
              </a:rPr>
              <a:t>Dados para a Audiência Pública: impactos sofridos na área educacional do RS, bem como ações de recuperação, suas consequências e riscos.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pPr algn="just"/>
            <a:endParaRPr lang="pt-BR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2F2C5A0-D0ED-9384-DEFF-B64D88D4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931" y="3443377"/>
            <a:ext cx="4618733" cy="742974"/>
          </a:xfrm>
        </p:spPr>
        <p:txBody>
          <a:bodyPr>
            <a:noAutofit/>
          </a:bodyPr>
          <a:lstStyle/>
          <a:p>
            <a:pPr algn="l"/>
            <a:r>
              <a:rPr lang="pt-BR" sz="4400" b="1">
                <a:latin typeface="+mn-lt"/>
              </a:rPr>
              <a:t>MEC Unido pelo Rio Grande do Sul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98AA932-0447-0430-D9B0-4E54FC24B63D}"/>
              </a:ext>
            </a:extLst>
          </p:cNvPr>
          <p:cNvSpPr txBox="1"/>
          <p:nvPr/>
        </p:nvSpPr>
        <p:spPr>
          <a:xfrm>
            <a:off x="643930" y="5438055"/>
            <a:ext cx="6065189" cy="674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400" dirty="0" err="1">
                <a:ea typeface="Calibri"/>
                <a:cs typeface="Calibri"/>
              </a:rPr>
              <a:t>Radson</a:t>
            </a:r>
            <a:r>
              <a:rPr lang="pt-BR" sz="2400" dirty="0">
                <a:ea typeface="Calibri"/>
                <a:cs typeface="Calibri"/>
              </a:rPr>
              <a:t> Lima Vila Verde </a:t>
            </a:r>
            <a:endParaRPr lang="en-US" sz="2400" dirty="0">
              <a:ea typeface="Calibri"/>
              <a:cs typeface="Calibri"/>
            </a:endParaRPr>
          </a:p>
          <a:p>
            <a:pPr algn="just">
              <a:lnSpc>
                <a:spcPct val="90000"/>
              </a:lnSpc>
            </a:pPr>
            <a:r>
              <a:rPr lang="pt-BR" dirty="0">
                <a:ea typeface="Calibri"/>
                <a:cs typeface="Calibri"/>
              </a:rPr>
              <a:t>(CGARE/DAGE/SEB/MEC)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46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79F58C01-92E9-2F57-2F0C-32322E117A96}"/>
              </a:ext>
            </a:extLst>
          </p:cNvPr>
          <p:cNvSpPr txBox="1">
            <a:spLocks/>
          </p:cNvSpPr>
          <p:nvPr/>
        </p:nvSpPr>
        <p:spPr>
          <a:xfrm>
            <a:off x="1071949" y="821988"/>
            <a:ext cx="8801626" cy="74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>
                <a:latin typeface="+mn-lt"/>
              </a:rPr>
              <a:t>Links úteis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247F9FD9-D329-CE7B-6412-20A2C2DFF0F3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CA6568C-B5E7-E20C-86FA-DBE2F6AABAE4}"/>
              </a:ext>
            </a:extLst>
          </p:cNvPr>
          <p:cNvSpPr txBox="1"/>
          <p:nvPr/>
        </p:nvSpPr>
        <p:spPr>
          <a:xfrm>
            <a:off x="347920" y="1422152"/>
            <a:ext cx="11502109" cy="43476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3"/>
              </a:rPr>
              <a:t>https://www.gov.br/mec/pt-br/centrais-de-conteudo/campanhas/mec-unido-pelo-rs/lista-de-escolas-do-diagnostico-emergencial-que-constam-da-delimitacao-georreferenciada.pdf</a:t>
            </a:r>
            <a:endParaRPr lang="pt-BR" sz="1600">
              <a:ea typeface="+mn-lt"/>
              <a:cs typeface="+mn-lt"/>
            </a:endParaRP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4"/>
              </a:rPr>
              <a:t>https://www.gov.br/mec/pt-br/media/protocolo-emergencial-pdde-par.pdf</a:t>
            </a:r>
            <a:r>
              <a:rPr lang="pt-BR" sz="1600">
                <a:ea typeface="+mn-lt"/>
                <a:cs typeface="+mn-lt"/>
              </a:rPr>
              <a:t> </a:t>
            </a:r>
            <a:endParaRPr lang="pt-BR" sz="1600">
              <a:cs typeface="Calibri" panose="020F0502020204030204"/>
            </a:endParaRP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5"/>
              </a:rPr>
              <a:t>https://www.gov.br/mec/pt-br/centrais-de-conteudo/campanhas/mec-unido-pelo-rs/orientacoes_reconstrucoes.pdf</a:t>
            </a:r>
            <a:r>
              <a:rPr lang="pt-BR" sz="1600">
                <a:ea typeface="+mn-lt"/>
                <a:cs typeface="+mn-lt"/>
              </a:rPr>
              <a:t> </a:t>
            </a:r>
            <a:endParaRPr lang="pt-BR" sz="1600">
              <a:cs typeface="Calibri" panose="020F0502020204030204"/>
            </a:endParaRP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6"/>
              </a:rPr>
              <a:t>https://www.gov.br/mec/pt-br/centrais-de-conteudo/campanhas/mec-unido-pelo-rs/orientacoes_apoio-a-reforma-de-escolas.pdf</a:t>
            </a:r>
            <a:r>
              <a:rPr lang="pt-BR" sz="1600">
                <a:ea typeface="+mn-lt"/>
                <a:cs typeface="+mn-lt"/>
              </a:rPr>
              <a:t> </a:t>
            </a: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7"/>
              </a:rPr>
              <a:t>https://www.gov.br/mec/pt-br/centrais-de-conteudo/campanhas/mec-unido-pelo-rs/legislacao</a:t>
            </a:r>
            <a:endParaRPr lang="pt-BR" sz="1600">
              <a:ea typeface="+mn-lt"/>
              <a:cs typeface="+mn-lt"/>
            </a:endParaRP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8"/>
              </a:rPr>
              <a:t>https://www.gov.br/mec/pt-br/centrais-de-conteudo/campanhas/mec-unido-pelo-rs/documentos</a:t>
            </a:r>
            <a:r>
              <a:rPr lang="pt-BR" sz="1600">
                <a:ea typeface="+mn-lt"/>
                <a:cs typeface="+mn-lt"/>
              </a:rPr>
              <a:t> </a:t>
            </a: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9"/>
              </a:rPr>
              <a:t>https://www.in.gov.br/en/web/dou/-/resolucao-n-2-de-7-de-junho-de-2024-564568162</a:t>
            </a:r>
            <a:endParaRPr lang="pt-BR" sz="1600">
              <a:ea typeface="+mn-lt"/>
              <a:cs typeface="+mn-lt"/>
            </a:endParaRP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10"/>
              </a:rPr>
              <a:t>https://www.in.gov.br/en/web/dou/-/resolucao-n-13-de-6-de-agosto-de-2024-576852637</a:t>
            </a:r>
            <a:endParaRPr lang="pt-BR" sz="1600">
              <a:ea typeface="+mn-lt"/>
              <a:cs typeface="+mn-lt"/>
            </a:endParaRP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r>
              <a:rPr lang="pt-BR" sz="1600">
                <a:ea typeface="+mn-lt"/>
                <a:cs typeface="+mn-lt"/>
                <a:hlinkClick r:id="rId11"/>
              </a:rPr>
              <a:t>https://www.gov.br/fnde/pt-br/acesso-a-informacao/legislacao/resolucoes/2024/resolucao-no-12-de-6-de-agosto-de-2024.pdf/view</a:t>
            </a:r>
          </a:p>
          <a:p>
            <a:pPr>
              <a:lnSpc>
                <a:spcPct val="150000"/>
              </a:lnSpc>
              <a:spcAft>
                <a:spcPts val="200"/>
              </a:spcAft>
              <a:buFont typeface="Arial"/>
              <a:buChar char="•"/>
            </a:pPr>
            <a:endParaRPr lang="pt-BR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49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5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79F58C01-92E9-2F57-2F0C-32322E117A96}"/>
              </a:ext>
            </a:extLst>
          </p:cNvPr>
          <p:cNvSpPr txBox="1">
            <a:spLocks/>
          </p:cNvSpPr>
          <p:nvPr/>
        </p:nvSpPr>
        <p:spPr>
          <a:xfrm>
            <a:off x="1146290" y="691890"/>
            <a:ext cx="8801626" cy="74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>
                <a:latin typeface="+mn-lt"/>
              </a:rPr>
              <a:t>Linha do Tempo das Ações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0679562F-6C48-7FA4-9183-E14A954E3A8F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03" name="AutoShape 2">
            <a:extLst>
              <a:ext uri="{FF2B5EF4-FFF2-40B4-BE49-F238E27FC236}">
                <a16:creationId xmlns:a16="http://schemas.microsoft.com/office/drawing/2014/main" xmlns="" id="{83977ABF-9108-8BED-2DA7-E46FEF326778}"/>
              </a:ext>
            </a:extLst>
          </p:cNvPr>
          <p:cNvSpPr/>
          <p:nvPr/>
        </p:nvSpPr>
        <p:spPr>
          <a:xfrm>
            <a:off x="733761" y="2996735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105" name="TextBox 35">
            <a:extLst>
              <a:ext uri="{FF2B5EF4-FFF2-40B4-BE49-F238E27FC236}">
                <a16:creationId xmlns:a16="http://schemas.microsoft.com/office/drawing/2014/main" xmlns="" id="{CF92BE84-323A-713F-597A-3C1A0364B798}"/>
              </a:ext>
            </a:extLst>
          </p:cNvPr>
          <p:cNvSpPr txBox="1"/>
          <p:nvPr/>
        </p:nvSpPr>
        <p:spPr>
          <a:xfrm>
            <a:off x="231403" y="4120757"/>
            <a:ext cx="100134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200" b="1" dirty="0">
                <a:solidFill>
                  <a:srgbClr val="231F20"/>
                </a:solidFill>
                <a:latin typeface="Calibri"/>
                <a:ea typeface="League Spartan"/>
                <a:cs typeface="Calibri"/>
                <a:sym typeface="League Spartan"/>
              </a:rPr>
              <a:t>Chuvas Intensas</a:t>
            </a:r>
            <a:r>
              <a:rPr lang="en-US" sz="1200" b="1" dirty="0">
                <a:solidFill>
                  <a:srgbClr val="231F20"/>
                </a:solidFill>
                <a:latin typeface="Calibri"/>
                <a:ea typeface="League Spartan"/>
                <a:cs typeface="Calibri"/>
                <a:sym typeface="League Spartan"/>
              </a:rPr>
              <a:t/>
            </a:r>
            <a:br>
              <a:rPr lang="en-US" sz="1200" b="1" dirty="0">
                <a:solidFill>
                  <a:srgbClr val="231F20"/>
                </a:solidFill>
                <a:latin typeface="Calibri"/>
                <a:ea typeface="League Spartan"/>
                <a:cs typeface="Calibri"/>
                <a:sym typeface="League Spartan"/>
              </a:rPr>
            </a:br>
            <a:r>
              <a:rPr lang="en-US" sz="1200" b="1" dirty="0">
                <a:solidFill>
                  <a:srgbClr val="231F20"/>
                </a:solidFill>
                <a:latin typeface="Calibri"/>
                <a:ea typeface="League Spartan"/>
                <a:cs typeface="Calibri"/>
                <a:sym typeface="League Spartan"/>
              </a:rPr>
              <a:t>Rio Grande do Sul</a:t>
            </a:r>
            <a:br>
              <a:rPr lang="en-US" sz="1200" b="1" dirty="0">
                <a:solidFill>
                  <a:srgbClr val="231F20"/>
                </a:solidFill>
                <a:latin typeface="Calibri"/>
                <a:ea typeface="League Spartan"/>
                <a:cs typeface="Calibri"/>
                <a:sym typeface="League Spartan"/>
              </a:rPr>
            </a:br>
            <a:r>
              <a:rPr lang="en-US" sz="1200" b="1" dirty="0">
                <a:solidFill>
                  <a:srgbClr val="231F20"/>
                </a:solidFill>
                <a:latin typeface="Calibri"/>
                <a:ea typeface="League Spartan"/>
                <a:cs typeface="Calibri"/>
                <a:sym typeface="League Spartan"/>
              </a:rPr>
              <a:t>ABR/MAI 2024</a:t>
            </a:r>
          </a:p>
        </p:txBody>
      </p:sp>
      <p:sp>
        <p:nvSpPr>
          <p:cNvPr id="106" name="Freeform 11">
            <a:extLst>
              <a:ext uri="{FF2B5EF4-FFF2-40B4-BE49-F238E27FC236}">
                <a16:creationId xmlns:a16="http://schemas.microsoft.com/office/drawing/2014/main" xmlns="" id="{32A0C257-EC9B-D1D2-5A06-05CD034FF503}"/>
              </a:ext>
            </a:extLst>
          </p:cNvPr>
          <p:cNvSpPr/>
          <p:nvPr/>
        </p:nvSpPr>
        <p:spPr>
          <a:xfrm>
            <a:off x="155245" y="1945890"/>
            <a:ext cx="1176082" cy="1129329"/>
          </a:xfrm>
          <a:prstGeom prst="ellipse">
            <a:avLst/>
          </a:prstGeom>
          <a:solidFill>
            <a:srgbClr val="F8332A"/>
          </a:solidFill>
        </p:spPr>
        <p:txBody>
          <a:bodyPr/>
          <a:lstStyle/>
          <a:p>
            <a:endParaRPr lang="pt-BR"/>
          </a:p>
        </p:txBody>
      </p:sp>
      <p:sp>
        <p:nvSpPr>
          <p:cNvPr id="107" name="AutoShape 3">
            <a:extLst>
              <a:ext uri="{FF2B5EF4-FFF2-40B4-BE49-F238E27FC236}">
                <a16:creationId xmlns:a16="http://schemas.microsoft.com/office/drawing/2014/main" xmlns="" id="{FBCBDE4D-AC31-488F-5DEF-AA90511781AF}"/>
              </a:ext>
            </a:extLst>
          </p:cNvPr>
          <p:cNvSpPr/>
          <p:nvPr/>
        </p:nvSpPr>
        <p:spPr>
          <a:xfrm flipV="1">
            <a:off x="168950" y="3910645"/>
            <a:ext cx="11872686" cy="59334"/>
          </a:xfrm>
          <a:prstGeom prst="rect">
            <a:avLst/>
          </a:prstGeom>
          <a:solidFill>
            <a:srgbClr val="0575D6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108" name="AutoShape 2">
            <a:extLst>
              <a:ext uri="{FF2B5EF4-FFF2-40B4-BE49-F238E27FC236}">
                <a16:creationId xmlns:a16="http://schemas.microsoft.com/office/drawing/2014/main" xmlns="" id="{D861FE30-C75D-DF9E-4968-789B8020718B}"/>
              </a:ext>
            </a:extLst>
          </p:cNvPr>
          <p:cNvSpPr/>
          <p:nvPr/>
        </p:nvSpPr>
        <p:spPr>
          <a:xfrm>
            <a:off x="5310670" y="2978150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109" name="Freeform 4">
            <a:extLst>
              <a:ext uri="{FF2B5EF4-FFF2-40B4-BE49-F238E27FC236}">
                <a16:creationId xmlns:a16="http://schemas.microsoft.com/office/drawing/2014/main" xmlns="" id="{1739ACA3-B02A-4A13-A3B9-322AD377C453}"/>
              </a:ext>
            </a:extLst>
          </p:cNvPr>
          <p:cNvSpPr/>
          <p:nvPr/>
        </p:nvSpPr>
        <p:spPr>
          <a:xfrm>
            <a:off x="5183286" y="3796317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1" name="Freeform 11">
            <a:extLst>
              <a:ext uri="{FF2B5EF4-FFF2-40B4-BE49-F238E27FC236}">
                <a16:creationId xmlns:a16="http://schemas.microsoft.com/office/drawing/2014/main" xmlns="" id="{26D5AC75-9093-6110-67A3-B23CE6F896B5}"/>
              </a:ext>
            </a:extLst>
          </p:cNvPr>
          <p:cNvSpPr/>
          <p:nvPr/>
        </p:nvSpPr>
        <p:spPr>
          <a:xfrm>
            <a:off x="4732154" y="1927305"/>
            <a:ext cx="1176082" cy="11293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AutoShape 2">
            <a:extLst>
              <a:ext uri="{FF2B5EF4-FFF2-40B4-BE49-F238E27FC236}">
                <a16:creationId xmlns:a16="http://schemas.microsoft.com/office/drawing/2014/main" xmlns="" id="{0C534138-3A50-33F3-8833-A9DA2EB87B21}"/>
              </a:ext>
            </a:extLst>
          </p:cNvPr>
          <p:cNvSpPr/>
          <p:nvPr/>
        </p:nvSpPr>
        <p:spPr>
          <a:xfrm>
            <a:off x="7617098" y="2975181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113" name="Freeform 4">
            <a:extLst>
              <a:ext uri="{FF2B5EF4-FFF2-40B4-BE49-F238E27FC236}">
                <a16:creationId xmlns:a16="http://schemas.microsoft.com/office/drawing/2014/main" xmlns="" id="{2E5B2E3B-B462-4F34-7317-7EDAB4BEAB0F}"/>
              </a:ext>
            </a:extLst>
          </p:cNvPr>
          <p:cNvSpPr/>
          <p:nvPr/>
        </p:nvSpPr>
        <p:spPr>
          <a:xfrm>
            <a:off x="7504228" y="3793348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5" name="Freeform 11">
            <a:extLst>
              <a:ext uri="{FF2B5EF4-FFF2-40B4-BE49-F238E27FC236}">
                <a16:creationId xmlns:a16="http://schemas.microsoft.com/office/drawing/2014/main" xmlns="" id="{9A8538B4-5336-A325-C797-19278F56691F}"/>
              </a:ext>
            </a:extLst>
          </p:cNvPr>
          <p:cNvSpPr/>
          <p:nvPr/>
        </p:nvSpPr>
        <p:spPr>
          <a:xfrm>
            <a:off x="7038582" y="1924336"/>
            <a:ext cx="1176082" cy="11293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27" name="AutoShape 2">
            <a:extLst>
              <a:ext uri="{FF2B5EF4-FFF2-40B4-BE49-F238E27FC236}">
                <a16:creationId xmlns:a16="http://schemas.microsoft.com/office/drawing/2014/main" xmlns="" id="{3A7CBEFF-FEBC-F338-3FF6-51A1F9E933F3}"/>
              </a:ext>
            </a:extLst>
          </p:cNvPr>
          <p:cNvSpPr/>
          <p:nvPr/>
        </p:nvSpPr>
        <p:spPr>
          <a:xfrm>
            <a:off x="8910033" y="2975181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128" name="Freeform 11">
            <a:extLst>
              <a:ext uri="{FF2B5EF4-FFF2-40B4-BE49-F238E27FC236}">
                <a16:creationId xmlns:a16="http://schemas.microsoft.com/office/drawing/2014/main" xmlns="" id="{FD558A46-B560-0B09-CC1B-22C025D4F924}"/>
              </a:ext>
            </a:extLst>
          </p:cNvPr>
          <p:cNvSpPr/>
          <p:nvPr/>
        </p:nvSpPr>
        <p:spPr>
          <a:xfrm>
            <a:off x="8331517" y="1924336"/>
            <a:ext cx="1176082" cy="11293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33" name="TextBox 35">
            <a:extLst>
              <a:ext uri="{FF2B5EF4-FFF2-40B4-BE49-F238E27FC236}">
                <a16:creationId xmlns:a16="http://schemas.microsoft.com/office/drawing/2014/main" xmlns="" id="{C3A9066F-CF32-103F-3FB4-7524FC94D376}"/>
              </a:ext>
            </a:extLst>
          </p:cNvPr>
          <p:cNvSpPr txBox="1"/>
          <p:nvPr/>
        </p:nvSpPr>
        <p:spPr>
          <a:xfrm>
            <a:off x="4895397" y="4107049"/>
            <a:ext cx="827176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1200" b="1" i="0" dirty="0">
                <a:effectLst/>
              </a:rPr>
              <a:t>Medida Provisória nº </a:t>
            </a:r>
            <a:r>
              <a:rPr lang="pt-BR" sz="1200" b="1" dirty="0"/>
              <a:t>1.223</a:t>
            </a:r>
            <a:r>
              <a:rPr lang="pt-BR" sz="1200" b="1" i="0" dirty="0">
                <a:effectLst/>
              </a:rPr>
              <a:t>, </a:t>
            </a:r>
            <a:r>
              <a:rPr lang="pt-BR" sz="1200" b="1" dirty="0"/>
              <a:t>de</a:t>
            </a:r>
            <a:r>
              <a:rPr lang="pt-BR" sz="1200" b="1" i="0" dirty="0">
                <a:effectLst/>
              </a:rPr>
              <a:t> </a:t>
            </a:r>
            <a:r>
              <a:rPr lang="pt-BR" sz="1200" b="1" dirty="0"/>
              <a:t>23</a:t>
            </a:r>
            <a:r>
              <a:rPr lang="pt-BR" sz="1200" b="1" i="0" dirty="0">
                <a:effectLst/>
              </a:rPr>
              <a:t> </a:t>
            </a:r>
            <a:r>
              <a:rPr lang="pt-BR" sz="1200" b="1" dirty="0"/>
              <a:t>de</a:t>
            </a:r>
            <a:r>
              <a:rPr lang="pt-BR" sz="1200" b="1" i="0" dirty="0">
                <a:effectLst/>
              </a:rPr>
              <a:t> </a:t>
            </a:r>
            <a:r>
              <a:rPr lang="pt-BR" sz="1200" b="1" dirty="0"/>
              <a:t>maio</a:t>
            </a:r>
            <a:r>
              <a:rPr lang="pt-BR" sz="1200" b="1" i="0" dirty="0">
                <a:effectLst/>
              </a:rPr>
              <a:t> </a:t>
            </a:r>
            <a:r>
              <a:rPr lang="pt-BR" sz="1200" b="1" dirty="0"/>
              <a:t>de</a:t>
            </a:r>
            <a:r>
              <a:rPr lang="pt-BR" sz="1200" b="1" i="0" dirty="0">
                <a:effectLst/>
              </a:rPr>
              <a:t> 2024</a:t>
            </a:r>
          </a:p>
          <a:p>
            <a:pPr algn="ctr"/>
            <a:endParaRPr lang="pt-BR" sz="1200" b="1"/>
          </a:p>
          <a:p>
            <a:pPr algn="ctr"/>
            <a:r>
              <a:rPr lang="pt-BR" sz="1200" b="1" dirty="0"/>
              <a:t>Recursos para Ensino Superior</a:t>
            </a:r>
            <a:endParaRPr lang="pt-BR" sz="1200" b="1" i="0" dirty="0">
              <a:effectLst/>
              <a:cs typeface="Calibri"/>
            </a:endParaRPr>
          </a:p>
        </p:txBody>
      </p:sp>
      <p:sp>
        <p:nvSpPr>
          <p:cNvPr id="134" name="TextBox 35">
            <a:extLst>
              <a:ext uri="{FF2B5EF4-FFF2-40B4-BE49-F238E27FC236}">
                <a16:creationId xmlns:a16="http://schemas.microsoft.com/office/drawing/2014/main" xmlns="" id="{F0E4A9C9-EC40-B44A-219E-EE0E9B046C9C}"/>
              </a:ext>
            </a:extLst>
          </p:cNvPr>
          <p:cNvSpPr txBox="1"/>
          <p:nvPr/>
        </p:nvSpPr>
        <p:spPr>
          <a:xfrm>
            <a:off x="7136385" y="4107985"/>
            <a:ext cx="9997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200" b="1" i="0">
                <a:effectLst/>
              </a:rPr>
              <a:t>Medida Provisória nº 1.242, de 11 de julho </a:t>
            </a:r>
            <a:r>
              <a:rPr lang="pt-BR" sz="1200" b="1"/>
              <a:t>de</a:t>
            </a:r>
            <a:r>
              <a:rPr lang="pt-BR" sz="1200" b="1" i="0">
                <a:effectLst/>
              </a:rPr>
              <a:t> 2024</a:t>
            </a:r>
          </a:p>
          <a:p>
            <a:pPr algn="ctr"/>
            <a:endParaRPr lang="pt-BR" sz="1200" b="1"/>
          </a:p>
          <a:p>
            <a:pPr algn="ctr"/>
            <a:r>
              <a:rPr lang="pt-BR" sz="1200" b="1"/>
              <a:t>Autorização de repasse</a:t>
            </a:r>
            <a:r>
              <a:rPr lang="pt-BR" sz="1200" b="1" i="0">
                <a:effectLst/>
              </a:rPr>
              <a:t> de recursos para reformas</a:t>
            </a:r>
            <a:endParaRPr lang="pt-BR" sz="1200" b="1" i="0">
              <a:effectLst/>
              <a:cs typeface="Calibri"/>
            </a:endParaRPr>
          </a:p>
        </p:txBody>
      </p:sp>
      <p:sp>
        <p:nvSpPr>
          <p:cNvPr id="135" name="TextBox 35">
            <a:extLst>
              <a:ext uri="{FF2B5EF4-FFF2-40B4-BE49-F238E27FC236}">
                <a16:creationId xmlns:a16="http://schemas.microsoft.com/office/drawing/2014/main" xmlns="" id="{0A70E9A6-0201-E889-C92D-34AFC0CCD835}"/>
              </a:ext>
            </a:extLst>
          </p:cNvPr>
          <p:cNvSpPr txBox="1"/>
          <p:nvPr/>
        </p:nvSpPr>
        <p:spPr>
          <a:xfrm>
            <a:off x="8296384" y="4103768"/>
            <a:ext cx="133880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1200" b="1" i="0">
                <a:effectLst/>
              </a:rPr>
              <a:t>Medida Provisória nº 1.248, </a:t>
            </a:r>
            <a:r>
              <a:rPr lang="pt-BR" sz="1200" b="1"/>
              <a:t>de</a:t>
            </a:r>
            <a:r>
              <a:rPr lang="pt-BR" sz="1200" b="1" i="0">
                <a:effectLst/>
              </a:rPr>
              <a:t> 1º </a:t>
            </a:r>
            <a:r>
              <a:rPr lang="pt-BR" sz="1200" b="1"/>
              <a:t>de</a:t>
            </a:r>
            <a:r>
              <a:rPr lang="pt-BR" sz="1200" b="1" i="0">
                <a:effectLst/>
              </a:rPr>
              <a:t> agosto </a:t>
            </a:r>
            <a:r>
              <a:rPr lang="pt-BR" sz="1200" b="1"/>
              <a:t>de</a:t>
            </a:r>
            <a:r>
              <a:rPr lang="pt-BR" sz="1200" b="1" i="0">
                <a:effectLst/>
              </a:rPr>
              <a:t> 2024</a:t>
            </a:r>
          </a:p>
          <a:p>
            <a:pPr algn="ctr"/>
            <a:r>
              <a:rPr lang="pt-BR" sz="1200" b="1"/>
              <a:t/>
            </a:r>
            <a:br>
              <a:rPr lang="pt-BR" sz="1200" b="1"/>
            </a:br>
            <a:r>
              <a:rPr lang="pt-BR" sz="1200" b="1"/>
              <a:t>Recursos para Ensino Superior, PNLD, PNATE, Caminho da Escola, Reforma, Reconstrução e Recomposição mobiliário e equipamento</a:t>
            </a:r>
            <a:endParaRPr lang="pt-BR" sz="1200" b="1" i="0">
              <a:effectLst/>
              <a:cs typeface="Calibri"/>
            </a:endParaRPr>
          </a:p>
        </p:txBody>
      </p:sp>
      <p:pic>
        <p:nvPicPr>
          <p:cNvPr id="143" name="Gráfico 142" descr="Nuvem com Relâmpagos e Chuva com preenchimento sólido">
            <a:extLst>
              <a:ext uri="{FF2B5EF4-FFF2-40B4-BE49-F238E27FC236}">
                <a16:creationId xmlns:a16="http://schemas.microsoft.com/office/drawing/2014/main" xmlns="" id="{97185A39-46AA-2DA2-2EE4-F07F6C6B2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0057" y="2087907"/>
            <a:ext cx="914400" cy="914400"/>
          </a:xfrm>
          <a:prstGeom prst="rect">
            <a:avLst/>
          </a:prstGeom>
        </p:spPr>
      </p:pic>
      <p:pic>
        <p:nvPicPr>
          <p:cNvPr id="146" name="Gráfico 145" descr="Dólar com preenchimento sólido">
            <a:extLst>
              <a:ext uri="{FF2B5EF4-FFF2-40B4-BE49-F238E27FC236}">
                <a16:creationId xmlns:a16="http://schemas.microsoft.com/office/drawing/2014/main" xmlns="" id="{E8151ADF-AF0E-F27E-F5A1-302373FEE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511130" y="2046417"/>
            <a:ext cx="853936" cy="853936"/>
          </a:xfrm>
          <a:prstGeom prst="rect">
            <a:avLst/>
          </a:prstGeom>
        </p:spPr>
      </p:pic>
      <p:pic>
        <p:nvPicPr>
          <p:cNvPr id="149" name="Gráfico 148" descr="Pincel grande com preenchimento sólido">
            <a:extLst>
              <a:ext uri="{FF2B5EF4-FFF2-40B4-BE49-F238E27FC236}">
                <a16:creationId xmlns:a16="http://schemas.microsoft.com/office/drawing/2014/main" xmlns="" id="{29B4F13D-8F23-FFB2-124C-44957FF841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44479" y="2344081"/>
            <a:ext cx="654707" cy="654707"/>
          </a:xfrm>
          <a:prstGeom prst="rect">
            <a:avLst/>
          </a:prstGeom>
        </p:spPr>
      </p:pic>
      <p:pic>
        <p:nvPicPr>
          <p:cNvPr id="151" name="Gráfico 150" descr="Trabalhador de construção com preenchimento sólido">
            <a:extLst>
              <a:ext uri="{FF2B5EF4-FFF2-40B4-BE49-F238E27FC236}">
                <a16:creationId xmlns:a16="http://schemas.microsoft.com/office/drawing/2014/main" xmlns="" id="{83FB7562-37D5-AB87-4B84-033F2B40D8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039415" y="2073807"/>
            <a:ext cx="751904" cy="751904"/>
          </a:xfrm>
          <a:prstGeom prst="rect">
            <a:avLst/>
          </a:prstGeom>
        </p:spPr>
      </p:pic>
      <p:sp>
        <p:nvSpPr>
          <p:cNvPr id="152" name="Freeform 4">
            <a:extLst>
              <a:ext uri="{FF2B5EF4-FFF2-40B4-BE49-F238E27FC236}">
                <a16:creationId xmlns:a16="http://schemas.microsoft.com/office/drawing/2014/main" xmlns="" id="{17A8A0A2-8826-AC80-286F-72F4C1E15A67}"/>
              </a:ext>
            </a:extLst>
          </p:cNvPr>
          <p:cNvSpPr/>
          <p:nvPr/>
        </p:nvSpPr>
        <p:spPr>
          <a:xfrm>
            <a:off x="8784333" y="3801499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" name="Gráfico 3" descr="Dólar com preenchimento sólido">
            <a:extLst>
              <a:ext uri="{FF2B5EF4-FFF2-40B4-BE49-F238E27FC236}">
                <a16:creationId xmlns:a16="http://schemas.microsoft.com/office/drawing/2014/main" xmlns="" id="{A2A8173A-A5AD-AC23-8D60-96E94D4E2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03327" y="2065002"/>
            <a:ext cx="853936" cy="853936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xmlns="" id="{A51BA697-8BAF-B763-EA68-FAB8941EC9FF}"/>
              </a:ext>
            </a:extLst>
          </p:cNvPr>
          <p:cNvSpPr/>
          <p:nvPr/>
        </p:nvSpPr>
        <p:spPr>
          <a:xfrm>
            <a:off x="4035360" y="2983234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xmlns="" id="{180EF63B-8F47-3B2E-E7C7-AE25899146BA}"/>
              </a:ext>
            </a:extLst>
          </p:cNvPr>
          <p:cNvSpPr/>
          <p:nvPr/>
        </p:nvSpPr>
        <p:spPr>
          <a:xfrm>
            <a:off x="3907976" y="3801401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F1BA200E-5408-D773-8305-02C44819F2F1}"/>
              </a:ext>
            </a:extLst>
          </p:cNvPr>
          <p:cNvSpPr/>
          <p:nvPr/>
        </p:nvSpPr>
        <p:spPr>
          <a:xfrm>
            <a:off x="3456844" y="1932389"/>
            <a:ext cx="1176082" cy="11293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xmlns="" id="{6D5774B6-3D9B-2D39-4413-84076454607A}"/>
              </a:ext>
            </a:extLst>
          </p:cNvPr>
          <p:cNvSpPr txBox="1"/>
          <p:nvPr/>
        </p:nvSpPr>
        <p:spPr>
          <a:xfrm>
            <a:off x="3620087" y="4112133"/>
            <a:ext cx="827176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1200" b="1" i="0" dirty="0">
                <a:effectLst/>
              </a:rPr>
              <a:t>Medida Provisória nº </a:t>
            </a:r>
            <a:r>
              <a:rPr lang="pt-BR" sz="1200" b="1" dirty="0"/>
              <a:t>1.223</a:t>
            </a:r>
            <a:r>
              <a:rPr lang="pt-BR" sz="1200" b="1" i="0" dirty="0">
                <a:effectLst/>
              </a:rPr>
              <a:t>, </a:t>
            </a:r>
            <a:r>
              <a:rPr lang="pt-BR" sz="1200" b="1" dirty="0"/>
              <a:t>de</a:t>
            </a:r>
            <a:r>
              <a:rPr lang="pt-BR" sz="1200" b="1" i="0" dirty="0">
                <a:effectLst/>
              </a:rPr>
              <a:t> 11 </a:t>
            </a:r>
            <a:r>
              <a:rPr lang="pt-BR" sz="1200" b="1" dirty="0"/>
              <a:t>de</a:t>
            </a:r>
            <a:r>
              <a:rPr lang="pt-BR" sz="1200" b="1" i="0" dirty="0">
                <a:effectLst/>
              </a:rPr>
              <a:t> </a:t>
            </a:r>
            <a:r>
              <a:rPr lang="pt-BR" sz="1200" b="1" dirty="0"/>
              <a:t>maio</a:t>
            </a:r>
            <a:r>
              <a:rPr lang="pt-BR" sz="1200" b="1" i="0" dirty="0">
                <a:effectLst/>
              </a:rPr>
              <a:t> </a:t>
            </a:r>
            <a:r>
              <a:rPr lang="pt-BR" sz="1200" b="1" dirty="0"/>
              <a:t>de</a:t>
            </a:r>
            <a:r>
              <a:rPr lang="pt-BR" sz="1200" b="1" i="0" dirty="0">
                <a:effectLst/>
              </a:rPr>
              <a:t> 2024</a:t>
            </a:r>
          </a:p>
          <a:p>
            <a:pPr algn="ctr"/>
            <a:endParaRPr lang="pt-BR" sz="1200" b="1"/>
          </a:p>
          <a:p>
            <a:pPr algn="ctr"/>
            <a:r>
              <a:rPr lang="pt-BR" sz="1200" b="1" dirty="0"/>
              <a:t>Recursos para PDDE e PNAE</a:t>
            </a:r>
            <a:endParaRPr lang="pt-BR" sz="1200" b="1" i="0" dirty="0">
              <a:effectLst/>
              <a:cs typeface="Calibri"/>
            </a:endParaRPr>
          </a:p>
        </p:txBody>
      </p:sp>
      <p:pic>
        <p:nvPicPr>
          <p:cNvPr id="14" name="Gráfico 13" descr="Dólar com preenchimento sólido">
            <a:extLst>
              <a:ext uri="{FF2B5EF4-FFF2-40B4-BE49-F238E27FC236}">
                <a16:creationId xmlns:a16="http://schemas.microsoft.com/office/drawing/2014/main" xmlns="" id="{40F2966B-EDB0-FE8D-4EE4-75A5DD21BD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28017" y="2070086"/>
            <a:ext cx="853936" cy="853936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88DEA870-F893-D121-B3BB-F24891B1FE53}"/>
              </a:ext>
            </a:extLst>
          </p:cNvPr>
          <p:cNvSpPr/>
          <p:nvPr/>
        </p:nvSpPr>
        <p:spPr>
          <a:xfrm>
            <a:off x="1841196" y="3787024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xmlns="" id="{2A6F6026-B934-FDA9-5E2E-8AFA27CB2D10}"/>
              </a:ext>
            </a:extLst>
          </p:cNvPr>
          <p:cNvSpPr/>
          <p:nvPr/>
        </p:nvSpPr>
        <p:spPr>
          <a:xfrm>
            <a:off x="6310977" y="3805609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0AA5C37D-65A3-23FC-4559-E72D41B38C4D}"/>
              </a:ext>
            </a:extLst>
          </p:cNvPr>
          <p:cNvSpPr/>
          <p:nvPr/>
        </p:nvSpPr>
        <p:spPr>
          <a:xfrm>
            <a:off x="10168547" y="3796316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xmlns="" id="{1EACF8DC-2738-28AA-9519-372697159671}"/>
              </a:ext>
            </a:extLst>
          </p:cNvPr>
          <p:cNvSpPr/>
          <p:nvPr/>
        </p:nvSpPr>
        <p:spPr>
          <a:xfrm>
            <a:off x="11413766" y="3787024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xmlns="" id="{978E688F-699A-241C-330F-CB14C2B137BB}"/>
              </a:ext>
            </a:extLst>
          </p:cNvPr>
          <p:cNvSpPr/>
          <p:nvPr/>
        </p:nvSpPr>
        <p:spPr>
          <a:xfrm>
            <a:off x="2807636" y="3796317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0241C42-B0C8-3D25-F3E9-903719AFE11C}"/>
              </a:ext>
            </a:extLst>
          </p:cNvPr>
          <p:cNvSpPr txBox="1"/>
          <p:nvPr/>
        </p:nvSpPr>
        <p:spPr>
          <a:xfrm>
            <a:off x="1446696" y="4073912"/>
            <a:ext cx="97498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err="1">
                <a:latin typeface="Calibri"/>
                <a:cs typeface="Calibri"/>
              </a:rPr>
              <a:t>Portaria</a:t>
            </a:r>
            <a:r>
              <a:rPr lang="en-US" sz="1200" b="1">
                <a:latin typeface="Calibri"/>
                <a:cs typeface="Calibri"/>
              </a:rPr>
              <a:t> SEDEC/MDR nº 1.354, de 02 de </a:t>
            </a:r>
            <a:r>
              <a:rPr lang="en-US" sz="1200" b="1" err="1">
                <a:latin typeface="Calibri"/>
                <a:cs typeface="Calibri"/>
              </a:rPr>
              <a:t>maio</a:t>
            </a:r>
            <a:r>
              <a:rPr lang="en-US" sz="1200" b="1">
                <a:latin typeface="Calibri"/>
                <a:cs typeface="Calibri"/>
              </a:rPr>
              <a:t> de 2024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xmlns="" id="{A90999D2-D2EC-B8A1-248D-DBE6827F266C}"/>
              </a:ext>
            </a:extLst>
          </p:cNvPr>
          <p:cNvSpPr/>
          <p:nvPr/>
        </p:nvSpPr>
        <p:spPr>
          <a:xfrm>
            <a:off x="1964640" y="2890307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92F11AE8-839B-5AA1-E468-D2EEB2BB9FB9}"/>
              </a:ext>
            </a:extLst>
          </p:cNvPr>
          <p:cNvSpPr/>
          <p:nvPr/>
        </p:nvSpPr>
        <p:spPr>
          <a:xfrm>
            <a:off x="2921786" y="3912502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xmlns="" id="{075EFD3B-B09F-AAA3-3CA9-7306AC0C1D39}"/>
              </a:ext>
            </a:extLst>
          </p:cNvPr>
          <p:cNvSpPr/>
          <p:nvPr/>
        </p:nvSpPr>
        <p:spPr>
          <a:xfrm>
            <a:off x="6434420" y="3940380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xmlns="" id="{EEBACB32-0F20-1709-C6BD-CC04785D85F3}"/>
              </a:ext>
            </a:extLst>
          </p:cNvPr>
          <p:cNvSpPr/>
          <p:nvPr/>
        </p:nvSpPr>
        <p:spPr>
          <a:xfrm>
            <a:off x="10291990" y="3986843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xmlns="" id="{AC3C6F74-EF3D-3472-2EB4-F7AED2F0B62F}"/>
              </a:ext>
            </a:extLst>
          </p:cNvPr>
          <p:cNvSpPr/>
          <p:nvPr/>
        </p:nvSpPr>
        <p:spPr>
          <a:xfrm>
            <a:off x="11537209" y="3921794"/>
            <a:ext cx="9525" cy="896652"/>
          </a:xfrm>
          <a:prstGeom prst="rect">
            <a:avLst/>
          </a:prstGeom>
          <a:solidFill>
            <a:srgbClr val="0575D6"/>
          </a:solidFill>
        </p:spPr>
        <p:txBody>
          <a:bodyPr/>
          <a:lstStyle/>
          <a:p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8BF7276-5109-281D-8D00-FC4A56B77209}"/>
              </a:ext>
            </a:extLst>
          </p:cNvPr>
          <p:cNvSpPr txBox="1"/>
          <p:nvPr/>
        </p:nvSpPr>
        <p:spPr>
          <a:xfrm>
            <a:off x="2429108" y="2754351"/>
            <a:ext cx="104263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err="1">
                <a:latin typeface="Calibri"/>
                <a:cs typeface="Calibri"/>
              </a:rPr>
              <a:t>Decreto</a:t>
            </a:r>
            <a:r>
              <a:rPr lang="en-US" sz="1200" b="1" dirty="0">
                <a:latin typeface="Calibri"/>
                <a:cs typeface="Calibri"/>
              </a:rPr>
              <a:t> </a:t>
            </a:r>
            <a:r>
              <a:rPr lang="en-US" sz="1200" b="1" dirty="0" err="1">
                <a:latin typeface="Calibri"/>
                <a:cs typeface="Calibri"/>
              </a:rPr>
              <a:t>Legislativo</a:t>
            </a:r>
            <a:r>
              <a:rPr lang="en-US" sz="1200" b="1" dirty="0">
                <a:latin typeface="Calibri"/>
                <a:cs typeface="Calibri"/>
              </a:rPr>
              <a:t> nº 36, de 7 de </a:t>
            </a:r>
            <a:r>
              <a:rPr lang="en-US" sz="1200" b="1" dirty="0" err="1">
                <a:latin typeface="Calibri"/>
                <a:cs typeface="Calibri"/>
              </a:rPr>
              <a:t>maio</a:t>
            </a:r>
            <a:r>
              <a:rPr lang="en-US" sz="1200" b="1" dirty="0">
                <a:latin typeface="Calibri"/>
                <a:cs typeface="Calibri"/>
              </a:rPr>
              <a:t> de 2024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xmlns="" id="{8F946ACE-C0E5-F516-9042-024F6C245C45}"/>
              </a:ext>
            </a:extLst>
          </p:cNvPr>
          <p:cNvSpPr/>
          <p:nvPr/>
        </p:nvSpPr>
        <p:spPr>
          <a:xfrm>
            <a:off x="1386124" y="1978852"/>
            <a:ext cx="1176082" cy="1129329"/>
          </a:xfrm>
          <a:prstGeom prst="ellipse">
            <a:avLst/>
          </a:prstGeom>
          <a:solidFill>
            <a:srgbClr val="FFC000"/>
          </a:solidFill>
        </p:spPr>
        <p:txBody>
          <a:bodyPr/>
          <a:lstStyle/>
          <a:p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Gráfico 23" descr="Documento com preenchimento sólido">
            <a:extLst>
              <a:ext uri="{FF2B5EF4-FFF2-40B4-BE49-F238E27FC236}">
                <a16:creationId xmlns:a16="http://schemas.microsoft.com/office/drawing/2014/main" xmlns="" id="{8B6BD562-15E2-FFC3-EB0B-E4D16DF6BA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550019" y="2126165"/>
            <a:ext cx="858644" cy="840059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xmlns="" id="{5E2FA7C8-3161-575F-443A-46C8FC818523}"/>
              </a:ext>
            </a:extLst>
          </p:cNvPr>
          <p:cNvSpPr/>
          <p:nvPr/>
        </p:nvSpPr>
        <p:spPr>
          <a:xfrm>
            <a:off x="2333977" y="4627266"/>
            <a:ext cx="1176082" cy="1129329"/>
          </a:xfrm>
          <a:prstGeom prst="ellipse">
            <a:avLst/>
          </a:prstGeom>
          <a:solidFill>
            <a:srgbClr val="FFC000"/>
          </a:solidFill>
        </p:spPr>
        <p:txBody>
          <a:bodyPr/>
          <a:lstStyle/>
          <a:p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" name="Gráfico 25" descr="Documento com preenchimento sólido">
            <a:extLst>
              <a:ext uri="{FF2B5EF4-FFF2-40B4-BE49-F238E27FC236}">
                <a16:creationId xmlns:a16="http://schemas.microsoft.com/office/drawing/2014/main" xmlns="" id="{76FED9D6-A981-1FC5-46AC-D657DBA069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497872" y="4774579"/>
            <a:ext cx="858644" cy="840059"/>
          </a:xfrm>
          <a:prstGeom prst="rect">
            <a:avLst/>
          </a:prstGeom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xmlns="" id="{5EC3EB10-826B-83F7-B7F3-7D7683D4D70A}"/>
              </a:ext>
            </a:extLst>
          </p:cNvPr>
          <p:cNvSpPr/>
          <p:nvPr/>
        </p:nvSpPr>
        <p:spPr>
          <a:xfrm>
            <a:off x="5874489" y="4664436"/>
            <a:ext cx="1176082" cy="1129329"/>
          </a:xfrm>
          <a:prstGeom prst="ellipse">
            <a:avLst/>
          </a:prstGeom>
          <a:solidFill>
            <a:srgbClr val="FFC000"/>
          </a:solidFill>
        </p:spPr>
        <p:txBody>
          <a:bodyPr/>
          <a:lstStyle/>
          <a:p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" name="Gráfico 27" descr="Documento com preenchimento sólido">
            <a:extLst>
              <a:ext uri="{FF2B5EF4-FFF2-40B4-BE49-F238E27FC236}">
                <a16:creationId xmlns:a16="http://schemas.microsoft.com/office/drawing/2014/main" xmlns="" id="{4D7BAFF1-F391-8A0F-6045-125A160B66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038384" y="4811749"/>
            <a:ext cx="858644" cy="84005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A37E60E1-84F8-232A-D65A-9F5FD3A184A1}"/>
              </a:ext>
            </a:extLst>
          </p:cNvPr>
          <p:cNvSpPr txBox="1"/>
          <p:nvPr/>
        </p:nvSpPr>
        <p:spPr>
          <a:xfrm>
            <a:off x="5951901" y="2286991"/>
            <a:ext cx="98688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err="1">
                <a:latin typeface="Calibri"/>
                <a:cs typeface="Calibri"/>
              </a:rPr>
              <a:t>Resolução</a:t>
            </a:r>
            <a:r>
              <a:rPr lang="en-US" sz="1200" b="1">
                <a:latin typeface="Calibri"/>
                <a:cs typeface="Calibri"/>
              </a:rPr>
              <a:t> CE/PAR nº 2, de 7 de </a:t>
            </a:r>
            <a:r>
              <a:rPr lang="en-US" sz="1200" b="1" err="1">
                <a:latin typeface="Calibri"/>
                <a:cs typeface="Calibri"/>
              </a:rPr>
              <a:t>junho</a:t>
            </a:r>
            <a:r>
              <a:rPr lang="en-US" sz="1200" b="1">
                <a:latin typeface="Calibri"/>
                <a:cs typeface="Calibri"/>
              </a:rPr>
              <a:t> de 2024</a:t>
            </a:r>
          </a:p>
          <a:p>
            <a:pPr algn="ctr"/>
            <a:endParaRPr lang="en-US" sz="1200" b="1">
              <a:latin typeface="Calibri"/>
              <a:cs typeface="Calibri"/>
            </a:endParaRPr>
          </a:p>
          <a:p>
            <a:pPr algn="ctr"/>
            <a:r>
              <a:rPr lang="en-US" sz="1200" b="1">
                <a:latin typeface="Calibri"/>
                <a:cs typeface="Calibri"/>
              </a:rPr>
              <a:t>PAR 4</a:t>
            </a:r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xmlns="" id="{2C64BDE4-B103-27AF-798A-2234EBBC65F8}"/>
              </a:ext>
            </a:extLst>
          </p:cNvPr>
          <p:cNvSpPr/>
          <p:nvPr/>
        </p:nvSpPr>
        <p:spPr>
          <a:xfrm>
            <a:off x="9722766" y="4664436"/>
            <a:ext cx="1176082" cy="1129329"/>
          </a:xfrm>
          <a:prstGeom prst="ellipse">
            <a:avLst/>
          </a:prstGeom>
          <a:solidFill>
            <a:srgbClr val="FFC000"/>
          </a:solidFill>
        </p:spPr>
        <p:txBody>
          <a:bodyPr/>
          <a:lstStyle/>
          <a:p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" name="Gráfico 30" descr="Documento com preenchimento sólido">
            <a:extLst>
              <a:ext uri="{FF2B5EF4-FFF2-40B4-BE49-F238E27FC236}">
                <a16:creationId xmlns:a16="http://schemas.microsoft.com/office/drawing/2014/main" xmlns="" id="{82DB22B3-B29D-FD70-E927-8B619805C9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886661" y="4811749"/>
            <a:ext cx="858644" cy="840059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336AB4E3-4CFD-17F2-24C0-1BA1D55E01C2}"/>
              </a:ext>
            </a:extLst>
          </p:cNvPr>
          <p:cNvSpPr txBox="1"/>
          <p:nvPr/>
        </p:nvSpPr>
        <p:spPr>
          <a:xfrm>
            <a:off x="9698827" y="2247812"/>
            <a:ext cx="11727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err="1">
                <a:latin typeface="Calibri"/>
                <a:cs typeface="Calibri"/>
              </a:rPr>
              <a:t>Resoluções</a:t>
            </a:r>
            <a:r>
              <a:rPr lang="en-US" sz="1200" b="1" dirty="0">
                <a:latin typeface="Calibri"/>
                <a:cs typeface="Calibri"/>
              </a:rPr>
              <a:t> CD/FNDE nº 12 e nº 13, de 6 de </a:t>
            </a:r>
            <a:r>
              <a:rPr lang="en-US" sz="1200" b="1" dirty="0" err="1">
                <a:latin typeface="Calibri"/>
                <a:cs typeface="Calibri"/>
              </a:rPr>
              <a:t>agosto</a:t>
            </a:r>
            <a:r>
              <a:rPr lang="en-US" sz="1200" b="1" dirty="0">
                <a:latin typeface="Calibri"/>
                <a:cs typeface="Calibri"/>
              </a:rPr>
              <a:t> de 2024</a:t>
            </a:r>
          </a:p>
          <a:p>
            <a:pPr algn="ctr"/>
            <a:endParaRPr lang="en-US" sz="1200" b="1">
              <a:latin typeface="Calibri"/>
              <a:cs typeface="Calibri"/>
            </a:endParaRPr>
          </a:p>
          <a:p>
            <a:pPr algn="ctr"/>
            <a:r>
              <a:rPr lang="en-US" sz="1200" b="1" dirty="0">
                <a:latin typeface="Calibri"/>
                <a:cs typeface="Calibri"/>
              </a:rPr>
              <a:t>Reforma e </a:t>
            </a:r>
            <a:r>
              <a:rPr lang="en-US" sz="1200" b="1" dirty="0" err="1">
                <a:latin typeface="Calibri"/>
                <a:cs typeface="Calibri"/>
              </a:rPr>
              <a:t>Reconstrução</a:t>
            </a:r>
            <a:endParaRPr lang="en-US" sz="12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11F9FA97-0B62-AA71-5883-D943D7B67CE4}"/>
              </a:ext>
            </a:extLst>
          </p:cNvPr>
          <p:cNvSpPr txBox="1"/>
          <p:nvPr/>
        </p:nvSpPr>
        <p:spPr>
          <a:xfrm>
            <a:off x="10991997" y="2274452"/>
            <a:ext cx="108266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err="1">
                <a:latin typeface="Calibri"/>
                <a:cs typeface="Calibri"/>
              </a:rPr>
              <a:t>Resolução</a:t>
            </a:r>
            <a:r>
              <a:rPr lang="en-US" sz="1200" b="1" dirty="0">
                <a:latin typeface="Calibri"/>
                <a:cs typeface="Calibri"/>
              </a:rPr>
              <a:t> CE/PAR nº 6, de 14 de </a:t>
            </a:r>
            <a:r>
              <a:rPr lang="en-US" sz="1200" b="1" dirty="0" err="1">
                <a:latin typeface="Calibri"/>
                <a:cs typeface="Calibri"/>
              </a:rPr>
              <a:t>agosto</a:t>
            </a:r>
            <a:r>
              <a:rPr lang="en-US" sz="1200" b="1" dirty="0">
                <a:latin typeface="Calibri"/>
                <a:cs typeface="Calibri"/>
              </a:rPr>
              <a:t> de 2024</a:t>
            </a:r>
          </a:p>
          <a:p>
            <a:pPr algn="ctr"/>
            <a:endParaRPr lang="en-US" sz="600" b="1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US" sz="1200" b="1" dirty="0" err="1">
                <a:latin typeface="Calibri"/>
                <a:cs typeface="Calibri"/>
              </a:rPr>
              <a:t>Cria</a:t>
            </a:r>
            <a:r>
              <a:rPr lang="en-US" sz="1200" b="1" dirty="0">
                <a:latin typeface="Calibri"/>
                <a:cs typeface="Calibri"/>
              </a:rPr>
              <a:t> a</a:t>
            </a:r>
          </a:p>
          <a:p>
            <a:pPr algn="ctr"/>
            <a:r>
              <a:rPr lang="en-US" sz="1200" b="1" dirty="0" err="1">
                <a:latin typeface="Calibri"/>
                <a:cs typeface="Calibri"/>
              </a:rPr>
              <a:t>Iniciativa</a:t>
            </a:r>
            <a:r>
              <a:rPr lang="en-US" sz="1200" b="1" dirty="0">
                <a:latin typeface="Calibri"/>
                <a:cs typeface="Calibri"/>
              </a:rPr>
              <a:t> 29</a:t>
            </a:r>
            <a:endParaRPr lang="en-US" sz="1200" b="1">
              <a:latin typeface="Calibri"/>
              <a:ea typeface="Calibri"/>
              <a:cs typeface="Calibri"/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xmlns="" id="{58DA3BB4-D774-BFC1-BD4F-1A3B8264133E}"/>
              </a:ext>
            </a:extLst>
          </p:cNvPr>
          <p:cNvSpPr/>
          <p:nvPr/>
        </p:nvSpPr>
        <p:spPr>
          <a:xfrm>
            <a:off x="10967986" y="4645850"/>
            <a:ext cx="1176082" cy="1129329"/>
          </a:xfrm>
          <a:prstGeom prst="ellipse">
            <a:avLst/>
          </a:prstGeom>
          <a:solidFill>
            <a:srgbClr val="FFC000"/>
          </a:solidFill>
        </p:spPr>
        <p:txBody>
          <a:bodyPr/>
          <a:lstStyle/>
          <a:p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" name="Gráfico 34" descr="Documento com preenchimento sólido">
            <a:extLst>
              <a:ext uri="{FF2B5EF4-FFF2-40B4-BE49-F238E27FC236}">
                <a16:creationId xmlns:a16="http://schemas.microsoft.com/office/drawing/2014/main" xmlns="" id="{A8394AFE-EF41-00D6-18FE-7F4A2FA6F1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131881" y="4793163"/>
            <a:ext cx="858644" cy="840059"/>
          </a:xfrm>
          <a:prstGeom prst="rect">
            <a:avLst/>
          </a:prstGeom>
        </p:spPr>
      </p:pic>
      <p:sp>
        <p:nvSpPr>
          <p:cNvPr id="104" name="Freeform 4">
            <a:extLst>
              <a:ext uri="{FF2B5EF4-FFF2-40B4-BE49-F238E27FC236}">
                <a16:creationId xmlns:a16="http://schemas.microsoft.com/office/drawing/2014/main" xmlns="" id="{214E907B-A9CB-D92B-9548-7EB70E16B98F}"/>
              </a:ext>
            </a:extLst>
          </p:cNvPr>
          <p:cNvSpPr/>
          <p:nvPr/>
        </p:nvSpPr>
        <p:spPr>
          <a:xfrm>
            <a:off x="606377" y="3814902"/>
            <a:ext cx="251399" cy="251399"/>
          </a:xfrm>
          <a:custGeom>
            <a:avLst/>
            <a:gdLst/>
            <a:ahLst/>
            <a:cxnLst/>
            <a:rect l="l" t="t" r="r" b="b"/>
            <a:pathLst>
              <a:path w="251399" h="251399">
                <a:moveTo>
                  <a:pt x="0" y="0"/>
                </a:moveTo>
                <a:lnTo>
                  <a:pt x="251399" y="0"/>
                </a:lnTo>
                <a:lnTo>
                  <a:pt x="251399" y="251399"/>
                </a:lnTo>
                <a:lnTo>
                  <a:pt x="0" y="25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1DEF71AC-4622-0F78-EC56-5F25A8B9F475}"/>
              </a:ext>
            </a:extLst>
          </p:cNvPr>
          <p:cNvSpPr txBox="1"/>
          <p:nvPr/>
        </p:nvSpPr>
        <p:spPr>
          <a:xfrm>
            <a:off x="2741968" y="6529471"/>
            <a:ext cx="35808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ea typeface="Calibri"/>
                <a:cs typeface="Calibri"/>
              </a:rPr>
              <a:t>Diagnóstico Emergencial (</a:t>
            </a:r>
            <a:r>
              <a:rPr lang="pt-BR" sz="1000" dirty="0">
                <a:ea typeface="Calibri"/>
                <a:cs typeface="Calibri"/>
              </a:rPr>
              <a:t>15/05 a 02/06)</a:t>
            </a:r>
            <a:endParaRPr lang="pt-BR" sz="1000" dirty="0"/>
          </a:p>
        </p:txBody>
      </p:sp>
      <p:sp>
        <p:nvSpPr>
          <p:cNvPr id="37" name="Triângulo isósceles 36">
            <a:extLst>
              <a:ext uri="{FF2B5EF4-FFF2-40B4-BE49-F238E27FC236}">
                <a16:creationId xmlns:a16="http://schemas.microsoft.com/office/drawing/2014/main" xmlns="" id="{1FDE4D30-F6E0-209D-1721-E1DD3F4AB3D0}"/>
              </a:ext>
            </a:extLst>
          </p:cNvPr>
          <p:cNvSpPr/>
          <p:nvPr/>
        </p:nvSpPr>
        <p:spPr>
          <a:xfrm>
            <a:off x="3129567" y="6275862"/>
            <a:ext cx="122942" cy="169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9FA81B5C-C097-5E59-D389-B5EDD2DBE49A}"/>
              </a:ext>
            </a:extLst>
          </p:cNvPr>
          <p:cNvSpPr txBox="1"/>
          <p:nvPr/>
        </p:nvSpPr>
        <p:spPr>
          <a:xfrm>
            <a:off x="2727590" y="6227546"/>
            <a:ext cx="38396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ea typeface="Calibri"/>
                <a:cs typeface="Calibri"/>
              </a:rPr>
              <a:t>Protocolo de Atendimento Emergencial RS</a:t>
            </a:r>
            <a:endParaRPr lang="pt-BR" sz="1000" dirty="0">
              <a:ea typeface="Calibri"/>
              <a:cs typeface="Calibri"/>
            </a:endParaRPr>
          </a:p>
        </p:txBody>
      </p:sp>
      <p:sp>
        <p:nvSpPr>
          <p:cNvPr id="45" name="Triângulo isósceles 44">
            <a:extLst>
              <a:ext uri="{FF2B5EF4-FFF2-40B4-BE49-F238E27FC236}">
                <a16:creationId xmlns:a16="http://schemas.microsoft.com/office/drawing/2014/main" xmlns="" id="{28B43B72-1A37-5F55-BCC5-FF49E5F8D9D8}"/>
              </a:ext>
            </a:extLst>
          </p:cNvPr>
          <p:cNvSpPr/>
          <p:nvPr/>
        </p:nvSpPr>
        <p:spPr>
          <a:xfrm>
            <a:off x="3129567" y="6549032"/>
            <a:ext cx="122942" cy="169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riângulo isósceles 45">
            <a:extLst>
              <a:ext uri="{FF2B5EF4-FFF2-40B4-BE49-F238E27FC236}">
                <a16:creationId xmlns:a16="http://schemas.microsoft.com/office/drawing/2014/main" xmlns="" id="{C72D3F4C-9382-FEE0-EEEB-55FFF9D348DA}"/>
              </a:ext>
            </a:extLst>
          </p:cNvPr>
          <p:cNvSpPr/>
          <p:nvPr/>
        </p:nvSpPr>
        <p:spPr>
          <a:xfrm>
            <a:off x="3460246" y="3846089"/>
            <a:ext cx="122942" cy="169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Triângulo isósceles 46">
            <a:extLst>
              <a:ext uri="{FF2B5EF4-FFF2-40B4-BE49-F238E27FC236}">
                <a16:creationId xmlns:a16="http://schemas.microsoft.com/office/drawing/2014/main" xmlns="" id="{6DF75373-1262-F829-3FBF-2ACE7915A391}"/>
              </a:ext>
            </a:extLst>
          </p:cNvPr>
          <p:cNvSpPr/>
          <p:nvPr/>
        </p:nvSpPr>
        <p:spPr>
          <a:xfrm>
            <a:off x="4610435" y="3846089"/>
            <a:ext cx="122942" cy="1695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36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F73131-F366-45E0-CAB7-5C7C829AC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B28A0344-72B0-4F6C-890F-D69CA850E24E}"/>
              </a:ext>
            </a:extLst>
          </p:cNvPr>
          <p:cNvSpPr txBox="1">
            <a:spLocks/>
          </p:cNvSpPr>
          <p:nvPr/>
        </p:nvSpPr>
        <p:spPr>
          <a:xfrm>
            <a:off x="387287" y="1023624"/>
            <a:ext cx="11417426" cy="875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>
                <a:latin typeface="+mn-lt"/>
              </a:rPr>
              <a:t>Desafios Encontrados e Soluções Apresentadas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xmlns="" id="{0A51D147-6398-E609-526D-96404BA66763}"/>
              </a:ext>
            </a:extLst>
          </p:cNvPr>
          <p:cNvSpPr txBox="1"/>
          <p:nvPr/>
        </p:nvSpPr>
        <p:spPr>
          <a:xfrm>
            <a:off x="235487" y="1395993"/>
            <a:ext cx="1172102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Tempo de resposta às situações de calamidade e emergência públicas;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Articulação intergovernamental (MEC, Casa Civil, MDR, Defesa Civil, IF);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Identificação da situação, por meio de diagnóstico para planejamento de intervenção;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Comunicação rápida e eficiente para apoio e orientação (UNDIME, WhatsApp, reuniões virtuais, ofícios, e-mails);</a:t>
            </a:r>
            <a:endParaRPr lang="pt-BR" sz="2200" dirty="0"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Capacidades técnicas instaladas (Protocolo com procedimentos técnicos e normativos adotados);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Captação de recursos para atendimento às demandas (Créditos Extraordinários – Casa Civil);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Execução dos recursos (2023 e 2024) – FNDE.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200" dirty="0"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200" dirty="0"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200" dirty="0"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200" dirty="0">
              <a:cs typeface="Calibri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8415BFB8-BB06-0B98-C4F7-E6218434747E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79F58C01-92E9-2F57-2F0C-32322E117A96}"/>
              </a:ext>
            </a:extLst>
          </p:cNvPr>
          <p:cNvSpPr txBox="1">
            <a:spLocks/>
          </p:cNvSpPr>
          <p:nvPr/>
        </p:nvSpPr>
        <p:spPr>
          <a:xfrm>
            <a:off x="433628" y="956873"/>
            <a:ext cx="10375049" cy="74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>
                <a:latin typeface="+mn-lt"/>
              </a:rPr>
              <a:t>Participação no Diagnóstico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5CB9EADD-D21D-EF38-63EE-1093EBBC4A8D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134FB500-0849-B497-D2E2-CA07FA124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27645"/>
              </p:ext>
            </p:extLst>
          </p:nvPr>
        </p:nvGraphicFramePr>
        <p:xfrm>
          <a:off x="1365849" y="2429773"/>
          <a:ext cx="852633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583">
                  <a:extLst>
                    <a:ext uri="{9D8B030D-6E8A-4147-A177-3AD203B41FA5}">
                      <a16:colId xmlns:a16="http://schemas.microsoft.com/office/drawing/2014/main" xmlns="" val="3914938552"/>
                    </a:ext>
                  </a:extLst>
                </a:gridCol>
                <a:gridCol w="2131583">
                  <a:extLst>
                    <a:ext uri="{9D8B030D-6E8A-4147-A177-3AD203B41FA5}">
                      <a16:colId xmlns:a16="http://schemas.microsoft.com/office/drawing/2014/main" xmlns="" val="2279570157"/>
                    </a:ext>
                  </a:extLst>
                </a:gridCol>
                <a:gridCol w="2131583">
                  <a:extLst>
                    <a:ext uri="{9D8B030D-6E8A-4147-A177-3AD203B41FA5}">
                      <a16:colId xmlns:a16="http://schemas.microsoft.com/office/drawing/2014/main" xmlns="" val="2881107779"/>
                    </a:ext>
                  </a:extLst>
                </a:gridCol>
                <a:gridCol w="2131583">
                  <a:extLst>
                    <a:ext uri="{9D8B030D-6E8A-4147-A177-3AD203B41FA5}">
                      <a16:colId xmlns:a16="http://schemas.microsoft.com/office/drawing/2014/main" xmlns="" val="1164689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Escolas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Na Mancha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Fora da Mancha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Total por 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8194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Municipais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245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842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1.087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27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Estaduais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111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415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526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367296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000" b="1" dirty="0"/>
                        <a:t>Total Geral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356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000" b="1" dirty="0"/>
                        <a:t>1.257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000" b="1" dirty="0"/>
                        <a:t>1.613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58239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7725562-F902-F265-9034-6A6069A4AB78}"/>
              </a:ext>
            </a:extLst>
          </p:cNvPr>
          <p:cNvSpPr txBox="1"/>
          <p:nvPr/>
        </p:nvSpPr>
        <p:spPr>
          <a:xfrm>
            <a:off x="3052988" y="4457825"/>
            <a:ext cx="6797613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solidFill>
                  <a:srgbClr val="162937"/>
                </a:solidFill>
                <a:ea typeface="+mn-lt"/>
                <a:cs typeface="+mn-lt"/>
              </a:rPr>
              <a:t>A </a:t>
            </a:r>
            <a:r>
              <a:rPr lang="pt-BR" sz="2000" b="1" dirty="0">
                <a:solidFill>
                  <a:srgbClr val="C00000"/>
                </a:solidFill>
                <a:ea typeface="+mn-lt"/>
                <a:cs typeface="+mn-lt"/>
              </a:rPr>
              <a:t>mancha </a:t>
            </a:r>
            <a:r>
              <a:rPr lang="pt-BR" sz="2000" dirty="0">
                <a:solidFill>
                  <a:srgbClr val="162937"/>
                </a:solidFill>
                <a:ea typeface="+mn-lt"/>
                <a:cs typeface="+mn-lt"/>
              </a:rPr>
              <a:t>trata-se de delimitação georreferenciada abrangendo as imagens das áreas inundadas, por meio de satélites próprios e dos satélites e das constelações disponibilizados mediante a adesão à Carta Internacional Espaço e Grandes Desastres, fornecida pelo Instituto Nacional de Pesquisas Espaciais (Inpe), a partir de solicitação da Casa Civil.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532582F-091A-0B34-CA1F-1211C99E179E}"/>
              </a:ext>
            </a:extLst>
          </p:cNvPr>
          <p:cNvSpPr txBox="1"/>
          <p:nvPr/>
        </p:nvSpPr>
        <p:spPr>
          <a:xfrm>
            <a:off x="1360099" y="1920814"/>
            <a:ext cx="3864633" cy="4144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u="sng" cap="all" dirty="0"/>
              <a:t>200 MUNICÍPIOS</a:t>
            </a:r>
            <a:endParaRPr lang="pt-BR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86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79F58C01-92E9-2F57-2F0C-32322E117A96}"/>
              </a:ext>
            </a:extLst>
          </p:cNvPr>
          <p:cNvSpPr txBox="1">
            <a:spLocks/>
          </p:cNvSpPr>
          <p:nvPr/>
        </p:nvSpPr>
        <p:spPr>
          <a:xfrm>
            <a:off x="433628" y="956873"/>
            <a:ext cx="10375049" cy="74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>
                <a:latin typeface="+mn-lt"/>
              </a:rPr>
              <a:t>Impacto revelado no Diagnóstico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EFCF7DBA-F48E-E184-88FA-E9B2A9BA2438}"/>
              </a:ext>
            </a:extLst>
          </p:cNvPr>
          <p:cNvGraphicFramePr>
            <a:graphicFrameLocks noGrp="1"/>
          </p:cNvGraphicFramePr>
          <p:nvPr/>
        </p:nvGraphicFramePr>
        <p:xfrm>
          <a:off x="462383" y="1684584"/>
          <a:ext cx="11252533" cy="384146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5240340">
                  <a:extLst>
                    <a:ext uri="{9D8B030D-6E8A-4147-A177-3AD203B41FA5}">
                      <a16:colId xmlns:a16="http://schemas.microsoft.com/office/drawing/2014/main" xmlns="" val="4271607082"/>
                    </a:ext>
                  </a:extLst>
                </a:gridCol>
                <a:gridCol w="1233297">
                  <a:extLst>
                    <a:ext uri="{9D8B030D-6E8A-4147-A177-3AD203B41FA5}">
                      <a16:colId xmlns:a16="http://schemas.microsoft.com/office/drawing/2014/main" xmlns="" val="526386468"/>
                    </a:ext>
                  </a:extLst>
                </a:gridCol>
                <a:gridCol w="1119300">
                  <a:extLst>
                    <a:ext uri="{9D8B030D-6E8A-4147-A177-3AD203B41FA5}">
                      <a16:colId xmlns:a16="http://schemas.microsoft.com/office/drawing/2014/main" xmlns="" val="2933718009"/>
                    </a:ext>
                  </a:extLst>
                </a:gridCol>
                <a:gridCol w="929865">
                  <a:extLst>
                    <a:ext uri="{9D8B030D-6E8A-4147-A177-3AD203B41FA5}">
                      <a16:colId xmlns:a16="http://schemas.microsoft.com/office/drawing/2014/main" xmlns="" val="1400952063"/>
                    </a:ext>
                  </a:extLst>
                </a:gridCol>
                <a:gridCol w="927696">
                  <a:extLst>
                    <a:ext uri="{9D8B030D-6E8A-4147-A177-3AD203B41FA5}">
                      <a16:colId xmlns:a16="http://schemas.microsoft.com/office/drawing/2014/main" xmlns="" val="4004484475"/>
                    </a:ext>
                  </a:extLst>
                </a:gridCol>
                <a:gridCol w="976411">
                  <a:extLst>
                    <a:ext uri="{9D8B030D-6E8A-4147-A177-3AD203B41FA5}">
                      <a16:colId xmlns:a16="http://schemas.microsoft.com/office/drawing/2014/main" xmlns="" val="551239279"/>
                    </a:ext>
                  </a:extLst>
                </a:gridCol>
                <a:gridCol w="825624">
                  <a:extLst>
                    <a:ext uri="{9D8B030D-6E8A-4147-A177-3AD203B41FA5}">
                      <a16:colId xmlns:a16="http://schemas.microsoft.com/office/drawing/2014/main" xmlns="" val="2563312204"/>
                    </a:ext>
                  </a:extLst>
                </a:gridCol>
              </a:tblGrid>
              <a:tr h="59787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>
                          <a:effectLst/>
                        </a:rPr>
                        <a:t>Escolas indicadas no Diagnóstico Emergencial  e Escolas na Mancha</a:t>
                      </a:r>
                      <a:endParaRPr lang="pt-BR" sz="2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3576048"/>
                  </a:ext>
                </a:extLst>
              </a:tr>
              <a:tr h="400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</a:rPr>
                        <a:t>Diagnóstico Redes de Educação Básica (Municípios e Estado)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effectLst/>
                        </a:rPr>
                        <a:t>Quantidade Declarada no Diagnóstico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Quantidade na Mancha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2161371"/>
                  </a:ext>
                </a:extLst>
              </a:tr>
              <a:tr h="3253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Municipal 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Estadual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Municipal 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Estadual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4914382"/>
                  </a:ext>
                </a:extLst>
              </a:tr>
              <a:tr h="3132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effectLst/>
                        </a:rPr>
                        <a:t>1. Reconstrução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33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37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24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371583"/>
                  </a:ext>
                </a:extLst>
              </a:tr>
              <a:tr h="313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2. Reforma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241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759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131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72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203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806422"/>
                  </a:ext>
                </a:extLst>
              </a:tr>
              <a:tr h="3132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effectLst/>
                        </a:rPr>
                        <a:t>3. Recomposição de Mobiliário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191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609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151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86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237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3948"/>
                  </a:ext>
                </a:extLst>
              </a:tr>
              <a:tr h="313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4. Recomposição de Equipamentos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186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604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147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84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231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6958319"/>
                  </a:ext>
                </a:extLst>
              </a:tr>
              <a:tr h="3132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effectLst/>
                        </a:rPr>
                        <a:t>5. Recomposição de materiais de consumo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408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265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673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142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88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230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163237"/>
                  </a:ext>
                </a:extLst>
              </a:tr>
              <a:tr h="3132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6. Limpeza, pintura e outras pequenas reformas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716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521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1.237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155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106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261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454292"/>
                  </a:ext>
                </a:extLst>
              </a:tr>
              <a:tr h="3132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>
                          <a:effectLst/>
                        </a:rPr>
                        <a:t>7. Recomposição de livros e materiais didáticos do PNLD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231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134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365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137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192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505986"/>
                  </a:ext>
                </a:extLst>
              </a:tr>
              <a:tr h="325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8. Escolas de apoio para o enfrentamento à  calamidade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209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299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42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solidFill>
                            <a:srgbClr val="FFFF00"/>
                          </a:solidFill>
                          <a:effectLst/>
                        </a:rPr>
                        <a:t>51</a:t>
                      </a:r>
                      <a:endParaRPr lang="pt-BR" sz="1600" b="1" i="0" u="none" strike="noStrike">
                        <a:solidFill>
                          <a:srgbClr val="FFFF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24" marR="8724" marT="8724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2812508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5CB9EADD-D21D-EF38-63EE-1093EBBC4A8D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73CB3E5-70A2-F2A1-FBD9-C60625D42513}"/>
              </a:ext>
            </a:extLst>
          </p:cNvPr>
          <p:cNvSpPr txBox="1"/>
          <p:nvPr/>
        </p:nvSpPr>
        <p:spPr>
          <a:xfrm>
            <a:off x="2163170" y="5631748"/>
            <a:ext cx="955280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b="1" dirty="0">
                <a:solidFill>
                  <a:srgbClr val="162937"/>
                </a:solidFill>
                <a:ea typeface="+mn-lt"/>
                <a:cs typeface="+mn-lt"/>
              </a:rPr>
              <a:t>Fonte:</a:t>
            </a:r>
            <a:r>
              <a:rPr lang="pt-BR" sz="1100" dirty="0">
                <a:solidFill>
                  <a:srgbClr val="162937"/>
                </a:solidFill>
                <a:ea typeface="+mn-lt"/>
                <a:cs typeface="+mn-lt"/>
              </a:rPr>
              <a:t> Extração de dados do Diagnóstico Emergencial, disponibilizado em módulo específico do Sistema Integrado de Monitoramento, Execução e Controle do Ministério da Educação (</a:t>
            </a:r>
            <a:r>
              <a:rPr lang="pt-BR" sz="1100" dirty="0" err="1">
                <a:solidFill>
                  <a:srgbClr val="162937"/>
                </a:solidFill>
                <a:ea typeface="+mn-lt"/>
                <a:cs typeface="+mn-lt"/>
              </a:rPr>
              <a:t>Simec</a:t>
            </a:r>
            <a:r>
              <a:rPr lang="pt-BR" sz="1100" dirty="0">
                <a:solidFill>
                  <a:srgbClr val="162937"/>
                </a:solidFill>
                <a:ea typeface="+mn-lt"/>
                <a:cs typeface="+mn-lt"/>
              </a:rPr>
              <a:t>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9160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16EFD61-71F2-67C8-C0D1-FE9CD9DB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F954CAB7-612D-F12E-EBFD-76A231FDC117}"/>
              </a:ext>
            </a:extLst>
          </p:cNvPr>
          <p:cNvSpPr txBox="1">
            <a:spLocks/>
          </p:cNvSpPr>
          <p:nvPr/>
        </p:nvSpPr>
        <p:spPr>
          <a:xfrm>
            <a:off x="574392" y="830459"/>
            <a:ext cx="10738415" cy="6548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latin typeface="+mn-lt"/>
              </a:rPr>
              <a:t>Créditos Extraordinários para Recuperação das Escolas</a:t>
            </a:r>
            <a:endParaRPr lang="pt-BR" sz="3600" b="1" dirty="0">
              <a:latin typeface="+mn-lt"/>
              <a:cs typeface="Calibri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EEC32B05-96D8-FD95-208E-B9EC25DA4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1DA9BA70-2609-EA5D-5B7F-85C579446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CFA6882A-65A3-668C-8B6C-C354B7C51C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EC80DC-ACE0-8DB0-9DDD-823D0EB22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014" y="2666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9">
            <a:extLst>
              <a:ext uri="{FF2B5EF4-FFF2-40B4-BE49-F238E27FC236}">
                <a16:creationId xmlns:a16="http://schemas.microsoft.com/office/drawing/2014/main" xmlns="" id="{21E18767-49DE-92D1-8A23-07C0F8A146B6}"/>
              </a:ext>
            </a:extLst>
          </p:cNvPr>
          <p:cNvSpPr txBox="1"/>
          <p:nvPr/>
        </p:nvSpPr>
        <p:spPr>
          <a:xfrm>
            <a:off x="3975108" y="5779169"/>
            <a:ext cx="7409554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cap="all">
                <a:solidFill>
                  <a:srgbClr val="1639E8"/>
                </a:solidFill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Nº 1.218, DE 11 DE MAIO DE 2024</a:t>
            </a:r>
            <a:r>
              <a:rPr lang="en-US" sz="1100">
                <a:cs typeface="Segoe UI"/>
              </a:rPr>
              <a:t>​;</a:t>
            </a:r>
            <a:r>
              <a:rPr lang="en-US" sz="1100" b="1">
                <a:solidFill>
                  <a:srgbClr val="1639E8"/>
                </a:solidFill>
                <a:cs typeface="Segoe UI"/>
              </a:rPr>
              <a:t> </a:t>
            </a:r>
            <a:r>
              <a:rPr lang="en-US" sz="1100" b="1">
                <a:solidFill>
                  <a:srgbClr val="1639E8"/>
                </a:solidFill>
                <a:ea typeface="+mn-lt"/>
                <a:cs typeface="Segoe UI"/>
              </a:rPr>
              <a:t>(EDUCAÇÃO BÁSICA </a:t>
            </a:r>
            <a:r>
              <a:rPr lang="en-US" sz="1100" b="1">
                <a:solidFill>
                  <a:srgbClr val="1639E8"/>
                </a:solidFill>
                <a:ea typeface="+mn-lt"/>
                <a:cs typeface="+mn-lt"/>
              </a:rPr>
              <a:t>R$ 72.000.044,00)</a:t>
            </a:r>
            <a:endParaRPr lang="pt-BR" sz="1100">
              <a:cs typeface="Calibri" panose="020F0502020204030204"/>
            </a:endParaRPr>
          </a:p>
          <a:p>
            <a:r>
              <a:rPr lang="pt-BR" sz="1100" b="1" cap="all">
                <a:solidFill>
                  <a:schemeClr val="accent6">
                    <a:lumMod val="49000"/>
                  </a:schemeClr>
                </a:solidFill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Nº 1.223, DE 23 DE MAIO DE 2024</a:t>
            </a:r>
            <a:r>
              <a:rPr lang="pt-BR" sz="1100" b="1" cap="all">
                <a:solidFill>
                  <a:schemeClr val="accent6">
                    <a:lumMod val="49000"/>
                  </a:schemeClr>
                </a:solidFill>
                <a:cs typeface="Segoe UI"/>
              </a:rPr>
              <a:t>; E (Ensino Superior R$ 22.626.909,00)</a:t>
            </a:r>
            <a:endParaRPr lang="pt-BR" sz="1100" b="1">
              <a:solidFill>
                <a:schemeClr val="accent6">
                  <a:lumMod val="49000"/>
                </a:schemeClr>
              </a:solidFill>
              <a:ea typeface="+mn-lt"/>
              <a:cs typeface="+mn-lt"/>
            </a:endParaRPr>
          </a:p>
          <a:p>
            <a:r>
              <a:rPr lang="pt-BR" sz="1100" b="1" cap="all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Nº 1.248, DE 1º DE AGOSTO DE 2024</a:t>
            </a:r>
            <a:r>
              <a:rPr lang="pt-BR" sz="1100" b="1" cap="all">
                <a:ea typeface="+mn-lt"/>
                <a:cs typeface="+mn-lt"/>
              </a:rPr>
              <a:t>. (Educação Básica R$ 367.119.161,00 + Ensino superior S R$ 27.849.931,00 )</a:t>
            </a:r>
            <a:endParaRPr lang="pt-BR" sz="1100" b="1">
              <a:ea typeface="+mn-lt"/>
              <a:cs typeface="+mn-lt"/>
            </a:endParaRPr>
          </a:p>
        </p:txBody>
      </p:sp>
      <p:sp>
        <p:nvSpPr>
          <p:cNvPr id="10" name="CaixaDeTexto 2">
            <a:extLst>
              <a:ext uri="{FF2B5EF4-FFF2-40B4-BE49-F238E27FC236}">
                <a16:creationId xmlns:a16="http://schemas.microsoft.com/office/drawing/2014/main" xmlns="" id="{EE1A729B-43EC-A475-EB2E-EB15E6260116}"/>
              </a:ext>
            </a:extLst>
          </p:cNvPr>
          <p:cNvSpPr txBox="1"/>
          <p:nvPr/>
        </p:nvSpPr>
        <p:spPr>
          <a:xfrm>
            <a:off x="2086287" y="5770116"/>
            <a:ext cx="2235435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pt-BR" sz="1400" b="1" cap="all">
                <a:ea typeface="+mn-lt"/>
                <a:cs typeface="Segoe UI"/>
              </a:rPr>
              <a:t>Medidas provisórias: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06FD1A37-FEBF-BC7B-F5FE-60FC475425E0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xmlns="" id="{B24B2E79-9981-FA89-6B5D-663833D9B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07346"/>
              </p:ext>
            </p:extLst>
          </p:nvPr>
        </p:nvGraphicFramePr>
        <p:xfrm>
          <a:off x="531962" y="1552754"/>
          <a:ext cx="11142326" cy="42405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7044">
                  <a:extLst>
                    <a:ext uri="{9D8B030D-6E8A-4147-A177-3AD203B41FA5}">
                      <a16:colId xmlns:a16="http://schemas.microsoft.com/office/drawing/2014/main" xmlns="" val="2957780227"/>
                    </a:ext>
                  </a:extLst>
                </a:gridCol>
                <a:gridCol w="4655155">
                  <a:extLst>
                    <a:ext uri="{9D8B030D-6E8A-4147-A177-3AD203B41FA5}">
                      <a16:colId xmlns:a16="http://schemas.microsoft.com/office/drawing/2014/main" xmlns="" val="63608060"/>
                    </a:ext>
                  </a:extLst>
                </a:gridCol>
                <a:gridCol w="3482785">
                  <a:extLst>
                    <a:ext uri="{9D8B030D-6E8A-4147-A177-3AD203B41FA5}">
                      <a16:colId xmlns:a16="http://schemas.microsoft.com/office/drawing/2014/main" xmlns="" val="1687493378"/>
                    </a:ext>
                  </a:extLst>
                </a:gridCol>
                <a:gridCol w="1827342">
                  <a:extLst>
                    <a:ext uri="{9D8B030D-6E8A-4147-A177-3AD203B41FA5}">
                      <a16:colId xmlns:a16="http://schemas.microsoft.com/office/drawing/2014/main" xmlns="" val="1608311247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MP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Ação Destinada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1" i="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Nº de estudantes/ escolas/ campi atendidos</a:t>
                      </a: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Valor do Crédito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025127"/>
                  </a:ext>
                </a:extLst>
              </a:tr>
              <a:tr h="3714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solidFill>
                            <a:srgbClr val="1639E8"/>
                          </a:solidFill>
                          <a:effectLst/>
                          <a:latin typeface="Calibri"/>
                        </a:rPr>
                        <a:t>MP 1.218</a:t>
                      </a:r>
                    </a:p>
                  </a:txBody>
                  <a:tcPr marL="9525" marR="9525" marT="9525" anchor="ctr">
                    <a:lnL w="57150">
                      <a:solidFill>
                        <a:schemeClr val="bg1"/>
                      </a:solidFill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solidFill>
                            <a:srgbClr val="1639E8"/>
                          </a:solidFill>
                          <a:effectLst/>
                          <a:latin typeface="Aptos"/>
                        </a:rPr>
                        <a:t>PNAE - Apoio à Alimentação Escolar na Educação Básica 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1.607.627 estudantes</a:t>
                      </a: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solidFill>
                            <a:srgbClr val="1639E8"/>
                          </a:solidFill>
                          <a:effectLst/>
                          <a:latin typeface="Aptos"/>
                        </a:rPr>
                        <a:t>R$ 25.890.844,00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49229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solidFill>
                            <a:srgbClr val="1639E8"/>
                          </a:solidFill>
                          <a:effectLst/>
                          <a:latin typeface="Aptos"/>
                        </a:rPr>
                        <a:t>Dinheiro Direto na Escola para a Educação Básica (Limpeza)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6.067 escolas estimadas</a:t>
                      </a:r>
                      <a:endParaRPr lang="en-US" sz="1400" b="1" kern="1200" noProof="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1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(1.460 escolas atendidas)</a:t>
                      </a:r>
                      <a:endParaRPr lang="pt-BR" sz="11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solidFill>
                            <a:srgbClr val="1639E8"/>
                          </a:solidFill>
                          <a:effectLst/>
                          <a:latin typeface="Aptos"/>
                        </a:rPr>
                        <a:t>R$ 46.109.200,00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9185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="1" i="0" u="none" strike="noStrike" noProof="0" dirty="0">
                          <a:solidFill>
                            <a:srgbClr val="375623"/>
                          </a:solidFill>
                          <a:effectLst/>
                          <a:latin typeface="Aptos"/>
                        </a:rPr>
                        <a:t>MP 1.223</a:t>
                      </a:r>
                      <a:endParaRPr lang="pt-BR" sz="1400" dirty="0"/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400" b="1" i="0" u="none" strike="noStrike" noProof="0" dirty="0">
                          <a:solidFill>
                            <a:srgbClr val="375623"/>
                          </a:solidFill>
                          <a:effectLst/>
                          <a:latin typeface="Aptos"/>
                        </a:rPr>
                        <a:t>Universidades e Institutos Federais</a:t>
                      </a:r>
                      <a:endParaRPr lang="pt-BR" sz="1400" dirty="0"/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63 campi </a:t>
                      </a: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400" b="1" i="0" u="none" strike="noStrike" noProof="0" dirty="0">
                          <a:solidFill>
                            <a:srgbClr val="375623"/>
                          </a:solidFill>
                          <a:effectLst/>
                          <a:latin typeface="Aptos"/>
                        </a:rPr>
                        <a:t>R$ 22.626.909,00</a:t>
                      </a:r>
                      <a:endParaRPr lang="pt-BR" sz="1400" dirty="0"/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106228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400" b="1" dirty="0">
                          <a:effectLst/>
                          <a:latin typeface="Calibri"/>
                        </a:rPr>
                        <a:t>MP 1.248</a:t>
                      </a:r>
                    </a:p>
                  </a:txBody>
                  <a:tcPr marL="9525" marR="9525" marT="9525" anchor="ctr">
                    <a:lnL w="57150">
                      <a:solidFill>
                        <a:schemeClr val="bg1"/>
                      </a:solidFill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>
                      <a:solidFill>
                        <a:schemeClr val="bg1"/>
                      </a:solidFill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effectLst/>
                          <a:latin typeface="Aptos"/>
                        </a:rPr>
                        <a:t>Reformas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199 escolas  </a:t>
                      </a: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effectLst/>
                          <a:latin typeface="Aptos"/>
                        </a:rPr>
                        <a:t>R$ 13.095.000,00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4561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effectLst/>
                          <a:latin typeface="Aptos"/>
                        </a:rPr>
                        <a:t>Reconstruções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26 escolas </a:t>
                      </a: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effectLst/>
                          <a:latin typeface="Aptos"/>
                        </a:rPr>
                        <a:t>R$ 297.661.181,00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537464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effectLst/>
                          <a:latin typeface="Aptos"/>
                        </a:rPr>
                        <a:t>PAR - Recomposição de mobiliário e equipamentos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112 escolas</a:t>
                      </a: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effectLst/>
                          <a:latin typeface="Aptos"/>
                        </a:rPr>
                        <a:t>R$ 42.895.014,00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74538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effectLst/>
                          <a:latin typeface="Aptos"/>
                        </a:rPr>
                        <a:t>PNLD - Recomposição de acervos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376 escolas</a:t>
                      </a:r>
                    </a:p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  (c/ reposições de 254.504 livros) </a:t>
                      </a: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effectLst/>
                          <a:latin typeface="Aptos"/>
                        </a:rPr>
                        <a:t>R$ 12.000.000,00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41892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effectLst/>
                          <a:latin typeface="Aptos"/>
                        </a:rPr>
                        <a:t>PNATE - Parcela extra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effectLst/>
                          <a:latin typeface="Aptos"/>
                        </a:rPr>
                        <a:t>R$ 594.240,00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120297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effectLst/>
                          <a:latin typeface="Aptos"/>
                        </a:rPr>
                        <a:t>Caminho na Escola -Recomposição de ônibus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effectLst/>
                          <a:latin typeface="Aptos"/>
                        </a:rPr>
                        <a:t>R$ 873.726,00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448387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pt-BR" sz="1400" b="1" dirty="0">
                          <a:effectLst/>
                          <a:latin typeface="Aptos"/>
                        </a:rPr>
                        <a:t>Universidades e Institutos Federais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>
                        <a:buNone/>
                      </a:pPr>
                      <a:r>
                        <a:rPr lang="pt-BR" sz="1400" b="1" kern="1200" noProof="0" dirty="0">
                          <a:solidFill>
                            <a:srgbClr val="1639E8"/>
                          </a:solidFill>
                          <a:effectLst/>
                          <a:latin typeface="Aptos"/>
                          <a:ea typeface="+mn-ea"/>
                          <a:cs typeface="+mn-cs"/>
                        </a:rPr>
                        <a:t>44 campi </a:t>
                      </a:r>
                      <a:endParaRPr lang="pt-BR" sz="1400" b="1" kern="1200" dirty="0">
                        <a:solidFill>
                          <a:srgbClr val="1639E8"/>
                        </a:solidFill>
                        <a:effectLst/>
                        <a:latin typeface="Aptos"/>
                        <a:ea typeface="+mn-ea"/>
                        <a:cs typeface="+mn-cs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effectLst/>
                          <a:latin typeface="Aptos"/>
                        </a:rPr>
                        <a:t>R$ 27.849.931,00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59415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anchor="ctr">
                    <a:lnL w="57150">
                      <a:solidFill>
                        <a:schemeClr val="bg1"/>
                      </a:solidFill>
                    </a:lnL>
                    <a:lnR w="57150">
                      <a:solidFill>
                        <a:schemeClr val="bg1"/>
                      </a:solidFill>
                    </a:lnR>
                    <a:lnT w="57150">
                      <a:solidFill>
                        <a:schemeClr val="bg1"/>
                      </a:solidFill>
                    </a:lnT>
                    <a:lnB w="57150">
                      <a:solidFill>
                        <a:schemeClr val="bg1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R$ 489.596.045,00</a:t>
                      </a:r>
                    </a:p>
                  </a:txBody>
                  <a:tcPr marL="9525" marR="9525" marT="9525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0120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3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B27B4A06-CE29-02A6-C33D-2FD012B606DF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66C7133-85D4-6821-8567-23CA17FA0170}"/>
              </a:ext>
            </a:extLst>
          </p:cNvPr>
          <p:cNvSpPr txBox="1"/>
          <p:nvPr/>
        </p:nvSpPr>
        <p:spPr>
          <a:xfrm>
            <a:off x="3133983" y="6248630"/>
            <a:ext cx="594347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100" b="1">
                <a:cs typeface="Calibri"/>
              </a:rPr>
              <a:t>Fonte dos dados:</a:t>
            </a:r>
            <a:r>
              <a:rPr lang="pt-BR" sz="1100">
                <a:cs typeface="Calibri"/>
              </a:rPr>
              <a:t> atualização SEB até em 12/11.</a:t>
            </a:r>
            <a:endParaRPr lang="pt-BR" sz="110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EE178C0D-E6D0-26FE-EF4B-586B0EE07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882"/>
              </p:ext>
            </p:extLst>
          </p:nvPr>
        </p:nvGraphicFramePr>
        <p:xfrm>
          <a:off x="690113" y="2415396"/>
          <a:ext cx="2868066" cy="2078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1583">
                  <a:extLst>
                    <a:ext uri="{9D8B030D-6E8A-4147-A177-3AD203B41FA5}">
                      <a16:colId xmlns:a16="http://schemas.microsoft.com/office/drawing/2014/main" xmlns="" val="936711803"/>
                    </a:ext>
                  </a:extLst>
                </a:gridCol>
                <a:gridCol w="746483">
                  <a:extLst>
                    <a:ext uri="{9D8B030D-6E8A-4147-A177-3AD203B41FA5}">
                      <a16:colId xmlns:a16="http://schemas.microsoft.com/office/drawing/2014/main" xmlns="" val="1316124264"/>
                    </a:ext>
                  </a:extLst>
                </a:gridCol>
              </a:tblGrid>
              <a:tr h="368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TOTAL GERAL: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976623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Escolas Municipais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1193914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Escolas Estaduais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0967465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Na Mancha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7050843"/>
                  </a:ext>
                </a:extLst>
              </a:tr>
              <a:tr h="368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Fora da Mancha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4997660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6080AA2A-C359-A2C8-D83B-329079A34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68710"/>
              </p:ext>
            </p:extLst>
          </p:nvPr>
        </p:nvGraphicFramePr>
        <p:xfrm>
          <a:off x="4284452" y="2415396"/>
          <a:ext cx="3397712" cy="28555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2909">
                  <a:extLst>
                    <a:ext uri="{9D8B030D-6E8A-4147-A177-3AD203B41FA5}">
                      <a16:colId xmlns:a16="http://schemas.microsoft.com/office/drawing/2014/main" xmlns="" val="2963721337"/>
                    </a:ext>
                  </a:extLst>
                </a:gridCol>
                <a:gridCol w="1374803">
                  <a:extLst>
                    <a:ext uri="{9D8B030D-6E8A-4147-A177-3AD203B41FA5}">
                      <a16:colId xmlns:a16="http://schemas.microsoft.com/office/drawing/2014/main" xmlns="" val="1971071201"/>
                    </a:ext>
                  </a:extLst>
                </a:gridCol>
              </a:tblGrid>
              <a:tr h="311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TOTAL GERAL: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124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241473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Escolas Municipais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65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0810107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Escolas Estaduais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59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6552230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Danos Leves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8950447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Danos Médios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99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5001347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Na Mancha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101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2399410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Fora da Mancha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278303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xmlns="" id="{BD073BB7-03CB-B2B0-2AD6-D99AC1D90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49309"/>
              </p:ext>
            </p:extLst>
          </p:nvPr>
        </p:nvGraphicFramePr>
        <p:xfrm>
          <a:off x="8416376" y="2416454"/>
          <a:ext cx="3150997" cy="19221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8044">
                  <a:extLst>
                    <a:ext uri="{9D8B030D-6E8A-4147-A177-3AD203B41FA5}">
                      <a16:colId xmlns:a16="http://schemas.microsoft.com/office/drawing/2014/main" xmlns="" val="2227069669"/>
                    </a:ext>
                  </a:extLst>
                </a:gridCol>
                <a:gridCol w="1112953">
                  <a:extLst>
                    <a:ext uri="{9D8B030D-6E8A-4147-A177-3AD203B41FA5}">
                      <a16:colId xmlns:a16="http://schemas.microsoft.com/office/drawing/2014/main" xmlns="" val="4010599513"/>
                    </a:ext>
                  </a:extLst>
                </a:gridCol>
              </a:tblGrid>
              <a:tr h="3070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TOTAL GERAL: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122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689148"/>
                  </a:ext>
                </a:extLst>
              </a:tr>
              <a:tr h="3070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Escolas Municipais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112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7075991"/>
                  </a:ext>
                </a:extLst>
              </a:tr>
              <a:tr h="3070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Escolas Estaduais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6351067"/>
                  </a:ext>
                </a:extLst>
              </a:tr>
              <a:tr h="3070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Na Mancha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  <a:latin typeface="Aptos Narrow"/>
                        </a:rPr>
                        <a:t>96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1543555"/>
                  </a:ext>
                </a:extLst>
              </a:tr>
              <a:tr h="3070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effectLst/>
                          <a:latin typeface="Aptos Narrow"/>
                        </a:rPr>
                        <a:t>Fora da Mancha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4424677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0169ADD-9D82-F301-9A9F-E5E385CE4BE3}"/>
              </a:ext>
            </a:extLst>
          </p:cNvPr>
          <p:cNvSpPr txBox="1"/>
          <p:nvPr/>
        </p:nvSpPr>
        <p:spPr>
          <a:xfrm>
            <a:off x="1012599" y="1888711"/>
            <a:ext cx="22079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>
                <a:cs typeface="Calibri"/>
              </a:rPr>
              <a:t>Reconstrução</a:t>
            </a:r>
            <a:endParaRPr lang="pt-BR" sz="2400" b="1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A8FE0379-71F4-012F-4F01-EC270E6C274D}"/>
              </a:ext>
            </a:extLst>
          </p:cNvPr>
          <p:cNvSpPr txBox="1"/>
          <p:nvPr/>
        </p:nvSpPr>
        <p:spPr>
          <a:xfrm>
            <a:off x="4024564" y="1888710"/>
            <a:ext cx="39315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>
                <a:cs typeface="Calibri"/>
              </a:rPr>
              <a:t>Reformas Leves e Médias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EF4A69D7-2EA2-A04C-AA17-496A4874CCB9}"/>
              </a:ext>
            </a:extLst>
          </p:cNvPr>
          <p:cNvSpPr txBox="1"/>
          <p:nvPr/>
        </p:nvSpPr>
        <p:spPr>
          <a:xfrm>
            <a:off x="8765356" y="1888712"/>
            <a:ext cx="24514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>
                <a:cs typeface="Calibri"/>
              </a:rPr>
              <a:t>Reformas Graves</a:t>
            </a:r>
            <a:endParaRPr lang="pt-BR" sz="2400" b="1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81CEE2C6-295C-7844-E881-70DF52C68242}"/>
              </a:ext>
            </a:extLst>
          </p:cNvPr>
          <p:cNvSpPr txBox="1"/>
          <p:nvPr/>
        </p:nvSpPr>
        <p:spPr>
          <a:xfrm>
            <a:off x="2918252" y="5116895"/>
            <a:ext cx="61336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>
                <a:cs typeface="Calibri"/>
              </a:rPr>
              <a:t>Recomposição de Mobiliários e Equipamentos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xmlns="" id="{1727959E-0E47-4ABF-DEC2-DB7AE4CC7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56469"/>
              </p:ext>
            </p:extLst>
          </p:nvPr>
        </p:nvGraphicFramePr>
        <p:xfrm>
          <a:off x="3910640" y="5693434"/>
          <a:ext cx="4146389" cy="3576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1857">
                  <a:extLst>
                    <a:ext uri="{9D8B030D-6E8A-4147-A177-3AD203B41FA5}">
                      <a16:colId xmlns:a16="http://schemas.microsoft.com/office/drawing/2014/main" xmlns="" val="2227069669"/>
                    </a:ext>
                  </a:extLst>
                </a:gridCol>
                <a:gridCol w="1464532">
                  <a:extLst>
                    <a:ext uri="{9D8B030D-6E8A-4147-A177-3AD203B41FA5}">
                      <a16:colId xmlns:a16="http://schemas.microsoft.com/office/drawing/2014/main" xmlns="" val="4010599513"/>
                    </a:ext>
                  </a:extLst>
                </a:gridCol>
              </a:tblGrid>
              <a:tr h="357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TOTAL GERAL: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Aptos Narrow"/>
                        </a:rPr>
                        <a:t>76 municípios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689148"/>
                  </a:ext>
                </a:extLst>
              </a:tr>
            </a:tbl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331EC75-E512-0202-FAD5-7435B288B941}"/>
              </a:ext>
            </a:extLst>
          </p:cNvPr>
          <p:cNvSpPr txBox="1">
            <a:spLocks/>
          </p:cNvSpPr>
          <p:nvPr/>
        </p:nvSpPr>
        <p:spPr>
          <a:xfrm>
            <a:off x="433628" y="956873"/>
            <a:ext cx="10375049" cy="74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>
                <a:latin typeface="+mn-lt"/>
              </a:rPr>
              <a:t>Solicitações Recebidas na SEB/MEC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F4C02D2-5D29-525B-01D2-A7C7FDC716BE}"/>
              </a:ext>
            </a:extLst>
          </p:cNvPr>
          <p:cNvSpPr txBox="1"/>
          <p:nvPr/>
        </p:nvSpPr>
        <p:spPr>
          <a:xfrm>
            <a:off x="7677157" y="4124857"/>
            <a:ext cx="391957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400" dirty="0">
                <a:cs typeface="Calibri"/>
              </a:rPr>
              <a:t>Total Reformas = </a:t>
            </a:r>
            <a:r>
              <a:rPr lang="pt-BR" sz="2400" dirty="0">
                <a:solidFill>
                  <a:schemeClr val="accent1"/>
                </a:solidFill>
                <a:cs typeface="Calibri"/>
              </a:rPr>
              <a:t>246 escolas</a:t>
            </a:r>
            <a:endParaRPr lang="pt-BR"/>
          </a:p>
          <a:p>
            <a:pPr algn="r"/>
            <a:r>
              <a:rPr lang="pt-BR" sz="2400" dirty="0">
                <a:solidFill>
                  <a:srgbClr val="FF0000"/>
                </a:solidFill>
                <a:ea typeface="Calibri"/>
                <a:cs typeface="Calibri"/>
              </a:rPr>
              <a:t>(197 na mancha)</a:t>
            </a:r>
          </a:p>
        </p:txBody>
      </p:sp>
    </p:spTree>
    <p:extLst>
      <p:ext uri="{BB962C8B-B14F-4D97-AF65-F5344CB8AC3E}">
        <p14:creationId xmlns:p14="http://schemas.microsoft.com/office/powerpoint/2010/main" val="289399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3F73131-F366-45E0-CAB7-5C7C829AC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B28A0344-72B0-4F6C-890F-D69CA850E24E}"/>
              </a:ext>
            </a:extLst>
          </p:cNvPr>
          <p:cNvSpPr txBox="1">
            <a:spLocks/>
          </p:cNvSpPr>
          <p:nvPr/>
        </p:nvSpPr>
        <p:spPr>
          <a:xfrm>
            <a:off x="1607163" y="1048774"/>
            <a:ext cx="8801626" cy="74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>
                <a:latin typeface="+mn-lt"/>
              </a:rPr>
              <a:t>Pontos de Atenção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xmlns="" id="{0A51D147-6398-E609-526D-96404BA66763}"/>
              </a:ext>
            </a:extLst>
          </p:cNvPr>
          <p:cNvSpPr txBox="1"/>
          <p:nvPr/>
        </p:nvSpPr>
        <p:spPr>
          <a:xfrm>
            <a:off x="679987" y="1416489"/>
            <a:ext cx="10841098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BR" sz="2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algn="just"/>
            <a:r>
              <a:rPr lang="pt-BR" sz="2200" b="1" dirty="0">
                <a:cs typeface="Calibri"/>
              </a:rPr>
              <a:t>Infraestrutura</a:t>
            </a:r>
            <a:endParaRPr lang="pt-BR" sz="2200" b="1" dirty="0">
              <a:ea typeface="Calibri" panose="020F0502020204030204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Execução dos recursos transferidos;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Tempo de reconstrução das escolas;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Reconstrução de escolas em terrenos não alagáveis;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cs typeface="Calibri"/>
              </a:rPr>
              <a:t>Aquisição de mobiliários e equipamentos, via PAR (adesão ARP-FNDE ou licitação do próprio ente).</a:t>
            </a:r>
          </a:p>
          <a:p>
            <a:pPr algn="just"/>
            <a:r>
              <a:rPr lang="pt-BR" sz="2200" b="1" dirty="0">
                <a:cs typeface="Calibri"/>
              </a:rPr>
              <a:t>Acolhimento socioemocional dos estudantes e profissionais de educação</a:t>
            </a:r>
            <a:endParaRPr lang="pt-BR" sz="2200" b="1" dirty="0">
              <a:ea typeface="Calibri" panose="020F0502020204030204"/>
              <a:cs typeface="Calibri"/>
            </a:endParaRPr>
          </a:p>
          <a:p>
            <a:pPr algn="just"/>
            <a:r>
              <a:rPr lang="pt-BR" sz="2200" b="1" dirty="0">
                <a:cs typeface="Calibri"/>
              </a:rPr>
              <a:t>Recomposição das aprendizagens</a:t>
            </a:r>
            <a:endParaRPr lang="pt-BR" sz="2200" b="1" dirty="0">
              <a:ea typeface="Calibri" panose="020F0502020204030204"/>
              <a:cs typeface="Calibri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8415BFB8-BB06-0B98-C4F7-E6218434747E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4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xmlns="" id="{79F58C01-92E9-2F57-2F0C-32322E117A96}"/>
              </a:ext>
            </a:extLst>
          </p:cNvPr>
          <p:cNvSpPr txBox="1">
            <a:spLocks/>
          </p:cNvSpPr>
          <p:nvPr/>
        </p:nvSpPr>
        <p:spPr>
          <a:xfrm>
            <a:off x="3429836" y="692592"/>
            <a:ext cx="5250419" cy="742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>
                <a:latin typeface="+mn-lt"/>
              </a:rPr>
              <a:t>Informações Gerais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xmlns="" id="{93518E80-76D4-7F78-3CEA-373195635547}"/>
              </a:ext>
            </a:extLst>
          </p:cNvPr>
          <p:cNvSpPr txBox="1"/>
          <p:nvPr/>
        </p:nvSpPr>
        <p:spPr>
          <a:xfrm>
            <a:off x="505839" y="1564962"/>
            <a:ext cx="1093388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/>
              <a:t>A lista de escolas da “mancha”, os modelos de relatórios técnicos, a legislação aplicada e as orientações para os gestores encontram se na página MEC Unido pelo RS</a:t>
            </a:r>
          </a:p>
          <a:p>
            <a:r>
              <a:rPr lang="pt-BR" sz="2000">
                <a:hlinkClick r:id="rId3"/>
              </a:rPr>
              <a:t>https://www.gov.br/mec/pt-br/centrais-de-conteudo/campanhas/mec-unido-pelo-rs</a:t>
            </a:r>
            <a:r>
              <a:rPr lang="pt-BR" sz="200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pt-BR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/>
          </a:p>
          <a:p>
            <a:pPr algn="ctr"/>
            <a:r>
              <a:rPr lang="pt-BR" sz="60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endParaRPr lang="pt-BR"/>
          </a:p>
          <a:p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0FD4BA-8B33-2D35-D5DF-DBB05516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5730"/>
            <a:ext cx="12106293" cy="3176467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xmlns="" id="{247F9FD9-D329-CE7B-6412-20A2C2DFF0F3}"/>
              </a:ext>
            </a:extLst>
          </p:cNvPr>
          <p:cNvSpPr/>
          <p:nvPr/>
        </p:nvSpPr>
        <p:spPr>
          <a:xfrm>
            <a:off x="161647" y="143613"/>
            <a:ext cx="2654367" cy="545112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defRPr/>
            </a:pPr>
            <a:r>
              <a:rPr lang="pt-BR" sz="3600" b="1">
                <a:solidFill>
                  <a:schemeClr val="bg1"/>
                </a:solidFill>
                <a:ea typeface="+mj-lt"/>
                <a:cs typeface="+mj-lt"/>
              </a:rPr>
              <a:t> MEC no RS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41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DF6FBC99213E47897A2E2C08781DE8" ma:contentTypeVersion="14" ma:contentTypeDescription="Crie um novo documento." ma:contentTypeScope="" ma:versionID="093daa1287197e4d84f9ae56b20bfbb1">
  <xsd:schema xmlns:xsd="http://www.w3.org/2001/XMLSchema" xmlns:xs="http://www.w3.org/2001/XMLSchema" xmlns:p="http://schemas.microsoft.com/office/2006/metadata/properties" xmlns:ns3="e5e2526c-4286-4b10-999a-44c796f1d5d7" xmlns:ns4="d4b851fe-5ad7-49eb-a3f1-a371bcdf2d9d" targetNamespace="http://schemas.microsoft.com/office/2006/metadata/properties" ma:root="true" ma:fieldsID="ec15dce0e994c1dab1a6730c00544431" ns3:_="" ns4:_="">
    <xsd:import namespace="e5e2526c-4286-4b10-999a-44c796f1d5d7"/>
    <xsd:import namespace="d4b851fe-5ad7-49eb-a3f1-a371bcdf2d9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526c-4286-4b10-999a-44c796f1d5d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851fe-5ad7-49eb-a3f1-a371bcdf2d9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e2526c-4286-4b10-999a-44c796f1d5d7" xsi:nil="true"/>
  </documentManagement>
</p:properties>
</file>

<file path=customXml/itemProps1.xml><?xml version="1.0" encoding="utf-8"?>
<ds:datastoreItem xmlns:ds="http://schemas.openxmlformats.org/officeDocument/2006/customXml" ds:itemID="{89C2CA66-E2E8-49D6-9B99-AEA4D2017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16E36B-7A7E-481C-B1D9-851ACE97967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5e2526c-4286-4b10-999a-44c796f1d5d7"/>
    <ds:schemaRef ds:uri="d4b851fe-5ad7-49eb-a3f1-a371bcdf2d9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96AE04-B2BD-45FE-8306-CBFC5BD1F6FA}">
  <ds:schemaRefs>
    <ds:schemaRef ds:uri="e5e2526c-4286-4b10-999a-44c796f1d5d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d4b851fe-5ad7-49eb-a3f1-a371bcdf2d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Widescreen</PresentationFormat>
  <Paragraphs>257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Aptos</vt:lpstr>
      <vt:lpstr>Aptos Narrow</vt:lpstr>
      <vt:lpstr>Arial</vt:lpstr>
      <vt:lpstr>Calibri</vt:lpstr>
      <vt:lpstr>Calibri Light</vt:lpstr>
      <vt:lpstr>League Spartan</vt:lpstr>
      <vt:lpstr>Segoe UI</vt:lpstr>
      <vt:lpstr>Times New Roman</vt:lpstr>
      <vt:lpstr>Tema do Office</vt:lpstr>
      <vt:lpstr>MEC Unido pelo Rio Grande do Sul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Daniel Rossano Serra Araujo Batista (GM/ACS/DEFENDER/MEC)</dc:creator>
  <cp:lastModifiedBy>Camila Queiroz Hoebert</cp:lastModifiedBy>
  <cp:revision>484</cp:revision>
  <dcterms:created xsi:type="dcterms:W3CDTF">2024-04-17T14:25:00Z</dcterms:created>
  <dcterms:modified xsi:type="dcterms:W3CDTF">2024-12-12T18:10:16Z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0x01010061DF6FBC99213E47897A2E2C08781DE8</vt:lpwstr>
  </property>
</Properties>
</file>