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68712-279E-E329-1C68-BF1E94CEB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15BE72-F8F2-1DBD-6A1A-C8C76F43D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494E85-B5C0-40A9-A3EE-7E541E06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2E7140-F8BA-07B6-6AD5-652BC50E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726A05-6A69-26A5-A420-A5C0D0A9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49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C488E-BA4C-1381-238C-0F86F8F9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E46EDB2-511F-BF0D-3B84-9DA729F11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02474A-79D3-C28C-CA3B-9D20B6A8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5E2F6-79AB-43F7-FF13-0C063F91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430C99-837A-1EB2-D0DC-5BF839A5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76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399BA5-935E-8873-42FA-CAD4D7C66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6B90E6-D966-BB95-B3DD-592192284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9690EF-6C85-A7A5-86C6-A4F7D39C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CEDC35-BE4D-A077-0223-19CDE7CB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72D3AE-6580-EC4F-7496-1EBA6F9B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6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4C3DD-B526-9C41-B221-A8DCF815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C46D82-2364-BA0B-1EB8-B5E88D0D9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BC829-AA87-7F9B-6BFA-06FF4D0B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BADC6-BAFE-EADF-7DFA-B2B25EE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2B60B-3C61-1DA4-0134-280012A5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93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D501A-80F0-5ADE-0327-4599FCDF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64D8FE-C1C9-BE7E-BE65-3B11AF134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3C5C7F-7905-43F6-BCDE-B5839E4D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EB9EC7-6999-6962-44B9-44245A5E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7978E4-0DF9-F2A3-0E5E-C6E71B8D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29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5EB97-DE52-4538-EC6A-6496795B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66F105-17CF-E382-B6B6-6366A0080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7C0955-C98E-A01D-5FE6-179DB8B95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625DD0-77D0-178C-227D-5D8C39D1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508AF6-324A-BB3B-D638-4056AE59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72A0F3-3FEE-6ED4-BEB0-AB2A99D7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51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B4C1F-E8C0-A2BD-2730-8E2D5294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6703CE-477B-BB65-184D-E230E46C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8FE057-08C0-D3A5-136E-8F736A148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724C2D-97D3-697D-9AF4-099A21EC1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8378D4E-B926-5BB1-E305-2F1888D43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3E337A-E871-0100-12F7-E2943EED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18401F-17AE-B66E-0056-A0D1C0F1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BD616E-4AB3-6407-5662-CE7E9ED4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02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BEE0E-4CBE-6352-B07E-DF384BF6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47F712-A4D5-D5AB-4AD7-72A9649A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B07F45-0196-E8A4-C6A3-2DF6E922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FA5357-81CE-07F1-6652-4B39FF3A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11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ED2F1E-2EF9-31AC-046B-EB7C599A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760EFF1-C8F4-CDDD-9C65-4FAD8B1A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7169DC-649F-887C-997F-042B2865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07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7E3A8-B6E1-9C39-F5E8-F4CA6D0C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08AECA-5041-5553-1D88-D4BBA7F7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E83947-3AA3-FCB9-BEB6-5344CFA6B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233503-0121-8908-182C-05988B1E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FA03B6-62C4-196F-ECC5-C7AEF944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5DA866-6431-4312-2B24-701DF15F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77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56969-B7F3-EBF8-BDBD-E6283956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FB52EF6-CB9F-8F38-9AF6-71B64A9D9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08E830-AA31-5A8E-B0A2-4733BDA0C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8343A8-7B27-8739-F408-65D92C6A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AB667E-2872-6100-B4E4-2C777145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EF7816-1DE5-58A4-D5CC-9002ED10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12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1F99B4-E2BB-8A19-66C1-22DB9A14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3C1A5D-7507-EDAA-B261-2A18B41C4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4A826D-3E72-48A6-16BC-AB337E0ED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E78C-DBD8-4E13-BB7E-C62EC802E331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2E5D0-52BB-AE9A-1812-6AAA96DAB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EB1E43-B459-B49A-DEB9-099C7EB03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0734-FFAE-4253-A2AF-6D5CC4D40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4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E1D783-7211-FA1A-6FE4-6815DD3BE2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t-BR" dirty="0"/>
              <a:t>CNTE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871D6B8-F2CE-E953-B195-E1525678E51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BR" sz="3200" b="1" dirty="0"/>
              <a:t>AUDIÊNCIA PÚBLICA</a:t>
            </a:r>
          </a:p>
          <a:p>
            <a:pPr algn="ctr"/>
            <a:endParaRPr lang="pt-BR" sz="3200" b="1" dirty="0"/>
          </a:p>
          <a:p>
            <a:pPr algn="ctr"/>
            <a:r>
              <a:rPr lang="pt-BR" sz="3200" b="1" dirty="0"/>
              <a:t>CÂMARA DAS DEPUTADAS</a:t>
            </a:r>
          </a:p>
          <a:p>
            <a:endParaRPr lang="pt-BR" dirty="0"/>
          </a:p>
          <a:p>
            <a:r>
              <a:rPr lang="pt-BR" dirty="0"/>
              <a:t>Requerimento nº 4/24 de autoria da Deputada </a:t>
            </a:r>
            <a:r>
              <a:rPr lang="pt-BR" b="1" dirty="0"/>
              <a:t>Socorro Neri </a:t>
            </a:r>
            <a:r>
              <a:rPr lang="pt-BR" dirty="0"/>
              <a:t>– PP/AC</a:t>
            </a:r>
          </a:p>
          <a:p>
            <a:endParaRPr lang="pt-BR" dirty="0"/>
          </a:p>
          <a:p>
            <a:r>
              <a:rPr lang="pt-BR" dirty="0"/>
              <a:t>Marlei Fernandes – Vice Presidenta da CNTE</a:t>
            </a:r>
          </a:p>
        </p:txBody>
      </p:sp>
    </p:spTree>
    <p:extLst>
      <p:ext uri="{BB962C8B-B14F-4D97-AF65-F5344CB8AC3E}">
        <p14:creationId xmlns:p14="http://schemas.microsoft.com/office/powerpoint/2010/main" val="289972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E8B45-3DF4-E764-9744-6A3F7010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Salários do magistério ainda abaixo da média nacional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190A83C-B960-3015-ACF9-A6A547DD9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68" t="30562" r="25108" b="29486"/>
          <a:stretch/>
        </p:blipFill>
        <p:spPr>
          <a:xfrm>
            <a:off x="2116165" y="1946363"/>
            <a:ext cx="7959669" cy="4109862"/>
          </a:xfrm>
        </p:spPr>
      </p:pic>
    </p:spTree>
    <p:extLst>
      <p:ext uri="{BB962C8B-B14F-4D97-AF65-F5344CB8AC3E}">
        <p14:creationId xmlns:p14="http://schemas.microsoft.com/office/powerpoint/2010/main" val="186340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7F91B-832E-D859-D71A-DBAC6C3A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PSPN/Lei para Funcionárias(os)/Saúde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889555-6F43-648B-2611-F20F91FB2FA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Judicialização/Não reconhecimento do direito</a:t>
            </a:r>
          </a:p>
          <a:p>
            <a:endParaRPr lang="pt-BR" dirty="0"/>
          </a:p>
          <a:p>
            <a:r>
              <a:rPr lang="pt-BR" dirty="0"/>
              <a:t>Piso tornou-se teto na maioria dos estados e municípios</a:t>
            </a:r>
          </a:p>
          <a:p>
            <a:endParaRPr lang="pt-BR" dirty="0"/>
          </a:p>
          <a:p>
            <a:r>
              <a:rPr lang="pt-BR" dirty="0"/>
              <a:t>Sem lei, funcionárias(os) foram terceirizadas(os) e salários decaíram </a:t>
            </a:r>
          </a:p>
          <a:p>
            <a:endParaRPr lang="pt-BR" dirty="0"/>
          </a:p>
          <a:p>
            <a:r>
              <a:rPr lang="pt-BR" dirty="0"/>
              <a:t>Adoecimento pela precarização do trabalho, assedio, gestão antidemocrática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12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BAD15-8F56-2013-3034-A3468C2C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14.817/2024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27E51-936D-AB81-11C9-B4500F8F695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TEMA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sz="4000" b="1" dirty="0"/>
              <a:t>“Os desafios de regulamentar e implementar a Lei nº 14.817, de 16 de janeiro de 2024, que estabelece diretrizes para a valorização dos profissionais da educação escolar básica pública”</a:t>
            </a:r>
          </a:p>
        </p:txBody>
      </p:sp>
    </p:spTree>
    <p:extLst>
      <p:ext uri="{BB962C8B-B14F-4D97-AF65-F5344CB8AC3E}">
        <p14:creationId xmlns:p14="http://schemas.microsoft.com/office/powerpoint/2010/main" val="169364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A4102-BC69-333C-B0FA-57A2F0A5EE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/>
              <a:t>GARANTIAS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F6859B-0016-ADE3-4FB0-74A73F166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Art. 1º A implementação do princípio de valorização dos profissionais da educação escolar, inscrito no inciso V do art. 206 da Constituição Federal, no que se refere aos profissionais das redes públicas de educação básica, obedecerá às diretrizes fixadas na presente Lei.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Art. 2º Profissionais da educação escolar básica pública são aqueles que, detentores da formação requerida em lei, exercem a função de docência ou as funções de suporte pedagógico à docência, isto é, direção e administração escolar, planejamento, inspeção, supervisão e orientação educacionais, ou ainda as funções de suporte técnico e administrativo que requeiram formação técnica ou superior em área pedagógica ou afim.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6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BC801-3E9A-54A1-3389-537C8E74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Pontos Centrais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B6349D-E033-6A08-C5B4-98112ED41EE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pt-BR" dirty="0"/>
              <a:t>Concurso público/ingresso exclusivamente</a:t>
            </a:r>
          </a:p>
          <a:p>
            <a:r>
              <a:rPr lang="pt-BR" dirty="0"/>
              <a:t>Piso Salarial Profissional Nacional – Lei 11.738/08</a:t>
            </a:r>
          </a:p>
          <a:p>
            <a:r>
              <a:rPr lang="pt-BR" dirty="0"/>
              <a:t>Piso para Funcionários – PL 2531/21</a:t>
            </a:r>
          </a:p>
          <a:p>
            <a:r>
              <a:rPr lang="pt-BR" dirty="0"/>
              <a:t>Jornada extraclasse – necessidade de chegar a 50%</a:t>
            </a:r>
          </a:p>
          <a:p>
            <a:r>
              <a:rPr lang="pt-BR" dirty="0"/>
              <a:t>Planos de Carreira</a:t>
            </a:r>
          </a:p>
          <a:p>
            <a:r>
              <a:rPr lang="pt-BR" dirty="0"/>
              <a:t>Formação Continuada</a:t>
            </a:r>
          </a:p>
          <a:p>
            <a:r>
              <a:rPr lang="pt-BR" dirty="0"/>
              <a:t>Condições de trabalho</a:t>
            </a:r>
          </a:p>
          <a:p>
            <a:r>
              <a:rPr lang="pt-BR" dirty="0"/>
              <a:t>Saúde das(os) trabalhadoras(es) da Educação</a:t>
            </a:r>
          </a:p>
          <a:p>
            <a:r>
              <a:rPr lang="pt-BR" dirty="0"/>
              <a:t>Dedicação exclusiva/ Mesma escola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24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18BAD-4C2A-CC2A-6576-0CB49431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Desafios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5AC869-1181-F8CD-9E33-129573D08B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pt-BR" dirty="0"/>
          </a:p>
          <a:p>
            <a:r>
              <a:rPr lang="pt-BR" dirty="0"/>
              <a:t>Cumprimento da Lei 13005/14 – PNE</a:t>
            </a:r>
          </a:p>
          <a:p>
            <a:endParaRPr lang="pt-BR" dirty="0"/>
          </a:p>
          <a:p>
            <a:r>
              <a:rPr lang="pt-BR" dirty="0"/>
              <a:t>Retomada imediata das metas anteriores, atualizadas no texto da </a:t>
            </a:r>
            <a:r>
              <a:rPr lang="pt-BR" dirty="0" err="1"/>
              <a:t>Conae</a:t>
            </a:r>
            <a:r>
              <a:rPr lang="pt-BR" dirty="0"/>
              <a:t> 2024</a:t>
            </a:r>
          </a:p>
          <a:p>
            <a:endParaRPr lang="pt-BR" dirty="0"/>
          </a:p>
          <a:p>
            <a:r>
              <a:rPr lang="pt-BR" dirty="0"/>
              <a:t>Metas 15, 16, 17, 18, 19 e 20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03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0A63A-DF63-D9B7-DCDC-D1102023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Investimento de no mínimo 10% do PIB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5AE2271D-2F67-E2CE-05D2-C2D431A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27" t="26982" r="29697" b="36566"/>
          <a:stretch/>
        </p:blipFill>
        <p:spPr>
          <a:xfrm>
            <a:off x="1875934" y="2126385"/>
            <a:ext cx="7466029" cy="37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8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04252-5655-4208-4EC4-BCD4D3DD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54% dos Docentes são temporários – Redes Estaduais</a:t>
            </a:r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F4A1D16E-2E18-29AF-077A-E91B8647B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14" t="22051" r="25074" b="41885"/>
          <a:stretch/>
        </p:blipFill>
        <p:spPr>
          <a:xfrm>
            <a:off x="1451728" y="2146342"/>
            <a:ext cx="9030878" cy="40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3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EC357-DDB6-4FBF-99CB-B449263B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Desvalorização nas redes municipais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EA1D8FC-4DB2-D760-5430-C61573F2B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76" t="57953" r="25100" b="7728"/>
          <a:stretch/>
        </p:blipFill>
        <p:spPr>
          <a:xfrm>
            <a:off x="1329179" y="2236096"/>
            <a:ext cx="9445658" cy="3957314"/>
          </a:xfrm>
        </p:spPr>
      </p:pic>
    </p:spTree>
    <p:extLst>
      <p:ext uri="{BB962C8B-B14F-4D97-AF65-F5344CB8AC3E}">
        <p14:creationId xmlns:p14="http://schemas.microsoft.com/office/powerpoint/2010/main" val="334161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23051-31C5-7743-8F5C-1BEBC90E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Formação inicial e continuada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74BF3-0B0C-92BF-E18D-E29DA654E57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t-BR" dirty="0"/>
              <a:t>81% dos formados nos últimos 10 anos foram EAD: dificuldade de aliar estudo com trabalho/Bolsas</a:t>
            </a:r>
          </a:p>
          <a:p>
            <a:endParaRPr lang="pt-BR" dirty="0"/>
          </a:p>
          <a:p>
            <a:r>
              <a:rPr lang="pt-BR" dirty="0"/>
              <a:t>460 mil vagas nas IES públicas presencial nas licenciaturas/evitar apagão da educação</a:t>
            </a:r>
          </a:p>
          <a:p>
            <a:endParaRPr lang="pt-BR" dirty="0"/>
          </a:p>
          <a:p>
            <a:r>
              <a:rPr lang="pt-BR" dirty="0"/>
              <a:t>Retorno da política de profissionalização das(os) Funcionárias(os) de Escola</a:t>
            </a:r>
          </a:p>
          <a:p>
            <a:endParaRPr lang="pt-BR" dirty="0"/>
          </a:p>
          <a:p>
            <a:r>
              <a:rPr lang="pt-BR" dirty="0"/>
              <a:t>Formação continuada via IES e UAB: na jornada de trabalho</a:t>
            </a:r>
          </a:p>
          <a:p>
            <a:endParaRPr lang="pt-BR" dirty="0"/>
          </a:p>
          <a:p>
            <a:r>
              <a:rPr lang="pt-BR" dirty="0"/>
              <a:t>Fim da meritocracia/culpabilidade do profissional da educação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1677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417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CNTE</vt:lpstr>
      <vt:lpstr>Lei 14.817/2024</vt:lpstr>
      <vt:lpstr>GARANTIAS</vt:lpstr>
      <vt:lpstr>Pontos Centrais</vt:lpstr>
      <vt:lpstr>Desafios</vt:lpstr>
      <vt:lpstr>Investimento de no mínimo 10% do PIB</vt:lpstr>
      <vt:lpstr>54% dos Docentes são temporários – Redes Estaduais</vt:lpstr>
      <vt:lpstr>Desvalorização nas redes municipais</vt:lpstr>
      <vt:lpstr>Formação inicial e continuada</vt:lpstr>
      <vt:lpstr>Salários do magistério ainda abaixo da média nacional</vt:lpstr>
      <vt:lpstr>PSPN/Lei para Funcionárias(os)/Saúde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App Sindicato</dc:creator>
  <cp:lastModifiedBy>App Sindicato</cp:lastModifiedBy>
  <cp:revision>4</cp:revision>
  <dcterms:created xsi:type="dcterms:W3CDTF">2024-06-19T21:56:08Z</dcterms:created>
  <dcterms:modified xsi:type="dcterms:W3CDTF">2024-06-19T23:05:56Z</dcterms:modified>
</cp:coreProperties>
</file>