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3" r:id="rId20"/>
  </p:sldIdLst>
  <p:sldSz cx="18288000" cy="10287000"/>
  <p:notesSz cx="6858000" cy="9144000"/>
  <p:embeddedFontLst>
    <p:embeddedFont>
      <p:font typeface="Fira Sans Semi-Bold" panose="020B0604020202020204" charset="0"/>
      <p:regular r:id="rId21"/>
    </p:embeddedFont>
    <p:embeddedFont>
      <p:font typeface="Fira Sans Bold" panose="020B0604020202020204" charset="0"/>
      <p:regular r:id="rId22"/>
    </p:embeddedFont>
    <p:embeddedFont>
      <p:font typeface="Voga" panose="020B0604020202020204" charset="0"/>
      <p:regular r:id="rId23"/>
    </p:embeddedFont>
    <p:embeddedFont>
      <p:font typeface="Fira Sans Light" panose="020B0604020202020204" charset="0"/>
      <p:regular r:id="rId24"/>
    </p:embeddedFont>
    <p:embeddedFont>
      <p:font typeface="Calibri" panose="020F0502020204030204" pitchFamily="34"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1" d="100"/>
          <a:sy n="41" d="100"/>
        </p:scale>
        <p:origin x="1616" y="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riu.ufam.edu.br/bitstream/prefix/6744/5/TCC.MayaraAlves.pdf" TargetMode="External"/><Relationship Id="rId2" Type="http://schemas.openxmlformats.org/officeDocument/2006/relationships/hyperlink" Target="https://startupi.com.br/custo-na-amazonia/#:~:text=per%C3%ADodo%20(2).-,H%C3%A1%20anos%2C%20o%20Minist%C3%A9rio%20da%20Educa%C3%A7%C3%A3o%20reconheceu%20o%20custo%20amaz%C3%B4nico,viabiliza%C3%A7%C3%A3o%20das%20iniciativas%20na%20regi%C3%A3o" TargetMode="External"/><Relationship Id="rId1" Type="http://schemas.openxmlformats.org/officeDocument/2006/relationships/slideLayout" Target="../slideLayouts/slideLayout7.xml"/><Relationship Id="rId6" Type="http://schemas.openxmlformats.org/officeDocument/2006/relationships/hyperlink" Target="https://custoamazonico.ifam.edu.br/" TargetMode="External"/><Relationship Id="rId5" Type="http://schemas.openxmlformats.org/officeDocument/2006/relationships/hyperlink" Target="https://ppa.org.br/wp-content/uploads/2020/07/SITAWI_Investimento-de-Impacto-na-Amazonia_2018_web.pdf" TargetMode="External"/><Relationship Id="rId4" Type="http://schemas.openxmlformats.org/officeDocument/2006/relationships/hyperlink" Target="https://ufrr.br/noticias/universidades-do-norte-publicam-nota-sobre-fator-amazonia/"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7.sv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57D58"/>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8980389" y="979389"/>
            <a:ext cx="9307611" cy="9307611"/>
            <a:chOff x="0" y="0"/>
            <a:chExt cx="6350000" cy="6350000"/>
          </a:xfrm>
        </p:grpSpPr>
        <p:sp>
          <p:nvSpPr>
            <p:cNvPr id="3" name="Freeform 3"/>
            <p:cNvSpPr/>
            <p:nvPr/>
          </p:nvSpPr>
          <p:spPr>
            <a:xfrm>
              <a:off x="-95377" y="-95377"/>
              <a:ext cx="6540754" cy="6540754"/>
            </a:xfrm>
            <a:custGeom>
              <a:avLst/>
              <a:gdLst/>
              <a:ahLst/>
              <a:cxnLst/>
              <a:rect l="l" t="t" r="r" b="b"/>
              <a:pathLst>
                <a:path w="6540754" h="6540754">
                  <a:moveTo>
                    <a:pt x="6540754" y="0"/>
                  </a:moveTo>
                  <a:lnTo>
                    <a:pt x="0" y="6540754"/>
                  </a:lnTo>
                  <a:lnTo>
                    <a:pt x="6540754" y="6540754"/>
                  </a:lnTo>
                  <a:close/>
                </a:path>
              </a:pathLst>
            </a:custGeom>
            <a:blipFill>
              <a:blip r:embed="rId2"/>
              <a:stretch>
                <a:fillRect r="-78173"/>
              </a:stretch>
            </a:blipFill>
          </p:spPr>
          <p:txBody>
            <a:bodyPr/>
            <a:lstStyle/>
            <a:p>
              <a:endParaRPr lang="pt-BR"/>
            </a:p>
          </p:txBody>
        </p:sp>
      </p:grpSp>
      <p:grpSp>
        <p:nvGrpSpPr>
          <p:cNvPr id="4" name="Group 4"/>
          <p:cNvGrpSpPr/>
          <p:nvPr/>
        </p:nvGrpSpPr>
        <p:grpSpPr>
          <a:xfrm rot="-2700000">
            <a:off x="-4781926" y="951518"/>
            <a:ext cx="18111132" cy="11629737"/>
            <a:chOff x="0" y="0"/>
            <a:chExt cx="4770010" cy="3062976"/>
          </a:xfrm>
        </p:grpSpPr>
        <p:sp>
          <p:nvSpPr>
            <p:cNvPr id="5" name="Freeform 5"/>
            <p:cNvSpPr/>
            <p:nvPr/>
          </p:nvSpPr>
          <p:spPr>
            <a:xfrm>
              <a:off x="0" y="0"/>
              <a:ext cx="4770010" cy="3062976"/>
            </a:xfrm>
            <a:custGeom>
              <a:avLst/>
              <a:gdLst/>
              <a:ahLst/>
              <a:cxnLst/>
              <a:rect l="l" t="t" r="r" b="b"/>
              <a:pathLst>
                <a:path w="4770010" h="3062976">
                  <a:moveTo>
                    <a:pt x="0" y="0"/>
                  </a:moveTo>
                  <a:lnTo>
                    <a:pt x="4770010" y="0"/>
                  </a:lnTo>
                  <a:lnTo>
                    <a:pt x="4770010" y="3062976"/>
                  </a:lnTo>
                  <a:lnTo>
                    <a:pt x="0" y="3062976"/>
                  </a:lnTo>
                  <a:close/>
                </a:path>
              </a:pathLst>
            </a:custGeom>
            <a:solidFill>
              <a:srgbClr val="F6F6E9"/>
            </a:solidFill>
          </p:spPr>
          <p:txBody>
            <a:bodyPr/>
            <a:lstStyle/>
            <a:p>
              <a:endParaRPr lang="pt-BR"/>
            </a:p>
          </p:txBody>
        </p:sp>
        <p:sp>
          <p:nvSpPr>
            <p:cNvPr id="6" name="TextBox 6"/>
            <p:cNvSpPr txBox="1"/>
            <p:nvPr/>
          </p:nvSpPr>
          <p:spPr>
            <a:xfrm>
              <a:off x="0" y="-38100"/>
              <a:ext cx="4770010" cy="3101076"/>
            </a:xfrm>
            <a:prstGeom prst="rect">
              <a:avLst/>
            </a:prstGeom>
          </p:spPr>
          <p:txBody>
            <a:bodyPr lIns="50800" tIns="50800" rIns="50800" bIns="50800" rtlCol="0" anchor="ctr"/>
            <a:lstStyle/>
            <a:p>
              <a:pPr algn="ctr">
                <a:lnSpc>
                  <a:spcPts val="2659"/>
                </a:lnSpc>
                <a:spcBef>
                  <a:spcPct val="0"/>
                </a:spcBef>
              </a:pPr>
              <a:endParaRPr/>
            </a:p>
          </p:txBody>
        </p:sp>
      </p:grpSp>
      <p:grpSp>
        <p:nvGrpSpPr>
          <p:cNvPr id="7" name="Group 7"/>
          <p:cNvGrpSpPr/>
          <p:nvPr/>
        </p:nvGrpSpPr>
        <p:grpSpPr>
          <a:xfrm rot="-2700000">
            <a:off x="10877795" y="-5191057"/>
            <a:ext cx="5852739" cy="8669109"/>
            <a:chOff x="0" y="0"/>
            <a:chExt cx="1541462" cy="2283222"/>
          </a:xfrm>
        </p:grpSpPr>
        <p:sp>
          <p:nvSpPr>
            <p:cNvPr id="8" name="Freeform 8"/>
            <p:cNvSpPr/>
            <p:nvPr/>
          </p:nvSpPr>
          <p:spPr>
            <a:xfrm>
              <a:off x="0" y="0"/>
              <a:ext cx="1541462" cy="2283222"/>
            </a:xfrm>
            <a:custGeom>
              <a:avLst/>
              <a:gdLst/>
              <a:ahLst/>
              <a:cxnLst/>
              <a:rect l="l" t="t" r="r" b="b"/>
              <a:pathLst>
                <a:path w="1541462" h="2283222">
                  <a:moveTo>
                    <a:pt x="0" y="0"/>
                  </a:moveTo>
                  <a:lnTo>
                    <a:pt x="1541462" y="0"/>
                  </a:lnTo>
                  <a:lnTo>
                    <a:pt x="1541462" y="2283222"/>
                  </a:lnTo>
                  <a:lnTo>
                    <a:pt x="0" y="2283222"/>
                  </a:lnTo>
                  <a:close/>
                </a:path>
              </a:pathLst>
            </a:custGeom>
            <a:solidFill>
              <a:srgbClr val="F6F6E9">
                <a:alpha val="40000"/>
              </a:srgbClr>
            </a:solidFill>
            <a:ln cap="sq">
              <a:noFill/>
              <a:prstDash val="solid"/>
              <a:miter/>
            </a:ln>
          </p:spPr>
          <p:txBody>
            <a:bodyPr/>
            <a:lstStyle/>
            <a:p>
              <a:endParaRPr lang="pt-BR"/>
            </a:p>
          </p:txBody>
        </p:sp>
        <p:sp>
          <p:nvSpPr>
            <p:cNvPr id="9" name="TextBox 9"/>
            <p:cNvSpPr txBox="1"/>
            <p:nvPr/>
          </p:nvSpPr>
          <p:spPr>
            <a:xfrm>
              <a:off x="0" y="-38100"/>
              <a:ext cx="1541462" cy="2321322"/>
            </a:xfrm>
            <a:prstGeom prst="rect">
              <a:avLst/>
            </a:prstGeom>
          </p:spPr>
          <p:txBody>
            <a:bodyPr lIns="50800" tIns="50800" rIns="50800" bIns="50800" rtlCol="0" anchor="ctr"/>
            <a:lstStyle/>
            <a:p>
              <a:pPr algn="ctr">
                <a:lnSpc>
                  <a:spcPts val="2659"/>
                </a:lnSpc>
                <a:spcBef>
                  <a:spcPct val="0"/>
                </a:spcBef>
              </a:pPr>
              <a:endParaRPr/>
            </a:p>
          </p:txBody>
        </p:sp>
      </p:grpSp>
      <p:grpSp>
        <p:nvGrpSpPr>
          <p:cNvPr id="10" name="Group 10"/>
          <p:cNvGrpSpPr/>
          <p:nvPr/>
        </p:nvGrpSpPr>
        <p:grpSpPr>
          <a:xfrm rot="-2700000">
            <a:off x="10877795" y="-5551814"/>
            <a:ext cx="5852739" cy="8669109"/>
            <a:chOff x="0" y="0"/>
            <a:chExt cx="1541462" cy="2283222"/>
          </a:xfrm>
        </p:grpSpPr>
        <p:sp>
          <p:nvSpPr>
            <p:cNvPr id="11" name="Freeform 11"/>
            <p:cNvSpPr/>
            <p:nvPr/>
          </p:nvSpPr>
          <p:spPr>
            <a:xfrm>
              <a:off x="0" y="0"/>
              <a:ext cx="1541462" cy="2283222"/>
            </a:xfrm>
            <a:custGeom>
              <a:avLst/>
              <a:gdLst/>
              <a:ahLst/>
              <a:cxnLst/>
              <a:rect l="l" t="t" r="r" b="b"/>
              <a:pathLst>
                <a:path w="1541462" h="2283222">
                  <a:moveTo>
                    <a:pt x="0" y="0"/>
                  </a:moveTo>
                  <a:lnTo>
                    <a:pt x="1541462" y="0"/>
                  </a:lnTo>
                  <a:lnTo>
                    <a:pt x="1541462" y="2283222"/>
                  </a:lnTo>
                  <a:lnTo>
                    <a:pt x="0" y="2283222"/>
                  </a:lnTo>
                  <a:close/>
                </a:path>
              </a:pathLst>
            </a:custGeom>
            <a:solidFill>
              <a:srgbClr val="F6F6E9">
                <a:alpha val="40000"/>
              </a:srgbClr>
            </a:solidFill>
            <a:ln cap="sq">
              <a:noFill/>
              <a:prstDash val="solid"/>
              <a:miter/>
            </a:ln>
          </p:spPr>
          <p:txBody>
            <a:bodyPr/>
            <a:lstStyle/>
            <a:p>
              <a:endParaRPr lang="pt-BR"/>
            </a:p>
          </p:txBody>
        </p:sp>
        <p:sp>
          <p:nvSpPr>
            <p:cNvPr id="12" name="TextBox 12"/>
            <p:cNvSpPr txBox="1"/>
            <p:nvPr/>
          </p:nvSpPr>
          <p:spPr>
            <a:xfrm>
              <a:off x="0" y="-38100"/>
              <a:ext cx="1541462" cy="2321322"/>
            </a:xfrm>
            <a:prstGeom prst="rect">
              <a:avLst/>
            </a:prstGeom>
          </p:spPr>
          <p:txBody>
            <a:bodyPr lIns="50800" tIns="50800" rIns="50800" bIns="50800" rtlCol="0" anchor="ctr"/>
            <a:lstStyle/>
            <a:p>
              <a:pPr algn="ctr">
                <a:lnSpc>
                  <a:spcPts val="2659"/>
                </a:lnSpc>
                <a:spcBef>
                  <a:spcPct val="0"/>
                </a:spcBef>
              </a:pPr>
              <a:endParaRPr/>
            </a:p>
          </p:txBody>
        </p:sp>
      </p:grpSp>
      <p:grpSp>
        <p:nvGrpSpPr>
          <p:cNvPr id="13" name="Group 13"/>
          <p:cNvGrpSpPr/>
          <p:nvPr/>
        </p:nvGrpSpPr>
        <p:grpSpPr>
          <a:xfrm rot="-2700000">
            <a:off x="10877795" y="-6010958"/>
            <a:ext cx="5852739" cy="8669109"/>
            <a:chOff x="0" y="0"/>
            <a:chExt cx="1541462" cy="2283222"/>
          </a:xfrm>
        </p:grpSpPr>
        <p:sp>
          <p:nvSpPr>
            <p:cNvPr id="14" name="Freeform 14"/>
            <p:cNvSpPr/>
            <p:nvPr/>
          </p:nvSpPr>
          <p:spPr>
            <a:xfrm>
              <a:off x="0" y="0"/>
              <a:ext cx="1541462" cy="2283222"/>
            </a:xfrm>
            <a:custGeom>
              <a:avLst/>
              <a:gdLst/>
              <a:ahLst/>
              <a:cxnLst/>
              <a:rect l="l" t="t" r="r" b="b"/>
              <a:pathLst>
                <a:path w="1541462" h="2283222">
                  <a:moveTo>
                    <a:pt x="0" y="0"/>
                  </a:moveTo>
                  <a:lnTo>
                    <a:pt x="1541462" y="0"/>
                  </a:lnTo>
                  <a:lnTo>
                    <a:pt x="1541462" y="2283222"/>
                  </a:lnTo>
                  <a:lnTo>
                    <a:pt x="0" y="2283222"/>
                  </a:lnTo>
                  <a:close/>
                </a:path>
              </a:pathLst>
            </a:custGeom>
            <a:solidFill>
              <a:srgbClr val="F6F6E9">
                <a:alpha val="89804"/>
              </a:srgbClr>
            </a:solidFill>
            <a:ln cap="sq">
              <a:noFill/>
              <a:prstDash val="solid"/>
              <a:miter/>
            </a:ln>
          </p:spPr>
          <p:txBody>
            <a:bodyPr/>
            <a:lstStyle/>
            <a:p>
              <a:endParaRPr lang="pt-BR"/>
            </a:p>
          </p:txBody>
        </p:sp>
        <p:sp>
          <p:nvSpPr>
            <p:cNvPr id="15" name="TextBox 15"/>
            <p:cNvSpPr txBox="1"/>
            <p:nvPr/>
          </p:nvSpPr>
          <p:spPr>
            <a:xfrm>
              <a:off x="0" y="-38100"/>
              <a:ext cx="1541462" cy="2321322"/>
            </a:xfrm>
            <a:prstGeom prst="rect">
              <a:avLst/>
            </a:prstGeom>
          </p:spPr>
          <p:txBody>
            <a:bodyPr lIns="50800" tIns="50800" rIns="50800" bIns="50800" rtlCol="0" anchor="ctr"/>
            <a:lstStyle/>
            <a:p>
              <a:pPr algn="ctr">
                <a:lnSpc>
                  <a:spcPts val="2659"/>
                </a:lnSpc>
                <a:spcBef>
                  <a:spcPct val="0"/>
                </a:spcBef>
              </a:pPr>
              <a:endParaRPr/>
            </a:p>
          </p:txBody>
        </p:sp>
      </p:grpSp>
      <p:sp>
        <p:nvSpPr>
          <p:cNvPr id="16" name="TextBox 16"/>
          <p:cNvSpPr txBox="1"/>
          <p:nvPr/>
        </p:nvSpPr>
        <p:spPr>
          <a:xfrm>
            <a:off x="1539720" y="5071982"/>
            <a:ext cx="9257844" cy="1713454"/>
          </a:xfrm>
          <a:prstGeom prst="rect">
            <a:avLst/>
          </a:prstGeom>
        </p:spPr>
        <p:txBody>
          <a:bodyPr lIns="0" tIns="0" rIns="0" bIns="0" rtlCol="0" anchor="t">
            <a:spAutoFit/>
          </a:bodyPr>
          <a:lstStyle/>
          <a:p>
            <a:pPr marL="0" lvl="0" indent="0" algn="l">
              <a:lnSpc>
                <a:spcPts val="13707"/>
              </a:lnSpc>
              <a:spcBef>
                <a:spcPct val="0"/>
              </a:spcBef>
            </a:pPr>
            <a:r>
              <a:rPr lang="en-US" sz="9791" spc="195">
                <a:solidFill>
                  <a:srgbClr val="272727"/>
                </a:solidFill>
                <a:latin typeface="Voga"/>
              </a:rPr>
              <a:t>CUSTO AMAZÔNICO</a:t>
            </a:r>
          </a:p>
        </p:txBody>
      </p:sp>
      <p:sp>
        <p:nvSpPr>
          <p:cNvPr id="17" name="AutoShape 17"/>
          <p:cNvSpPr/>
          <p:nvPr/>
        </p:nvSpPr>
        <p:spPr>
          <a:xfrm>
            <a:off x="-4083813" y="6785436"/>
            <a:ext cx="13227813" cy="0"/>
          </a:xfrm>
          <a:prstGeom prst="line">
            <a:avLst/>
          </a:prstGeom>
          <a:ln w="38100" cap="flat">
            <a:solidFill>
              <a:srgbClr val="457D58"/>
            </a:solidFill>
            <a:prstDash val="solid"/>
            <a:headEnd type="none" w="sm" len="sm"/>
            <a:tailEnd type="none" w="sm" len="sm"/>
          </a:ln>
        </p:spPr>
        <p:txBody>
          <a:bodyPr/>
          <a:lstStyle/>
          <a:p>
            <a:endParaRPr lang="pt-BR"/>
          </a:p>
        </p:txBody>
      </p:sp>
      <p:sp>
        <p:nvSpPr>
          <p:cNvPr id="18" name="Freeform 18"/>
          <p:cNvSpPr/>
          <p:nvPr/>
        </p:nvSpPr>
        <p:spPr>
          <a:xfrm>
            <a:off x="-1273518" y="8298180"/>
            <a:ext cx="7315200" cy="3977640"/>
          </a:xfrm>
          <a:custGeom>
            <a:avLst/>
            <a:gdLst/>
            <a:ahLst/>
            <a:cxnLst/>
            <a:rect l="l" t="t" r="r" b="b"/>
            <a:pathLst>
              <a:path w="7315200" h="3977640">
                <a:moveTo>
                  <a:pt x="0" y="0"/>
                </a:moveTo>
                <a:lnTo>
                  <a:pt x="7315200" y="0"/>
                </a:lnTo>
                <a:lnTo>
                  <a:pt x="7315200" y="3977640"/>
                </a:lnTo>
                <a:lnTo>
                  <a:pt x="0" y="397764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pt-BR"/>
          </a:p>
        </p:txBody>
      </p:sp>
      <p:sp>
        <p:nvSpPr>
          <p:cNvPr id="19" name="Freeform 19"/>
          <p:cNvSpPr/>
          <p:nvPr/>
        </p:nvSpPr>
        <p:spPr>
          <a:xfrm rot="8100000" flipV="1">
            <a:off x="-3475881" y="1121409"/>
            <a:ext cx="9401653" cy="429307"/>
          </a:xfrm>
          <a:custGeom>
            <a:avLst/>
            <a:gdLst/>
            <a:ahLst/>
            <a:cxnLst/>
            <a:rect l="l" t="t" r="r" b="b"/>
            <a:pathLst>
              <a:path w="9401653" h="429307">
                <a:moveTo>
                  <a:pt x="0" y="429307"/>
                </a:moveTo>
                <a:lnTo>
                  <a:pt x="9401654" y="429307"/>
                </a:lnTo>
                <a:lnTo>
                  <a:pt x="9401654" y="0"/>
                </a:lnTo>
                <a:lnTo>
                  <a:pt x="0" y="0"/>
                </a:lnTo>
                <a:lnTo>
                  <a:pt x="0" y="429307"/>
                </a:lnTo>
                <a:close/>
              </a:path>
            </a:pathLst>
          </a:custGeom>
          <a:blipFill>
            <a:blip r:embed="rId5">
              <a:alphaModFix amt="50000"/>
            </a:blip>
            <a:stretch>
              <a:fillRect b="-332517"/>
            </a:stretch>
          </a:blipFill>
        </p:spPr>
        <p:txBody>
          <a:bodyPr/>
          <a:lstStyle/>
          <a:p>
            <a:endParaRPr lang="pt-BR"/>
          </a:p>
        </p:txBody>
      </p:sp>
      <p:sp>
        <p:nvSpPr>
          <p:cNvPr id="20" name="Freeform 20"/>
          <p:cNvSpPr/>
          <p:nvPr/>
        </p:nvSpPr>
        <p:spPr>
          <a:xfrm>
            <a:off x="2819781" y="367351"/>
            <a:ext cx="6697723" cy="4571196"/>
          </a:xfrm>
          <a:custGeom>
            <a:avLst/>
            <a:gdLst/>
            <a:ahLst/>
            <a:cxnLst/>
            <a:rect l="l" t="t" r="r" b="b"/>
            <a:pathLst>
              <a:path w="6697723" h="4571196">
                <a:moveTo>
                  <a:pt x="0" y="0"/>
                </a:moveTo>
                <a:lnTo>
                  <a:pt x="6697723" y="0"/>
                </a:lnTo>
                <a:lnTo>
                  <a:pt x="6697723" y="4571196"/>
                </a:lnTo>
                <a:lnTo>
                  <a:pt x="0" y="4571196"/>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endParaRPr lang="pt-BR"/>
          </a:p>
        </p:txBody>
      </p:sp>
      <p:pic>
        <p:nvPicPr>
          <p:cNvPr id="1026" name="Picture 2" descr="Marca Oficial - IFSULDEMINAS Campus Machado">
            <a:extLst>
              <a:ext uri="{FF2B5EF4-FFF2-40B4-BE49-F238E27FC236}">
                <a16:creationId xmlns:a16="http://schemas.microsoft.com/office/drawing/2014/main" id="{F2536DE1-6171-6006-99F0-81D6A8B12DB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29523" y="2212110"/>
            <a:ext cx="975336" cy="103894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Marca Oficial - IFSULDEMINAS Campus Machado">
            <a:extLst>
              <a:ext uri="{FF2B5EF4-FFF2-40B4-BE49-F238E27FC236}">
                <a16:creationId xmlns:a16="http://schemas.microsoft.com/office/drawing/2014/main" id="{92C0793B-63D9-E447-1439-09657C72DC7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21574" y="2203502"/>
            <a:ext cx="975336" cy="103894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Marca Oficial - IFSULDEMINAS Campus Machado">
            <a:extLst>
              <a:ext uri="{FF2B5EF4-FFF2-40B4-BE49-F238E27FC236}">
                <a16:creationId xmlns:a16="http://schemas.microsoft.com/office/drawing/2014/main" id="{6640BBB2-5ACB-ECC6-75D0-FC583EEC386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17556" y="671820"/>
            <a:ext cx="975336" cy="103894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Marca Oficial - IFSULDEMINAS Campus Machado">
            <a:extLst>
              <a:ext uri="{FF2B5EF4-FFF2-40B4-BE49-F238E27FC236}">
                <a16:creationId xmlns:a16="http://schemas.microsoft.com/office/drawing/2014/main" id="{CE683F06-DC2D-A6E8-9BA5-A6F742FDE44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29896" y="952500"/>
            <a:ext cx="975336" cy="103894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Marca Oficial - IFSULDEMINAS Campus Machado">
            <a:extLst>
              <a:ext uri="{FF2B5EF4-FFF2-40B4-BE49-F238E27FC236}">
                <a16:creationId xmlns:a16="http://schemas.microsoft.com/office/drawing/2014/main" id="{C0422E23-78D9-7231-7C0F-25B8148A5B0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458200" y="3672279"/>
            <a:ext cx="975336" cy="103894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Marca Oficial - IFSULDEMINAS Campus Machado">
            <a:extLst>
              <a:ext uri="{FF2B5EF4-FFF2-40B4-BE49-F238E27FC236}">
                <a16:creationId xmlns:a16="http://schemas.microsoft.com/office/drawing/2014/main" id="{42A4CE60-D8B1-5D35-A870-A7D8DF80C2A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68264" y="3619500"/>
            <a:ext cx="975336" cy="103894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Marca Oficial - IFSULDEMINAS Campus Machado">
            <a:extLst>
              <a:ext uri="{FF2B5EF4-FFF2-40B4-BE49-F238E27FC236}">
                <a16:creationId xmlns:a16="http://schemas.microsoft.com/office/drawing/2014/main" id="{45BD05C5-70EC-5A7F-BD17-3CAF3C380C8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66683" y="3672278"/>
            <a:ext cx="975336" cy="103894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grpSp>
        <p:nvGrpSpPr>
          <p:cNvPr id="2" name="Group 2"/>
          <p:cNvGrpSpPr/>
          <p:nvPr/>
        </p:nvGrpSpPr>
        <p:grpSpPr>
          <a:xfrm rot="-2700000">
            <a:off x="-4025886" y="-7445998"/>
            <a:ext cx="6664400" cy="8669109"/>
            <a:chOff x="0" y="0"/>
            <a:chExt cx="1755233" cy="2283222"/>
          </a:xfrm>
        </p:grpSpPr>
        <p:sp>
          <p:nvSpPr>
            <p:cNvPr id="3" name="Freeform 3"/>
            <p:cNvSpPr/>
            <p:nvPr/>
          </p:nvSpPr>
          <p:spPr>
            <a:xfrm>
              <a:off x="0" y="0"/>
              <a:ext cx="1755233" cy="2283222"/>
            </a:xfrm>
            <a:custGeom>
              <a:avLst/>
              <a:gdLst/>
              <a:ahLst/>
              <a:cxnLst/>
              <a:rect l="l" t="t" r="r" b="b"/>
              <a:pathLst>
                <a:path w="1755233" h="2283222">
                  <a:moveTo>
                    <a:pt x="0" y="0"/>
                  </a:moveTo>
                  <a:lnTo>
                    <a:pt x="1755233" y="0"/>
                  </a:lnTo>
                  <a:lnTo>
                    <a:pt x="1755233" y="2283222"/>
                  </a:lnTo>
                  <a:lnTo>
                    <a:pt x="0" y="2283222"/>
                  </a:lnTo>
                  <a:close/>
                </a:path>
              </a:pathLst>
            </a:custGeom>
            <a:solidFill>
              <a:srgbClr val="272727">
                <a:alpha val="89804"/>
              </a:srgbClr>
            </a:solidFill>
            <a:ln cap="sq">
              <a:noFill/>
              <a:prstDash val="solid"/>
              <a:miter/>
            </a:ln>
          </p:spPr>
          <p:txBody>
            <a:bodyPr/>
            <a:lstStyle/>
            <a:p>
              <a:endParaRPr lang="pt-BR"/>
            </a:p>
          </p:txBody>
        </p:sp>
        <p:sp>
          <p:nvSpPr>
            <p:cNvPr id="4" name="TextBox 4"/>
            <p:cNvSpPr txBox="1"/>
            <p:nvPr/>
          </p:nvSpPr>
          <p:spPr>
            <a:xfrm>
              <a:off x="0" y="-47625"/>
              <a:ext cx="1755233" cy="2330847"/>
            </a:xfrm>
            <a:prstGeom prst="rect">
              <a:avLst/>
            </a:prstGeom>
          </p:spPr>
          <p:txBody>
            <a:bodyPr lIns="50800" tIns="50800" rIns="50800" bIns="50800" rtlCol="0" anchor="ctr"/>
            <a:lstStyle/>
            <a:p>
              <a:pPr algn="ctr">
                <a:lnSpc>
                  <a:spcPts val="2520"/>
                </a:lnSpc>
                <a:spcBef>
                  <a:spcPct val="0"/>
                </a:spcBef>
              </a:pPr>
              <a:endParaRPr/>
            </a:p>
          </p:txBody>
        </p:sp>
      </p:grpSp>
      <p:grpSp>
        <p:nvGrpSpPr>
          <p:cNvPr id="5" name="Group 5"/>
          <p:cNvGrpSpPr/>
          <p:nvPr/>
        </p:nvGrpSpPr>
        <p:grpSpPr>
          <a:xfrm rot="-2700000">
            <a:off x="15651243" y="9728189"/>
            <a:ext cx="6664400" cy="8669109"/>
            <a:chOff x="0" y="0"/>
            <a:chExt cx="1755233" cy="2283222"/>
          </a:xfrm>
        </p:grpSpPr>
        <p:sp>
          <p:nvSpPr>
            <p:cNvPr id="6" name="Freeform 6"/>
            <p:cNvSpPr/>
            <p:nvPr/>
          </p:nvSpPr>
          <p:spPr>
            <a:xfrm>
              <a:off x="0" y="0"/>
              <a:ext cx="1755233" cy="2283222"/>
            </a:xfrm>
            <a:custGeom>
              <a:avLst/>
              <a:gdLst/>
              <a:ahLst/>
              <a:cxnLst/>
              <a:rect l="l" t="t" r="r" b="b"/>
              <a:pathLst>
                <a:path w="1755233" h="2283222">
                  <a:moveTo>
                    <a:pt x="0" y="0"/>
                  </a:moveTo>
                  <a:lnTo>
                    <a:pt x="1755233" y="0"/>
                  </a:lnTo>
                  <a:lnTo>
                    <a:pt x="1755233" y="2283222"/>
                  </a:lnTo>
                  <a:lnTo>
                    <a:pt x="0" y="2283222"/>
                  </a:lnTo>
                  <a:close/>
                </a:path>
              </a:pathLst>
            </a:custGeom>
            <a:solidFill>
              <a:srgbClr val="272727">
                <a:alpha val="89804"/>
              </a:srgbClr>
            </a:solidFill>
            <a:ln cap="sq">
              <a:noFill/>
              <a:prstDash val="solid"/>
              <a:miter/>
            </a:ln>
          </p:spPr>
          <p:txBody>
            <a:bodyPr/>
            <a:lstStyle/>
            <a:p>
              <a:endParaRPr lang="pt-BR"/>
            </a:p>
          </p:txBody>
        </p:sp>
        <p:sp>
          <p:nvSpPr>
            <p:cNvPr id="7" name="TextBox 7"/>
            <p:cNvSpPr txBox="1"/>
            <p:nvPr/>
          </p:nvSpPr>
          <p:spPr>
            <a:xfrm>
              <a:off x="0" y="-47625"/>
              <a:ext cx="1755233" cy="2330847"/>
            </a:xfrm>
            <a:prstGeom prst="rect">
              <a:avLst/>
            </a:prstGeom>
          </p:spPr>
          <p:txBody>
            <a:bodyPr lIns="50800" tIns="50800" rIns="50800" bIns="50800" rtlCol="0" anchor="ctr"/>
            <a:lstStyle/>
            <a:p>
              <a:pPr algn="ctr">
                <a:lnSpc>
                  <a:spcPts val="2520"/>
                </a:lnSpc>
                <a:spcBef>
                  <a:spcPct val="0"/>
                </a:spcBef>
              </a:pPr>
              <a:endParaRPr/>
            </a:p>
          </p:txBody>
        </p:sp>
      </p:grpSp>
      <p:grpSp>
        <p:nvGrpSpPr>
          <p:cNvPr id="8" name="Group 8"/>
          <p:cNvGrpSpPr/>
          <p:nvPr/>
        </p:nvGrpSpPr>
        <p:grpSpPr>
          <a:xfrm rot="-2700000">
            <a:off x="-4025886" y="-7139733"/>
            <a:ext cx="6664400" cy="8669109"/>
            <a:chOff x="0" y="0"/>
            <a:chExt cx="1755233" cy="2283222"/>
          </a:xfrm>
        </p:grpSpPr>
        <p:sp>
          <p:nvSpPr>
            <p:cNvPr id="9" name="Freeform 9"/>
            <p:cNvSpPr/>
            <p:nvPr/>
          </p:nvSpPr>
          <p:spPr>
            <a:xfrm>
              <a:off x="0" y="0"/>
              <a:ext cx="1755233" cy="2283222"/>
            </a:xfrm>
            <a:custGeom>
              <a:avLst/>
              <a:gdLst/>
              <a:ahLst/>
              <a:cxnLst/>
              <a:rect l="l" t="t" r="r" b="b"/>
              <a:pathLst>
                <a:path w="1755233" h="2283222">
                  <a:moveTo>
                    <a:pt x="0" y="0"/>
                  </a:moveTo>
                  <a:lnTo>
                    <a:pt x="1755233" y="0"/>
                  </a:lnTo>
                  <a:lnTo>
                    <a:pt x="1755233" y="2283222"/>
                  </a:lnTo>
                  <a:lnTo>
                    <a:pt x="0" y="2283222"/>
                  </a:lnTo>
                  <a:close/>
                </a:path>
              </a:pathLst>
            </a:custGeom>
            <a:solidFill>
              <a:srgbClr val="000000">
                <a:alpha val="0"/>
              </a:srgbClr>
            </a:solidFill>
            <a:ln w="38100" cap="sq">
              <a:solidFill>
                <a:srgbClr val="023D54">
                  <a:alpha val="89804"/>
                </a:srgbClr>
              </a:solidFill>
              <a:prstDash val="solid"/>
              <a:miter/>
            </a:ln>
          </p:spPr>
          <p:txBody>
            <a:bodyPr/>
            <a:lstStyle/>
            <a:p>
              <a:endParaRPr lang="pt-BR"/>
            </a:p>
          </p:txBody>
        </p:sp>
        <p:sp>
          <p:nvSpPr>
            <p:cNvPr id="10" name="TextBox 10"/>
            <p:cNvSpPr txBox="1"/>
            <p:nvPr/>
          </p:nvSpPr>
          <p:spPr>
            <a:xfrm>
              <a:off x="0" y="-47625"/>
              <a:ext cx="1755233" cy="2330847"/>
            </a:xfrm>
            <a:prstGeom prst="rect">
              <a:avLst/>
            </a:prstGeom>
          </p:spPr>
          <p:txBody>
            <a:bodyPr lIns="50800" tIns="50800" rIns="50800" bIns="50800" rtlCol="0" anchor="ctr"/>
            <a:lstStyle/>
            <a:p>
              <a:pPr algn="ctr">
                <a:lnSpc>
                  <a:spcPts val="2520"/>
                </a:lnSpc>
                <a:spcBef>
                  <a:spcPct val="0"/>
                </a:spcBef>
              </a:pPr>
              <a:endParaRPr/>
            </a:p>
          </p:txBody>
        </p:sp>
      </p:grpSp>
      <p:grpSp>
        <p:nvGrpSpPr>
          <p:cNvPr id="11" name="Group 11"/>
          <p:cNvGrpSpPr/>
          <p:nvPr/>
        </p:nvGrpSpPr>
        <p:grpSpPr>
          <a:xfrm rot="-2700000">
            <a:off x="15651243" y="9312941"/>
            <a:ext cx="6664400" cy="8669109"/>
            <a:chOff x="0" y="0"/>
            <a:chExt cx="1755233" cy="2283222"/>
          </a:xfrm>
        </p:grpSpPr>
        <p:sp>
          <p:nvSpPr>
            <p:cNvPr id="12" name="Freeform 12"/>
            <p:cNvSpPr/>
            <p:nvPr/>
          </p:nvSpPr>
          <p:spPr>
            <a:xfrm>
              <a:off x="0" y="0"/>
              <a:ext cx="1755233" cy="2283222"/>
            </a:xfrm>
            <a:custGeom>
              <a:avLst/>
              <a:gdLst/>
              <a:ahLst/>
              <a:cxnLst/>
              <a:rect l="l" t="t" r="r" b="b"/>
              <a:pathLst>
                <a:path w="1755233" h="2283222">
                  <a:moveTo>
                    <a:pt x="0" y="0"/>
                  </a:moveTo>
                  <a:lnTo>
                    <a:pt x="1755233" y="0"/>
                  </a:lnTo>
                  <a:lnTo>
                    <a:pt x="1755233" y="2283222"/>
                  </a:lnTo>
                  <a:lnTo>
                    <a:pt x="0" y="2283222"/>
                  </a:lnTo>
                  <a:close/>
                </a:path>
              </a:pathLst>
            </a:custGeom>
            <a:solidFill>
              <a:srgbClr val="000000">
                <a:alpha val="0"/>
              </a:srgbClr>
            </a:solidFill>
            <a:ln w="38100" cap="sq">
              <a:solidFill>
                <a:srgbClr val="023D54">
                  <a:alpha val="89804"/>
                </a:srgbClr>
              </a:solidFill>
              <a:prstDash val="solid"/>
              <a:miter/>
            </a:ln>
          </p:spPr>
          <p:txBody>
            <a:bodyPr/>
            <a:lstStyle/>
            <a:p>
              <a:endParaRPr lang="pt-BR"/>
            </a:p>
          </p:txBody>
        </p:sp>
        <p:sp>
          <p:nvSpPr>
            <p:cNvPr id="13" name="TextBox 13"/>
            <p:cNvSpPr txBox="1"/>
            <p:nvPr/>
          </p:nvSpPr>
          <p:spPr>
            <a:xfrm>
              <a:off x="0" y="-47625"/>
              <a:ext cx="1755233" cy="2330847"/>
            </a:xfrm>
            <a:prstGeom prst="rect">
              <a:avLst/>
            </a:prstGeom>
          </p:spPr>
          <p:txBody>
            <a:bodyPr lIns="50800" tIns="50800" rIns="50800" bIns="50800" rtlCol="0" anchor="ctr"/>
            <a:lstStyle/>
            <a:p>
              <a:pPr algn="ctr">
                <a:lnSpc>
                  <a:spcPts val="2520"/>
                </a:lnSpc>
                <a:spcBef>
                  <a:spcPct val="0"/>
                </a:spcBef>
              </a:pPr>
              <a:endParaRPr/>
            </a:p>
          </p:txBody>
        </p:sp>
      </p:grpSp>
      <p:sp>
        <p:nvSpPr>
          <p:cNvPr id="14" name="Freeform 14"/>
          <p:cNvSpPr/>
          <p:nvPr/>
        </p:nvSpPr>
        <p:spPr>
          <a:xfrm>
            <a:off x="387309" y="3499049"/>
            <a:ext cx="17215315" cy="4514834"/>
          </a:xfrm>
          <a:custGeom>
            <a:avLst/>
            <a:gdLst/>
            <a:ahLst/>
            <a:cxnLst/>
            <a:rect l="l" t="t" r="r" b="b"/>
            <a:pathLst>
              <a:path w="17215315" h="4514834">
                <a:moveTo>
                  <a:pt x="0" y="0"/>
                </a:moveTo>
                <a:lnTo>
                  <a:pt x="17215315" y="0"/>
                </a:lnTo>
                <a:lnTo>
                  <a:pt x="17215315" y="4514834"/>
                </a:lnTo>
                <a:lnTo>
                  <a:pt x="0" y="4514834"/>
                </a:lnTo>
                <a:lnTo>
                  <a:pt x="0" y="0"/>
                </a:lnTo>
                <a:close/>
              </a:path>
            </a:pathLst>
          </a:custGeom>
          <a:blipFill>
            <a:blip r:embed="rId2"/>
            <a:stretch>
              <a:fillRect/>
            </a:stretch>
          </a:blipFill>
        </p:spPr>
        <p:txBody>
          <a:bodyPr/>
          <a:lstStyle/>
          <a:p>
            <a:endParaRPr lang="pt-BR"/>
          </a:p>
        </p:txBody>
      </p:sp>
      <p:sp>
        <p:nvSpPr>
          <p:cNvPr id="15" name="TextBox 15"/>
          <p:cNvSpPr txBox="1"/>
          <p:nvPr/>
        </p:nvSpPr>
        <p:spPr>
          <a:xfrm>
            <a:off x="1330944" y="1304250"/>
            <a:ext cx="15630265" cy="919354"/>
          </a:xfrm>
          <a:prstGeom prst="rect">
            <a:avLst/>
          </a:prstGeom>
        </p:spPr>
        <p:txBody>
          <a:bodyPr lIns="0" tIns="0" rIns="0" bIns="0" rtlCol="0" anchor="t">
            <a:spAutoFit/>
          </a:bodyPr>
          <a:lstStyle/>
          <a:p>
            <a:pPr algn="ctr">
              <a:lnSpc>
                <a:spcPts val="8161"/>
              </a:lnSpc>
            </a:pPr>
            <a:r>
              <a:rPr lang="en-US" sz="5829" spc="116" dirty="0">
                <a:solidFill>
                  <a:srgbClr val="272727"/>
                </a:solidFill>
                <a:latin typeface="Voga"/>
              </a:rPr>
              <a:t>ANÁLISE CONTRATOS - COMPRAS</a:t>
            </a: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grpSp>
        <p:nvGrpSpPr>
          <p:cNvPr id="2" name="Group 2"/>
          <p:cNvGrpSpPr/>
          <p:nvPr/>
        </p:nvGrpSpPr>
        <p:grpSpPr>
          <a:xfrm rot="-2700000">
            <a:off x="-4025886" y="-7445998"/>
            <a:ext cx="6664400" cy="8669109"/>
            <a:chOff x="0" y="0"/>
            <a:chExt cx="1755233" cy="2283222"/>
          </a:xfrm>
        </p:grpSpPr>
        <p:sp>
          <p:nvSpPr>
            <p:cNvPr id="3" name="Freeform 3"/>
            <p:cNvSpPr/>
            <p:nvPr/>
          </p:nvSpPr>
          <p:spPr>
            <a:xfrm>
              <a:off x="0" y="0"/>
              <a:ext cx="1755233" cy="2283222"/>
            </a:xfrm>
            <a:custGeom>
              <a:avLst/>
              <a:gdLst/>
              <a:ahLst/>
              <a:cxnLst/>
              <a:rect l="l" t="t" r="r" b="b"/>
              <a:pathLst>
                <a:path w="1755233" h="2283222">
                  <a:moveTo>
                    <a:pt x="0" y="0"/>
                  </a:moveTo>
                  <a:lnTo>
                    <a:pt x="1755233" y="0"/>
                  </a:lnTo>
                  <a:lnTo>
                    <a:pt x="1755233" y="2283222"/>
                  </a:lnTo>
                  <a:lnTo>
                    <a:pt x="0" y="2283222"/>
                  </a:lnTo>
                  <a:close/>
                </a:path>
              </a:pathLst>
            </a:custGeom>
            <a:solidFill>
              <a:srgbClr val="272727">
                <a:alpha val="89804"/>
              </a:srgbClr>
            </a:solidFill>
            <a:ln cap="sq">
              <a:noFill/>
              <a:prstDash val="solid"/>
              <a:miter/>
            </a:ln>
          </p:spPr>
          <p:txBody>
            <a:bodyPr/>
            <a:lstStyle/>
            <a:p>
              <a:endParaRPr lang="pt-BR"/>
            </a:p>
          </p:txBody>
        </p:sp>
        <p:sp>
          <p:nvSpPr>
            <p:cNvPr id="4" name="TextBox 4"/>
            <p:cNvSpPr txBox="1"/>
            <p:nvPr/>
          </p:nvSpPr>
          <p:spPr>
            <a:xfrm>
              <a:off x="0" y="-47625"/>
              <a:ext cx="1755233" cy="2330847"/>
            </a:xfrm>
            <a:prstGeom prst="rect">
              <a:avLst/>
            </a:prstGeom>
          </p:spPr>
          <p:txBody>
            <a:bodyPr lIns="50800" tIns="50800" rIns="50800" bIns="50800" rtlCol="0" anchor="ctr"/>
            <a:lstStyle/>
            <a:p>
              <a:pPr algn="ctr">
                <a:lnSpc>
                  <a:spcPts val="2520"/>
                </a:lnSpc>
                <a:spcBef>
                  <a:spcPct val="0"/>
                </a:spcBef>
              </a:pPr>
              <a:endParaRPr/>
            </a:p>
          </p:txBody>
        </p:sp>
      </p:grpSp>
      <p:grpSp>
        <p:nvGrpSpPr>
          <p:cNvPr id="5" name="Group 5"/>
          <p:cNvGrpSpPr/>
          <p:nvPr/>
        </p:nvGrpSpPr>
        <p:grpSpPr>
          <a:xfrm rot="-2700000">
            <a:off x="15651243" y="9728189"/>
            <a:ext cx="6664400" cy="8669109"/>
            <a:chOff x="0" y="0"/>
            <a:chExt cx="1755233" cy="2283222"/>
          </a:xfrm>
        </p:grpSpPr>
        <p:sp>
          <p:nvSpPr>
            <p:cNvPr id="6" name="Freeform 6"/>
            <p:cNvSpPr/>
            <p:nvPr/>
          </p:nvSpPr>
          <p:spPr>
            <a:xfrm>
              <a:off x="0" y="0"/>
              <a:ext cx="1755233" cy="2283222"/>
            </a:xfrm>
            <a:custGeom>
              <a:avLst/>
              <a:gdLst/>
              <a:ahLst/>
              <a:cxnLst/>
              <a:rect l="l" t="t" r="r" b="b"/>
              <a:pathLst>
                <a:path w="1755233" h="2283222">
                  <a:moveTo>
                    <a:pt x="0" y="0"/>
                  </a:moveTo>
                  <a:lnTo>
                    <a:pt x="1755233" y="0"/>
                  </a:lnTo>
                  <a:lnTo>
                    <a:pt x="1755233" y="2283222"/>
                  </a:lnTo>
                  <a:lnTo>
                    <a:pt x="0" y="2283222"/>
                  </a:lnTo>
                  <a:close/>
                </a:path>
              </a:pathLst>
            </a:custGeom>
            <a:solidFill>
              <a:srgbClr val="272727">
                <a:alpha val="89804"/>
              </a:srgbClr>
            </a:solidFill>
            <a:ln cap="sq">
              <a:noFill/>
              <a:prstDash val="solid"/>
              <a:miter/>
            </a:ln>
          </p:spPr>
          <p:txBody>
            <a:bodyPr/>
            <a:lstStyle/>
            <a:p>
              <a:endParaRPr lang="pt-BR"/>
            </a:p>
          </p:txBody>
        </p:sp>
        <p:sp>
          <p:nvSpPr>
            <p:cNvPr id="7" name="TextBox 7"/>
            <p:cNvSpPr txBox="1"/>
            <p:nvPr/>
          </p:nvSpPr>
          <p:spPr>
            <a:xfrm>
              <a:off x="0" y="-47625"/>
              <a:ext cx="1755233" cy="2330847"/>
            </a:xfrm>
            <a:prstGeom prst="rect">
              <a:avLst/>
            </a:prstGeom>
          </p:spPr>
          <p:txBody>
            <a:bodyPr lIns="50800" tIns="50800" rIns="50800" bIns="50800" rtlCol="0" anchor="ctr"/>
            <a:lstStyle/>
            <a:p>
              <a:pPr algn="ctr">
                <a:lnSpc>
                  <a:spcPts val="2520"/>
                </a:lnSpc>
                <a:spcBef>
                  <a:spcPct val="0"/>
                </a:spcBef>
              </a:pPr>
              <a:endParaRPr/>
            </a:p>
          </p:txBody>
        </p:sp>
      </p:grpSp>
      <p:grpSp>
        <p:nvGrpSpPr>
          <p:cNvPr id="8" name="Group 8"/>
          <p:cNvGrpSpPr/>
          <p:nvPr/>
        </p:nvGrpSpPr>
        <p:grpSpPr>
          <a:xfrm rot="-2700000">
            <a:off x="-4025886" y="-7139733"/>
            <a:ext cx="6664400" cy="8669109"/>
            <a:chOff x="0" y="0"/>
            <a:chExt cx="1755233" cy="2283222"/>
          </a:xfrm>
        </p:grpSpPr>
        <p:sp>
          <p:nvSpPr>
            <p:cNvPr id="9" name="Freeform 9"/>
            <p:cNvSpPr/>
            <p:nvPr/>
          </p:nvSpPr>
          <p:spPr>
            <a:xfrm>
              <a:off x="0" y="0"/>
              <a:ext cx="1755233" cy="2283222"/>
            </a:xfrm>
            <a:custGeom>
              <a:avLst/>
              <a:gdLst/>
              <a:ahLst/>
              <a:cxnLst/>
              <a:rect l="l" t="t" r="r" b="b"/>
              <a:pathLst>
                <a:path w="1755233" h="2283222">
                  <a:moveTo>
                    <a:pt x="0" y="0"/>
                  </a:moveTo>
                  <a:lnTo>
                    <a:pt x="1755233" y="0"/>
                  </a:lnTo>
                  <a:lnTo>
                    <a:pt x="1755233" y="2283222"/>
                  </a:lnTo>
                  <a:lnTo>
                    <a:pt x="0" y="2283222"/>
                  </a:lnTo>
                  <a:close/>
                </a:path>
              </a:pathLst>
            </a:custGeom>
            <a:solidFill>
              <a:srgbClr val="000000">
                <a:alpha val="0"/>
              </a:srgbClr>
            </a:solidFill>
            <a:ln w="38100" cap="sq">
              <a:solidFill>
                <a:srgbClr val="023D54">
                  <a:alpha val="89804"/>
                </a:srgbClr>
              </a:solidFill>
              <a:prstDash val="solid"/>
              <a:miter/>
            </a:ln>
          </p:spPr>
          <p:txBody>
            <a:bodyPr/>
            <a:lstStyle/>
            <a:p>
              <a:endParaRPr lang="pt-BR"/>
            </a:p>
          </p:txBody>
        </p:sp>
        <p:sp>
          <p:nvSpPr>
            <p:cNvPr id="10" name="TextBox 10"/>
            <p:cNvSpPr txBox="1"/>
            <p:nvPr/>
          </p:nvSpPr>
          <p:spPr>
            <a:xfrm>
              <a:off x="0" y="-47625"/>
              <a:ext cx="1755233" cy="2330847"/>
            </a:xfrm>
            <a:prstGeom prst="rect">
              <a:avLst/>
            </a:prstGeom>
          </p:spPr>
          <p:txBody>
            <a:bodyPr lIns="50800" tIns="50800" rIns="50800" bIns="50800" rtlCol="0" anchor="ctr"/>
            <a:lstStyle/>
            <a:p>
              <a:pPr algn="ctr">
                <a:lnSpc>
                  <a:spcPts val="2520"/>
                </a:lnSpc>
                <a:spcBef>
                  <a:spcPct val="0"/>
                </a:spcBef>
              </a:pPr>
              <a:endParaRPr/>
            </a:p>
          </p:txBody>
        </p:sp>
      </p:grpSp>
      <p:grpSp>
        <p:nvGrpSpPr>
          <p:cNvPr id="11" name="Group 11"/>
          <p:cNvGrpSpPr/>
          <p:nvPr/>
        </p:nvGrpSpPr>
        <p:grpSpPr>
          <a:xfrm rot="-2700000">
            <a:off x="15651243" y="9312941"/>
            <a:ext cx="6664400" cy="8669109"/>
            <a:chOff x="0" y="0"/>
            <a:chExt cx="1755233" cy="2283222"/>
          </a:xfrm>
        </p:grpSpPr>
        <p:sp>
          <p:nvSpPr>
            <p:cNvPr id="12" name="Freeform 12"/>
            <p:cNvSpPr/>
            <p:nvPr/>
          </p:nvSpPr>
          <p:spPr>
            <a:xfrm>
              <a:off x="0" y="0"/>
              <a:ext cx="1755233" cy="2283222"/>
            </a:xfrm>
            <a:custGeom>
              <a:avLst/>
              <a:gdLst/>
              <a:ahLst/>
              <a:cxnLst/>
              <a:rect l="l" t="t" r="r" b="b"/>
              <a:pathLst>
                <a:path w="1755233" h="2283222">
                  <a:moveTo>
                    <a:pt x="0" y="0"/>
                  </a:moveTo>
                  <a:lnTo>
                    <a:pt x="1755233" y="0"/>
                  </a:lnTo>
                  <a:lnTo>
                    <a:pt x="1755233" y="2283222"/>
                  </a:lnTo>
                  <a:lnTo>
                    <a:pt x="0" y="2283222"/>
                  </a:lnTo>
                  <a:close/>
                </a:path>
              </a:pathLst>
            </a:custGeom>
            <a:solidFill>
              <a:srgbClr val="000000">
                <a:alpha val="0"/>
              </a:srgbClr>
            </a:solidFill>
            <a:ln w="38100" cap="sq">
              <a:solidFill>
                <a:srgbClr val="023D54">
                  <a:alpha val="89804"/>
                </a:srgbClr>
              </a:solidFill>
              <a:prstDash val="solid"/>
              <a:miter/>
            </a:ln>
          </p:spPr>
          <p:txBody>
            <a:bodyPr/>
            <a:lstStyle/>
            <a:p>
              <a:endParaRPr lang="pt-BR"/>
            </a:p>
          </p:txBody>
        </p:sp>
        <p:sp>
          <p:nvSpPr>
            <p:cNvPr id="13" name="TextBox 13"/>
            <p:cNvSpPr txBox="1"/>
            <p:nvPr/>
          </p:nvSpPr>
          <p:spPr>
            <a:xfrm>
              <a:off x="0" y="-47625"/>
              <a:ext cx="1755233" cy="2330847"/>
            </a:xfrm>
            <a:prstGeom prst="rect">
              <a:avLst/>
            </a:prstGeom>
          </p:spPr>
          <p:txBody>
            <a:bodyPr lIns="50800" tIns="50800" rIns="50800" bIns="50800" rtlCol="0" anchor="ctr"/>
            <a:lstStyle/>
            <a:p>
              <a:pPr algn="ctr">
                <a:lnSpc>
                  <a:spcPts val="2520"/>
                </a:lnSpc>
                <a:spcBef>
                  <a:spcPct val="0"/>
                </a:spcBef>
              </a:pPr>
              <a:endParaRPr/>
            </a:p>
          </p:txBody>
        </p:sp>
      </p:grpSp>
      <p:sp>
        <p:nvSpPr>
          <p:cNvPr id="14" name="Freeform 14"/>
          <p:cNvSpPr/>
          <p:nvPr/>
        </p:nvSpPr>
        <p:spPr>
          <a:xfrm>
            <a:off x="387309" y="3499049"/>
            <a:ext cx="17215315" cy="4514834"/>
          </a:xfrm>
          <a:custGeom>
            <a:avLst/>
            <a:gdLst/>
            <a:ahLst/>
            <a:cxnLst/>
            <a:rect l="l" t="t" r="r" b="b"/>
            <a:pathLst>
              <a:path w="17215315" h="4514834">
                <a:moveTo>
                  <a:pt x="0" y="0"/>
                </a:moveTo>
                <a:lnTo>
                  <a:pt x="17215315" y="0"/>
                </a:lnTo>
                <a:lnTo>
                  <a:pt x="17215315" y="4514834"/>
                </a:lnTo>
                <a:lnTo>
                  <a:pt x="0" y="4514834"/>
                </a:lnTo>
                <a:lnTo>
                  <a:pt x="0" y="0"/>
                </a:lnTo>
                <a:close/>
              </a:path>
            </a:pathLst>
          </a:custGeom>
          <a:blipFill>
            <a:blip r:embed="rId2"/>
            <a:stretch>
              <a:fillRect l="-434" r="-434"/>
            </a:stretch>
          </a:blipFill>
        </p:spPr>
        <p:txBody>
          <a:bodyPr/>
          <a:lstStyle/>
          <a:p>
            <a:endParaRPr lang="pt-BR"/>
          </a:p>
        </p:txBody>
      </p:sp>
      <p:sp>
        <p:nvSpPr>
          <p:cNvPr id="15" name="TextBox 15"/>
          <p:cNvSpPr txBox="1"/>
          <p:nvPr/>
        </p:nvSpPr>
        <p:spPr>
          <a:xfrm>
            <a:off x="1330944" y="1304250"/>
            <a:ext cx="15630265" cy="919354"/>
          </a:xfrm>
          <a:prstGeom prst="rect">
            <a:avLst/>
          </a:prstGeom>
        </p:spPr>
        <p:txBody>
          <a:bodyPr lIns="0" tIns="0" rIns="0" bIns="0" rtlCol="0" anchor="t">
            <a:spAutoFit/>
          </a:bodyPr>
          <a:lstStyle/>
          <a:p>
            <a:pPr algn="ctr">
              <a:lnSpc>
                <a:spcPts val="8161"/>
              </a:lnSpc>
            </a:pPr>
            <a:r>
              <a:rPr lang="en-US" sz="5829" spc="116" dirty="0">
                <a:solidFill>
                  <a:srgbClr val="272727"/>
                </a:solidFill>
                <a:latin typeface="Voga"/>
              </a:rPr>
              <a:t>ANÁLISE CONTRATOS - MÃO DE OBRA</a:t>
            </a: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grpSp>
        <p:nvGrpSpPr>
          <p:cNvPr id="2" name="Group 2"/>
          <p:cNvGrpSpPr/>
          <p:nvPr/>
        </p:nvGrpSpPr>
        <p:grpSpPr>
          <a:xfrm rot="-2700000">
            <a:off x="-4025886" y="-7445998"/>
            <a:ext cx="6664400" cy="8669109"/>
            <a:chOff x="0" y="0"/>
            <a:chExt cx="1755233" cy="2283222"/>
          </a:xfrm>
        </p:grpSpPr>
        <p:sp>
          <p:nvSpPr>
            <p:cNvPr id="3" name="Freeform 3"/>
            <p:cNvSpPr/>
            <p:nvPr/>
          </p:nvSpPr>
          <p:spPr>
            <a:xfrm>
              <a:off x="0" y="0"/>
              <a:ext cx="1755233" cy="2283222"/>
            </a:xfrm>
            <a:custGeom>
              <a:avLst/>
              <a:gdLst/>
              <a:ahLst/>
              <a:cxnLst/>
              <a:rect l="l" t="t" r="r" b="b"/>
              <a:pathLst>
                <a:path w="1755233" h="2283222">
                  <a:moveTo>
                    <a:pt x="0" y="0"/>
                  </a:moveTo>
                  <a:lnTo>
                    <a:pt x="1755233" y="0"/>
                  </a:lnTo>
                  <a:lnTo>
                    <a:pt x="1755233" y="2283222"/>
                  </a:lnTo>
                  <a:lnTo>
                    <a:pt x="0" y="2283222"/>
                  </a:lnTo>
                  <a:close/>
                </a:path>
              </a:pathLst>
            </a:custGeom>
            <a:solidFill>
              <a:srgbClr val="272727">
                <a:alpha val="89804"/>
              </a:srgbClr>
            </a:solidFill>
            <a:ln cap="sq">
              <a:noFill/>
              <a:prstDash val="solid"/>
              <a:miter/>
            </a:ln>
          </p:spPr>
          <p:txBody>
            <a:bodyPr/>
            <a:lstStyle/>
            <a:p>
              <a:endParaRPr lang="pt-BR"/>
            </a:p>
          </p:txBody>
        </p:sp>
        <p:sp>
          <p:nvSpPr>
            <p:cNvPr id="4" name="TextBox 4"/>
            <p:cNvSpPr txBox="1"/>
            <p:nvPr/>
          </p:nvSpPr>
          <p:spPr>
            <a:xfrm>
              <a:off x="0" y="-47625"/>
              <a:ext cx="1755233" cy="2330847"/>
            </a:xfrm>
            <a:prstGeom prst="rect">
              <a:avLst/>
            </a:prstGeom>
          </p:spPr>
          <p:txBody>
            <a:bodyPr lIns="50800" tIns="50800" rIns="50800" bIns="50800" rtlCol="0" anchor="ctr"/>
            <a:lstStyle/>
            <a:p>
              <a:pPr algn="ctr">
                <a:lnSpc>
                  <a:spcPts val="2520"/>
                </a:lnSpc>
                <a:spcBef>
                  <a:spcPct val="0"/>
                </a:spcBef>
              </a:pPr>
              <a:endParaRPr/>
            </a:p>
          </p:txBody>
        </p:sp>
      </p:grpSp>
      <p:grpSp>
        <p:nvGrpSpPr>
          <p:cNvPr id="5" name="Group 5"/>
          <p:cNvGrpSpPr/>
          <p:nvPr/>
        </p:nvGrpSpPr>
        <p:grpSpPr>
          <a:xfrm rot="-2700000">
            <a:off x="15651243" y="9728189"/>
            <a:ext cx="6664400" cy="8669109"/>
            <a:chOff x="0" y="0"/>
            <a:chExt cx="1755233" cy="2283222"/>
          </a:xfrm>
        </p:grpSpPr>
        <p:sp>
          <p:nvSpPr>
            <p:cNvPr id="6" name="Freeform 6"/>
            <p:cNvSpPr/>
            <p:nvPr/>
          </p:nvSpPr>
          <p:spPr>
            <a:xfrm>
              <a:off x="0" y="0"/>
              <a:ext cx="1755233" cy="2283222"/>
            </a:xfrm>
            <a:custGeom>
              <a:avLst/>
              <a:gdLst/>
              <a:ahLst/>
              <a:cxnLst/>
              <a:rect l="l" t="t" r="r" b="b"/>
              <a:pathLst>
                <a:path w="1755233" h="2283222">
                  <a:moveTo>
                    <a:pt x="0" y="0"/>
                  </a:moveTo>
                  <a:lnTo>
                    <a:pt x="1755233" y="0"/>
                  </a:lnTo>
                  <a:lnTo>
                    <a:pt x="1755233" y="2283222"/>
                  </a:lnTo>
                  <a:lnTo>
                    <a:pt x="0" y="2283222"/>
                  </a:lnTo>
                  <a:close/>
                </a:path>
              </a:pathLst>
            </a:custGeom>
            <a:solidFill>
              <a:srgbClr val="272727">
                <a:alpha val="89804"/>
              </a:srgbClr>
            </a:solidFill>
            <a:ln cap="sq">
              <a:noFill/>
              <a:prstDash val="solid"/>
              <a:miter/>
            </a:ln>
          </p:spPr>
          <p:txBody>
            <a:bodyPr/>
            <a:lstStyle/>
            <a:p>
              <a:endParaRPr lang="pt-BR"/>
            </a:p>
          </p:txBody>
        </p:sp>
        <p:sp>
          <p:nvSpPr>
            <p:cNvPr id="7" name="TextBox 7"/>
            <p:cNvSpPr txBox="1"/>
            <p:nvPr/>
          </p:nvSpPr>
          <p:spPr>
            <a:xfrm>
              <a:off x="0" y="-47625"/>
              <a:ext cx="1755233" cy="2330847"/>
            </a:xfrm>
            <a:prstGeom prst="rect">
              <a:avLst/>
            </a:prstGeom>
          </p:spPr>
          <p:txBody>
            <a:bodyPr lIns="50800" tIns="50800" rIns="50800" bIns="50800" rtlCol="0" anchor="ctr"/>
            <a:lstStyle/>
            <a:p>
              <a:pPr algn="ctr">
                <a:lnSpc>
                  <a:spcPts val="2520"/>
                </a:lnSpc>
                <a:spcBef>
                  <a:spcPct val="0"/>
                </a:spcBef>
              </a:pPr>
              <a:endParaRPr/>
            </a:p>
          </p:txBody>
        </p:sp>
      </p:grpSp>
      <p:grpSp>
        <p:nvGrpSpPr>
          <p:cNvPr id="8" name="Group 8"/>
          <p:cNvGrpSpPr/>
          <p:nvPr/>
        </p:nvGrpSpPr>
        <p:grpSpPr>
          <a:xfrm rot="-2700000">
            <a:off x="-4025886" y="-7139733"/>
            <a:ext cx="6664400" cy="8669109"/>
            <a:chOff x="0" y="0"/>
            <a:chExt cx="1755233" cy="2283222"/>
          </a:xfrm>
        </p:grpSpPr>
        <p:sp>
          <p:nvSpPr>
            <p:cNvPr id="9" name="Freeform 9"/>
            <p:cNvSpPr/>
            <p:nvPr/>
          </p:nvSpPr>
          <p:spPr>
            <a:xfrm>
              <a:off x="0" y="0"/>
              <a:ext cx="1755233" cy="2283222"/>
            </a:xfrm>
            <a:custGeom>
              <a:avLst/>
              <a:gdLst/>
              <a:ahLst/>
              <a:cxnLst/>
              <a:rect l="l" t="t" r="r" b="b"/>
              <a:pathLst>
                <a:path w="1755233" h="2283222">
                  <a:moveTo>
                    <a:pt x="0" y="0"/>
                  </a:moveTo>
                  <a:lnTo>
                    <a:pt x="1755233" y="0"/>
                  </a:lnTo>
                  <a:lnTo>
                    <a:pt x="1755233" y="2283222"/>
                  </a:lnTo>
                  <a:lnTo>
                    <a:pt x="0" y="2283222"/>
                  </a:lnTo>
                  <a:close/>
                </a:path>
              </a:pathLst>
            </a:custGeom>
            <a:solidFill>
              <a:srgbClr val="000000">
                <a:alpha val="0"/>
              </a:srgbClr>
            </a:solidFill>
            <a:ln w="38100" cap="sq">
              <a:solidFill>
                <a:srgbClr val="023D54">
                  <a:alpha val="89804"/>
                </a:srgbClr>
              </a:solidFill>
              <a:prstDash val="solid"/>
              <a:miter/>
            </a:ln>
          </p:spPr>
          <p:txBody>
            <a:bodyPr/>
            <a:lstStyle/>
            <a:p>
              <a:endParaRPr lang="pt-BR"/>
            </a:p>
          </p:txBody>
        </p:sp>
        <p:sp>
          <p:nvSpPr>
            <p:cNvPr id="10" name="TextBox 10"/>
            <p:cNvSpPr txBox="1"/>
            <p:nvPr/>
          </p:nvSpPr>
          <p:spPr>
            <a:xfrm>
              <a:off x="0" y="-47625"/>
              <a:ext cx="1755233" cy="2330847"/>
            </a:xfrm>
            <a:prstGeom prst="rect">
              <a:avLst/>
            </a:prstGeom>
          </p:spPr>
          <p:txBody>
            <a:bodyPr lIns="50800" tIns="50800" rIns="50800" bIns="50800" rtlCol="0" anchor="ctr"/>
            <a:lstStyle/>
            <a:p>
              <a:pPr algn="ctr">
                <a:lnSpc>
                  <a:spcPts val="2520"/>
                </a:lnSpc>
                <a:spcBef>
                  <a:spcPct val="0"/>
                </a:spcBef>
              </a:pPr>
              <a:endParaRPr/>
            </a:p>
          </p:txBody>
        </p:sp>
      </p:grpSp>
      <p:grpSp>
        <p:nvGrpSpPr>
          <p:cNvPr id="11" name="Group 11"/>
          <p:cNvGrpSpPr/>
          <p:nvPr/>
        </p:nvGrpSpPr>
        <p:grpSpPr>
          <a:xfrm rot="-2700000">
            <a:off x="15651243" y="9312941"/>
            <a:ext cx="6664400" cy="8669109"/>
            <a:chOff x="0" y="0"/>
            <a:chExt cx="1755233" cy="2283222"/>
          </a:xfrm>
        </p:grpSpPr>
        <p:sp>
          <p:nvSpPr>
            <p:cNvPr id="12" name="Freeform 12"/>
            <p:cNvSpPr/>
            <p:nvPr/>
          </p:nvSpPr>
          <p:spPr>
            <a:xfrm>
              <a:off x="0" y="0"/>
              <a:ext cx="1755233" cy="2283222"/>
            </a:xfrm>
            <a:custGeom>
              <a:avLst/>
              <a:gdLst/>
              <a:ahLst/>
              <a:cxnLst/>
              <a:rect l="l" t="t" r="r" b="b"/>
              <a:pathLst>
                <a:path w="1755233" h="2283222">
                  <a:moveTo>
                    <a:pt x="0" y="0"/>
                  </a:moveTo>
                  <a:lnTo>
                    <a:pt x="1755233" y="0"/>
                  </a:lnTo>
                  <a:lnTo>
                    <a:pt x="1755233" y="2283222"/>
                  </a:lnTo>
                  <a:lnTo>
                    <a:pt x="0" y="2283222"/>
                  </a:lnTo>
                  <a:close/>
                </a:path>
              </a:pathLst>
            </a:custGeom>
            <a:solidFill>
              <a:srgbClr val="000000">
                <a:alpha val="0"/>
              </a:srgbClr>
            </a:solidFill>
            <a:ln w="38100" cap="sq">
              <a:solidFill>
                <a:srgbClr val="023D54">
                  <a:alpha val="89804"/>
                </a:srgbClr>
              </a:solidFill>
              <a:prstDash val="solid"/>
              <a:miter/>
            </a:ln>
          </p:spPr>
          <p:txBody>
            <a:bodyPr/>
            <a:lstStyle/>
            <a:p>
              <a:endParaRPr lang="pt-BR"/>
            </a:p>
          </p:txBody>
        </p:sp>
        <p:sp>
          <p:nvSpPr>
            <p:cNvPr id="13" name="TextBox 13"/>
            <p:cNvSpPr txBox="1"/>
            <p:nvPr/>
          </p:nvSpPr>
          <p:spPr>
            <a:xfrm>
              <a:off x="0" y="-47625"/>
              <a:ext cx="1755233" cy="2330847"/>
            </a:xfrm>
            <a:prstGeom prst="rect">
              <a:avLst/>
            </a:prstGeom>
          </p:spPr>
          <p:txBody>
            <a:bodyPr lIns="50800" tIns="50800" rIns="50800" bIns="50800" rtlCol="0" anchor="ctr"/>
            <a:lstStyle/>
            <a:p>
              <a:pPr algn="ctr">
                <a:lnSpc>
                  <a:spcPts val="2520"/>
                </a:lnSpc>
                <a:spcBef>
                  <a:spcPct val="0"/>
                </a:spcBef>
              </a:pPr>
              <a:endParaRPr/>
            </a:p>
          </p:txBody>
        </p:sp>
      </p:grpSp>
      <p:sp>
        <p:nvSpPr>
          <p:cNvPr id="14" name="Freeform 14"/>
          <p:cNvSpPr/>
          <p:nvPr/>
        </p:nvSpPr>
        <p:spPr>
          <a:xfrm>
            <a:off x="387309" y="3499049"/>
            <a:ext cx="17215315" cy="4514834"/>
          </a:xfrm>
          <a:custGeom>
            <a:avLst/>
            <a:gdLst/>
            <a:ahLst/>
            <a:cxnLst/>
            <a:rect l="l" t="t" r="r" b="b"/>
            <a:pathLst>
              <a:path w="17215315" h="4514834">
                <a:moveTo>
                  <a:pt x="0" y="0"/>
                </a:moveTo>
                <a:lnTo>
                  <a:pt x="17215315" y="0"/>
                </a:lnTo>
                <a:lnTo>
                  <a:pt x="17215315" y="4514834"/>
                </a:lnTo>
                <a:lnTo>
                  <a:pt x="0" y="4514834"/>
                </a:lnTo>
                <a:lnTo>
                  <a:pt x="0" y="0"/>
                </a:lnTo>
                <a:close/>
              </a:path>
            </a:pathLst>
          </a:custGeom>
          <a:blipFill>
            <a:blip r:embed="rId2"/>
            <a:stretch>
              <a:fillRect t="-263" b="-263"/>
            </a:stretch>
          </a:blipFill>
        </p:spPr>
        <p:txBody>
          <a:bodyPr/>
          <a:lstStyle/>
          <a:p>
            <a:endParaRPr lang="pt-BR"/>
          </a:p>
        </p:txBody>
      </p:sp>
      <p:sp>
        <p:nvSpPr>
          <p:cNvPr id="15" name="TextBox 15"/>
          <p:cNvSpPr txBox="1"/>
          <p:nvPr/>
        </p:nvSpPr>
        <p:spPr>
          <a:xfrm>
            <a:off x="1330944" y="1304250"/>
            <a:ext cx="15630265" cy="919354"/>
          </a:xfrm>
          <a:prstGeom prst="rect">
            <a:avLst/>
          </a:prstGeom>
        </p:spPr>
        <p:txBody>
          <a:bodyPr lIns="0" tIns="0" rIns="0" bIns="0" rtlCol="0" anchor="t">
            <a:spAutoFit/>
          </a:bodyPr>
          <a:lstStyle/>
          <a:p>
            <a:pPr algn="ctr">
              <a:lnSpc>
                <a:spcPts val="8161"/>
              </a:lnSpc>
            </a:pPr>
            <a:r>
              <a:rPr lang="en-US" sz="5829" spc="116" dirty="0">
                <a:solidFill>
                  <a:srgbClr val="272727"/>
                </a:solidFill>
                <a:latin typeface="Voga"/>
              </a:rPr>
              <a:t>ANÁLISE CONTRATOS - INFORMÁTICA</a:t>
            </a: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grpSp>
        <p:nvGrpSpPr>
          <p:cNvPr id="2" name="Group 2"/>
          <p:cNvGrpSpPr/>
          <p:nvPr/>
        </p:nvGrpSpPr>
        <p:grpSpPr>
          <a:xfrm rot="-2700000">
            <a:off x="-4025886" y="-7445998"/>
            <a:ext cx="6664400" cy="8669109"/>
            <a:chOff x="0" y="0"/>
            <a:chExt cx="1755233" cy="2283222"/>
          </a:xfrm>
        </p:grpSpPr>
        <p:sp>
          <p:nvSpPr>
            <p:cNvPr id="3" name="Freeform 3"/>
            <p:cNvSpPr/>
            <p:nvPr/>
          </p:nvSpPr>
          <p:spPr>
            <a:xfrm>
              <a:off x="0" y="0"/>
              <a:ext cx="1755233" cy="2283222"/>
            </a:xfrm>
            <a:custGeom>
              <a:avLst/>
              <a:gdLst/>
              <a:ahLst/>
              <a:cxnLst/>
              <a:rect l="l" t="t" r="r" b="b"/>
              <a:pathLst>
                <a:path w="1755233" h="2283222">
                  <a:moveTo>
                    <a:pt x="0" y="0"/>
                  </a:moveTo>
                  <a:lnTo>
                    <a:pt x="1755233" y="0"/>
                  </a:lnTo>
                  <a:lnTo>
                    <a:pt x="1755233" y="2283222"/>
                  </a:lnTo>
                  <a:lnTo>
                    <a:pt x="0" y="2283222"/>
                  </a:lnTo>
                  <a:close/>
                </a:path>
              </a:pathLst>
            </a:custGeom>
            <a:solidFill>
              <a:srgbClr val="272727">
                <a:alpha val="89804"/>
              </a:srgbClr>
            </a:solidFill>
            <a:ln cap="sq">
              <a:noFill/>
              <a:prstDash val="solid"/>
              <a:miter/>
            </a:ln>
          </p:spPr>
          <p:txBody>
            <a:bodyPr/>
            <a:lstStyle/>
            <a:p>
              <a:endParaRPr lang="pt-BR"/>
            </a:p>
          </p:txBody>
        </p:sp>
        <p:sp>
          <p:nvSpPr>
            <p:cNvPr id="4" name="TextBox 4"/>
            <p:cNvSpPr txBox="1"/>
            <p:nvPr/>
          </p:nvSpPr>
          <p:spPr>
            <a:xfrm>
              <a:off x="0" y="-47625"/>
              <a:ext cx="1755233" cy="2330847"/>
            </a:xfrm>
            <a:prstGeom prst="rect">
              <a:avLst/>
            </a:prstGeom>
          </p:spPr>
          <p:txBody>
            <a:bodyPr lIns="50800" tIns="50800" rIns="50800" bIns="50800" rtlCol="0" anchor="ctr"/>
            <a:lstStyle/>
            <a:p>
              <a:pPr algn="ctr">
                <a:lnSpc>
                  <a:spcPts val="2520"/>
                </a:lnSpc>
                <a:spcBef>
                  <a:spcPct val="0"/>
                </a:spcBef>
              </a:pPr>
              <a:endParaRPr/>
            </a:p>
          </p:txBody>
        </p:sp>
      </p:grpSp>
      <p:grpSp>
        <p:nvGrpSpPr>
          <p:cNvPr id="5" name="Group 5"/>
          <p:cNvGrpSpPr/>
          <p:nvPr/>
        </p:nvGrpSpPr>
        <p:grpSpPr>
          <a:xfrm rot="-2700000">
            <a:off x="15651243" y="9728189"/>
            <a:ext cx="6664400" cy="8669109"/>
            <a:chOff x="0" y="0"/>
            <a:chExt cx="1755233" cy="2283222"/>
          </a:xfrm>
        </p:grpSpPr>
        <p:sp>
          <p:nvSpPr>
            <p:cNvPr id="6" name="Freeform 6"/>
            <p:cNvSpPr/>
            <p:nvPr/>
          </p:nvSpPr>
          <p:spPr>
            <a:xfrm>
              <a:off x="0" y="0"/>
              <a:ext cx="1755233" cy="2283222"/>
            </a:xfrm>
            <a:custGeom>
              <a:avLst/>
              <a:gdLst/>
              <a:ahLst/>
              <a:cxnLst/>
              <a:rect l="l" t="t" r="r" b="b"/>
              <a:pathLst>
                <a:path w="1755233" h="2283222">
                  <a:moveTo>
                    <a:pt x="0" y="0"/>
                  </a:moveTo>
                  <a:lnTo>
                    <a:pt x="1755233" y="0"/>
                  </a:lnTo>
                  <a:lnTo>
                    <a:pt x="1755233" y="2283222"/>
                  </a:lnTo>
                  <a:lnTo>
                    <a:pt x="0" y="2283222"/>
                  </a:lnTo>
                  <a:close/>
                </a:path>
              </a:pathLst>
            </a:custGeom>
            <a:solidFill>
              <a:srgbClr val="272727">
                <a:alpha val="89804"/>
              </a:srgbClr>
            </a:solidFill>
            <a:ln cap="sq">
              <a:noFill/>
              <a:prstDash val="solid"/>
              <a:miter/>
            </a:ln>
          </p:spPr>
          <p:txBody>
            <a:bodyPr/>
            <a:lstStyle/>
            <a:p>
              <a:endParaRPr lang="pt-BR"/>
            </a:p>
          </p:txBody>
        </p:sp>
        <p:sp>
          <p:nvSpPr>
            <p:cNvPr id="7" name="TextBox 7"/>
            <p:cNvSpPr txBox="1"/>
            <p:nvPr/>
          </p:nvSpPr>
          <p:spPr>
            <a:xfrm>
              <a:off x="0" y="-47625"/>
              <a:ext cx="1755233" cy="2330847"/>
            </a:xfrm>
            <a:prstGeom prst="rect">
              <a:avLst/>
            </a:prstGeom>
          </p:spPr>
          <p:txBody>
            <a:bodyPr lIns="50800" tIns="50800" rIns="50800" bIns="50800" rtlCol="0" anchor="ctr"/>
            <a:lstStyle/>
            <a:p>
              <a:pPr algn="ctr">
                <a:lnSpc>
                  <a:spcPts val="2520"/>
                </a:lnSpc>
                <a:spcBef>
                  <a:spcPct val="0"/>
                </a:spcBef>
              </a:pPr>
              <a:endParaRPr/>
            </a:p>
          </p:txBody>
        </p:sp>
      </p:grpSp>
      <p:grpSp>
        <p:nvGrpSpPr>
          <p:cNvPr id="8" name="Group 8"/>
          <p:cNvGrpSpPr/>
          <p:nvPr/>
        </p:nvGrpSpPr>
        <p:grpSpPr>
          <a:xfrm rot="-2700000">
            <a:off x="-4025886" y="-7139733"/>
            <a:ext cx="6664400" cy="8669109"/>
            <a:chOff x="0" y="0"/>
            <a:chExt cx="1755233" cy="2283222"/>
          </a:xfrm>
        </p:grpSpPr>
        <p:sp>
          <p:nvSpPr>
            <p:cNvPr id="9" name="Freeform 9"/>
            <p:cNvSpPr/>
            <p:nvPr/>
          </p:nvSpPr>
          <p:spPr>
            <a:xfrm>
              <a:off x="0" y="0"/>
              <a:ext cx="1755233" cy="2283222"/>
            </a:xfrm>
            <a:custGeom>
              <a:avLst/>
              <a:gdLst/>
              <a:ahLst/>
              <a:cxnLst/>
              <a:rect l="l" t="t" r="r" b="b"/>
              <a:pathLst>
                <a:path w="1755233" h="2283222">
                  <a:moveTo>
                    <a:pt x="0" y="0"/>
                  </a:moveTo>
                  <a:lnTo>
                    <a:pt x="1755233" y="0"/>
                  </a:lnTo>
                  <a:lnTo>
                    <a:pt x="1755233" y="2283222"/>
                  </a:lnTo>
                  <a:lnTo>
                    <a:pt x="0" y="2283222"/>
                  </a:lnTo>
                  <a:close/>
                </a:path>
              </a:pathLst>
            </a:custGeom>
            <a:solidFill>
              <a:srgbClr val="000000">
                <a:alpha val="0"/>
              </a:srgbClr>
            </a:solidFill>
            <a:ln w="38100" cap="sq">
              <a:solidFill>
                <a:srgbClr val="023D54">
                  <a:alpha val="89804"/>
                </a:srgbClr>
              </a:solidFill>
              <a:prstDash val="solid"/>
              <a:miter/>
            </a:ln>
          </p:spPr>
          <p:txBody>
            <a:bodyPr/>
            <a:lstStyle/>
            <a:p>
              <a:endParaRPr lang="pt-BR"/>
            </a:p>
          </p:txBody>
        </p:sp>
        <p:sp>
          <p:nvSpPr>
            <p:cNvPr id="10" name="TextBox 10"/>
            <p:cNvSpPr txBox="1"/>
            <p:nvPr/>
          </p:nvSpPr>
          <p:spPr>
            <a:xfrm>
              <a:off x="0" y="-47625"/>
              <a:ext cx="1755233" cy="2330847"/>
            </a:xfrm>
            <a:prstGeom prst="rect">
              <a:avLst/>
            </a:prstGeom>
          </p:spPr>
          <p:txBody>
            <a:bodyPr lIns="50800" tIns="50800" rIns="50800" bIns="50800" rtlCol="0" anchor="ctr"/>
            <a:lstStyle/>
            <a:p>
              <a:pPr algn="ctr">
                <a:lnSpc>
                  <a:spcPts val="2520"/>
                </a:lnSpc>
                <a:spcBef>
                  <a:spcPct val="0"/>
                </a:spcBef>
              </a:pPr>
              <a:endParaRPr/>
            </a:p>
          </p:txBody>
        </p:sp>
      </p:grpSp>
      <p:grpSp>
        <p:nvGrpSpPr>
          <p:cNvPr id="11" name="Group 11"/>
          <p:cNvGrpSpPr/>
          <p:nvPr/>
        </p:nvGrpSpPr>
        <p:grpSpPr>
          <a:xfrm rot="-2700000">
            <a:off x="15651243" y="9312941"/>
            <a:ext cx="6664400" cy="8669109"/>
            <a:chOff x="0" y="0"/>
            <a:chExt cx="1755233" cy="2283222"/>
          </a:xfrm>
        </p:grpSpPr>
        <p:sp>
          <p:nvSpPr>
            <p:cNvPr id="12" name="Freeform 12"/>
            <p:cNvSpPr/>
            <p:nvPr/>
          </p:nvSpPr>
          <p:spPr>
            <a:xfrm>
              <a:off x="0" y="0"/>
              <a:ext cx="1755233" cy="2283222"/>
            </a:xfrm>
            <a:custGeom>
              <a:avLst/>
              <a:gdLst/>
              <a:ahLst/>
              <a:cxnLst/>
              <a:rect l="l" t="t" r="r" b="b"/>
              <a:pathLst>
                <a:path w="1755233" h="2283222">
                  <a:moveTo>
                    <a:pt x="0" y="0"/>
                  </a:moveTo>
                  <a:lnTo>
                    <a:pt x="1755233" y="0"/>
                  </a:lnTo>
                  <a:lnTo>
                    <a:pt x="1755233" y="2283222"/>
                  </a:lnTo>
                  <a:lnTo>
                    <a:pt x="0" y="2283222"/>
                  </a:lnTo>
                  <a:close/>
                </a:path>
              </a:pathLst>
            </a:custGeom>
            <a:solidFill>
              <a:srgbClr val="000000">
                <a:alpha val="0"/>
              </a:srgbClr>
            </a:solidFill>
            <a:ln w="38100" cap="sq">
              <a:solidFill>
                <a:srgbClr val="023D54">
                  <a:alpha val="89804"/>
                </a:srgbClr>
              </a:solidFill>
              <a:prstDash val="solid"/>
              <a:miter/>
            </a:ln>
          </p:spPr>
          <p:txBody>
            <a:bodyPr/>
            <a:lstStyle/>
            <a:p>
              <a:endParaRPr lang="pt-BR"/>
            </a:p>
          </p:txBody>
        </p:sp>
        <p:sp>
          <p:nvSpPr>
            <p:cNvPr id="13" name="TextBox 13"/>
            <p:cNvSpPr txBox="1"/>
            <p:nvPr/>
          </p:nvSpPr>
          <p:spPr>
            <a:xfrm>
              <a:off x="0" y="-47625"/>
              <a:ext cx="1755233" cy="2330847"/>
            </a:xfrm>
            <a:prstGeom prst="rect">
              <a:avLst/>
            </a:prstGeom>
          </p:spPr>
          <p:txBody>
            <a:bodyPr lIns="50800" tIns="50800" rIns="50800" bIns="50800" rtlCol="0" anchor="ctr"/>
            <a:lstStyle/>
            <a:p>
              <a:pPr algn="ctr">
                <a:lnSpc>
                  <a:spcPts val="2520"/>
                </a:lnSpc>
                <a:spcBef>
                  <a:spcPct val="0"/>
                </a:spcBef>
              </a:pPr>
              <a:endParaRPr/>
            </a:p>
          </p:txBody>
        </p:sp>
      </p:grpSp>
      <p:sp>
        <p:nvSpPr>
          <p:cNvPr id="14" name="Freeform 14"/>
          <p:cNvSpPr/>
          <p:nvPr/>
        </p:nvSpPr>
        <p:spPr>
          <a:xfrm>
            <a:off x="387309" y="3499049"/>
            <a:ext cx="17215315" cy="4514834"/>
          </a:xfrm>
          <a:custGeom>
            <a:avLst/>
            <a:gdLst/>
            <a:ahLst/>
            <a:cxnLst/>
            <a:rect l="l" t="t" r="r" b="b"/>
            <a:pathLst>
              <a:path w="17215315" h="4514834">
                <a:moveTo>
                  <a:pt x="0" y="0"/>
                </a:moveTo>
                <a:lnTo>
                  <a:pt x="17215315" y="0"/>
                </a:lnTo>
                <a:lnTo>
                  <a:pt x="17215315" y="4514834"/>
                </a:lnTo>
                <a:lnTo>
                  <a:pt x="0" y="4514834"/>
                </a:lnTo>
                <a:lnTo>
                  <a:pt x="0" y="0"/>
                </a:lnTo>
                <a:close/>
              </a:path>
            </a:pathLst>
          </a:custGeom>
          <a:blipFill>
            <a:blip r:embed="rId2"/>
            <a:stretch>
              <a:fillRect t="-956" b="-956"/>
            </a:stretch>
          </a:blipFill>
        </p:spPr>
        <p:txBody>
          <a:bodyPr/>
          <a:lstStyle/>
          <a:p>
            <a:endParaRPr lang="pt-BR"/>
          </a:p>
        </p:txBody>
      </p:sp>
      <p:sp>
        <p:nvSpPr>
          <p:cNvPr id="15" name="TextBox 15"/>
          <p:cNvSpPr txBox="1"/>
          <p:nvPr/>
        </p:nvSpPr>
        <p:spPr>
          <a:xfrm>
            <a:off x="1330944" y="1304250"/>
            <a:ext cx="15630265" cy="919354"/>
          </a:xfrm>
          <a:prstGeom prst="rect">
            <a:avLst/>
          </a:prstGeom>
        </p:spPr>
        <p:txBody>
          <a:bodyPr lIns="0" tIns="0" rIns="0" bIns="0" rtlCol="0" anchor="t">
            <a:spAutoFit/>
          </a:bodyPr>
          <a:lstStyle/>
          <a:p>
            <a:pPr algn="ctr">
              <a:lnSpc>
                <a:spcPts val="8161"/>
              </a:lnSpc>
            </a:pPr>
            <a:r>
              <a:rPr lang="en-US" sz="5829" spc="116" dirty="0">
                <a:solidFill>
                  <a:srgbClr val="272727"/>
                </a:solidFill>
                <a:latin typeface="Voga"/>
              </a:rPr>
              <a:t>ANÁLISE CONTRATOS - SERVIÇOS DE ENGENHARIA</a:t>
            </a: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grpSp>
        <p:nvGrpSpPr>
          <p:cNvPr id="2" name="Group 2"/>
          <p:cNvGrpSpPr/>
          <p:nvPr/>
        </p:nvGrpSpPr>
        <p:grpSpPr>
          <a:xfrm rot="-2700000">
            <a:off x="-4025886" y="-7445998"/>
            <a:ext cx="6664400" cy="8669109"/>
            <a:chOff x="0" y="0"/>
            <a:chExt cx="1755233" cy="2283222"/>
          </a:xfrm>
        </p:grpSpPr>
        <p:sp>
          <p:nvSpPr>
            <p:cNvPr id="3" name="Freeform 3"/>
            <p:cNvSpPr/>
            <p:nvPr/>
          </p:nvSpPr>
          <p:spPr>
            <a:xfrm>
              <a:off x="0" y="0"/>
              <a:ext cx="1755233" cy="2283222"/>
            </a:xfrm>
            <a:custGeom>
              <a:avLst/>
              <a:gdLst/>
              <a:ahLst/>
              <a:cxnLst/>
              <a:rect l="l" t="t" r="r" b="b"/>
              <a:pathLst>
                <a:path w="1755233" h="2283222">
                  <a:moveTo>
                    <a:pt x="0" y="0"/>
                  </a:moveTo>
                  <a:lnTo>
                    <a:pt x="1755233" y="0"/>
                  </a:lnTo>
                  <a:lnTo>
                    <a:pt x="1755233" y="2283222"/>
                  </a:lnTo>
                  <a:lnTo>
                    <a:pt x="0" y="2283222"/>
                  </a:lnTo>
                  <a:close/>
                </a:path>
              </a:pathLst>
            </a:custGeom>
            <a:solidFill>
              <a:srgbClr val="272727">
                <a:alpha val="89804"/>
              </a:srgbClr>
            </a:solidFill>
            <a:ln cap="sq">
              <a:noFill/>
              <a:prstDash val="solid"/>
              <a:miter/>
            </a:ln>
          </p:spPr>
          <p:txBody>
            <a:bodyPr/>
            <a:lstStyle/>
            <a:p>
              <a:endParaRPr lang="pt-BR"/>
            </a:p>
          </p:txBody>
        </p:sp>
        <p:sp>
          <p:nvSpPr>
            <p:cNvPr id="4" name="TextBox 4"/>
            <p:cNvSpPr txBox="1"/>
            <p:nvPr/>
          </p:nvSpPr>
          <p:spPr>
            <a:xfrm>
              <a:off x="0" y="-47625"/>
              <a:ext cx="1755233" cy="2330847"/>
            </a:xfrm>
            <a:prstGeom prst="rect">
              <a:avLst/>
            </a:prstGeom>
          </p:spPr>
          <p:txBody>
            <a:bodyPr lIns="50800" tIns="50800" rIns="50800" bIns="50800" rtlCol="0" anchor="ctr"/>
            <a:lstStyle/>
            <a:p>
              <a:pPr algn="ctr">
                <a:lnSpc>
                  <a:spcPts val="2520"/>
                </a:lnSpc>
                <a:spcBef>
                  <a:spcPct val="0"/>
                </a:spcBef>
              </a:pPr>
              <a:endParaRPr/>
            </a:p>
          </p:txBody>
        </p:sp>
      </p:grpSp>
      <p:grpSp>
        <p:nvGrpSpPr>
          <p:cNvPr id="5" name="Group 5"/>
          <p:cNvGrpSpPr/>
          <p:nvPr/>
        </p:nvGrpSpPr>
        <p:grpSpPr>
          <a:xfrm rot="-2700000">
            <a:off x="15651243" y="9728189"/>
            <a:ext cx="6664400" cy="8669109"/>
            <a:chOff x="0" y="0"/>
            <a:chExt cx="1755233" cy="2283222"/>
          </a:xfrm>
        </p:grpSpPr>
        <p:sp>
          <p:nvSpPr>
            <p:cNvPr id="6" name="Freeform 6"/>
            <p:cNvSpPr/>
            <p:nvPr/>
          </p:nvSpPr>
          <p:spPr>
            <a:xfrm>
              <a:off x="0" y="0"/>
              <a:ext cx="1755233" cy="2283222"/>
            </a:xfrm>
            <a:custGeom>
              <a:avLst/>
              <a:gdLst/>
              <a:ahLst/>
              <a:cxnLst/>
              <a:rect l="l" t="t" r="r" b="b"/>
              <a:pathLst>
                <a:path w="1755233" h="2283222">
                  <a:moveTo>
                    <a:pt x="0" y="0"/>
                  </a:moveTo>
                  <a:lnTo>
                    <a:pt x="1755233" y="0"/>
                  </a:lnTo>
                  <a:lnTo>
                    <a:pt x="1755233" y="2283222"/>
                  </a:lnTo>
                  <a:lnTo>
                    <a:pt x="0" y="2283222"/>
                  </a:lnTo>
                  <a:close/>
                </a:path>
              </a:pathLst>
            </a:custGeom>
            <a:solidFill>
              <a:srgbClr val="272727">
                <a:alpha val="89804"/>
              </a:srgbClr>
            </a:solidFill>
            <a:ln cap="sq">
              <a:noFill/>
              <a:prstDash val="solid"/>
              <a:miter/>
            </a:ln>
          </p:spPr>
          <p:txBody>
            <a:bodyPr/>
            <a:lstStyle/>
            <a:p>
              <a:endParaRPr lang="pt-BR"/>
            </a:p>
          </p:txBody>
        </p:sp>
        <p:sp>
          <p:nvSpPr>
            <p:cNvPr id="7" name="TextBox 7"/>
            <p:cNvSpPr txBox="1"/>
            <p:nvPr/>
          </p:nvSpPr>
          <p:spPr>
            <a:xfrm>
              <a:off x="0" y="-47625"/>
              <a:ext cx="1755233" cy="2330847"/>
            </a:xfrm>
            <a:prstGeom prst="rect">
              <a:avLst/>
            </a:prstGeom>
          </p:spPr>
          <p:txBody>
            <a:bodyPr lIns="50800" tIns="50800" rIns="50800" bIns="50800" rtlCol="0" anchor="ctr"/>
            <a:lstStyle/>
            <a:p>
              <a:pPr algn="ctr">
                <a:lnSpc>
                  <a:spcPts val="2520"/>
                </a:lnSpc>
                <a:spcBef>
                  <a:spcPct val="0"/>
                </a:spcBef>
              </a:pPr>
              <a:endParaRPr/>
            </a:p>
          </p:txBody>
        </p:sp>
      </p:grpSp>
      <p:grpSp>
        <p:nvGrpSpPr>
          <p:cNvPr id="8" name="Group 8"/>
          <p:cNvGrpSpPr/>
          <p:nvPr/>
        </p:nvGrpSpPr>
        <p:grpSpPr>
          <a:xfrm rot="-2700000">
            <a:off x="-4025886" y="-7139733"/>
            <a:ext cx="6664400" cy="8669109"/>
            <a:chOff x="0" y="0"/>
            <a:chExt cx="1755233" cy="2283222"/>
          </a:xfrm>
        </p:grpSpPr>
        <p:sp>
          <p:nvSpPr>
            <p:cNvPr id="9" name="Freeform 9"/>
            <p:cNvSpPr/>
            <p:nvPr/>
          </p:nvSpPr>
          <p:spPr>
            <a:xfrm>
              <a:off x="0" y="0"/>
              <a:ext cx="1755233" cy="2283222"/>
            </a:xfrm>
            <a:custGeom>
              <a:avLst/>
              <a:gdLst/>
              <a:ahLst/>
              <a:cxnLst/>
              <a:rect l="l" t="t" r="r" b="b"/>
              <a:pathLst>
                <a:path w="1755233" h="2283222">
                  <a:moveTo>
                    <a:pt x="0" y="0"/>
                  </a:moveTo>
                  <a:lnTo>
                    <a:pt x="1755233" y="0"/>
                  </a:lnTo>
                  <a:lnTo>
                    <a:pt x="1755233" y="2283222"/>
                  </a:lnTo>
                  <a:lnTo>
                    <a:pt x="0" y="2283222"/>
                  </a:lnTo>
                  <a:close/>
                </a:path>
              </a:pathLst>
            </a:custGeom>
            <a:solidFill>
              <a:srgbClr val="000000">
                <a:alpha val="0"/>
              </a:srgbClr>
            </a:solidFill>
            <a:ln w="38100" cap="sq">
              <a:solidFill>
                <a:srgbClr val="023D54">
                  <a:alpha val="89804"/>
                </a:srgbClr>
              </a:solidFill>
              <a:prstDash val="solid"/>
              <a:miter/>
            </a:ln>
          </p:spPr>
          <p:txBody>
            <a:bodyPr/>
            <a:lstStyle/>
            <a:p>
              <a:endParaRPr lang="pt-BR"/>
            </a:p>
          </p:txBody>
        </p:sp>
        <p:sp>
          <p:nvSpPr>
            <p:cNvPr id="10" name="TextBox 10"/>
            <p:cNvSpPr txBox="1"/>
            <p:nvPr/>
          </p:nvSpPr>
          <p:spPr>
            <a:xfrm>
              <a:off x="0" y="-47625"/>
              <a:ext cx="1755233" cy="2330847"/>
            </a:xfrm>
            <a:prstGeom prst="rect">
              <a:avLst/>
            </a:prstGeom>
          </p:spPr>
          <p:txBody>
            <a:bodyPr lIns="50800" tIns="50800" rIns="50800" bIns="50800" rtlCol="0" anchor="ctr"/>
            <a:lstStyle/>
            <a:p>
              <a:pPr algn="ctr">
                <a:lnSpc>
                  <a:spcPts val="2520"/>
                </a:lnSpc>
                <a:spcBef>
                  <a:spcPct val="0"/>
                </a:spcBef>
              </a:pPr>
              <a:endParaRPr/>
            </a:p>
          </p:txBody>
        </p:sp>
      </p:grpSp>
      <p:grpSp>
        <p:nvGrpSpPr>
          <p:cNvPr id="11" name="Group 11"/>
          <p:cNvGrpSpPr/>
          <p:nvPr/>
        </p:nvGrpSpPr>
        <p:grpSpPr>
          <a:xfrm rot="-2700000">
            <a:off x="15651243" y="9312941"/>
            <a:ext cx="6664400" cy="8669109"/>
            <a:chOff x="0" y="0"/>
            <a:chExt cx="1755233" cy="2283222"/>
          </a:xfrm>
        </p:grpSpPr>
        <p:sp>
          <p:nvSpPr>
            <p:cNvPr id="12" name="Freeform 12"/>
            <p:cNvSpPr/>
            <p:nvPr/>
          </p:nvSpPr>
          <p:spPr>
            <a:xfrm>
              <a:off x="0" y="0"/>
              <a:ext cx="1755233" cy="2283222"/>
            </a:xfrm>
            <a:custGeom>
              <a:avLst/>
              <a:gdLst/>
              <a:ahLst/>
              <a:cxnLst/>
              <a:rect l="l" t="t" r="r" b="b"/>
              <a:pathLst>
                <a:path w="1755233" h="2283222">
                  <a:moveTo>
                    <a:pt x="0" y="0"/>
                  </a:moveTo>
                  <a:lnTo>
                    <a:pt x="1755233" y="0"/>
                  </a:lnTo>
                  <a:lnTo>
                    <a:pt x="1755233" y="2283222"/>
                  </a:lnTo>
                  <a:lnTo>
                    <a:pt x="0" y="2283222"/>
                  </a:lnTo>
                  <a:close/>
                </a:path>
              </a:pathLst>
            </a:custGeom>
            <a:solidFill>
              <a:srgbClr val="000000">
                <a:alpha val="0"/>
              </a:srgbClr>
            </a:solidFill>
            <a:ln w="38100" cap="sq">
              <a:solidFill>
                <a:srgbClr val="023D54">
                  <a:alpha val="89804"/>
                </a:srgbClr>
              </a:solidFill>
              <a:prstDash val="solid"/>
              <a:miter/>
            </a:ln>
          </p:spPr>
          <p:txBody>
            <a:bodyPr/>
            <a:lstStyle/>
            <a:p>
              <a:endParaRPr lang="pt-BR"/>
            </a:p>
          </p:txBody>
        </p:sp>
        <p:sp>
          <p:nvSpPr>
            <p:cNvPr id="13" name="TextBox 13"/>
            <p:cNvSpPr txBox="1"/>
            <p:nvPr/>
          </p:nvSpPr>
          <p:spPr>
            <a:xfrm>
              <a:off x="0" y="-47625"/>
              <a:ext cx="1755233" cy="2330847"/>
            </a:xfrm>
            <a:prstGeom prst="rect">
              <a:avLst/>
            </a:prstGeom>
          </p:spPr>
          <p:txBody>
            <a:bodyPr lIns="50800" tIns="50800" rIns="50800" bIns="50800" rtlCol="0" anchor="ctr"/>
            <a:lstStyle/>
            <a:p>
              <a:pPr algn="ctr">
                <a:lnSpc>
                  <a:spcPts val="2520"/>
                </a:lnSpc>
                <a:spcBef>
                  <a:spcPct val="0"/>
                </a:spcBef>
              </a:pPr>
              <a:endParaRPr/>
            </a:p>
          </p:txBody>
        </p:sp>
      </p:grpSp>
      <p:sp>
        <p:nvSpPr>
          <p:cNvPr id="14" name="Freeform 14"/>
          <p:cNvSpPr/>
          <p:nvPr/>
        </p:nvSpPr>
        <p:spPr>
          <a:xfrm>
            <a:off x="387309" y="3499049"/>
            <a:ext cx="17215315" cy="4514834"/>
          </a:xfrm>
          <a:custGeom>
            <a:avLst/>
            <a:gdLst/>
            <a:ahLst/>
            <a:cxnLst/>
            <a:rect l="l" t="t" r="r" b="b"/>
            <a:pathLst>
              <a:path w="17215315" h="4514834">
                <a:moveTo>
                  <a:pt x="0" y="0"/>
                </a:moveTo>
                <a:lnTo>
                  <a:pt x="17215315" y="0"/>
                </a:lnTo>
                <a:lnTo>
                  <a:pt x="17215315" y="4514834"/>
                </a:lnTo>
                <a:lnTo>
                  <a:pt x="0" y="4514834"/>
                </a:lnTo>
                <a:lnTo>
                  <a:pt x="0" y="0"/>
                </a:lnTo>
                <a:close/>
              </a:path>
            </a:pathLst>
          </a:custGeom>
          <a:blipFill>
            <a:blip r:embed="rId2"/>
            <a:stretch>
              <a:fillRect l="-434" r="-434"/>
            </a:stretch>
          </a:blipFill>
        </p:spPr>
        <p:txBody>
          <a:bodyPr/>
          <a:lstStyle/>
          <a:p>
            <a:endParaRPr lang="pt-BR"/>
          </a:p>
        </p:txBody>
      </p:sp>
      <p:sp>
        <p:nvSpPr>
          <p:cNvPr id="15" name="TextBox 15"/>
          <p:cNvSpPr txBox="1"/>
          <p:nvPr/>
        </p:nvSpPr>
        <p:spPr>
          <a:xfrm>
            <a:off x="1330944" y="1304250"/>
            <a:ext cx="15630265" cy="919354"/>
          </a:xfrm>
          <a:prstGeom prst="rect">
            <a:avLst/>
          </a:prstGeom>
        </p:spPr>
        <p:txBody>
          <a:bodyPr lIns="0" tIns="0" rIns="0" bIns="0" rtlCol="0" anchor="t">
            <a:spAutoFit/>
          </a:bodyPr>
          <a:lstStyle/>
          <a:p>
            <a:pPr algn="ctr">
              <a:lnSpc>
                <a:spcPts val="8161"/>
              </a:lnSpc>
            </a:pPr>
            <a:r>
              <a:rPr lang="en-US" sz="5829" spc="116" dirty="0">
                <a:solidFill>
                  <a:srgbClr val="272727"/>
                </a:solidFill>
                <a:latin typeface="Voga"/>
              </a:rPr>
              <a:t>ANÁLISE CONTRATOS - OBRAS</a:t>
            </a: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grpSp>
        <p:nvGrpSpPr>
          <p:cNvPr id="2" name="Group 2"/>
          <p:cNvGrpSpPr/>
          <p:nvPr/>
        </p:nvGrpSpPr>
        <p:grpSpPr>
          <a:xfrm rot="-2700000">
            <a:off x="-4025886" y="-7445998"/>
            <a:ext cx="6664400" cy="8669109"/>
            <a:chOff x="0" y="0"/>
            <a:chExt cx="1755233" cy="2283222"/>
          </a:xfrm>
        </p:grpSpPr>
        <p:sp>
          <p:nvSpPr>
            <p:cNvPr id="3" name="Freeform 3"/>
            <p:cNvSpPr/>
            <p:nvPr/>
          </p:nvSpPr>
          <p:spPr>
            <a:xfrm>
              <a:off x="0" y="0"/>
              <a:ext cx="1755233" cy="2283222"/>
            </a:xfrm>
            <a:custGeom>
              <a:avLst/>
              <a:gdLst/>
              <a:ahLst/>
              <a:cxnLst/>
              <a:rect l="l" t="t" r="r" b="b"/>
              <a:pathLst>
                <a:path w="1755233" h="2283222">
                  <a:moveTo>
                    <a:pt x="0" y="0"/>
                  </a:moveTo>
                  <a:lnTo>
                    <a:pt x="1755233" y="0"/>
                  </a:lnTo>
                  <a:lnTo>
                    <a:pt x="1755233" y="2283222"/>
                  </a:lnTo>
                  <a:lnTo>
                    <a:pt x="0" y="2283222"/>
                  </a:lnTo>
                  <a:close/>
                </a:path>
              </a:pathLst>
            </a:custGeom>
            <a:solidFill>
              <a:srgbClr val="272727">
                <a:alpha val="89804"/>
              </a:srgbClr>
            </a:solidFill>
            <a:ln cap="sq">
              <a:noFill/>
              <a:prstDash val="solid"/>
              <a:miter/>
            </a:ln>
          </p:spPr>
          <p:txBody>
            <a:bodyPr/>
            <a:lstStyle/>
            <a:p>
              <a:endParaRPr lang="pt-BR"/>
            </a:p>
          </p:txBody>
        </p:sp>
        <p:sp>
          <p:nvSpPr>
            <p:cNvPr id="4" name="TextBox 4"/>
            <p:cNvSpPr txBox="1"/>
            <p:nvPr/>
          </p:nvSpPr>
          <p:spPr>
            <a:xfrm>
              <a:off x="0" y="-47625"/>
              <a:ext cx="1755233" cy="2330847"/>
            </a:xfrm>
            <a:prstGeom prst="rect">
              <a:avLst/>
            </a:prstGeom>
          </p:spPr>
          <p:txBody>
            <a:bodyPr lIns="50800" tIns="50800" rIns="50800" bIns="50800" rtlCol="0" anchor="ctr"/>
            <a:lstStyle/>
            <a:p>
              <a:pPr algn="ctr">
                <a:lnSpc>
                  <a:spcPts val="2520"/>
                </a:lnSpc>
                <a:spcBef>
                  <a:spcPct val="0"/>
                </a:spcBef>
              </a:pPr>
              <a:endParaRPr/>
            </a:p>
          </p:txBody>
        </p:sp>
      </p:grpSp>
      <p:grpSp>
        <p:nvGrpSpPr>
          <p:cNvPr id="5" name="Group 5"/>
          <p:cNvGrpSpPr/>
          <p:nvPr/>
        </p:nvGrpSpPr>
        <p:grpSpPr>
          <a:xfrm rot="-2700000">
            <a:off x="15651243" y="9728189"/>
            <a:ext cx="6664400" cy="8669109"/>
            <a:chOff x="0" y="0"/>
            <a:chExt cx="1755233" cy="2283222"/>
          </a:xfrm>
        </p:grpSpPr>
        <p:sp>
          <p:nvSpPr>
            <p:cNvPr id="6" name="Freeform 6"/>
            <p:cNvSpPr/>
            <p:nvPr/>
          </p:nvSpPr>
          <p:spPr>
            <a:xfrm>
              <a:off x="0" y="0"/>
              <a:ext cx="1755233" cy="2283222"/>
            </a:xfrm>
            <a:custGeom>
              <a:avLst/>
              <a:gdLst/>
              <a:ahLst/>
              <a:cxnLst/>
              <a:rect l="l" t="t" r="r" b="b"/>
              <a:pathLst>
                <a:path w="1755233" h="2283222">
                  <a:moveTo>
                    <a:pt x="0" y="0"/>
                  </a:moveTo>
                  <a:lnTo>
                    <a:pt x="1755233" y="0"/>
                  </a:lnTo>
                  <a:lnTo>
                    <a:pt x="1755233" y="2283222"/>
                  </a:lnTo>
                  <a:lnTo>
                    <a:pt x="0" y="2283222"/>
                  </a:lnTo>
                  <a:close/>
                </a:path>
              </a:pathLst>
            </a:custGeom>
            <a:solidFill>
              <a:srgbClr val="272727">
                <a:alpha val="89804"/>
              </a:srgbClr>
            </a:solidFill>
            <a:ln cap="sq">
              <a:noFill/>
              <a:prstDash val="solid"/>
              <a:miter/>
            </a:ln>
          </p:spPr>
          <p:txBody>
            <a:bodyPr/>
            <a:lstStyle/>
            <a:p>
              <a:endParaRPr lang="pt-BR"/>
            </a:p>
          </p:txBody>
        </p:sp>
        <p:sp>
          <p:nvSpPr>
            <p:cNvPr id="7" name="TextBox 7"/>
            <p:cNvSpPr txBox="1"/>
            <p:nvPr/>
          </p:nvSpPr>
          <p:spPr>
            <a:xfrm>
              <a:off x="0" y="-47625"/>
              <a:ext cx="1755233" cy="2330847"/>
            </a:xfrm>
            <a:prstGeom prst="rect">
              <a:avLst/>
            </a:prstGeom>
          </p:spPr>
          <p:txBody>
            <a:bodyPr lIns="50800" tIns="50800" rIns="50800" bIns="50800" rtlCol="0" anchor="ctr"/>
            <a:lstStyle/>
            <a:p>
              <a:pPr algn="ctr">
                <a:lnSpc>
                  <a:spcPts val="2520"/>
                </a:lnSpc>
                <a:spcBef>
                  <a:spcPct val="0"/>
                </a:spcBef>
              </a:pPr>
              <a:endParaRPr/>
            </a:p>
          </p:txBody>
        </p:sp>
      </p:grpSp>
      <p:grpSp>
        <p:nvGrpSpPr>
          <p:cNvPr id="8" name="Group 8"/>
          <p:cNvGrpSpPr/>
          <p:nvPr/>
        </p:nvGrpSpPr>
        <p:grpSpPr>
          <a:xfrm rot="-2700000">
            <a:off x="-4025886" y="-7139733"/>
            <a:ext cx="6664400" cy="8669109"/>
            <a:chOff x="0" y="0"/>
            <a:chExt cx="1755233" cy="2283222"/>
          </a:xfrm>
        </p:grpSpPr>
        <p:sp>
          <p:nvSpPr>
            <p:cNvPr id="9" name="Freeform 9"/>
            <p:cNvSpPr/>
            <p:nvPr/>
          </p:nvSpPr>
          <p:spPr>
            <a:xfrm>
              <a:off x="0" y="0"/>
              <a:ext cx="1755233" cy="2283222"/>
            </a:xfrm>
            <a:custGeom>
              <a:avLst/>
              <a:gdLst/>
              <a:ahLst/>
              <a:cxnLst/>
              <a:rect l="l" t="t" r="r" b="b"/>
              <a:pathLst>
                <a:path w="1755233" h="2283222">
                  <a:moveTo>
                    <a:pt x="0" y="0"/>
                  </a:moveTo>
                  <a:lnTo>
                    <a:pt x="1755233" y="0"/>
                  </a:lnTo>
                  <a:lnTo>
                    <a:pt x="1755233" y="2283222"/>
                  </a:lnTo>
                  <a:lnTo>
                    <a:pt x="0" y="2283222"/>
                  </a:lnTo>
                  <a:close/>
                </a:path>
              </a:pathLst>
            </a:custGeom>
            <a:solidFill>
              <a:srgbClr val="000000">
                <a:alpha val="0"/>
              </a:srgbClr>
            </a:solidFill>
            <a:ln w="38100" cap="sq">
              <a:solidFill>
                <a:srgbClr val="023D54">
                  <a:alpha val="89804"/>
                </a:srgbClr>
              </a:solidFill>
              <a:prstDash val="solid"/>
              <a:miter/>
            </a:ln>
          </p:spPr>
          <p:txBody>
            <a:bodyPr/>
            <a:lstStyle/>
            <a:p>
              <a:endParaRPr lang="pt-BR"/>
            </a:p>
          </p:txBody>
        </p:sp>
        <p:sp>
          <p:nvSpPr>
            <p:cNvPr id="10" name="TextBox 10"/>
            <p:cNvSpPr txBox="1"/>
            <p:nvPr/>
          </p:nvSpPr>
          <p:spPr>
            <a:xfrm>
              <a:off x="0" y="-47625"/>
              <a:ext cx="1755233" cy="2330847"/>
            </a:xfrm>
            <a:prstGeom prst="rect">
              <a:avLst/>
            </a:prstGeom>
          </p:spPr>
          <p:txBody>
            <a:bodyPr lIns="50800" tIns="50800" rIns="50800" bIns="50800" rtlCol="0" anchor="ctr"/>
            <a:lstStyle/>
            <a:p>
              <a:pPr algn="ctr">
                <a:lnSpc>
                  <a:spcPts val="2520"/>
                </a:lnSpc>
                <a:spcBef>
                  <a:spcPct val="0"/>
                </a:spcBef>
              </a:pPr>
              <a:endParaRPr/>
            </a:p>
          </p:txBody>
        </p:sp>
      </p:grpSp>
      <p:grpSp>
        <p:nvGrpSpPr>
          <p:cNvPr id="11" name="Group 11"/>
          <p:cNvGrpSpPr/>
          <p:nvPr/>
        </p:nvGrpSpPr>
        <p:grpSpPr>
          <a:xfrm rot="-2700000">
            <a:off x="15651243" y="9312941"/>
            <a:ext cx="6664400" cy="8669109"/>
            <a:chOff x="0" y="0"/>
            <a:chExt cx="1755233" cy="2283222"/>
          </a:xfrm>
        </p:grpSpPr>
        <p:sp>
          <p:nvSpPr>
            <p:cNvPr id="12" name="Freeform 12"/>
            <p:cNvSpPr/>
            <p:nvPr/>
          </p:nvSpPr>
          <p:spPr>
            <a:xfrm>
              <a:off x="0" y="0"/>
              <a:ext cx="1755233" cy="2283222"/>
            </a:xfrm>
            <a:custGeom>
              <a:avLst/>
              <a:gdLst/>
              <a:ahLst/>
              <a:cxnLst/>
              <a:rect l="l" t="t" r="r" b="b"/>
              <a:pathLst>
                <a:path w="1755233" h="2283222">
                  <a:moveTo>
                    <a:pt x="0" y="0"/>
                  </a:moveTo>
                  <a:lnTo>
                    <a:pt x="1755233" y="0"/>
                  </a:lnTo>
                  <a:lnTo>
                    <a:pt x="1755233" y="2283222"/>
                  </a:lnTo>
                  <a:lnTo>
                    <a:pt x="0" y="2283222"/>
                  </a:lnTo>
                  <a:close/>
                </a:path>
              </a:pathLst>
            </a:custGeom>
            <a:solidFill>
              <a:srgbClr val="000000">
                <a:alpha val="0"/>
              </a:srgbClr>
            </a:solidFill>
            <a:ln w="38100" cap="sq">
              <a:solidFill>
                <a:srgbClr val="023D54">
                  <a:alpha val="89804"/>
                </a:srgbClr>
              </a:solidFill>
              <a:prstDash val="solid"/>
              <a:miter/>
            </a:ln>
          </p:spPr>
          <p:txBody>
            <a:bodyPr/>
            <a:lstStyle/>
            <a:p>
              <a:endParaRPr lang="pt-BR"/>
            </a:p>
          </p:txBody>
        </p:sp>
        <p:sp>
          <p:nvSpPr>
            <p:cNvPr id="13" name="TextBox 13"/>
            <p:cNvSpPr txBox="1"/>
            <p:nvPr/>
          </p:nvSpPr>
          <p:spPr>
            <a:xfrm>
              <a:off x="0" y="-47625"/>
              <a:ext cx="1755233" cy="2330847"/>
            </a:xfrm>
            <a:prstGeom prst="rect">
              <a:avLst/>
            </a:prstGeom>
          </p:spPr>
          <p:txBody>
            <a:bodyPr lIns="50800" tIns="50800" rIns="50800" bIns="50800" rtlCol="0" anchor="ctr"/>
            <a:lstStyle/>
            <a:p>
              <a:pPr algn="ctr">
                <a:lnSpc>
                  <a:spcPts val="2520"/>
                </a:lnSpc>
                <a:spcBef>
                  <a:spcPct val="0"/>
                </a:spcBef>
              </a:pPr>
              <a:endParaRPr/>
            </a:p>
          </p:txBody>
        </p:sp>
      </p:grpSp>
      <p:sp>
        <p:nvSpPr>
          <p:cNvPr id="14" name="Freeform 14"/>
          <p:cNvSpPr/>
          <p:nvPr/>
        </p:nvSpPr>
        <p:spPr>
          <a:xfrm>
            <a:off x="387309" y="3499049"/>
            <a:ext cx="17215315" cy="4514834"/>
          </a:xfrm>
          <a:custGeom>
            <a:avLst/>
            <a:gdLst/>
            <a:ahLst/>
            <a:cxnLst/>
            <a:rect l="l" t="t" r="r" b="b"/>
            <a:pathLst>
              <a:path w="17215315" h="4514834">
                <a:moveTo>
                  <a:pt x="0" y="0"/>
                </a:moveTo>
                <a:lnTo>
                  <a:pt x="17215315" y="0"/>
                </a:lnTo>
                <a:lnTo>
                  <a:pt x="17215315" y="4514834"/>
                </a:lnTo>
                <a:lnTo>
                  <a:pt x="0" y="4514834"/>
                </a:lnTo>
                <a:lnTo>
                  <a:pt x="0" y="0"/>
                </a:lnTo>
                <a:close/>
              </a:path>
            </a:pathLst>
          </a:custGeom>
          <a:blipFill>
            <a:blip r:embed="rId2"/>
            <a:stretch>
              <a:fillRect t="-1649" b="-1649"/>
            </a:stretch>
          </a:blipFill>
        </p:spPr>
        <p:txBody>
          <a:bodyPr/>
          <a:lstStyle/>
          <a:p>
            <a:endParaRPr lang="pt-BR"/>
          </a:p>
        </p:txBody>
      </p:sp>
      <p:sp>
        <p:nvSpPr>
          <p:cNvPr id="15" name="TextBox 15"/>
          <p:cNvSpPr txBox="1"/>
          <p:nvPr/>
        </p:nvSpPr>
        <p:spPr>
          <a:xfrm>
            <a:off x="1330944" y="1304250"/>
            <a:ext cx="15630265" cy="919354"/>
          </a:xfrm>
          <a:prstGeom prst="rect">
            <a:avLst/>
          </a:prstGeom>
        </p:spPr>
        <p:txBody>
          <a:bodyPr lIns="0" tIns="0" rIns="0" bIns="0" rtlCol="0" anchor="t">
            <a:spAutoFit/>
          </a:bodyPr>
          <a:lstStyle/>
          <a:p>
            <a:pPr algn="ctr">
              <a:lnSpc>
                <a:spcPts val="8161"/>
              </a:lnSpc>
            </a:pPr>
            <a:r>
              <a:rPr lang="en-US" sz="5829" spc="116" dirty="0">
                <a:solidFill>
                  <a:srgbClr val="272727"/>
                </a:solidFill>
                <a:latin typeface="Voga"/>
              </a:rPr>
              <a:t>ANÁLISE CONTRATOS - SEM CATEGORIA DEFINIDA</a:t>
            </a: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grpSp>
        <p:nvGrpSpPr>
          <p:cNvPr id="2" name="Group 2"/>
          <p:cNvGrpSpPr/>
          <p:nvPr/>
        </p:nvGrpSpPr>
        <p:grpSpPr>
          <a:xfrm rot="-2700000">
            <a:off x="-4025886" y="-7445998"/>
            <a:ext cx="6664400" cy="8669109"/>
            <a:chOff x="0" y="0"/>
            <a:chExt cx="1755233" cy="2283222"/>
          </a:xfrm>
        </p:grpSpPr>
        <p:sp>
          <p:nvSpPr>
            <p:cNvPr id="3" name="Freeform 3"/>
            <p:cNvSpPr/>
            <p:nvPr/>
          </p:nvSpPr>
          <p:spPr>
            <a:xfrm>
              <a:off x="0" y="0"/>
              <a:ext cx="1755233" cy="2283222"/>
            </a:xfrm>
            <a:custGeom>
              <a:avLst/>
              <a:gdLst/>
              <a:ahLst/>
              <a:cxnLst/>
              <a:rect l="l" t="t" r="r" b="b"/>
              <a:pathLst>
                <a:path w="1755233" h="2283222">
                  <a:moveTo>
                    <a:pt x="0" y="0"/>
                  </a:moveTo>
                  <a:lnTo>
                    <a:pt x="1755233" y="0"/>
                  </a:lnTo>
                  <a:lnTo>
                    <a:pt x="1755233" y="2283222"/>
                  </a:lnTo>
                  <a:lnTo>
                    <a:pt x="0" y="2283222"/>
                  </a:lnTo>
                  <a:close/>
                </a:path>
              </a:pathLst>
            </a:custGeom>
            <a:solidFill>
              <a:srgbClr val="272727">
                <a:alpha val="89804"/>
              </a:srgbClr>
            </a:solidFill>
            <a:ln cap="sq">
              <a:noFill/>
              <a:prstDash val="solid"/>
              <a:miter/>
            </a:ln>
          </p:spPr>
          <p:txBody>
            <a:bodyPr/>
            <a:lstStyle/>
            <a:p>
              <a:endParaRPr lang="pt-BR"/>
            </a:p>
          </p:txBody>
        </p:sp>
        <p:sp>
          <p:nvSpPr>
            <p:cNvPr id="4" name="TextBox 4"/>
            <p:cNvSpPr txBox="1"/>
            <p:nvPr/>
          </p:nvSpPr>
          <p:spPr>
            <a:xfrm>
              <a:off x="0" y="-47625"/>
              <a:ext cx="1755233" cy="2330847"/>
            </a:xfrm>
            <a:prstGeom prst="rect">
              <a:avLst/>
            </a:prstGeom>
          </p:spPr>
          <p:txBody>
            <a:bodyPr lIns="50800" tIns="50800" rIns="50800" bIns="50800" rtlCol="0" anchor="ctr"/>
            <a:lstStyle/>
            <a:p>
              <a:pPr algn="ctr">
                <a:lnSpc>
                  <a:spcPts val="2520"/>
                </a:lnSpc>
                <a:spcBef>
                  <a:spcPct val="0"/>
                </a:spcBef>
              </a:pPr>
              <a:endParaRPr/>
            </a:p>
          </p:txBody>
        </p:sp>
      </p:grpSp>
      <p:grpSp>
        <p:nvGrpSpPr>
          <p:cNvPr id="5" name="Group 5"/>
          <p:cNvGrpSpPr/>
          <p:nvPr/>
        </p:nvGrpSpPr>
        <p:grpSpPr>
          <a:xfrm rot="-2700000">
            <a:off x="15651243" y="9728189"/>
            <a:ext cx="6664400" cy="8669109"/>
            <a:chOff x="0" y="0"/>
            <a:chExt cx="1755233" cy="2283222"/>
          </a:xfrm>
        </p:grpSpPr>
        <p:sp>
          <p:nvSpPr>
            <p:cNvPr id="6" name="Freeform 6"/>
            <p:cNvSpPr/>
            <p:nvPr/>
          </p:nvSpPr>
          <p:spPr>
            <a:xfrm>
              <a:off x="0" y="0"/>
              <a:ext cx="1755233" cy="2283222"/>
            </a:xfrm>
            <a:custGeom>
              <a:avLst/>
              <a:gdLst/>
              <a:ahLst/>
              <a:cxnLst/>
              <a:rect l="l" t="t" r="r" b="b"/>
              <a:pathLst>
                <a:path w="1755233" h="2283222">
                  <a:moveTo>
                    <a:pt x="0" y="0"/>
                  </a:moveTo>
                  <a:lnTo>
                    <a:pt x="1755233" y="0"/>
                  </a:lnTo>
                  <a:lnTo>
                    <a:pt x="1755233" y="2283222"/>
                  </a:lnTo>
                  <a:lnTo>
                    <a:pt x="0" y="2283222"/>
                  </a:lnTo>
                  <a:close/>
                </a:path>
              </a:pathLst>
            </a:custGeom>
            <a:solidFill>
              <a:srgbClr val="272727">
                <a:alpha val="89804"/>
              </a:srgbClr>
            </a:solidFill>
            <a:ln cap="sq">
              <a:noFill/>
              <a:prstDash val="solid"/>
              <a:miter/>
            </a:ln>
          </p:spPr>
          <p:txBody>
            <a:bodyPr/>
            <a:lstStyle/>
            <a:p>
              <a:endParaRPr lang="pt-BR"/>
            </a:p>
          </p:txBody>
        </p:sp>
        <p:sp>
          <p:nvSpPr>
            <p:cNvPr id="7" name="TextBox 7"/>
            <p:cNvSpPr txBox="1"/>
            <p:nvPr/>
          </p:nvSpPr>
          <p:spPr>
            <a:xfrm>
              <a:off x="0" y="-47625"/>
              <a:ext cx="1755233" cy="2330847"/>
            </a:xfrm>
            <a:prstGeom prst="rect">
              <a:avLst/>
            </a:prstGeom>
          </p:spPr>
          <p:txBody>
            <a:bodyPr lIns="50800" tIns="50800" rIns="50800" bIns="50800" rtlCol="0" anchor="ctr"/>
            <a:lstStyle/>
            <a:p>
              <a:pPr algn="ctr">
                <a:lnSpc>
                  <a:spcPts val="2520"/>
                </a:lnSpc>
                <a:spcBef>
                  <a:spcPct val="0"/>
                </a:spcBef>
              </a:pPr>
              <a:endParaRPr/>
            </a:p>
          </p:txBody>
        </p:sp>
      </p:grpSp>
      <p:grpSp>
        <p:nvGrpSpPr>
          <p:cNvPr id="8" name="Group 8"/>
          <p:cNvGrpSpPr/>
          <p:nvPr/>
        </p:nvGrpSpPr>
        <p:grpSpPr>
          <a:xfrm rot="-2700000">
            <a:off x="-4025886" y="-7139733"/>
            <a:ext cx="6664400" cy="8669109"/>
            <a:chOff x="0" y="0"/>
            <a:chExt cx="1755233" cy="2283222"/>
          </a:xfrm>
        </p:grpSpPr>
        <p:sp>
          <p:nvSpPr>
            <p:cNvPr id="9" name="Freeform 9"/>
            <p:cNvSpPr/>
            <p:nvPr/>
          </p:nvSpPr>
          <p:spPr>
            <a:xfrm>
              <a:off x="0" y="0"/>
              <a:ext cx="1755233" cy="2283222"/>
            </a:xfrm>
            <a:custGeom>
              <a:avLst/>
              <a:gdLst/>
              <a:ahLst/>
              <a:cxnLst/>
              <a:rect l="l" t="t" r="r" b="b"/>
              <a:pathLst>
                <a:path w="1755233" h="2283222">
                  <a:moveTo>
                    <a:pt x="0" y="0"/>
                  </a:moveTo>
                  <a:lnTo>
                    <a:pt x="1755233" y="0"/>
                  </a:lnTo>
                  <a:lnTo>
                    <a:pt x="1755233" y="2283222"/>
                  </a:lnTo>
                  <a:lnTo>
                    <a:pt x="0" y="2283222"/>
                  </a:lnTo>
                  <a:close/>
                </a:path>
              </a:pathLst>
            </a:custGeom>
            <a:solidFill>
              <a:srgbClr val="000000">
                <a:alpha val="0"/>
              </a:srgbClr>
            </a:solidFill>
            <a:ln w="38100" cap="sq">
              <a:solidFill>
                <a:srgbClr val="023D54">
                  <a:alpha val="89804"/>
                </a:srgbClr>
              </a:solidFill>
              <a:prstDash val="solid"/>
              <a:miter/>
            </a:ln>
          </p:spPr>
          <p:txBody>
            <a:bodyPr/>
            <a:lstStyle/>
            <a:p>
              <a:endParaRPr lang="pt-BR"/>
            </a:p>
          </p:txBody>
        </p:sp>
        <p:sp>
          <p:nvSpPr>
            <p:cNvPr id="10" name="TextBox 10"/>
            <p:cNvSpPr txBox="1"/>
            <p:nvPr/>
          </p:nvSpPr>
          <p:spPr>
            <a:xfrm>
              <a:off x="0" y="-47625"/>
              <a:ext cx="1755233" cy="2330847"/>
            </a:xfrm>
            <a:prstGeom prst="rect">
              <a:avLst/>
            </a:prstGeom>
          </p:spPr>
          <p:txBody>
            <a:bodyPr lIns="50800" tIns="50800" rIns="50800" bIns="50800" rtlCol="0" anchor="ctr"/>
            <a:lstStyle/>
            <a:p>
              <a:pPr algn="ctr">
                <a:lnSpc>
                  <a:spcPts val="2520"/>
                </a:lnSpc>
                <a:spcBef>
                  <a:spcPct val="0"/>
                </a:spcBef>
              </a:pPr>
              <a:endParaRPr/>
            </a:p>
          </p:txBody>
        </p:sp>
      </p:grpSp>
      <p:grpSp>
        <p:nvGrpSpPr>
          <p:cNvPr id="11" name="Group 11"/>
          <p:cNvGrpSpPr/>
          <p:nvPr/>
        </p:nvGrpSpPr>
        <p:grpSpPr>
          <a:xfrm rot="-2700000">
            <a:off x="15651243" y="9312941"/>
            <a:ext cx="6664400" cy="8669109"/>
            <a:chOff x="0" y="0"/>
            <a:chExt cx="1755233" cy="2283222"/>
          </a:xfrm>
        </p:grpSpPr>
        <p:sp>
          <p:nvSpPr>
            <p:cNvPr id="12" name="Freeform 12"/>
            <p:cNvSpPr/>
            <p:nvPr/>
          </p:nvSpPr>
          <p:spPr>
            <a:xfrm>
              <a:off x="0" y="0"/>
              <a:ext cx="1755233" cy="2283222"/>
            </a:xfrm>
            <a:custGeom>
              <a:avLst/>
              <a:gdLst/>
              <a:ahLst/>
              <a:cxnLst/>
              <a:rect l="l" t="t" r="r" b="b"/>
              <a:pathLst>
                <a:path w="1755233" h="2283222">
                  <a:moveTo>
                    <a:pt x="0" y="0"/>
                  </a:moveTo>
                  <a:lnTo>
                    <a:pt x="1755233" y="0"/>
                  </a:lnTo>
                  <a:lnTo>
                    <a:pt x="1755233" y="2283222"/>
                  </a:lnTo>
                  <a:lnTo>
                    <a:pt x="0" y="2283222"/>
                  </a:lnTo>
                  <a:close/>
                </a:path>
              </a:pathLst>
            </a:custGeom>
            <a:solidFill>
              <a:srgbClr val="000000">
                <a:alpha val="0"/>
              </a:srgbClr>
            </a:solidFill>
            <a:ln w="38100" cap="sq">
              <a:solidFill>
                <a:srgbClr val="023D54">
                  <a:alpha val="89804"/>
                </a:srgbClr>
              </a:solidFill>
              <a:prstDash val="solid"/>
              <a:miter/>
            </a:ln>
          </p:spPr>
          <p:txBody>
            <a:bodyPr/>
            <a:lstStyle/>
            <a:p>
              <a:endParaRPr lang="pt-BR"/>
            </a:p>
          </p:txBody>
        </p:sp>
        <p:sp>
          <p:nvSpPr>
            <p:cNvPr id="13" name="TextBox 13"/>
            <p:cNvSpPr txBox="1"/>
            <p:nvPr/>
          </p:nvSpPr>
          <p:spPr>
            <a:xfrm>
              <a:off x="0" y="-47625"/>
              <a:ext cx="1755233" cy="2330847"/>
            </a:xfrm>
            <a:prstGeom prst="rect">
              <a:avLst/>
            </a:prstGeom>
          </p:spPr>
          <p:txBody>
            <a:bodyPr lIns="50800" tIns="50800" rIns="50800" bIns="50800" rtlCol="0" anchor="ctr"/>
            <a:lstStyle/>
            <a:p>
              <a:pPr algn="ctr">
                <a:lnSpc>
                  <a:spcPts val="2520"/>
                </a:lnSpc>
                <a:spcBef>
                  <a:spcPct val="0"/>
                </a:spcBef>
              </a:pPr>
              <a:endParaRPr/>
            </a:p>
          </p:txBody>
        </p:sp>
      </p:grpSp>
      <p:sp>
        <p:nvSpPr>
          <p:cNvPr id="14" name="Freeform 14"/>
          <p:cNvSpPr/>
          <p:nvPr/>
        </p:nvSpPr>
        <p:spPr>
          <a:xfrm>
            <a:off x="769966" y="3517565"/>
            <a:ext cx="16489334" cy="4276439"/>
          </a:xfrm>
          <a:custGeom>
            <a:avLst/>
            <a:gdLst/>
            <a:ahLst/>
            <a:cxnLst/>
            <a:rect l="l" t="t" r="r" b="b"/>
            <a:pathLst>
              <a:path w="16489334" h="4276439">
                <a:moveTo>
                  <a:pt x="0" y="0"/>
                </a:moveTo>
                <a:lnTo>
                  <a:pt x="16489334" y="0"/>
                </a:lnTo>
                <a:lnTo>
                  <a:pt x="16489334" y="4276440"/>
                </a:lnTo>
                <a:lnTo>
                  <a:pt x="0" y="4276440"/>
                </a:lnTo>
                <a:lnTo>
                  <a:pt x="0" y="0"/>
                </a:lnTo>
                <a:close/>
              </a:path>
            </a:pathLst>
          </a:custGeom>
          <a:blipFill>
            <a:blip r:embed="rId2"/>
            <a:stretch>
              <a:fillRect/>
            </a:stretch>
          </a:blipFill>
        </p:spPr>
        <p:txBody>
          <a:bodyPr/>
          <a:lstStyle/>
          <a:p>
            <a:endParaRPr lang="pt-BR"/>
          </a:p>
        </p:txBody>
      </p:sp>
      <p:sp>
        <p:nvSpPr>
          <p:cNvPr id="15" name="TextBox 15"/>
          <p:cNvSpPr txBox="1"/>
          <p:nvPr/>
        </p:nvSpPr>
        <p:spPr>
          <a:xfrm>
            <a:off x="1330944" y="1304250"/>
            <a:ext cx="15630265" cy="919354"/>
          </a:xfrm>
          <a:prstGeom prst="rect">
            <a:avLst/>
          </a:prstGeom>
        </p:spPr>
        <p:txBody>
          <a:bodyPr lIns="0" tIns="0" rIns="0" bIns="0" rtlCol="0" anchor="t">
            <a:spAutoFit/>
          </a:bodyPr>
          <a:lstStyle/>
          <a:p>
            <a:pPr algn="ctr">
              <a:lnSpc>
                <a:spcPts val="8161"/>
              </a:lnSpc>
            </a:pPr>
            <a:r>
              <a:rPr lang="en-US" sz="5829" spc="116" dirty="0">
                <a:solidFill>
                  <a:srgbClr val="272727"/>
                </a:solidFill>
                <a:latin typeface="Voga"/>
              </a:rPr>
              <a:t>ANÁLISE CONTRATOS - TODAS AS CATEGORIAS</a:t>
            </a: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grpSp>
        <p:nvGrpSpPr>
          <p:cNvPr id="2" name="Group 2"/>
          <p:cNvGrpSpPr/>
          <p:nvPr/>
        </p:nvGrpSpPr>
        <p:grpSpPr>
          <a:xfrm rot="-2700000">
            <a:off x="-6727590" y="-4916355"/>
            <a:ext cx="6664400" cy="8669109"/>
            <a:chOff x="0" y="0"/>
            <a:chExt cx="1755233" cy="2283222"/>
          </a:xfrm>
        </p:grpSpPr>
        <p:sp>
          <p:nvSpPr>
            <p:cNvPr id="3" name="Freeform 3"/>
            <p:cNvSpPr/>
            <p:nvPr/>
          </p:nvSpPr>
          <p:spPr>
            <a:xfrm>
              <a:off x="0" y="0"/>
              <a:ext cx="1755233" cy="2283222"/>
            </a:xfrm>
            <a:custGeom>
              <a:avLst/>
              <a:gdLst/>
              <a:ahLst/>
              <a:cxnLst/>
              <a:rect l="l" t="t" r="r" b="b"/>
              <a:pathLst>
                <a:path w="1755233" h="2283222">
                  <a:moveTo>
                    <a:pt x="0" y="0"/>
                  </a:moveTo>
                  <a:lnTo>
                    <a:pt x="1755233" y="0"/>
                  </a:lnTo>
                  <a:lnTo>
                    <a:pt x="1755233" y="2283222"/>
                  </a:lnTo>
                  <a:lnTo>
                    <a:pt x="0" y="2283222"/>
                  </a:lnTo>
                  <a:close/>
                </a:path>
              </a:pathLst>
            </a:custGeom>
            <a:solidFill>
              <a:srgbClr val="000000">
                <a:alpha val="0"/>
              </a:srgbClr>
            </a:solidFill>
            <a:ln w="38100" cap="sq">
              <a:solidFill>
                <a:srgbClr val="023D54">
                  <a:alpha val="89804"/>
                </a:srgbClr>
              </a:solidFill>
              <a:prstDash val="solid"/>
              <a:miter/>
            </a:ln>
          </p:spPr>
          <p:txBody>
            <a:bodyPr/>
            <a:lstStyle/>
            <a:p>
              <a:endParaRPr lang="pt-BR"/>
            </a:p>
          </p:txBody>
        </p:sp>
        <p:sp>
          <p:nvSpPr>
            <p:cNvPr id="4" name="TextBox 4"/>
            <p:cNvSpPr txBox="1"/>
            <p:nvPr/>
          </p:nvSpPr>
          <p:spPr>
            <a:xfrm>
              <a:off x="0" y="-47625"/>
              <a:ext cx="1755233" cy="2330847"/>
            </a:xfrm>
            <a:prstGeom prst="rect">
              <a:avLst/>
            </a:prstGeom>
          </p:spPr>
          <p:txBody>
            <a:bodyPr lIns="50800" tIns="50800" rIns="50800" bIns="50800" rtlCol="0" anchor="ctr"/>
            <a:lstStyle/>
            <a:p>
              <a:pPr algn="ctr">
                <a:lnSpc>
                  <a:spcPts val="2520"/>
                </a:lnSpc>
                <a:spcBef>
                  <a:spcPct val="0"/>
                </a:spcBef>
              </a:pPr>
              <a:endParaRPr/>
            </a:p>
          </p:txBody>
        </p:sp>
      </p:grpSp>
      <p:grpSp>
        <p:nvGrpSpPr>
          <p:cNvPr id="5" name="Group 5"/>
          <p:cNvGrpSpPr/>
          <p:nvPr/>
        </p:nvGrpSpPr>
        <p:grpSpPr>
          <a:xfrm rot="-2700000">
            <a:off x="6238149" y="8464423"/>
            <a:ext cx="6664400" cy="8669109"/>
            <a:chOff x="0" y="0"/>
            <a:chExt cx="1755233" cy="2283222"/>
          </a:xfrm>
        </p:grpSpPr>
        <p:sp>
          <p:nvSpPr>
            <p:cNvPr id="6" name="Freeform 6"/>
            <p:cNvSpPr/>
            <p:nvPr/>
          </p:nvSpPr>
          <p:spPr>
            <a:xfrm>
              <a:off x="0" y="0"/>
              <a:ext cx="1755233" cy="2283222"/>
            </a:xfrm>
            <a:custGeom>
              <a:avLst/>
              <a:gdLst/>
              <a:ahLst/>
              <a:cxnLst/>
              <a:rect l="l" t="t" r="r" b="b"/>
              <a:pathLst>
                <a:path w="1755233" h="2283222">
                  <a:moveTo>
                    <a:pt x="0" y="0"/>
                  </a:moveTo>
                  <a:lnTo>
                    <a:pt x="1755233" y="0"/>
                  </a:lnTo>
                  <a:lnTo>
                    <a:pt x="1755233" y="2283222"/>
                  </a:lnTo>
                  <a:lnTo>
                    <a:pt x="0" y="2283222"/>
                  </a:lnTo>
                  <a:close/>
                </a:path>
              </a:pathLst>
            </a:custGeom>
            <a:solidFill>
              <a:srgbClr val="000000">
                <a:alpha val="0"/>
              </a:srgbClr>
            </a:solidFill>
            <a:ln w="38100" cap="sq">
              <a:solidFill>
                <a:srgbClr val="023D54">
                  <a:alpha val="89804"/>
                </a:srgbClr>
              </a:solidFill>
              <a:prstDash val="solid"/>
              <a:miter/>
            </a:ln>
          </p:spPr>
          <p:txBody>
            <a:bodyPr/>
            <a:lstStyle/>
            <a:p>
              <a:endParaRPr lang="pt-BR"/>
            </a:p>
          </p:txBody>
        </p:sp>
        <p:sp>
          <p:nvSpPr>
            <p:cNvPr id="7" name="TextBox 7"/>
            <p:cNvSpPr txBox="1"/>
            <p:nvPr/>
          </p:nvSpPr>
          <p:spPr>
            <a:xfrm>
              <a:off x="0" y="-47625"/>
              <a:ext cx="1755233" cy="2330847"/>
            </a:xfrm>
            <a:prstGeom prst="rect">
              <a:avLst/>
            </a:prstGeom>
          </p:spPr>
          <p:txBody>
            <a:bodyPr lIns="50800" tIns="50800" rIns="50800" bIns="50800" rtlCol="0" anchor="ctr"/>
            <a:lstStyle/>
            <a:p>
              <a:pPr algn="ctr">
                <a:lnSpc>
                  <a:spcPts val="2520"/>
                </a:lnSpc>
                <a:spcBef>
                  <a:spcPct val="0"/>
                </a:spcBef>
              </a:pPr>
              <a:endParaRPr/>
            </a:p>
          </p:txBody>
        </p:sp>
      </p:grpSp>
      <p:sp>
        <p:nvSpPr>
          <p:cNvPr id="8" name="AutoShape 8"/>
          <p:cNvSpPr/>
          <p:nvPr/>
        </p:nvSpPr>
        <p:spPr>
          <a:xfrm>
            <a:off x="-7036629" y="2386464"/>
            <a:ext cx="13227813" cy="0"/>
          </a:xfrm>
          <a:prstGeom prst="line">
            <a:avLst/>
          </a:prstGeom>
          <a:ln w="38100" cap="flat">
            <a:solidFill>
              <a:srgbClr val="1F5014"/>
            </a:solidFill>
            <a:prstDash val="solid"/>
            <a:headEnd type="none" w="sm" len="sm"/>
            <a:tailEnd type="none" w="sm" len="sm"/>
          </a:ln>
        </p:spPr>
        <p:txBody>
          <a:bodyPr/>
          <a:lstStyle/>
          <a:p>
            <a:endParaRPr lang="pt-BR"/>
          </a:p>
        </p:txBody>
      </p:sp>
      <p:sp>
        <p:nvSpPr>
          <p:cNvPr id="9" name="Freeform 9"/>
          <p:cNvSpPr/>
          <p:nvPr/>
        </p:nvSpPr>
        <p:spPr>
          <a:xfrm>
            <a:off x="321410" y="3579270"/>
            <a:ext cx="17645180" cy="2643786"/>
          </a:xfrm>
          <a:custGeom>
            <a:avLst/>
            <a:gdLst/>
            <a:ahLst/>
            <a:cxnLst/>
            <a:rect l="l" t="t" r="r" b="b"/>
            <a:pathLst>
              <a:path w="17645180" h="2643786">
                <a:moveTo>
                  <a:pt x="0" y="0"/>
                </a:moveTo>
                <a:lnTo>
                  <a:pt x="17645180" y="0"/>
                </a:lnTo>
                <a:lnTo>
                  <a:pt x="17645180" y="2643787"/>
                </a:lnTo>
                <a:lnTo>
                  <a:pt x="0" y="2643787"/>
                </a:lnTo>
                <a:lnTo>
                  <a:pt x="0" y="0"/>
                </a:lnTo>
                <a:close/>
              </a:path>
            </a:pathLst>
          </a:custGeom>
          <a:blipFill>
            <a:blip r:embed="rId2"/>
            <a:stretch>
              <a:fillRect/>
            </a:stretch>
          </a:blipFill>
        </p:spPr>
        <p:txBody>
          <a:bodyPr/>
          <a:lstStyle/>
          <a:p>
            <a:endParaRPr lang="pt-BR"/>
          </a:p>
        </p:txBody>
      </p:sp>
      <p:sp>
        <p:nvSpPr>
          <p:cNvPr id="10" name="TextBox 10"/>
          <p:cNvSpPr txBox="1"/>
          <p:nvPr/>
        </p:nvSpPr>
        <p:spPr>
          <a:xfrm>
            <a:off x="2188105" y="1148693"/>
            <a:ext cx="13911790" cy="920316"/>
          </a:xfrm>
          <a:prstGeom prst="rect">
            <a:avLst/>
          </a:prstGeom>
        </p:spPr>
        <p:txBody>
          <a:bodyPr lIns="0" tIns="0" rIns="0" bIns="0" rtlCol="0" anchor="t">
            <a:spAutoFit/>
          </a:bodyPr>
          <a:lstStyle/>
          <a:p>
            <a:pPr algn="ctr">
              <a:lnSpc>
                <a:spcPts val="7548"/>
              </a:lnSpc>
            </a:pPr>
            <a:r>
              <a:rPr lang="en-US" sz="5392" spc="107">
                <a:solidFill>
                  <a:srgbClr val="272727"/>
                </a:solidFill>
                <a:latin typeface="Fira Sans Semi-Bold"/>
              </a:rPr>
              <a:t>QUADRO GERAL</a:t>
            </a: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grpSp>
        <p:nvGrpSpPr>
          <p:cNvPr id="2" name="Group 2"/>
          <p:cNvGrpSpPr/>
          <p:nvPr/>
        </p:nvGrpSpPr>
        <p:grpSpPr>
          <a:xfrm rot="-2700000">
            <a:off x="-6727590" y="-4916355"/>
            <a:ext cx="6664400" cy="8669109"/>
            <a:chOff x="0" y="0"/>
            <a:chExt cx="1755233" cy="2283222"/>
          </a:xfrm>
        </p:grpSpPr>
        <p:sp>
          <p:nvSpPr>
            <p:cNvPr id="3" name="Freeform 3"/>
            <p:cNvSpPr/>
            <p:nvPr/>
          </p:nvSpPr>
          <p:spPr>
            <a:xfrm>
              <a:off x="0" y="0"/>
              <a:ext cx="1755233" cy="2283222"/>
            </a:xfrm>
            <a:custGeom>
              <a:avLst/>
              <a:gdLst/>
              <a:ahLst/>
              <a:cxnLst/>
              <a:rect l="l" t="t" r="r" b="b"/>
              <a:pathLst>
                <a:path w="1755233" h="2283222">
                  <a:moveTo>
                    <a:pt x="0" y="0"/>
                  </a:moveTo>
                  <a:lnTo>
                    <a:pt x="1755233" y="0"/>
                  </a:lnTo>
                  <a:lnTo>
                    <a:pt x="1755233" y="2283222"/>
                  </a:lnTo>
                  <a:lnTo>
                    <a:pt x="0" y="2283222"/>
                  </a:lnTo>
                  <a:close/>
                </a:path>
              </a:pathLst>
            </a:custGeom>
            <a:solidFill>
              <a:srgbClr val="000000">
                <a:alpha val="0"/>
              </a:srgbClr>
            </a:solidFill>
            <a:ln w="38100" cap="sq">
              <a:solidFill>
                <a:srgbClr val="023D54">
                  <a:alpha val="89804"/>
                </a:srgbClr>
              </a:solidFill>
              <a:prstDash val="solid"/>
              <a:miter/>
            </a:ln>
          </p:spPr>
          <p:txBody>
            <a:bodyPr/>
            <a:lstStyle/>
            <a:p>
              <a:endParaRPr lang="pt-BR"/>
            </a:p>
          </p:txBody>
        </p:sp>
        <p:sp>
          <p:nvSpPr>
            <p:cNvPr id="4" name="TextBox 4"/>
            <p:cNvSpPr txBox="1"/>
            <p:nvPr/>
          </p:nvSpPr>
          <p:spPr>
            <a:xfrm>
              <a:off x="0" y="-47625"/>
              <a:ext cx="1755233" cy="2330847"/>
            </a:xfrm>
            <a:prstGeom prst="rect">
              <a:avLst/>
            </a:prstGeom>
          </p:spPr>
          <p:txBody>
            <a:bodyPr lIns="50800" tIns="50800" rIns="50800" bIns="50800" rtlCol="0" anchor="ctr"/>
            <a:lstStyle/>
            <a:p>
              <a:pPr algn="ctr">
                <a:lnSpc>
                  <a:spcPts val="2520"/>
                </a:lnSpc>
                <a:spcBef>
                  <a:spcPct val="0"/>
                </a:spcBef>
              </a:pPr>
              <a:endParaRPr/>
            </a:p>
          </p:txBody>
        </p:sp>
      </p:grpSp>
      <p:grpSp>
        <p:nvGrpSpPr>
          <p:cNvPr id="5" name="Group 5"/>
          <p:cNvGrpSpPr/>
          <p:nvPr/>
        </p:nvGrpSpPr>
        <p:grpSpPr>
          <a:xfrm rot="-2700000">
            <a:off x="6238149" y="8464423"/>
            <a:ext cx="6664400" cy="8669109"/>
            <a:chOff x="0" y="0"/>
            <a:chExt cx="1755233" cy="2283222"/>
          </a:xfrm>
        </p:grpSpPr>
        <p:sp>
          <p:nvSpPr>
            <p:cNvPr id="6" name="Freeform 6"/>
            <p:cNvSpPr/>
            <p:nvPr/>
          </p:nvSpPr>
          <p:spPr>
            <a:xfrm>
              <a:off x="0" y="0"/>
              <a:ext cx="1755233" cy="2283222"/>
            </a:xfrm>
            <a:custGeom>
              <a:avLst/>
              <a:gdLst/>
              <a:ahLst/>
              <a:cxnLst/>
              <a:rect l="l" t="t" r="r" b="b"/>
              <a:pathLst>
                <a:path w="1755233" h="2283222">
                  <a:moveTo>
                    <a:pt x="0" y="0"/>
                  </a:moveTo>
                  <a:lnTo>
                    <a:pt x="1755233" y="0"/>
                  </a:lnTo>
                  <a:lnTo>
                    <a:pt x="1755233" y="2283222"/>
                  </a:lnTo>
                  <a:lnTo>
                    <a:pt x="0" y="2283222"/>
                  </a:lnTo>
                  <a:close/>
                </a:path>
              </a:pathLst>
            </a:custGeom>
            <a:solidFill>
              <a:srgbClr val="000000">
                <a:alpha val="0"/>
              </a:srgbClr>
            </a:solidFill>
            <a:ln w="38100" cap="sq">
              <a:solidFill>
                <a:srgbClr val="023D54">
                  <a:alpha val="89804"/>
                </a:srgbClr>
              </a:solidFill>
              <a:prstDash val="solid"/>
              <a:miter/>
            </a:ln>
          </p:spPr>
          <p:txBody>
            <a:bodyPr/>
            <a:lstStyle/>
            <a:p>
              <a:endParaRPr lang="pt-BR"/>
            </a:p>
          </p:txBody>
        </p:sp>
        <p:sp>
          <p:nvSpPr>
            <p:cNvPr id="7" name="TextBox 7"/>
            <p:cNvSpPr txBox="1"/>
            <p:nvPr/>
          </p:nvSpPr>
          <p:spPr>
            <a:xfrm>
              <a:off x="0" y="-47625"/>
              <a:ext cx="1755233" cy="2330847"/>
            </a:xfrm>
            <a:prstGeom prst="rect">
              <a:avLst/>
            </a:prstGeom>
          </p:spPr>
          <p:txBody>
            <a:bodyPr lIns="50800" tIns="50800" rIns="50800" bIns="50800" rtlCol="0" anchor="ctr"/>
            <a:lstStyle/>
            <a:p>
              <a:pPr algn="ctr">
                <a:lnSpc>
                  <a:spcPts val="2520"/>
                </a:lnSpc>
                <a:spcBef>
                  <a:spcPct val="0"/>
                </a:spcBef>
              </a:pPr>
              <a:endParaRPr/>
            </a:p>
          </p:txBody>
        </p:sp>
      </p:grpSp>
      <p:sp>
        <p:nvSpPr>
          <p:cNvPr id="8" name="AutoShape 8"/>
          <p:cNvSpPr/>
          <p:nvPr/>
        </p:nvSpPr>
        <p:spPr>
          <a:xfrm>
            <a:off x="-7036629" y="2386464"/>
            <a:ext cx="13227813" cy="0"/>
          </a:xfrm>
          <a:prstGeom prst="line">
            <a:avLst/>
          </a:prstGeom>
          <a:ln w="38100" cap="flat">
            <a:solidFill>
              <a:srgbClr val="1F5014"/>
            </a:solidFill>
            <a:prstDash val="solid"/>
            <a:headEnd type="none" w="sm" len="sm"/>
            <a:tailEnd type="none" w="sm" len="sm"/>
          </a:ln>
        </p:spPr>
        <p:txBody>
          <a:bodyPr/>
          <a:lstStyle/>
          <a:p>
            <a:endParaRPr lang="pt-BR"/>
          </a:p>
        </p:txBody>
      </p:sp>
      <p:sp>
        <p:nvSpPr>
          <p:cNvPr id="10" name="TextBox 10"/>
          <p:cNvSpPr txBox="1"/>
          <p:nvPr/>
        </p:nvSpPr>
        <p:spPr>
          <a:xfrm>
            <a:off x="2188105" y="1148693"/>
            <a:ext cx="13911790" cy="904607"/>
          </a:xfrm>
          <a:prstGeom prst="rect">
            <a:avLst/>
          </a:prstGeom>
        </p:spPr>
        <p:txBody>
          <a:bodyPr lIns="0" tIns="0" rIns="0" bIns="0" rtlCol="0" anchor="t">
            <a:spAutoFit/>
          </a:bodyPr>
          <a:lstStyle/>
          <a:p>
            <a:pPr algn="ctr">
              <a:lnSpc>
                <a:spcPts val="7548"/>
              </a:lnSpc>
            </a:pPr>
            <a:r>
              <a:rPr lang="en-US" sz="5392" spc="107" dirty="0" smtClean="0">
                <a:solidFill>
                  <a:srgbClr val="272727"/>
                </a:solidFill>
                <a:latin typeface="Fira Sans Semi-Bold"/>
              </a:rPr>
              <a:t>LINKS</a:t>
            </a:r>
            <a:endParaRPr lang="en-US" sz="5392" spc="107" dirty="0">
              <a:solidFill>
                <a:srgbClr val="272727"/>
              </a:solidFill>
              <a:latin typeface="Fira Sans Semi-Bold"/>
            </a:endParaRPr>
          </a:p>
        </p:txBody>
      </p:sp>
      <p:sp>
        <p:nvSpPr>
          <p:cNvPr id="11" name="Retângulo 10"/>
          <p:cNvSpPr/>
          <p:nvPr/>
        </p:nvSpPr>
        <p:spPr>
          <a:xfrm>
            <a:off x="533400" y="2933700"/>
            <a:ext cx="16840200" cy="5262979"/>
          </a:xfrm>
          <a:prstGeom prst="rect">
            <a:avLst/>
          </a:prstGeom>
        </p:spPr>
        <p:txBody>
          <a:bodyPr wrap="square">
            <a:spAutoFit/>
          </a:bodyPr>
          <a:lstStyle/>
          <a:p>
            <a:r>
              <a:rPr lang="pt-BR" sz="2800" dirty="0">
                <a:hlinkClick r:id="rId2"/>
              </a:rPr>
              <a:t>https://startupi.com.br/custo-na-amazonia/#:~:text=per%C3%ADodo%20(2).-,H%C3%A1%20anos%2C%20o%20Minist%C3%A9rio%20da%20Educa%C3%A7%C3%A3o%20reconheceu%20o%20custo%20amaz%C3%B4nico,viabiliza%C3%A7%C3%A3o%20das%20iniciativas%20na%20regi%C3%A3o</a:t>
            </a:r>
            <a:r>
              <a:rPr lang="pt-BR" sz="2800" dirty="0" smtClean="0"/>
              <a:t>.</a:t>
            </a:r>
          </a:p>
          <a:p>
            <a:endParaRPr lang="pt-BR" sz="2800" dirty="0"/>
          </a:p>
          <a:p>
            <a:r>
              <a:rPr lang="pt-BR" sz="2800" dirty="0" smtClean="0">
                <a:hlinkClick r:id="rId3"/>
              </a:rPr>
              <a:t>https</a:t>
            </a:r>
            <a:r>
              <a:rPr lang="pt-BR" sz="2800" dirty="0">
                <a:hlinkClick r:id="rId3"/>
              </a:rPr>
              <a:t>://</a:t>
            </a:r>
            <a:r>
              <a:rPr lang="pt-BR" sz="2800" dirty="0" smtClean="0">
                <a:hlinkClick r:id="rId3"/>
              </a:rPr>
              <a:t>riu.ufam.edu.br/bitstream/prefix/6744/5/TCC.MayaraAlves.pdf</a:t>
            </a:r>
            <a:endParaRPr lang="pt-BR" sz="2800" dirty="0" smtClean="0"/>
          </a:p>
          <a:p>
            <a:endParaRPr lang="pt-BR" sz="2800" dirty="0"/>
          </a:p>
          <a:p>
            <a:r>
              <a:rPr lang="pt-BR" sz="2800" dirty="0">
                <a:hlinkClick r:id="rId4"/>
              </a:rPr>
              <a:t>https://ufrr.br/noticias/universidades-do-norte-publicam-nota-sobre-fator-amazonia</a:t>
            </a:r>
            <a:r>
              <a:rPr lang="pt-BR" sz="2800" dirty="0" smtClean="0">
                <a:hlinkClick r:id="rId4"/>
              </a:rPr>
              <a:t>/</a:t>
            </a:r>
            <a:endParaRPr lang="pt-BR" sz="2800" dirty="0" smtClean="0"/>
          </a:p>
          <a:p>
            <a:endParaRPr lang="pt-BR" sz="2800" dirty="0"/>
          </a:p>
          <a:p>
            <a:r>
              <a:rPr lang="pt-BR" sz="2800" dirty="0">
                <a:hlinkClick r:id="rId5"/>
              </a:rPr>
              <a:t>https://</a:t>
            </a:r>
            <a:r>
              <a:rPr lang="pt-BR" sz="2800" dirty="0" smtClean="0">
                <a:hlinkClick r:id="rId5"/>
              </a:rPr>
              <a:t>ppa.org.br/wp-content/uploads/2020/07/SITAWI_Investimento-de-Impacto-na-Amazonia_2018_web.pdf</a:t>
            </a:r>
            <a:endParaRPr lang="pt-BR" sz="2800" dirty="0" smtClean="0"/>
          </a:p>
          <a:p>
            <a:endParaRPr lang="pt-BR" sz="2800" dirty="0"/>
          </a:p>
          <a:p>
            <a:r>
              <a:rPr lang="pt-BR" sz="2800">
                <a:hlinkClick r:id="rId6"/>
              </a:rPr>
              <a:t>https://</a:t>
            </a:r>
            <a:r>
              <a:rPr lang="pt-BR" sz="2800">
                <a:hlinkClick r:id="rId6"/>
              </a:rPr>
              <a:t>custoamazonico.ifam.edu.br</a:t>
            </a:r>
            <a:r>
              <a:rPr lang="pt-BR" sz="2800" smtClean="0">
                <a:hlinkClick r:id="rId6"/>
              </a:rPr>
              <a:t>/</a:t>
            </a:r>
            <a:endParaRPr lang="pt-BR" sz="2800" smtClean="0"/>
          </a:p>
          <a:p>
            <a:endParaRPr lang="pt-BR" sz="2800" dirty="0"/>
          </a:p>
        </p:txBody>
      </p:sp>
    </p:spTree>
    <p:extLst>
      <p:ext uri="{BB962C8B-B14F-4D97-AF65-F5344CB8AC3E}">
        <p14:creationId xmlns:p14="http://schemas.microsoft.com/office/powerpoint/2010/main" val="196865046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pic>
        <p:nvPicPr>
          <p:cNvPr id="4" name="Picture 2" descr="Marca Oficial - IFSULDEMINAS Campus Machado">
            <a:extLst>
              <a:ext uri="{FF2B5EF4-FFF2-40B4-BE49-F238E27FC236}">
                <a16:creationId xmlns:a16="http://schemas.microsoft.com/office/drawing/2014/main" id="{816BA2F2-9D20-3A80-8F28-91AB88EE3D4B}"/>
              </a:ext>
            </a:extLst>
          </p:cNvPr>
          <p:cNvPicPr>
            <a:picLocks noChangeAspect="1" noChangeArrowheads="1"/>
          </p:cNvPicPr>
          <p:nvPr/>
        </p:nvPicPr>
        <p:blipFill>
          <a:blip r:embed="rId2">
            <a:alphaModFix amt="5000"/>
            <a:extLst>
              <a:ext uri="{28A0092B-C50C-407E-A947-70E740481C1C}">
                <a14:useLocalDpi xmlns:a14="http://schemas.microsoft.com/office/drawing/2010/main" val="0"/>
              </a:ext>
            </a:extLst>
          </a:blip>
          <a:srcRect/>
          <a:stretch>
            <a:fillRect/>
          </a:stretch>
        </p:blipFill>
        <p:spPr bwMode="auto">
          <a:xfrm>
            <a:off x="4639910" y="1137843"/>
            <a:ext cx="8372077" cy="8918083"/>
          </a:xfrm>
          <a:prstGeom prst="rect">
            <a:avLst/>
          </a:prstGeom>
          <a:noFill/>
          <a:extLst>
            <a:ext uri="{909E8E84-426E-40DD-AFC4-6F175D3DCCD1}">
              <a14:hiddenFill xmlns:a14="http://schemas.microsoft.com/office/drawing/2010/main">
                <a:solidFill>
                  <a:srgbClr val="FFFFFF"/>
                </a:solidFill>
              </a14:hiddenFill>
            </a:ext>
          </a:extLst>
        </p:spPr>
      </p:pic>
      <p:sp>
        <p:nvSpPr>
          <p:cNvPr id="2" name="Freeform 2"/>
          <p:cNvSpPr/>
          <p:nvPr/>
        </p:nvSpPr>
        <p:spPr>
          <a:xfrm>
            <a:off x="1421485" y="0"/>
            <a:ext cx="14808929" cy="10088583"/>
          </a:xfrm>
          <a:custGeom>
            <a:avLst/>
            <a:gdLst/>
            <a:ahLst/>
            <a:cxnLst/>
            <a:rect l="l" t="t" r="r" b="b"/>
            <a:pathLst>
              <a:path w="14808929" h="10088583">
                <a:moveTo>
                  <a:pt x="0" y="0"/>
                </a:moveTo>
                <a:lnTo>
                  <a:pt x="14808929" y="0"/>
                </a:lnTo>
                <a:lnTo>
                  <a:pt x="14808929" y="10088583"/>
                </a:lnTo>
                <a:lnTo>
                  <a:pt x="0" y="10088583"/>
                </a:lnTo>
                <a:lnTo>
                  <a:pt x="0" y="0"/>
                </a:lnTo>
                <a:close/>
              </a:path>
            </a:pathLst>
          </a:custGeom>
          <a:blipFill>
            <a:blip r:embed="rId3">
              <a:alphaModFix amt="30000"/>
              <a:extLst>
                <a:ext uri="{96DAC541-7B7A-43D3-8B79-37D633B846F1}">
                  <asvg:svgBlip xmlns="" xmlns:asvg="http://schemas.microsoft.com/office/drawing/2016/SVG/main" r:embed="rId4"/>
                </a:ext>
              </a:extLst>
            </a:blip>
            <a:stretch>
              <a:fillRect/>
            </a:stretch>
          </a:blipFill>
        </p:spPr>
        <p:txBody>
          <a:bodyPr/>
          <a:lstStyle/>
          <a:p>
            <a:endParaRPr lang="pt-BR"/>
          </a:p>
        </p:txBody>
      </p:sp>
      <p:sp>
        <p:nvSpPr>
          <p:cNvPr id="3" name="TextBox 3"/>
          <p:cNvSpPr txBox="1"/>
          <p:nvPr/>
        </p:nvSpPr>
        <p:spPr>
          <a:xfrm>
            <a:off x="4421286" y="3412433"/>
            <a:ext cx="9445427" cy="3308598"/>
          </a:xfrm>
          <a:prstGeom prst="rect">
            <a:avLst/>
          </a:prstGeom>
        </p:spPr>
        <p:txBody>
          <a:bodyPr lIns="0" tIns="0" rIns="0" bIns="0" rtlCol="0" anchor="t">
            <a:spAutoFit/>
          </a:bodyPr>
          <a:lstStyle/>
          <a:p>
            <a:pPr algn="ctr">
              <a:lnSpc>
                <a:spcPts val="12880"/>
              </a:lnSpc>
            </a:pPr>
            <a:r>
              <a:rPr lang="en-US" sz="13800" b="1" spc="184" dirty="0">
                <a:solidFill>
                  <a:srgbClr val="7D9B76"/>
                </a:solidFill>
                <a:latin typeface="Voga"/>
              </a:rPr>
              <a:t>OBRIGADO PELA ATENÇÃO</a:t>
            </a: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grpSp>
        <p:nvGrpSpPr>
          <p:cNvPr id="2" name="Group 2"/>
          <p:cNvGrpSpPr/>
          <p:nvPr/>
        </p:nvGrpSpPr>
        <p:grpSpPr>
          <a:xfrm rot="-2700000">
            <a:off x="16474984" y="799694"/>
            <a:ext cx="5852739" cy="8669109"/>
            <a:chOff x="0" y="0"/>
            <a:chExt cx="1541462" cy="2283222"/>
          </a:xfrm>
        </p:grpSpPr>
        <p:sp>
          <p:nvSpPr>
            <p:cNvPr id="3" name="Freeform 3"/>
            <p:cNvSpPr/>
            <p:nvPr/>
          </p:nvSpPr>
          <p:spPr>
            <a:xfrm>
              <a:off x="0" y="0"/>
              <a:ext cx="1541462" cy="2283222"/>
            </a:xfrm>
            <a:custGeom>
              <a:avLst/>
              <a:gdLst/>
              <a:ahLst/>
              <a:cxnLst/>
              <a:rect l="l" t="t" r="r" b="b"/>
              <a:pathLst>
                <a:path w="1541462" h="2283222">
                  <a:moveTo>
                    <a:pt x="0" y="0"/>
                  </a:moveTo>
                  <a:lnTo>
                    <a:pt x="1541462" y="0"/>
                  </a:lnTo>
                  <a:lnTo>
                    <a:pt x="1541462" y="2283222"/>
                  </a:lnTo>
                  <a:lnTo>
                    <a:pt x="0" y="2283222"/>
                  </a:lnTo>
                  <a:close/>
                </a:path>
              </a:pathLst>
            </a:custGeom>
            <a:solidFill>
              <a:srgbClr val="1F5014">
                <a:alpha val="40000"/>
              </a:srgbClr>
            </a:solidFill>
            <a:ln cap="sq">
              <a:noFill/>
              <a:prstDash val="solid"/>
              <a:miter/>
            </a:ln>
          </p:spPr>
          <p:txBody>
            <a:bodyPr/>
            <a:lstStyle/>
            <a:p>
              <a:endParaRPr lang="pt-BR"/>
            </a:p>
          </p:txBody>
        </p:sp>
        <p:sp>
          <p:nvSpPr>
            <p:cNvPr id="4" name="TextBox 4"/>
            <p:cNvSpPr txBox="1"/>
            <p:nvPr/>
          </p:nvSpPr>
          <p:spPr>
            <a:xfrm>
              <a:off x="0" y="-38100"/>
              <a:ext cx="1541462" cy="2321322"/>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rot="-2700000">
            <a:off x="16972214" y="759751"/>
            <a:ext cx="5852739" cy="8669109"/>
            <a:chOff x="0" y="0"/>
            <a:chExt cx="1541462" cy="2283222"/>
          </a:xfrm>
        </p:grpSpPr>
        <p:sp>
          <p:nvSpPr>
            <p:cNvPr id="6" name="Freeform 6"/>
            <p:cNvSpPr/>
            <p:nvPr/>
          </p:nvSpPr>
          <p:spPr>
            <a:xfrm>
              <a:off x="0" y="0"/>
              <a:ext cx="1541462" cy="2283222"/>
            </a:xfrm>
            <a:custGeom>
              <a:avLst/>
              <a:gdLst/>
              <a:ahLst/>
              <a:cxnLst/>
              <a:rect l="l" t="t" r="r" b="b"/>
              <a:pathLst>
                <a:path w="1541462" h="2283222">
                  <a:moveTo>
                    <a:pt x="0" y="0"/>
                  </a:moveTo>
                  <a:lnTo>
                    <a:pt x="1541462" y="0"/>
                  </a:lnTo>
                  <a:lnTo>
                    <a:pt x="1541462" y="2283222"/>
                  </a:lnTo>
                  <a:lnTo>
                    <a:pt x="0" y="2283222"/>
                  </a:lnTo>
                  <a:close/>
                </a:path>
              </a:pathLst>
            </a:custGeom>
            <a:solidFill>
              <a:srgbClr val="1F5014">
                <a:alpha val="40000"/>
              </a:srgbClr>
            </a:solidFill>
            <a:ln cap="sq">
              <a:noFill/>
              <a:prstDash val="solid"/>
              <a:miter/>
            </a:ln>
          </p:spPr>
          <p:txBody>
            <a:bodyPr/>
            <a:lstStyle/>
            <a:p>
              <a:endParaRPr lang="pt-BR"/>
            </a:p>
          </p:txBody>
        </p:sp>
        <p:sp>
          <p:nvSpPr>
            <p:cNvPr id="7" name="TextBox 7"/>
            <p:cNvSpPr txBox="1"/>
            <p:nvPr/>
          </p:nvSpPr>
          <p:spPr>
            <a:xfrm>
              <a:off x="0" y="-38100"/>
              <a:ext cx="1541462" cy="2321322"/>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rot="-2700000">
            <a:off x="10108517" y="-5762255"/>
            <a:ext cx="6664400" cy="8669109"/>
            <a:chOff x="0" y="0"/>
            <a:chExt cx="1755233" cy="2283222"/>
          </a:xfrm>
        </p:grpSpPr>
        <p:sp>
          <p:nvSpPr>
            <p:cNvPr id="9" name="Freeform 9"/>
            <p:cNvSpPr/>
            <p:nvPr/>
          </p:nvSpPr>
          <p:spPr>
            <a:xfrm>
              <a:off x="0" y="0"/>
              <a:ext cx="1755233" cy="2283222"/>
            </a:xfrm>
            <a:custGeom>
              <a:avLst/>
              <a:gdLst/>
              <a:ahLst/>
              <a:cxnLst/>
              <a:rect l="l" t="t" r="r" b="b"/>
              <a:pathLst>
                <a:path w="1755233" h="2283222">
                  <a:moveTo>
                    <a:pt x="0" y="0"/>
                  </a:moveTo>
                  <a:lnTo>
                    <a:pt x="1755233" y="0"/>
                  </a:lnTo>
                  <a:lnTo>
                    <a:pt x="1755233" y="2283222"/>
                  </a:lnTo>
                  <a:lnTo>
                    <a:pt x="0" y="2283222"/>
                  </a:lnTo>
                  <a:close/>
                </a:path>
              </a:pathLst>
            </a:custGeom>
            <a:solidFill>
              <a:srgbClr val="1F5014">
                <a:alpha val="89804"/>
              </a:srgbClr>
            </a:solidFill>
            <a:ln cap="sq">
              <a:noFill/>
              <a:prstDash val="solid"/>
              <a:miter/>
            </a:ln>
          </p:spPr>
          <p:txBody>
            <a:bodyPr/>
            <a:lstStyle/>
            <a:p>
              <a:endParaRPr lang="pt-BR"/>
            </a:p>
          </p:txBody>
        </p:sp>
        <p:sp>
          <p:nvSpPr>
            <p:cNvPr id="10" name="TextBox 10"/>
            <p:cNvSpPr txBox="1"/>
            <p:nvPr/>
          </p:nvSpPr>
          <p:spPr>
            <a:xfrm>
              <a:off x="0" y="-38100"/>
              <a:ext cx="1755233" cy="2321322"/>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rot="-2700000">
            <a:off x="4018793" y="-4597290"/>
            <a:ext cx="9393124" cy="21037266"/>
            <a:chOff x="0" y="0"/>
            <a:chExt cx="2473909" cy="5540679"/>
          </a:xfrm>
        </p:grpSpPr>
        <p:sp>
          <p:nvSpPr>
            <p:cNvPr id="12" name="Freeform 12"/>
            <p:cNvSpPr/>
            <p:nvPr/>
          </p:nvSpPr>
          <p:spPr>
            <a:xfrm>
              <a:off x="0" y="0"/>
              <a:ext cx="2473909" cy="5540679"/>
            </a:xfrm>
            <a:custGeom>
              <a:avLst/>
              <a:gdLst/>
              <a:ahLst/>
              <a:cxnLst/>
              <a:rect l="l" t="t" r="r" b="b"/>
              <a:pathLst>
                <a:path w="2473909" h="5540679">
                  <a:moveTo>
                    <a:pt x="0" y="0"/>
                  </a:moveTo>
                  <a:lnTo>
                    <a:pt x="2473909" y="0"/>
                  </a:lnTo>
                  <a:lnTo>
                    <a:pt x="2473909" y="5540679"/>
                  </a:lnTo>
                  <a:lnTo>
                    <a:pt x="0" y="5540679"/>
                  </a:lnTo>
                  <a:close/>
                </a:path>
              </a:pathLst>
            </a:custGeom>
            <a:solidFill>
              <a:srgbClr val="CBDDD1">
                <a:alpha val="89804"/>
              </a:srgbClr>
            </a:solidFill>
            <a:ln cap="sq">
              <a:noFill/>
              <a:prstDash val="solid"/>
              <a:miter/>
            </a:ln>
          </p:spPr>
          <p:txBody>
            <a:bodyPr/>
            <a:lstStyle/>
            <a:p>
              <a:endParaRPr lang="pt-BR"/>
            </a:p>
          </p:txBody>
        </p:sp>
        <p:sp>
          <p:nvSpPr>
            <p:cNvPr id="13" name="TextBox 13"/>
            <p:cNvSpPr txBox="1"/>
            <p:nvPr/>
          </p:nvSpPr>
          <p:spPr>
            <a:xfrm>
              <a:off x="0" y="-38100"/>
              <a:ext cx="2473909" cy="5578779"/>
            </a:xfrm>
            <a:prstGeom prst="rect">
              <a:avLst/>
            </a:prstGeom>
          </p:spPr>
          <p:txBody>
            <a:bodyPr lIns="50800" tIns="50800" rIns="50800" bIns="50800" rtlCol="0" anchor="ctr"/>
            <a:lstStyle/>
            <a:p>
              <a:pPr algn="ctr">
                <a:lnSpc>
                  <a:spcPts val="2659"/>
                </a:lnSpc>
                <a:spcBef>
                  <a:spcPct val="0"/>
                </a:spcBef>
              </a:pPr>
              <a:endParaRPr/>
            </a:p>
          </p:txBody>
        </p:sp>
      </p:grpSp>
      <p:sp>
        <p:nvSpPr>
          <p:cNvPr id="14" name="Freeform 14"/>
          <p:cNvSpPr/>
          <p:nvPr/>
        </p:nvSpPr>
        <p:spPr>
          <a:xfrm rot="-8100000">
            <a:off x="-2544752" y="7355436"/>
            <a:ext cx="11929395" cy="514338"/>
          </a:xfrm>
          <a:custGeom>
            <a:avLst/>
            <a:gdLst/>
            <a:ahLst/>
            <a:cxnLst/>
            <a:rect l="l" t="t" r="r" b="b"/>
            <a:pathLst>
              <a:path w="11929395" h="514338">
                <a:moveTo>
                  <a:pt x="0" y="0"/>
                </a:moveTo>
                <a:lnTo>
                  <a:pt x="11929395" y="0"/>
                </a:lnTo>
                <a:lnTo>
                  <a:pt x="11929395" y="514338"/>
                </a:lnTo>
                <a:lnTo>
                  <a:pt x="0" y="514338"/>
                </a:lnTo>
                <a:lnTo>
                  <a:pt x="0" y="0"/>
                </a:lnTo>
                <a:close/>
              </a:path>
            </a:pathLst>
          </a:custGeom>
          <a:blipFill>
            <a:blip r:embed="rId2">
              <a:alphaModFix amt="50000"/>
            </a:blip>
            <a:stretch>
              <a:fillRect l="-2804" r="-2804" b="-383771"/>
            </a:stretch>
          </a:blipFill>
        </p:spPr>
        <p:txBody>
          <a:bodyPr/>
          <a:lstStyle/>
          <a:p>
            <a:endParaRPr lang="pt-BR"/>
          </a:p>
        </p:txBody>
      </p:sp>
      <p:sp>
        <p:nvSpPr>
          <p:cNvPr id="15" name="Freeform 15"/>
          <p:cNvSpPr/>
          <p:nvPr/>
        </p:nvSpPr>
        <p:spPr>
          <a:xfrm rot="-8100000" flipV="1">
            <a:off x="6802116" y="2714655"/>
            <a:ext cx="11929395" cy="514338"/>
          </a:xfrm>
          <a:custGeom>
            <a:avLst/>
            <a:gdLst/>
            <a:ahLst/>
            <a:cxnLst/>
            <a:rect l="l" t="t" r="r" b="b"/>
            <a:pathLst>
              <a:path w="11929395" h="514338">
                <a:moveTo>
                  <a:pt x="0" y="514338"/>
                </a:moveTo>
                <a:lnTo>
                  <a:pt x="11929395" y="514338"/>
                </a:lnTo>
                <a:lnTo>
                  <a:pt x="11929395" y="0"/>
                </a:lnTo>
                <a:lnTo>
                  <a:pt x="0" y="0"/>
                </a:lnTo>
                <a:lnTo>
                  <a:pt x="0" y="514338"/>
                </a:lnTo>
                <a:close/>
              </a:path>
            </a:pathLst>
          </a:custGeom>
          <a:blipFill>
            <a:blip r:embed="rId2">
              <a:alphaModFix amt="50000"/>
            </a:blip>
            <a:stretch>
              <a:fillRect l="-2804" r="-2804" b="-383771"/>
            </a:stretch>
          </a:blipFill>
        </p:spPr>
        <p:txBody>
          <a:bodyPr/>
          <a:lstStyle/>
          <a:p>
            <a:endParaRPr lang="pt-BR"/>
          </a:p>
        </p:txBody>
      </p:sp>
      <p:sp>
        <p:nvSpPr>
          <p:cNvPr id="16" name="TextBox 16"/>
          <p:cNvSpPr txBox="1"/>
          <p:nvPr/>
        </p:nvSpPr>
        <p:spPr>
          <a:xfrm>
            <a:off x="810231" y="754017"/>
            <a:ext cx="7557058" cy="1950720"/>
          </a:xfrm>
          <a:prstGeom prst="rect">
            <a:avLst/>
          </a:prstGeom>
        </p:spPr>
        <p:txBody>
          <a:bodyPr lIns="0" tIns="0" rIns="0" bIns="0" rtlCol="0" anchor="t">
            <a:spAutoFit/>
          </a:bodyPr>
          <a:lstStyle/>
          <a:p>
            <a:pPr algn="just">
              <a:lnSpc>
                <a:spcPts val="3120"/>
              </a:lnSpc>
            </a:pPr>
            <a:r>
              <a:rPr lang="en-US" sz="2400" spc="36">
                <a:solidFill>
                  <a:srgbClr val="272727"/>
                </a:solidFill>
                <a:latin typeface="Fira Sans Light"/>
              </a:rPr>
              <a:t>Refere-se às dificuldades e despesas adicionais associadas à realização de atividades econômicas, desenvolvimento de infraestrutura e prestação de serviços na região amazônica do Brasil.</a:t>
            </a:r>
          </a:p>
          <a:p>
            <a:pPr algn="l">
              <a:lnSpc>
                <a:spcPts val="3120"/>
              </a:lnSpc>
            </a:pPr>
            <a:endParaRPr lang="en-US" sz="2400" spc="36">
              <a:solidFill>
                <a:srgbClr val="272727"/>
              </a:solidFill>
              <a:latin typeface="Fira Sans Light"/>
            </a:endParaRPr>
          </a:p>
        </p:txBody>
      </p:sp>
      <p:sp>
        <p:nvSpPr>
          <p:cNvPr id="17" name="TextBox 17"/>
          <p:cNvSpPr txBox="1"/>
          <p:nvPr/>
        </p:nvSpPr>
        <p:spPr>
          <a:xfrm>
            <a:off x="810231" y="251097"/>
            <a:ext cx="7557058" cy="388620"/>
          </a:xfrm>
          <a:prstGeom prst="rect">
            <a:avLst/>
          </a:prstGeom>
        </p:spPr>
        <p:txBody>
          <a:bodyPr lIns="0" tIns="0" rIns="0" bIns="0" rtlCol="0" anchor="t">
            <a:spAutoFit/>
          </a:bodyPr>
          <a:lstStyle/>
          <a:p>
            <a:pPr algn="l">
              <a:lnSpc>
                <a:spcPts val="3120"/>
              </a:lnSpc>
            </a:pPr>
            <a:r>
              <a:rPr lang="en-US" sz="2400" spc="36">
                <a:solidFill>
                  <a:srgbClr val="272727"/>
                </a:solidFill>
                <a:latin typeface="Fira Sans Bold"/>
              </a:rPr>
              <a:t>O que é o custo amazônico ?</a:t>
            </a:r>
          </a:p>
        </p:txBody>
      </p:sp>
      <p:sp>
        <p:nvSpPr>
          <p:cNvPr id="18" name="TextBox 18"/>
          <p:cNvSpPr txBox="1"/>
          <p:nvPr/>
        </p:nvSpPr>
        <p:spPr>
          <a:xfrm>
            <a:off x="3741879" y="2676162"/>
            <a:ext cx="7557058" cy="779145"/>
          </a:xfrm>
          <a:prstGeom prst="rect">
            <a:avLst/>
          </a:prstGeom>
        </p:spPr>
        <p:txBody>
          <a:bodyPr lIns="0" tIns="0" rIns="0" bIns="0" rtlCol="0" anchor="t">
            <a:spAutoFit/>
          </a:bodyPr>
          <a:lstStyle/>
          <a:p>
            <a:pPr algn="l">
              <a:lnSpc>
                <a:spcPts val="3120"/>
              </a:lnSpc>
            </a:pPr>
            <a:r>
              <a:rPr lang="en-US" sz="2400" spc="36">
                <a:solidFill>
                  <a:srgbClr val="272727"/>
                </a:solidFill>
                <a:latin typeface="Fira Sans Bold"/>
              </a:rPr>
              <a:t>Logística e Transporte</a:t>
            </a:r>
          </a:p>
          <a:p>
            <a:pPr algn="l">
              <a:lnSpc>
                <a:spcPts val="3120"/>
              </a:lnSpc>
            </a:pPr>
            <a:endParaRPr lang="en-US" sz="2400" spc="36">
              <a:solidFill>
                <a:srgbClr val="272727"/>
              </a:solidFill>
              <a:latin typeface="Fira Sans Bold"/>
            </a:endParaRPr>
          </a:p>
        </p:txBody>
      </p:sp>
      <p:sp>
        <p:nvSpPr>
          <p:cNvPr id="19" name="TextBox 19"/>
          <p:cNvSpPr txBox="1"/>
          <p:nvPr/>
        </p:nvSpPr>
        <p:spPr>
          <a:xfrm>
            <a:off x="6710046" y="5411742"/>
            <a:ext cx="7557058" cy="779145"/>
          </a:xfrm>
          <a:prstGeom prst="rect">
            <a:avLst/>
          </a:prstGeom>
        </p:spPr>
        <p:txBody>
          <a:bodyPr lIns="0" tIns="0" rIns="0" bIns="0" rtlCol="0" anchor="t">
            <a:spAutoFit/>
          </a:bodyPr>
          <a:lstStyle/>
          <a:p>
            <a:pPr algn="l">
              <a:lnSpc>
                <a:spcPts val="3120"/>
              </a:lnSpc>
            </a:pPr>
            <a:r>
              <a:rPr lang="en-US" sz="2400" spc="36">
                <a:solidFill>
                  <a:srgbClr val="272727"/>
                </a:solidFill>
                <a:latin typeface="Fira Sans Bold"/>
              </a:rPr>
              <a:t>Energia e Telecomunicações</a:t>
            </a:r>
          </a:p>
          <a:p>
            <a:pPr algn="l">
              <a:lnSpc>
                <a:spcPts val="3120"/>
              </a:lnSpc>
            </a:pPr>
            <a:endParaRPr lang="en-US" sz="2400" spc="36">
              <a:solidFill>
                <a:srgbClr val="272727"/>
              </a:solidFill>
              <a:latin typeface="Fira Sans Bold"/>
            </a:endParaRPr>
          </a:p>
        </p:txBody>
      </p:sp>
      <p:sp>
        <p:nvSpPr>
          <p:cNvPr id="20" name="TextBox 20"/>
          <p:cNvSpPr txBox="1"/>
          <p:nvPr/>
        </p:nvSpPr>
        <p:spPr>
          <a:xfrm>
            <a:off x="3741879" y="3213081"/>
            <a:ext cx="7557058" cy="2285238"/>
          </a:xfrm>
          <a:prstGeom prst="rect">
            <a:avLst/>
          </a:prstGeom>
        </p:spPr>
        <p:txBody>
          <a:bodyPr lIns="0" tIns="0" rIns="0" bIns="0" rtlCol="0" anchor="t">
            <a:spAutoFit/>
          </a:bodyPr>
          <a:lstStyle/>
          <a:p>
            <a:pPr algn="just">
              <a:lnSpc>
                <a:spcPts val="3003"/>
              </a:lnSpc>
            </a:pPr>
            <a:r>
              <a:rPr lang="en-US" sz="2310" spc="34">
                <a:solidFill>
                  <a:srgbClr val="272727"/>
                </a:solidFill>
                <a:latin typeface="Fira Sans Light"/>
              </a:rPr>
              <a:t>A vasta extensão territorial e a densidade florestal dificultam a construção e manutenção de estradas e outros meios de transporte, gerando uma dependência de rios para transporte, que pode ser afetada por sazonalidade e limitações de infraestrutura portuária.</a:t>
            </a:r>
          </a:p>
          <a:p>
            <a:pPr algn="just">
              <a:lnSpc>
                <a:spcPts val="3003"/>
              </a:lnSpc>
            </a:pPr>
            <a:endParaRPr lang="en-US" sz="2310" spc="34">
              <a:solidFill>
                <a:srgbClr val="272727"/>
              </a:solidFill>
              <a:latin typeface="Fira Sans Light"/>
            </a:endParaRPr>
          </a:p>
        </p:txBody>
      </p:sp>
      <p:sp>
        <p:nvSpPr>
          <p:cNvPr id="21" name="TextBox 21"/>
          <p:cNvSpPr txBox="1"/>
          <p:nvPr/>
        </p:nvSpPr>
        <p:spPr>
          <a:xfrm>
            <a:off x="6710046" y="5870823"/>
            <a:ext cx="7557058" cy="2731770"/>
          </a:xfrm>
          <a:prstGeom prst="rect">
            <a:avLst/>
          </a:prstGeom>
        </p:spPr>
        <p:txBody>
          <a:bodyPr lIns="0" tIns="0" rIns="0" bIns="0" rtlCol="0" anchor="t">
            <a:spAutoFit/>
          </a:bodyPr>
          <a:lstStyle/>
          <a:p>
            <a:pPr algn="just">
              <a:lnSpc>
                <a:spcPts val="3120"/>
              </a:lnSpc>
            </a:pPr>
            <a:r>
              <a:rPr lang="en-US" sz="2400" spc="36">
                <a:solidFill>
                  <a:srgbClr val="272727"/>
                </a:solidFill>
                <a:latin typeface="Fira Sans Light"/>
              </a:rPr>
              <a:t>A geração e distribuição de energia elétrica são mais caras e menos confiáveis devido às distâncias e à necessidade de preservar o meio ambiente.</a:t>
            </a:r>
          </a:p>
          <a:p>
            <a:pPr algn="just">
              <a:lnSpc>
                <a:spcPts val="3120"/>
              </a:lnSpc>
            </a:pPr>
            <a:r>
              <a:rPr lang="en-US" sz="2400" spc="36">
                <a:solidFill>
                  <a:srgbClr val="272727"/>
                </a:solidFill>
                <a:latin typeface="Fira Sans Light"/>
              </a:rPr>
              <a:t>A cobertura de telecomunicações é limitada e custosa devido à baixa densidade populacional e à complexidade do terreno.</a:t>
            </a:r>
          </a:p>
          <a:p>
            <a:pPr algn="l">
              <a:lnSpc>
                <a:spcPts val="3120"/>
              </a:lnSpc>
            </a:pPr>
            <a:endParaRPr lang="en-US" sz="2400" spc="36">
              <a:solidFill>
                <a:srgbClr val="272727"/>
              </a:solidFill>
              <a:latin typeface="Fira Sans Light"/>
            </a:endParaRPr>
          </a:p>
        </p:txBody>
      </p:sp>
      <p:sp>
        <p:nvSpPr>
          <p:cNvPr id="22" name="TextBox 22"/>
          <p:cNvSpPr txBox="1"/>
          <p:nvPr/>
        </p:nvSpPr>
        <p:spPr>
          <a:xfrm>
            <a:off x="8715355" y="8624900"/>
            <a:ext cx="7557058" cy="779145"/>
          </a:xfrm>
          <a:prstGeom prst="rect">
            <a:avLst/>
          </a:prstGeom>
        </p:spPr>
        <p:txBody>
          <a:bodyPr lIns="0" tIns="0" rIns="0" bIns="0" rtlCol="0" anchor="t">
            <a:spAutoFit/>
          </a:bodyPr>
          <a:lstStyle/>
          <a:p>
            <a:pPr algn="l">
              <a:lnSpc>
                <a:spcPts val="3120"/>
              </a:lnSpc>
            </a:pPr>
            <a:r>
              <a:rPr lang="en-US" sz="2400" spc="36">
                <a:solidFill>
                  <a:srgbClr val="272727"/>
                </a:solidFill>
                <a:latin typeface="Fira Sans Bold"/>
              </a:rPr>
              <a:t>Insumos e Materiais</a:t>
            </a:r>
          </a:p>
          <a:p>
            <a:pPr algn="l">
              <a:lnSpc>
                <a:spcPts val="3120"/>
              </a:lnSpc>
            </a:pPr>
            <a:endParaRPr lang="en-US" sz="2400" spc="36">
              <a:solidFill>
                <a:srgbClr val="272727"/>
              </a:solidFill>
              <a:latin typeface="Fira Sans Bold"/>
            </a:endParaRPr>
          </a:p>
        </p:txBody>
      </p:sp>
      <p:sp>
        <p:nvSpPr>
          <p:cNvPr id="23" name="TextBox 23"/>
          <p:cNvSpPr txBox="1"/>
          <p:nvPr/>
        </p:nvSpPr>
        <p:spPr>
          <a:xfrm>
            <a:off x="8715355" y="9083980"/>
            <a:ext cx="7557058" cy="779145"/>
          </a:xfrm>
          <a:prstGeom prst="rect">
            <a:avLst/>
          </a:prstGeom>
        </p:spPr>
        <p:txBody>
          <a:bodyPr lIns="0" tIns="0" rIns="0" bIns="0" rtlCol="0" anchor="t">
            <a:spAutoFit/>
          </a:bodyPr>
          <a:lstStyle/>
          <a:p>
            <a:pPr algn="l">
              <a:lnSpc>
                <a:spcPts val="3120"/>
              </a:lnSpc>
            </a:pPr>
            <a:r>
              <a:rPr lang="en-US" sz="2400" spc="36">
                <a:solidFill>
                  <a:srgbClr val="272727"/>
                </a:solidFill>
                <a:latin typeface="Fira Sans Light"/>
              </a:rPr>
              <a:t>O transporte de insumos e produtos acabados é caro e demorado, aumentando o custo final de produção.</a:t>
            </a: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grpSp>
        <p:nvGrpSpPr>
          <p:cNvPr id="2" name="Group 2"/>
          <p:cNvGrpSpPr/>
          <p:nvPr/>
        </p:nvGrpSpPr>
        <p:grpSpPr>
          <a:xfrm rot="-2700000">
            <a:off x="16835740" y="7742948"/>
            <a:ext cx="5852739" cy="8669109"/>
            <a:chOff x="0" y="0"/>
            <a:chExt cx="1541462" cy="2283222"/>
          </a:xfrm>
        </p:grpSpPr>
        <p:sp>
          <p:nvSpPr>
            <p:cNvPr id="3" name="Freeform 3"/>
            <p:cNvSpPr/>
            <p:nvPr/>
          </p:nvSpPr>
          <p:spPr>
            <a:xfrm>
              <a:off x="0" y="0"/>
              <a:ext cx="1541462" cy="2283222"/>
            </a:xfrm>
            <a:custGeom>
              <a:avLst/>
              <a:gdLst/>
              <a:ahLst/>
              <a:cxnLst/>
              <a:rect l="l" t="t" r="r" b="b"/>
              <a:pathLst>
                <a:path w="1541462" h="2283222">
                  <a:moveTo>
                    <a:pt x="0" y="0"/>
                  </a:moveTo>
                  <a:lnTo>
                    <a:pt x="1541462" y="0"/>
                  </a:lnTo>
                  <a:lnTo>
                    <a:pt x="1541462" y="2283222"/>
                  </a:lnTo>
                  <a:lnTo>
                    <a:pt x="0" y="2283222"/>
                  </a:lnTo>
                  <a:close/>
                </a:path>
              </a:pathLst>
            </a:custGeom>
            <a:solidFill>
              <a:srgbClr val="272727">
                <a:alpha val="40000"/>
              </a:srgbClr>
            </a:solidFill>
            <a:ln cap="sq">
              <a:noFill/>
              <a:prstDash val="solid"/>
              <a:miter/>
            </a:ln>
          </p:spPr>
          <p:txBody>
            <a:bodyPr/>
            <a:lstStyle/>
            <a:p>
              <a:endParaRPr lang="pt-BR"/>
            </a:p>
          </p:txBody>
        </p:sp>
        <p:sp>
          <p:nvSpPr>
            <p:cNvPr id="4" name="TextBox 4"/>
            <p:cNvSpPr txBox="1"/>
            <p:nvPr/>
          </p:nvSpPr>
          <p:spPr>
            <a:xfrm>
              <a:off x="0" y="-38100"/>
              <a:ext cx="1541462" cy="2321322"/>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rot="-2700000">
            <a:off x="17076245" y="7742948"/>
            <a:ext cx="5852739" cy="8669109"/>
            <a:chOff x="0" y="0"/>
            <a:chExt cx="1541462" cy="2283222"/>
          </a:xfrm>
        </p:grpSpPr>
        <p:sp>
          <p:nvSpPr>
            <p:cNvPr id="6" name="Freeform 6"/>
            <p:cNvSpPr/>
            <p:nvPr/>
          </p:nvSpPr>
          <p:spPr>
            <a:xfrm>
              <a:off x="0" y="0"/>
              <a:ext cx="1541462" cy="2283222"/>
            </a:xfrm>
            <a:custGeom>
              <a:avLst/>
              <a:gdLst/>
              <a:ahLst/>
              <a:cxnLst/>
              <a:rect l="l" t="t" r="r" b="b"/>
              <a:pathLst>
                <a:path w="1541462" h="2283222">
                  <a:moveTo>
                    <a:pt x="0" y="0"/>
                  </a:moveTo>
                  <a:lnTo>
                    <a:pt x="1541462" y="0"/>
                  </a:lnTo>
                  <a:lnTo>
                    <a:pt x="1541462" y="2283222"/>
                  </a:lnTo>
                  <a:lnTo>
                    <a:pt x="0" y="2283222"/>
                  </a:lnTo>
                  <a:close/>
                </a:path>
              </a:pathLst>
            </a:custGeom>
            <a:solidFill>
              <a:srgbClr val="272727">
                <a:alpha val="40000"/>
              </a:srgbClr>
            </a:solidFill>
            <a:ln cap="sq">
              <a:noFill/>
              <a:prstDash val="solid"/>
              <a:miter/>
            </a:ln>
          </p:spPr>
          <p:txBody>
            <a:bodyPr/>
            <a:lstStyle/>
            <a:p>
              <a:endParaRPr lang="pt-BR"/>
            </a:p>
          </p:txBody>
        </p:sp>
        <p:sp>
          <p:nvSpPr>
            <p:cNvPr id="7" name="TextBox 7"/>
            <p:cNvSpPr txBox="1"/>
            <p:nvPr/>
          </p:nvSpPr>
          <p:spPr>
            <a:xfrm>
              <a:off x="0" y="-38100"/>
              <a:ext cx="1541462" cy="2321322"/>
            </a:xfrm>
            <a:prstGeom prst="rect">
              <a:avLst/>
            </a:prstGeom>
          </p:spPr>
          <p:txBody>
            <a:bodyPr lIns="50800" tIns="50800" rIns="50800" bIns="50800" rtlCol="0" anchor="ctr"/>
            <a:lstStyle/>
            <a:p>
              <a:pPr algn="ctr">
                <a:lnSpc>
                  <a:spcPts val="2659"/>
                </a:lnSpc>
                <a:spcBef>
                  <a:spcPct val="0"/>
                </a:spcBef>
              </a:pPr>
              <a:endParaRPr/>
            </a:p>
          </p:txBody>
        </p:sp>
      </p:grpSp>
      <p:sp>
        <p:nvSpPr>
          <p:cNvPr id="8" name="TextBox 8"/>
          <p:cNvSpPr txBox="1"/>
          <p:nvPr/>
        </p:nvSpPr>
        <p:spPr>
          <a:xfrm>
            <a:off x="1028700" y="2070547"/>
            <a:ext cx="7509910" cy="837050"/>
          </a:xfrm>
          <a:prstGeom prst="rect">
            <a:avLst/>
          </a:prstGeom>
        </p:spPr>
        <p:txBody>
          <a:bodyPr lIns="0" tIns="0" rIns="0" bIns="0" rtlCol="0" anchor="t">
            <a:spAutoFit/>
          </a:bodyPr>
          <a:lstStyle/>
          <a:p>
            <a:pPr algn="just">
              <a:lnSpc>
                <a:spcPts val="6888"/>
              </a:lnSpc>
            </a:pPr>
            <a:r>
              <a:rPr lang="en-US" sz="4920" spc="98">
                <a:solidFill>
                  <a:srgbClr val="272727"/>
                </a:solidFill>
                <a:latin typeface="Fira Sans Semi-Bold"/>
              </a:rPr>
              <a:t>DADOS DA REGIÃO NORTE</a:t>
            </a:r>
          </a:p>
        </p:txBody>
      </p:sp>
      <p:sp>
        <p:nvSpPr>
          <p:cNvPr id="9" name="AutoShape 9"/>
          <p:cNvSpPr/>
          <p:nvPr/>
        </p:nvSpPr>
        <p:spPr>
          <a:xfrm>
            <a:off x="-5954360" y="3048012"/>
            <a:ext cx="13227813" cy="0"/>
          </a:xfrm>
          <a:prstGeom prst="line">
            <a:avLst/>
          </a:prstGeom>
          <a:ln w="38100" cap="flat">
            <a:solidFill>
              <a:srgbClr val="1F5014"/>
            </a:solidFill>
            <a:prstDash val="solid"/>
            <a:headEnd type="none" w="sm" len="sm"/>
            <a:tailEnd type="none" w="sm" len="sm"/>
          </a:ln>
        </p:spPr>
        <p:txBody>
          <a:bodyPr/>
          <a:lstStyle/>
          <a:p>
            <a:endParaRPr lang="pt-BR"/>
          </a:p>
        </p:txBody>
      </p:sp>
      <p:sp>
        <p:nvSpPr>
          <p:cNvPr id="10" name="Freeform 10"/>
          <p:cNvSpPr/>
          <p:nvPr/>
        </p:nvSpPr>
        <p:spPr>
          <a:xfrm>
            <a:off x="-1273518" y="8298180"/>
            <a:ext cx="7315200" cy="3977640"/>
          </a:xfrm>
          <a:custGeom>
            <a:avLst/>
            <a:gdLst/>
            <a:ahLst/>
            <a:cxnLst/>
            <a:rect l="l" t="t" r="r" b="b"/>
            <a:pathLst>
              <a:path w="7315200" h="3977640">
                <a:moveTo>
                  <a:pt x="0" y="0"/>
                </a:moveTo>
                <a:lnTo>
                  <a:pt x="7315200" y="0"/>
                </a:lnTo>
                <a:lnTo>
                  <a:pt x="7315200" y="3977640"/>
                </a:lnTo>
                <a:lnTo>
                  <a:pt x="0" y="397764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pt-BR"/>
          </a:p>
        </p:txBody>
      </p:sp>
      <p:grpSp>
        <p:nvGrpSpPr>
          <p:cNvPr id="11" name="Group 11"/>
          <p:cNvGrpSpPr/>
          <p:nvPr/>
        </p:nvGrpSpPr>
        <p:grpSpPr>
          <a:xfrm>
            <a:off x="-1273518" y="3272214"/>
            <a:ext cx="10006273" cy="1511891"/>
            <a:chOff x="0" y="0"/>
            <a:chExt cx="2635397" cy="398193"/>
          </a:xfrm>
        </p:grpSpPr>
        <p:sp>
          <p:nvSpPr>
            <p:cNvPr id="12" name="Freeform 12"/>
            <p:cNvSpPr/>
            <p:nvPr/>
          </p:nvSpPr>
          <p:spPr>
            <a:xfrm>
              <a:off x="0" y="0"/>
              <a:ext cx="2635397" cy="398193"/>
            </a:xfrm>
            <a:custGeom>
              <a:avLst/>
              <a:gdLst/>
              <a:ahLst/>
              <a:cxnLst/>
              <a:rect l="l" t="t" r="r" b="b"/>
              <a:pathLst>
                <a:path w="2635397" h="398193">
                  <a:moveTo>
                    <a:pt x="0" y="0"/>
                  </a:moveTo>
                  <a:lnTo>
                    <a:pt x="2635397" y="0"/>
                  </a:lnTo>
                  <a:lnTo>
                    <a:pt x="2635397" y="398193"/>
                  </a:lnTo>
                  <a:lnTo>
                    <a:pt x="0" y="398193"/>
                  </a:lnTo>
                  <a:close/>
                </a:path>
              </a:pathLst>
            </a:custGeom>
            <a:solidFill>
              <a:srgbClr val="1F5014"/>
            </a:solidFill>
          </p:spPr>
          <p:txBody>
            <a:bodyPr/>
            <a:lstStyle/>
            <a:p>
              <a:endParaRPr lang="pt-BR"/>
            </a:p>
          </p:txBody>
        </p:sp>
        <p:sp>
          <p:nvSpPr>
            <p:cNvPr id="13" name="TextBox 13"/>
            <p:cNvSpPr txBox="1"/>
            <p:nvPr/>
          </p:nvSpPr>
          <p:spPr>
            <a:xfrm>
              <a:off x="0" y="-38100"/>
              <a:ext cx="2635397" cy="436293"/>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3000564" y="4888376"/>
            <a:ext cx="11733319" cy="1511891"/>
            <a:chOff x="0" y="0"/>
            <a:chExt cx="3090257" cy="398193"/>
          </a:xfrm>
        </p:grpSpPr>
        <p:sp>
          <p:nvSpPr>
            <p:cNvPr id="15" name="Freeform 15"/>
            <p:cNvSpPr/>
            <p:nvPr/>
          </p:nvSpPr>
          <p:spPr>
            <a:xfrm>
              <a:off x="0" y="0"/>
              <a:ext cx="3090257" cy="398193"/>
            </a:xfrm>
            <a:custGeom>
              <a:avLst/>
              <a:gdLst/>
              <a:ahLst/>
              <a:cxnLst/>
              <a:rect l="l" t="t" r="r" b="b"/>
              <a:pathLst>
                <a:path w="3090257" h="398193">
                  <a:moveTo>
                    <a:pt x="0" y="0"/>
                  </a:moveTo>
                  <a:lnTo>
                    <a:pt x="3090257" y="0"/>
                  </a:lnTo>
                  <a:lnTo>
                    <a:pt x="3090257" y="398193"/>
                  </a:lnTo>
                  <a:lnTo>
                    <a:pt x="0" y="398193"/>
                  </a:lnTo>
                  <a:close/>
                </a:path>
              </a:pathLst>
            </a:custGeom>
            <a:solidFill>
              <a:srgbClr val="1F5014"/>
            </a:solidFill>
          </p:spPr>
          <p:txBody>
            <a:bodyPr/>
            <a:lstStyle/>
            <a:p>
              <a:endParaRPr lang="pt-BR"/>
            </a:p>
          </p:txBody>
        </p:sp>
        <p:sp>
          <p:nvSpPr>
            <p:cNvPr id="16" name="TextBox 16"/>
            <p:cNvSpPr txBox="1"/>
            <p:nvPr/>
          </p:nvSpPr>
          <p:spPr>
            <a:xfrm>
              <a:off x="0" y="-38100"/>
              <a:ext cx="3090257" cy="436293"/>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rot="-2700000">
            <a:off x="815496" y="-7896237"/>
            <a:ext cx="6664400" cy="8669109"/>
            <a:chOff x="0" y="0"/>
            <a:chExt cx="1755233" cy="2283222"/>
          </a:xfrm>
        </p:grpSpPr>
        <p:sp>
          <p:nvSpPr>
            <p:cNvPr id="21" name="Freeform 21"/>
            <p:cNvSpPr/>
            <p:nvPr/>
          </p:nvSpPr>
          <p:spPr>
            <a:xfrm>
              <a:off x="0" y="0"/>
              <a:ext cx="1755233" cy="2283222"/>
            </a:xfrm>
            <a:custGeom>
              <a:avLst/>
              <a:gdLst/>
              <a:ahLst/>
              <a:cxnLst/>
              <a:rect l="l" t="t" r="r" b="b"/>
              <a:pathLst>
                <a:path w="1755233" h="2283222">
                  <a:moveTo>
                    <a:pt x="0" y="0"/>
                  </a:moveTo>
                  <a:lnTo>
                    <a:pt x="1755233" y="0"/>
                  </a:lnTo>
                  <a:lnTo>
                    <a:pt x="1755233" y="2283222"/>
                  </a:lnTo>
                  <a:lnTo>
                    <a:pt x="0" y="2283222"/>
                  </a:lnTo>
                  <a:close/>
                </a:path>
              </a:pathLst>
            </a:custGeom>
            <a:solidFill>
              <a:srgbClr val="272727">
                <a:alpha val="89804"/>
              </a:srgbClr>
            </a:solidFill>
            <a:ln cap="sq">
              <a:noFill/>
              <a:prstDash val="solid"/>
              <a:miter/>
            </a:ln>
          </p:spPr>
          <p:txBody>
            <a:bodyPr/>
            <a:lstStyle/>
            <a:p>
              <a:endParaRPr lang="pt-BR"/>
            </a:p>
          </p:txBody>
        </p:sp>
        <p:sp>
          <p:nvSpPr>
            <p:cNvPr id="22" name="TextBox 22"/>
            <p:cNvSpPr txBox="1"/>
            <p:nvPr/>
          </p:nvSpPr>
          <p:spPr>
            <a:xfrm>
              <a:off x="0" y="-47625"/>
              <a:ext cx="1755233" cy="2330847"/>
            </a:xfrm>
            <a:prstGeom prst="rect">
              <a:avLst/>
            </a:prstGeom>
          </p:spPr>
          <p:txBody>
            <a:bodyPr lIns="50800" tIns="50800" rIns="50800" bIns="50800" rtlCol="0" anchor="ctr"/>
            <a:lstStyle/>
            <a:p>
              <a:pPr algn="ctr">
                <a:lnSpc>
                  <a:spcPts val="2520"/>
                </a:lnSpc>
                <a:spcBef>
                  <a:spcPct val="0"/>
                </a:spcBef>
              </a:pPr>
              <a:endParaRPr/>
            </a:p>
          </p:txBody>
        </p:sp>
      </p:grpSp>
      <p:grpSp>
        <p:nvGrpSpPr>
          <p:cNvPr id="23" name="Group 23"/>
          <p:cNvGrpSpPr/>
          <p:nvPr/>
        </p:nvGrpSpPr>
        <p:grpSpPr>
          <a:xfrm rot="-2700000">
            <a:off x="815496" y="-7589972"/>
            <a:ext cx="6664400" cy="8669109"/>
            <a:chOff x="0" y="0"/>
            <a:chExt cx="1755233" cy="2283222"/>
          </a:xfrm>
        </p:grpSpPr>
        <p:sp>
          <p:nvSpPr>
            <p:cNvPr id="24" name="Freeform 24"/>
            <p:cNvSpPr/>
            <p:nvPr/>
          </p:nvSpPr>
          <p:spPr>
            <a:xfrm>
              <a:off x="0" y="0"/>
              <a:ext cx="1755233" cy="2283222"/>
            </a:xfrm>
            <a:custGeom>
              <a:avLst/>
              <a:gdLst/>
              <a:ahLst/>
              <a:cxnLst/>
              <a:rect l="l" t="t" r="r" b="b"/>
              <a:pathLst>
                <a:path w="1755233" h="2283222">
                  <a:moveTo>
                    <a:pt x="0" y="0"/>
                  </a:moveTo>
                  <a:lnTo>
                    <a:pt x="1755233" y="0"/>
                  </a:lnTo>
                  <a:lnTo>
                    <a:pt x="1755233" y="2283222"/>
                  </a:lnTo>
                  <a:lnTo>
                    <a:pt x="0" y="2283222"/>
                  </a:lnTo>
                  <a:close/>
                </a:path>
              </a:pathLst>
            </a:custGeom>
            <a:solidFill>
              <a:srgbClr val="000000">
                <a:alpha val="0"/>
              </a:srgbClr>
            </a:solidFill>
            <a:ln w="38100" cap="sq">
              <a:solidFill>
                <a:srgbClr val="023D54">
                  <a:alpha val="89804"/>
                </a:srgbClr>
              </a:solidFill>
              <a:prstDash val="solid"/>
              <a:miter/>
            </a:ln>
          </p:spPr>
          <p:txBody>
            <a:bodyPr/>
            <a:lstStyle/>
            <a:p>
              <a:endParaRPr lang="pt-BR"/>
            </a:p>
          </p:txBody>
        </p:sp>
        <p:sp>
          <p:nvSpPr>
            <p:cNvPr id="25" name="TextBox 25"/>
            <p:cNvSpPr txBox="1"/>
            <p:nvPr/>
          </p:nvSpPr>
          <p:spPr>
            <a:xfrm>
              <a:off x="0" y="-47625"/>
              <a:ext cx="1755233" cy="2330847"/>
            </a:xfrm>
            <a:prstGeom prst="rect">
              <a:avLst/>
            </a:prstGeom>
          </p:spPr>
          <p:txBody>
            <a:bodyPr lIns="50800" tIns="50800" rIns="50800" bIns="50800" rtlCol="0" anchor="ctr"/>
            <a:lstStyle/>
            <a:p>
              <a:pPr algn="ctr">
                <a:lnSpc>
                  <a:spcPts val="2520"/>
                </a:lnSpc>
                <a:spcBef>
                  <a:spcPct val="0"/>
                </a:spcBef>
              </a:pPr>
              <a:endParaRPr/>
            </a:p>
          </p:txBody>
        </p:sp>
      </p:grpSp>
      <p:sp>
        <p:nvSpPr>
          <p:cNvPr id="26" name="Freeform 26"/>
          <p:cNvSpPr/>
          <p:nvPr/>
        </p:nvSpPr>
        <p:spPr>
          <a:xfrm>
            <a:off x="10646828" y="1701092"/>
            <a:ext cx="6295870" cy="6374569"/>
          </a:xfrm>
          <a:custGeom>
            <a:avLst/>
            <a:gdLst/>
            <a:ahLst/>
            <a:cxnLst/>
            <a:rect l="l" t="t" r="r" b="b"/>
            <a:pathLst>
              <a:path w="6295870" h="6374569">
                <a:moveTo>
                  <a:pt x="0" y="0"/>
                </a:moveTo>
                <a:lnTo>
                  <a:pt x="6295871" y="0"/>
                </a:lnTo>
                <a:lnTo>
                  <a:pt x="6295871" y="6374568"/>
                </a:lnTo>
                <a:lnTo>
                  <a:pt x="0" y="6374568"/>
                </a:lnTo>
                <a:lnTo>
                  <a:pt x="0" y="0"/>
                </a:lnTo>
                <a:close/>
              </a:path>
            </a:pathLst>
          </a:custGeom>
          <a:blipFill>
            <a:blip r:embed="rId4"/>
            <a:stretch>
              <a:fillRect/>
            </a:stretch>
          </a:blipFill>
        </p:spPr>
        <p:txBody>
          <a:bodyPr/>
          <a:lstStyle/>
          <a:p>
            <a:endParaRPr lang="pt-BR"/>
          </a:p>
        </p:txBody>
      </p:sp>
      <p:sp>
        <p:nvSpPr>
          <p:cNvPr id="27" name="TextBox 27"/>
          <p:cNvSpPr txBox="1"/>
          <p:nvPr/>
        </p:nvSpPr>
        <p:spPr>
          <a:xfrm>
            <a:off x="2059000" y="3403163"/>
            <a:ext cx="6131856" cy="1566296"/>
          </a:xfrm>
          <a:prstGeom prst="rect">
            <a:avLst/>
          </a:prstGeom>
        </p:spPr>
        <p:txBody>
          <a:bodyPr lIns="0" tIns="0" rIns="0" bIns="0" rtlCol="0" anchor="t">
            <a:spAutoFit/>
          </a:bodyPr>
          <a:lstStyle/>
          <a:p>
            <a:pPr algn="just">
              <a:lnSpc>
                <a:spcPts val="2495"/>
              </a:lnSpc>
            </a:pPr>
            <a:r>
              <a:rPr lang="en-US" sz="1919" spc="28">
                <a:solidFill>
                  <a:srgbClr val="F6F6E9"/>
                </a:solidFill>
                <a:latin typeface="Fira Sans Light"/>
              </a:rPr>
              <a:t>Abrange uma área de aproximadamente 3.869.638,9 km², o que representa cerca de 45% do território nacional. Composta por sete estados - Acre, Amapá, Amazonas, Pará, Rondônia, Roraima e Tocantins</a:t>
            </a:r>
          </a:p>
          <a:p>
            <a:pPr algn="l">
              <a:lnSpc>
                <a:spcPts val="2495"/>
              </a:lnSpc>
            </a:pPr>
            <a:endParaRPr lang="en-US" sz="1919" spc="28">
              <a:solidFill>
                <a:srgbClr val="F6F6E9"/>
              </a:solidFill>
              <a:latin typeface="Fira Sans Light"/>
            </a:endParaRPr>
          </a:p>
        </p:txBody>
      </p:sp>
      <p:sp>
        <p:nvSpPr>
          <p:cNvPr id="28" name="TextBox 28"/>
          <p:cNvSpPr txBox="1"/>
          <p:nvPr/>
        </p:nvSpPr>
        <p:spPr>
          <a:xfrm>
            <a:off x="2059000" y="5102809"/>
            <a:ext cx="6131856" cy="909376"/>
          </a:xfrm>
          <a:prstGeom prst="rect">
            <a:avLst/>
          </a:prstGeom>
        </p:spPr>
        <p:txBody>
          <a:bodyPr lIns="0" tIns="0" rIns="0" bIns="0" rtlCol="0" anchor="t">
            <a:spAutoFit/>
          </a:bodyPr>
          <a:lstStyle/>
          <a:p>
            <a:pPr algn="l">
              <a:lnSpc>
                <a:spcPts val="2464"/>
              </a:lnSpc>
            </a:pPr>
            <a:r>
              <a:rPr lang="en-US" sz="1895" spc="28">
                <a:solidFill>
                  <a:srgbClr val="F6F6E9"/>
                </a:solidFill>
                <a:latin typeface="Fira Sans Light"/>
              </a:rPr>
              <a:t>A região norte faz fronteira com vários países como Bolívia, Peru, Colômbia, Venezuela, Guiana, Suriname e a Guiana Francesa</a:t>
            </a:r>
          </a:p>
        </p:txBody>
      </p:sp>
      <p:sp>
        <p:nvSpPr>
          <p:cNvPr id="29" name="TextBox 29"/>
          <p:cNvSpPr txBox="1"/>
          <p:nvPr/>
        </p:nvSpPr>
        <p:spPr>
          <a:xfrm>
            <a:off x="2059000" y="6619342"/>
            <a:ext cx="6131856" cy="1214176"/>
          </a:xfrm>
          <a:prstGeom prst="rect">
            <a:avLst/>
          </a:prstGeom>
        </p:spPr>
        <p:txBody>
          <a:bodyPr lIns="0" tIns="0" rIns="0" bIns="0" rtlCol="0" anchor="t">
            <a:spAutoFit/>
          </a:bodyPr>
          <a:lstStyle/>
          <a:p>
            <a:pPr algn="l">
              <a:lnSpc>
                <a:spcPts val="2464"/>
              </a:lnSpc>
            </a:pPr>
            <a:r>
              <a:rPr lang="en-US" sz="1895" spc="28">
                <a:solidFill>
                  <a:srgbClr val="F6F6E9"/>
                </a:solidFill>
                <a:latin typeface="Fira Sans Light"/>
              </a:rPr>
              <a:t>Lorem ipsum dolor sit amet, consectetur adipiscing elit. Etiam eget quam lacus. Vivamus laoreet tempus lacus, in ultricies dui vehicula in. Donec auctor blandit leo. convallis mollis mi condimentum in.</a:t>
            </a: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grpSp>
        <p:nvGrpSpPr>
          <p:cNvPr id="2" name="Group 2"/>
          <p:cNvGrpSpPr/>
          <p:nvPr/>
        </p:nvGrpSpPr>
        <p:grpSpPr>
          <a:xfrm rot="-2700000">
            <a:off x="-6727590" y="-4916355"/>
            <a:ext cx="6664400" cy="8669109"/>
            <a:chOff x="0" y="0"/>
            <a:chExt cx="1755233" cy="2283222"/>
          </a:xfrm>
        </p:grpSpPr>
        <p:sp>
          <p:nvSpPr>
            <p:cNvPr id="3" name="Freeform 3"/>
            <p:cNvSpPr/>
            <p:nvPr/>
          </p:nvSpPr>
          <p:spPr>
            <a:xfrm>
              <a:off x="0" y="0"/>
              <a:ext cx="1755233" cy="2283222"/>
            </a:xfrm>
            <a:custGeom>
              <a:avLst/>
              <a:gdLst/>
              <a:ahLst/>
              <a:cxnLst/>
              <a:rect l="l" t="t" r="r" b="b"/>
              <a:pathLst>
                <a:path w="1755233" h="2283222">
                  <a:moveTo>
                    <a:pt x="0" y="0"/>
                  </a:moveTo>
                  <a:lnTo>
                    <a:pt x="1755233" y="0"/>
                  </a:lnTo>
                  <a:lnTo>
                    <a:pt x="1755233" y="2283222"/>
                  </a:lnTo>
                  <a:lnTo>
                    <a:pt x="0" y="2283222"/>
                  </a:lnTo>
                  <a:close/>
                </a:path>
              </a:pathLst>
            </a:custGeom>
            <a:solidFill>
              <a:srgbClr val="000000">
                <a:alpha val="0"/>
              </a:srgbClr>
            </a:solidFill>
            <a:ln w="38100" cap="sq">
              <a:solidFill>
                <a:srgbClr val="023D54">
                  <a:alpha val="89804"/>
                </a:srgbClr>
              </a:solidFill>
              <a:prstDash val="solid"/>
              <a:miter/>
            </a:ln>
          </p:spPr>
          <p:txBody>
            <a:bodyPr/>
            <a:lstStyle/>
            <a:p>
              <a:endParaRPr lang="pt-BR"/>
            </a:p>
          </p:txBody>
        </p:sp>
        <p:sp>
          <p:nvSpPr>
            <p:cNvPr id="4" name="TextBox 4"/>
            <p:cNvSpPr txBox="1"/>
            <p:nvPr/>
          </p:nvSpPr>
          <p:spPr>
            <a:xfrm>
              <a:off x="0" y="-47625"/>
              <a:ext cx="1755233" cy="2330847"/>
            </a:xfrm>
            <a:prstGeom prst="rect">
              <a:avLst/>
            </a:prstGeom>
          </p:spPr>
          <p:txBody>
            <a:bodyPr lIns="50800" tIns="50800" rIns="50800" bIns="50800" rtlCol="0" anchor="ctr"/>
            <a:lstStyle/>
            <a:p>
              <a:pPr algn="ctr">
                <a:lnSpc>
                  <a:spcPts val="2520"/>
                </a:lnSpc>
                <a:spcBef>
                  <a:spcPct val="0"/>
                </a:spcBef>
              </a:pPr>
              <a:endParaRPr/>
            </a:p>
          </p:txBody>
        </p:sp>
      </p:grpSp>
      <p:grpSp>
        <p:nvGrpSpPr>
          <p:cNvPr id="5" name="Group 5"/>
          <p:cNvGrpSpPr/>
          <p:nvPr/>
        </p:nvGrpSpPr>
        <p:grpSpPr>
          <a:xfrm rot="-2700000">
            <a:off x="6238149" y="8464423"/>
            <a:ext cx="6664400" cy="8669109"/>
            <a:chOff x="0" y="0"/>
            <a:chExt cx="1755233" cy="2283222"/>
          </a:xfrm>
        </p:grpSpPr>
        <p:sp>
          <p:nvSpPr>
            <p:cNvPr id="6" name="Freeform 6"/>
            <p:cNvSpPr/>
            <p:nvPr/>
          </p:nvSpPr>
          <p:spPr>
            <a:xfrm>
              <a:off x="0" y="0"/>
              <a:ext cx="1755233" cy="2283222"/>
            </a:xfrm>
            <a:custGeom>
              <a:avLst/>
              <a:gdLst/>
              <a:ahLst/>
              <a:cxnLst/>
              <a:rect l="l" t="t" r="r" b="b"/>
              <a:pathLst>
                <a:path w="1755233" h="2283222">
                  <a:moveTo>
                    <a:pt x="0" y="0"/>
                  </a:moveTo>
                  <a:lnTo>
                    <a:pt x="1755233" y="0"/>
                  </a:lnTo>
                  <a:lnTo>
                    <a:pt x="1755233" y="2283222"/>
                  </a:lnTo>
                  <a:lnTo>
                    <a:pt x="0" y="2283222"/>
                  </a:lnTo>
                  <a:close/>
                </a:path>
              </a:pathLst>
            </a:custGeom>
            <a:solidFill>
              <a:srgbClr val="000000">
                <a:alpha val="0"/>
              </a:srgbClr>
            </a:solidFill>
            <a:ln w="38100" cap="sq">
              <a:solidFill>
                <a:srgbClr val="023D54">
                  <a:alpha val="89804"/>
                </a:srgbClr>
              </a:solidFill>
              <a:prstDash val="solid"/>
              <a:miter/>
            </a:ln>
          </p:spPr>
          <p:txBody>
            <a:bodyPr/>
            <a:lstStyle/>
            <a:p>
              <a:endParaRPr lang="pt-BR"/>
            </a:p>
          </p:txBody>
        </p:sp>
        <p:sp>
          <p:nvSpPr>
            <p:cNvPr id="7" name="TextBox 7"/>
            <p:cNvSpPr txBox="1"/>
            <p:nvPr/>
          </p:nvSpPr>
          <p:spPr>
            <a:xfrm>
              <a:off x="0" y="-47625"/>
              <a:ext cx="1755233" cy="2330847"/>
            </a:xfrm>
            <a:prstGeom prst="rect">
              <a:avLst/>
            </a:prstGeom>
          </p:spPr>
          <p:txBody>
            <a:bodyPr lIns="50800" tIns="50800" rIns="50800" bIns="50800" rtlCol="0" anchor="ctr"/>
            <a:lstStyle/>
            <a:p>
              <a:pPr algn="ctr">
                <a:lnSpc>
                  <a:spcPts val="2520"/>
                </a:lnSpc>
                <a:spcBef>
                  <a:spcPct val="0"/>
                </a:spcBef>
              </a:pPr>
              <a:endParaRPr/>
            </a:p>
          </p:txBody>
        </p:sp>
      </p:grpSp>
      <p:sp>
        <p:nvSpPr>
          <p:cNvPr id="8" name="AutoShape 8"/>
          <p:cNvSpPr/>
          <p:nvPr/>
        </p:nvSpPr>
        <p:spPr>
          <a:xfrm>
            <a:off x="-7036629" y="2386464"/>
            <a:ext cx="13227813" cy="0"/>
          </a:xfrm>
          <a:prstGeom prst="line">
            <a:avLst/>
          </a:prstGeom>
          <a:ln w="38100" cap="flat">
            <a:solidFill>
              <a:srgbClr val="1F5014"/>
            </a:solidFill>
            <a:prstDash val="solid"/>
            <a:headEnd type="none" w="sm" len="sm"/>
            <a:tailEnd type="none" w="sm" len="sm"/>
          </a:ln>
        </p:spPr>
        <p:txBody>
          <a:bodyPr/>
          <a:lstStyle/>
          <a:p>
            <a:endParaRPr lang="pt-BR"/>
          </a:p>
        </p:txBody>
      </p:sp>
      <p:sp>
        <p:nvSpPr>
          <p:cNvPr id="9" name="Freeform 9"/>
          <p:cNvSpPr/>
          <p:nvPr/>
        </p:nvSpPr>
        <p:spPr>
          <a:xfrm>
            <a:off x="533400" y="3086100"/>
            <a:ext cx="17027196" cy="5340860"/>
          </a:xfrm>
          <a:custGeom>
            <a:avLst/>
            <a:gdLst/>
            <a:ahLst/>
            <a:cxnLst/>
            <a:rect l="l" t="t" r="r" b="b"/>
            <a:pathLst>
              <a:path w="17027196" h="5340860">
                <a:moveTo>
                  <a:pt x="0" y="0"/>
                </a:moveTo>
                <a:lnTo>
                  <a:pt x="17027196" y="0"/>
                </a:lnTo>
                <a:lnTo>
                  <a:pt x="17027196" y="5340861"/>
                </a:lnTo>
                <a:lnTo>
                  <a:pt x="0" y="5340861"/>
                </a:lnTo>
                <a:lnTo>
                  <a:pt x="0" y="0"/>
                </a:lnTo>
                <a:close/>
              </a:path>
            </a:pathLst>
          </a:custGeom>
          <a:blipFill>
            <a:blip r:embed="rId2"/>
            <a:stretch>
              <a:fillRect/>
            </a:stretch>
          </a:blipFill>
        </p:spPr>
        <p:txBody>
          <a:bodyPr/>
          <a:lstStyle/>
          <a:p>
            <a:r>
              <a:rPr lang="pt-BR" dirty="0" smtClean="0"/>
              <a:t>6666</a:t>
            </a:r>
            <a:endParaRPr lang="pt-BR" dirty="0"/>
          </a:p>
        </p:txBody>
      </p:sp>
      <p:sp>
        <p:nvSpPr>
          <p:cNvPr id="10" name="TextBox 10"/>
          <p:cNvSpPr txBox="1"/>
          <p:nvPr/>
        </p:nvSpPr>
        <p:spPr>
          <a:xfrm>
            <a:off x="2188105" y="1148693"/>
            <a:ext cx="13911790" cy="887352"/>
          </a:xfrm>
          <a:prstGeom prst="rect">
            <a:avLst/>
          </a:prstGeom>
        </p:spPr>
        <p:txBody>
          <a:bodyPr lIns="0" tIns="0" rIns="0" bIns="0" rtlCol="0" anchor="t">
            <a:spAutoFit/>
          </a:bodyPr>
          <a:lstStyle/>
          <a:p>
            <a:pPr algn="ctr">
              <a:lnSpc>
                <a:spcPts val="7265"/>
              </a:lnSpc>
            </a:pPr>
            <a:r>
              <a:rPr lang="en-US" sz="5189" spc="103" dirty="0">
                <a:solidFill>
                  <a:srgbClr val="272727"/>
                </a:solidFill>
                <a:latin typeface="Fira Sans Semi-Bold"/>
              </a:rPr>
              <a:t>EXEMPLO DE LOGÍSTICA - SERVIDORES - IFAM  </a:t>
            </a: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grpSp>
        <p:nvGrpSpPr>
          <p:cNvPr id="2" name="Group 2"/>
          <p:cNvGrpSpPr/>
          <p:nvPr/>
        </p:nvGrpSpPr>
        <p:grpSpPr>
          <a:xfrm rot="-2700000">
            <a:off x="-6727590" y="-4916355"/>
            <a:ext cx="6664400" cy="8669109"/>
            <a:chOff x="0" y="0"/>
            <a:chExt cx="1755233" cy="2283222"/>
          </a:xfrm>
        </p:grpSpPr>
        <p:sp>
          <p:nvSpPr>
            <p:cNvPr id="3" name="Freeform 3"/>
            <p:cNvSpPr/>
            <p:nvPr/>
          </p:nvSpPr>
          <p:spPr>
            <a:xfrm>
              <a:off x="0" y="0"/>
              <a:ext cx="1755233" cy="2283222"/>
            </a:xfrm>
            <a:custGeom>
              <a:avLst/>
              <a:gdLst/>
              <a:ahLst/>
              <a:cxnLst/>
              <a:rect l="l" t="t" r="r" b="b"/>
              <a:pathLst>
                <a:path w="1755233" h="2283222">
                  <a:moveTo>
                    <a:pt x="0" y="0"/>
                  </a:moveTo>
                  <a:lnTo>
                    <a:pt x="1755233" y="0"/>
                  </a:lnTo>
                  <a:lnTo>
                    <a:pt x="1755233" y="2283222"/>
                  </a:lnTo>
                  <a:lnTo>
                    <a:pt x="0" y="2283222"/>
                  </a:lnTo>
                  <a:close/>
                </a:path>
              </a:pathLst>
            </a:custGeom>
            <a:solidFill>
              <a:srgbClr val="000000">
                <a:alpha val="0"/>
              </a:srgbClr>
            </a:solidFill>
            <a:ln w="38100" cap="sq">
              <a:solidFill>
                <a:srgbClr val="023D54">
                  <a:alpha val="89804"/>
                </a:srgbClr>
              </a:solidFill>
              <a:prstDash val="solid"/>
              <a:miter/>
            </a:ln>
          </p:spPr>
          <p:txBody>
            <a:bodyPr/>
            <a:lstStyle/>
            <a:p>
              <a:endParaRPr lang="pt-BR"/>
            </a:p>
          </p:txBody>
        </p:sp>
        <p:sp>
          <p:nvSpPr>
            <p:cNvPr id="4" name="TextBox 4"/>
            <p:cNvSpPr txBox="1"/>
            <p:nvPr/>
          </p:nvSpPr>
          <p:spPr>
            <a:xfrm>
              <a:off x="0" y="-47625"/>
              <a:ext cx="1755233" cy="2330847"/>
            </a:xfrm>
            <a:prstGeom prst="rect">
              <a:avLst/>
            </a:prstGeom>
          </p:spPr>
          <p:txBody>
            <a:bodyPr lIns="50800" tIns="50800" rIns="50800" bIns="50800" rtlCol="0" anchor="ctr"/>
            <a:lstStyle/>
            <a:p>
              <a:pPr algn="ctr">
                <a:lnSpc>
                  <a:spcPts val="2520"/>
                </a:lnSpc>
                <a:spcBef>
                  <a:spcPct val="0"/>
                </a:spcBef>
              </a:pPr>
              <a:endParaRPr/>
            </a:p>
          </p:txBody>
        </p:sp>
      </p:grpSp>
      <p:grpSp>
        <p:nvGrpSpPr>
          <p:cNvPr id="5" name="Group 5"/>
          <p:cNvGrpSpPr/>
          <p:nvPr/>
        </p:nvGrpSpPr>
        <p:grpSpPr>
          <a:xfrm rot="-2700000">
            <a:off x="6238149" y="8464423"/>
            <a:ext cx="6664400" cy="8669109"/>
            <a:chOff x="0" y="0"/>
            <a:chExt cx="1755233" cy="2283222"/>
          </a:xfrm>
        </p:grpSpPr>
        <p:sp>
          <p:nvSpPr>
            <p:cNvPr id="6" name="Freeform 6"/>
            <p:cNvSpPr/>
            <p:nvPr/>
          </p:nvSpPr>
          <p:spPr>
            <a:xfrm>
              <a:off x="0" y="0"/>
              <a:ext cx="1755233" cy="2283222"/>
            </a:xfrm>
            <a:custGeom>
              <a:avLst/>
              <a:gdLst/>
              <a:ahLst/>
              <a:cxnLst/>
              <a:rect l="l" t="t" r="r" b="b"/>
              <a:pathLst>
                <a:path w="1755233" h="2283222">
                  <a:moveTo>
                    <a:pt x="0" y="0"/>
                  </a:moveTo>
                  <a:lnTo>
                    <a:pt x="1755233" y="0"/>
                  </a:lnTo>
                  <a:lnTo>
                    <a:pt x="1755233" y="2283222"/>
                  </a:lnTo>
                  <a:lnTo>
                    <a:pt x="0" y="2283222"/>
                  </a:lnTo>
                  <a:close/>
                </a:path>
              </a:pathLst>
            </a:custGeom>
            <a:solidFill>
              <a:srgbClr val="000000">
                <a:alpha val="0"/>
              </a:srgbClr>
            </a:solidFill>
            <a:ln w="38100" cap="sq">
              <a:solidFill>
                <a:srgbClr val="023D54">
                  <a:alpha val="89804"/>
                </a:srgbClr>
              </a:solidFill>
              <a:prstDash val="solid"/>
              <a:miter/>
            </a:ln>
          </p:spPr>
          <p:txBody>
            <a:bodyPr/>
            <a:lstStyle/>
            <a:p>
              <a:endParaRPr lang="pt-BR"/>
            </a:p>
          </p:txBody>
        </p:sp>
        <p:sp>
          <p:nvSpPr>
            <p:cNvPr id="7" name="TextBox 7"/>
            <p:cNvSpPr txBox="1"/>
            <p:nvPr/>
          </p:nvSpPr>
          <p:spPr>
            <a:xfrm>
              <a:off x="0" y="-47625"/>
              <a:ext cx="1755233" cy="2330847"/>
            </a:xfrm>
            <a:prstGeom prst="rect">
              <a:avLst/>
            </a:prstGeom>
          </p:spPr>
          <p:txBody>
            <a:bodyPr lIns="50800" tIns="50800" rIns="50800" bIns="50800" rtlCol="0" anchor="ctr"/>
            <a:lstStyle/>
            <a:p>
              <a:pPr algn="ctr">
                <a:lnSpc>
                  <a:spcPts val="2520"/>
                </a:lnSpc>
                <a:spcBef>
                  <a:spcPct val="0"/>
                </a:spcBef>
              </a:pPr>
              <a:endParaRPr/>
            </a:p>
          </p:txBody>
        </p:sp>
      </p:grpSp>
      <p:sp>
        <p:nvSpPr>
          <p:cNvPr id="8" name="AutoShape 8"/>
          <p:cNvSpPr/>
          <p:nvPr/>
        </p:nvSpPr>
        <p:spPr>
          <a:xfrm>
            <a:off x="-7036629" y="2386464"/>
            <a:ext cx="13227813" cy="0"/>
          </a:xfrm>
          <a:prstGeom prst="line">
            <a:avLst/>
          </a:prstGeom>
          <a:ln w="38100" cap="flat">
            <a:solidFill>
              <a:srgbClr val="1F5014"/>
            </a:solidFill>
            <a:prstDash val="solid"/>
            <a:headEnd type="none" w="sm" len="sm"/>
            <a:tailEnd type="none" w="sm" len="sm"/>
          </a:ln>
        </p:spPr>
        <p:txBody>
          <a:bodyPr/>
          <a:lstStyle/>
          <a:p>
            <a:endParaRPr lang="pt-BR"/>
          </a:p>
        </p:txBody>
      </p:sp>
      <p:sp>
        <p:nvSpPr>
          <p:cNvPr id="9" name="Freeform 9"/>
          <p:cNvSpPr/>
          <p:nvPr/>
        </p:nvSpPr>
        <p:spPr>
          <a:xfrm>
            <a:off x="545906" y="3410459"/>
            <a:ext cx="17320814" cy="4500911"/>
          </a:xfrm>
          <a:custGeom>
            <a:avLst/>
            <a:gdLst/>
            <a:ahLst/>
            <a:cxnLst/>
            <a:rect l="l" t="t" r="r" b="b"/>
            <a:pathLst>
              <a:path w="17320814" h="4500911">
                <a:moveTo>
                  <a:pt x="0" y="0"/>
                </a:moveTo>
                <a:lnTo>
                  <a:pt x="17320814" y="0"/>
                </a:lnTo>
                <a:lnTo>
                  <a:pt x="17320814" y="4500911"/>
                </a:lnTo>
                <a:lnTo>
                  <a:pt x="0" y="4500911"/>
                </a:lnTo>
                <a:lnTo>
                  <a:pt x="0" y="0"/>
                </a:lnTo>
                <a:close/>
              </a:path>
            </a:pathLst>
          </a:custGeom>
          <a:blipFill>
            <a:blip r:embed="rId2"/>
            <a:stretch>
              <a:fillRect/>
            </a:stretch>
          </a:blipFill>
        </p:spPr>
        <p:txBody>
          <a:bodyPr/>
          <a:lstStyle/>
          <a:p>
            <a:endParaRPr lang="pt-BR"/>
          </a:p>
        </p:txBody>
      </p:sp>
      <p:sp>
        <p:nvSpPr>
          <p:cNvPr id="10" name="TextBox 10"/>
          <p:cNvSpPr txBox="1"/>
          <p:nvPr/>
        </p:nvSpPr>
        <p:spPr>
          <a:xfrm>
            <a:off x="2188105" y="1148693"/>
            <a:ext cx="13911790" cy="920316"/>
          </a:xfrm>
          <a:prstGeom prst="rect">
            <a:avLst/>
          </a:prstGeom>
        </p:spPr>
        <p:txBody>
          <a:bodyPr lIns="0" tIns="0" rIns="0" bIns="0" rtlCol="0" anchor="t">
            <a:spAutoFit/>
          </a:bodyPr>
          <a:lstStyle/>
          <a:p>
            <a:pPr algn="ctr">
              <a:lnSpc>
                <a:spcPts val="7548"/>
              </a:lnSpc>
            </a:pPr>
            <a:r>
              <a:rPr lang="en-US" sz="5392" spc="107">
                <a:solidFill>
                  <a:srgbClr val="272727"/>
                </a:solidFill>
                <a:latin typeface="Fira Sans Semi-Bold"/>
              </a:rPr>
              <a:t>EXEMPLO DE LOGÍSTICA - DISCENTES - IFAM  </a:t>
            </a: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grpSp>
        <p:nvGrpSpPr>
          <p:cNvPr id="2" name="Group 2"/>
          <p:cNvGrpSpPr/>
          <p:nvPr/>
        </p:nvGrpSpPr>
        <p:grpSpPr>
          <a:xfrm rot="-2700000">
            <a:off x="-2278271" y="-5542964"/>
            <a:ext cx="4816906" cy="6450571"/>
            <a:chOff x="0" y="0"/>
            <a:chExt cx="1268650" cy="1698916"/>
          </a:xfrm>
        </p:grpSpPr>
        <p:sp>
          <p:nvSpPr>
            <p:cNvPr id="3" name="Freeform 3"/>
            <p:cNvSpPr/>
            <p:nvPr/>
          </p:nvSpPr>
          <p:spPr>
            <a:xfrm>
              <a:off x="0" y="0"/>
              <a:ext cx="1268650" cy="1698916"/>
            </a:xfrm>
            <a:custGeom>
              <a:avLst/>
              <a:gdLst/>
              <a:ahLst/>
              <a:cxnLst/>
              <a:rect l="l" t="t" r="r" b="b"/>
              <a:pathLst>
                <a:path w="1268650" h="1698916">
                  <a:moveTo>
                    <a:pt x="0" y="0"/>
                  </a:moveTo>
                  <a:lnTo>
                    <a:pt x="1268650" y="0"/>
                  </a:lnTo>
                  <a:lnTo>
                    <a:pt x="1268650" y="1698916"/>
                  </a:lnTo>
                  <a:lnTo>
                    <a:pt x="0" y="1698916"/>
                  </a:lnTo>
                  <a:close/>
                </a:path>
              </a:pathLst>
            </a:custGeom>
            <a:solidFill>
              <a:srgbClr val="000000">
                <a:alpha val="0"/>
              </a:srgbClr>
            </a:solidFill>
            <a:ln w="38100" cap="sq">
              <a:solidFill>
                <a:srgbClr val="023D54">
                  <a:alpha val="89804"/>
                </a:srgbClr>
              </a:solidFill>
              <a:prstDash val="solid"/>
              <a:miter/>
            </a:ln>
          </p:spPr>
          <p:txBody>
            <a:bodyPr/>
            <a:lstStyle/>
            <a:p>
              <a:endParaRPr lang="pt-BR"/>
            </a:p>
          </p:txBody>
        </p:sp>
        <p:sp>
          <p:nvSpPr>
            <p:cNvPr id="4" name="TextBox 4"/>
            <p:cNvSpPr txBox="1"/>
            <p:nvPr/>
          </p:nvSpPr>
          <p:spPr>
            <a:xfrm>
              <a:off x="0" y="-47625"/>
              <a:ext cx="1268650" cy="1746541"/>
            </a:xfrm>
            <a:prstGeom prst="rect">
              <a:avLst/>
            </a:prstGeom>
          </p:spPr>
          <p:txBody>
            <a:bodyPr lIns="50800" tIns="50800" rIns="50800" bIns="50800" rtlCol="0" anchor="ctr"/>
            <a:lstStyle/>
            <a:p>
              <a:pPr algn="ctr">
                <a:lnSpc>
                  <a:spcPts val="2520"/>
                </a:lnSpc>
                <a:spcBef>
                  <a:spcPct val="0"/>
                </a:spcBef>
              </a:pPr>
              <a:endParaRPr/>
            </a:p>
          </p:txBody>
        </p:sp>
      </p:grpSp>
      <p:grpSp>
        <p:nvGrpSpPr>
          <p:cNvPr id="5" name="Group 5"/>
          <p:cNvGrpSpPr/>
          <p:nvPr/>
        </p:nvGrpSpPr>
        <p:grpSpPr>
          <a:xfrm rot="-2700000">
            <a:off x="-4746808" y="10339262"/>
            <a:ext cx="9493616" cy="8669109"/>
            <a:chOff x="0" y="0"/>
            <a:chExt cx="2500376" cy="2283222"/>
          </a:xfrm>
        </p:grpSpPr>
        <p:sp>
          <p:nvSpPr>
            <p:cNvPr id="6" name="Freeform 6"/>
            <p:cNvSpPr/>
            <p:nvPr/>
          </p:nvSpPr>
          <p:spPr>
            <a:xfrm>
              <a:off x="0" y="0"/>
              <a:ext cx="2500376" cy="2283222"/>
            </a:xfrm>
            <a:custGeom>
              <a:avLst/>
              <a:gdLst/>
              <a:ahLst/>
              <a:cxnLst/>
              <a:rect l="l" t="t" r="r" b="b"/>
              <a:pathLst>
                <a:path w="2500376" h="2283222">
                  <a:moveTo>
                    <a:pt x="0" y="0"/>
                  </a:moveTo>
                  <a:lnTo>
                    <a:pt x="2500376" y="0"/>
                  </a:lnTo>
                  <a:lnTo>
                    <a:pt x="2500376" y="2283222"/>
                  </a:lnTo>
                  <a:lnTo>
                    <a:pt x="0" y="2283222"/>
                  </a:lnTo>
                  <a:close/>
                </a:path>
              </a:pathLst>
            </a:custGeom>
            <a:solidFill>
              <a:srgbClr val="000000">
                <a:alpha val="0"/>
              </a:srgbClr>
            </a:solidFill>
            <a:ln w="38100" cap="sq">
              <a:solidFill>
                <a:srgbClr val="023D54">
                  <a:alpha val="89804"/>
                </a:srgbClr>
              </a:solidFill>
              <a:prstDash val="solid"/>
              <a:miter/>
            </a:ln>
          </p:spPr>
          <p:txBody>
            <a:bodyPr/>
            <a:lstStyle/>
            <a:p>
              <a:endParaRPr lang="pt-BR"/>
            </a:p>
          </p:txBody>
        </p:sp>
        <p:sp>
          <p:nvSpPr>
            <p:cNvPr id="7" name="TextBox 7"/>
            <p:cNvSpPr txBox="1"/>
            <p:nvPr/>
          </p:nvSpPr>
          <p:spPr>
            <a:xfrm>
              <a:off x="0" y="-47625"/>
              <a:ext cx="2500376" cy="2330847"/>
            </a:xfrm>
            <a:prstGeom prst="rect">
              <a:avLst/>
            </a:prstGeom>
          </p:spPr>
          <p:txBody>
            <a:bodyPr lIns="50800" tIns="50800" rIns="50800" bIns="50800" rtlCol="0" anchor="ctr"/>
            <a:lstStyle/>
            <a:p>
              <a:pPr algn="ctr">
                <a:lnSpc>
                  <a:spcPts val="2520"/>
                </a:lnSpc>
                <a:spcBef>
                  <a:spcPct val="0"/>
                </a:spcBef>
              </a:pPr>
              <a:endParaRPr/>
            </a:p>
          </p:txBody>
        </p:sp>
      </p:grpSp>
      <p:grpSp>
        <p:nvGrpSpPr>
          <p:cNvPr id="8" name="Group 8"/>
          <p:cNvGrpSpPr/>
          <p:nvPr/>
        </p:nvGrpSpPr>
        <p:grpSpPr>
          <a:xfrm rot="-4458227">
            <a:off x="5194352" y="12192506"/>
            <a:ext cx="6664400" cy="282902"/>
            <a:chOff x="0" y="0"/>
            <a:chExt cx="1755233" cy="74509"/>
          </a:xfrm>
        </p:grpSpPr>
        <p:sp>
          <p:nvSpPr>
            <p:cNvPr id="9" name="Freeform 9"/>
            <p:cNvSpPr/>
            <p:nvPr/>
          </p:nvSpPr>
          <p:spPr>
            <a:xfrm>
              <a:off x="0" y="0"/>
              <a:ext cx="1755233" cy="74509"/>
            </a:xfrm>
            <a:custGeom>
              <a:avLst/>
              <a:gdLst/>
              <a:ahLst/>
              <a:cxnLst/>
              <a:rect l="l" t="t" r="r" b="b"/>
              <a:pathLst>
                <a:path w="1755233" h="74509">
                  <a:moveTo>
                    <a:pt x="0" y="0"/>
                  </a:moveTo>
                  <a:lnTo>
                    <a:pt x="1755233" y="0"/>
                  </a:lnTo>
                  <a:lnTo>
                    <a:pt x="1755233" y="74509"/>
                  </a:lnTo>
                  <a:lnTo>
                    <a:pt x="0" y="74509"/>
                  </a:lnTo>
                  <a:close/>
                </a:path>
              </a:pathLst>
            </a:custGeom>
            <a:solidFill>
              <a:srgbClr val="272727">
                <a:alpha val="89804"/>
              </a:srgbClr>
            </a:solidFill>
            <a:ln cap="sq">
              <a:noFill/>
              <a:prstDash val="solid"/>
              <a:miter/>
            </a:ln>
          </p:spPr>
          <p:txBody>
            <a:bodyPr/>
            <a:lstStyle/>
            <a:p>
              <a:endParaRPr lang="pt-BR"/>
            </a:p>
          </p:txBody>
        </p:sp>
        <p:sp>
          <p:nvSpPr>
            <p:cNvPr id="10" name="TextBox 10"/>
            <p:cNvSpPr txBox="1"/>
            <p:nvPr/>
          </p:nvSpPr>
          <p:spPr>
            <a:xfrm>
              <a:off x="0" y="-38100"/>
              <a:ext cx="1755233" cy="112609"/>
            </a:xfrm>
            <a:prstGeom prst="rect">
              <a:avLst/>
            </a:prstGeom>
          </p:spPr>
          <p:txBody>
            <a:bodyPr lIns="50800" tIns="50800" rIns="50800" bIns="50800" rtlCol="0" anchor="ctr"/>
            <a:lstStyle/>
            <a:p>
              <a:pPr algn="ctr">
                <a:lnSpc>
                  <a:spcPts val="2659"/>
                </a:lnSpc>
                <a:spcBef>
                  <a:spcPct val="0"/>
                </a:spcBef>
              </a:pPr>
              <a:endParaRPr/>
            </a:p>
          </p:txBody>
        </p:sp>
      </p:grpSp>
      <p:sp>
        <p:nvSpPr>
          <p:cNvPr id="12" name="Freeform 12"/>
          <p:cNvSpPr/>
          <p:nvPr/>
        </p:nvSpPr>
        <p:spPr>
          <a:xfrm>
            <a:off x="9144000" y="1028700"/>
            <a:ext cx="8908904" cy="8229600"/>
          </a:xfrm>
          <a:custGeom>
            <a:avLst/>
            <a:gdLst/>
            <a:ahLst/>
            <a:cxnLst/>
            <a:rect l="l" t="t" r="r" b="b"/>
            <a:pathLst>
              <a:path w="8908904" h="8229600">
                <a:moveTo>
                  <a:pt x="0" y="0"/>
                </a:moveTo>
                <a:lnTo>
                  <a:pt x="8908904" y="0"/>
                </a:lnTo>
                <a:lnTo>
                  <a:pt x="8908904" y="8229600"/>
                </a:lnTo>
                <a:lnTo>
                  <a:pt x="0" y="8229600"/>
                </a:lnTo>
                <a:lnTo>
                  <a:pt x="0" y="0"/>
                </a:lnTo>
                <a:close/>
              </a:path>
            </a:pathLst>
          </a:custGeom>
          <a:blipFill>
            <a:blip r:embed="rId2"/>
            <a:stretch>
              <a:fillRect/>
            </a:stretch>
          </a:blipFill>
        </p:spPr>
        <p:txBody>
          <a:bodyPr/>
          <a:lstStyle/>
          <a:p>
            <a:endParaRPr lang="pt-BR"/>
          </a:p>
        </p:txBody>
      </p:sp>
      <p:sp>
        <p:nvSpPr>
          <p:cNvPr id="13" name="TextBox 13"/>
          <p:cNvSpPr txBox="1"/>
          <p:nvPr/>
        </p:nvSpPr>
        <p:spPr>
          <a:xfrm>
            <a:off x="1028700" y="1693187"/>
            <a:ext cx="9484308" cy="3327853"/>
          </a:xfrm>
          <a:prstGeom prst="rect">
            <a:avLst/>
          </a:prstGeom>
        </p:spPr>
        <p:txBody>
          <a:bodyPr lIns="0" tIns="0" rIns="0" bIns="0" rtlCol="0" anchor="t">
            <a:spAutoFit/>
          </a:bodyPr>
          <a:lstStyle/>
          <a:p>
            <a:pPr algn="ctr">
              <a:lnSpc>
                <a:spcPts val="6625"/>
              </a:lnSpc>
            </a:pPr>
            <a:r>
              <a:rPr lang="en-US" sz="4732" spc="94">
                <a:solidFill>
                  <a:srgbClr val="272727"/>
                </a:solidFill>
                <a:latin typeface="Fira Sans Semi-Bold"/>
              </a:rPr>
              <a:t>RELAÇÃO INVESTIMENTO CT&amp;I PELO CNPQ E DISTRIBUIÇÃO POPULACIONAL DO BRASIL</a:t>
            </a:r>
          </a:p>
          <a:p>
            <a:pPr algn="ctr">
              <a:lnSpc>
                <a:spcPts val="6625"/>
              </a:lnSpc>
            </a:pPr>
            <a:endParaRPr lang="en-US" sz="4732" spc="94">
              <a:solidFill>
                <a:srgbClr val="272727"/>
              </a:solidFill>
              <a:latin typeface="Fira Sans Semi-Bold"/>
            </a:endParaRPr>
          </a:p>
        </p:txBody>
      </p:sp>
      <p:sp>
        <p:nvSpPr>
          <p:cNvPr id="14" name="TextBox 14"/>
          <p:cNvSpPr txBox="1"/>
          <p:nvPr/>
        </p:nvSpPr>
        <p:spPr>
          <a:xfrm>
            <a:off x="986334" y="8625027"/>
            <a:ext cx="5638800" cy="323215"/>
          </a:xfrm>
          <a:prstGeom prst="rect">
            <a:avLst/>
          </a:prstGeom>
        </p:spPr>
        <p:txBody>
          <a:bodyPr lIns="0" tIns="0" rIns="0" bIns="0" rtlCol="0" anchor="t">
            <a:spAutoFit/>
          </a:bodyPr>
          <a:lstStyle/>
          <a:p>
            <a:pPr algn="ctr">
              <a:lnSpc>
                <a:spcPts val="2659"/>
              </a:lnSpc>
              <a:spcBef>
                <a:spcPct val="0"/>
              </a:spcBef>
            </a:pPr>
            <a:r>
              <a:rPr lang="en-US" sz="1899" spc="28">
                <a:solidFill>
                  <a:srgbClr val="272727"/>
                </a:solidFill>
                <a:latin typeface="Fira Sans Light"/>
              </a:rPr>
              <a:t>Fonte: IBGE e Painel Fomento CT&amp;I - 2005 até 2023.</a:t>
            </a:r>
          </a:p>
        </p:txBody>
      </p:sp>
      <p:pic>
        <p:nvPicPr>
          <p:cNvPr id="16" name="Imagem 15">
            <a:extLst>
              <a:ext uri="{FF2B5EF4-FFF2-40B4-BE49-F238E27FC236}">
                <a16:creationId xmlns:a16="http://schemas.microsoft.com/office/drawing/2014/main" id="{986E1D5A-0F7C-A50B-FEBA-2BA7502166FD}"/>
              </a:ext>
            </a:extLst>
          </p:cNvPr>
          <p:cNvPicPr>
            <a:picLocks noChangeAspect="1"/>
          </p:cNvPicPr>
          <p:nvPr/>
        </p:nvPicPr>
        <p:blipFill>
          <a:blip r:embed="rId3"/>
          <a:stretch>
            <a:fillRect/>
          </a:stretch>
        </p:blipFill>
        <p:spPr>
          <a:xfrm>
            <a:off x="369425" y="4530280"/>
            <a:ext cx="10802858" cy="3658111"/>
          </a:xfrm>
          <a:prstGeom prst="rect">
            <a:avLst/>
          </a:prstGeom>
        </p:spPr>
      </p:pic>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grpSp>
        <p:nvGrpSpPr>
          <p:cNvPr id="2" name="Group 2"/>
          <p:cNvGrpSpPr/>
          <p:nvPr/>
        </p:nvGrpSpPr>
        <p:grpSpPr>
          <a:xfrm>
            <a:off x="3577971" y="2501273"/>
            <a:ext cx="11132059" cy="6718765"/>
            <a:chOff x="0" y="0"/>
            <a:chExt cx="2931900" cy="1769551"/>
          </a:xfrm>
        </p:grpSpPr>
        <p:sp>
          <p:nvSpPr>
            <p:cNvPr id="3" name="Freeform 3"/>
            <p:cNvSpPr/>
            <p:nvPr/>
          </p:nvSpPr>
          <p:spPr>
            <a:xfrm>
              <a:off x="0" y="0"/>
              <a:ext cx="2931900" cy="1769551"/>
            </a:xfrm>
            <a:custGeom>
              <a:avLst/>
              <a:gdLst/>
              <a:ahLst/>
              <a:cxnLst/>
              <a:rect l="l" t="t" r="r" b="b"/>
              <a:pathLst>
                <a:path w="2931900" h="1769551">
                  <a:moveTo>
                    <a:pt x="0" y="0"/>
                  </a:moveTo>
                  <a:lnTo>
                    <a:pt x="2931900" y="0"/>
                  </a:lnTo>
                  <a:lnTo>
                    <a:pt x="2931900" y="1769551"/>
                  </a:lnTo>
                  <a:lnTo>
                    <a:pt x="0" y="1769551"/>
                  </a:lnTo>
                  <a:close/>
                </a:path>
              </a:pathLst>
            </a:custGeom>
            <a:solidFill>
              <a:srgbClr val="457D58"/>
            </a:solidFill>
          </p:spPr>
          <p:txBody>
            <a:bodyPr/>
            <a:lstStyle/>
            <a:p>
              <a:endParaRPr lang="pt-BR"/>
            </a:p>
          </p:txBody>
        </p:sp>
        <p:sp>
          <p:nvSpPr>
            <p:cNvPr id="4" name="TextBox 4"/>
            <p:cNvSpPr txBox="1"/>
            <p:nvPr/>
          </p:nvSpPr>
          <p:spPr>
            <a:xfrm>
              <a:off x="0" y="-38100"/>
              <a:ext cx="2931900" cy="1807651"/>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3857061" y="3169745"/>
            <a:ext cx="10661983" cy="2279675"/>
            <a:chOff x="0" y="0"/>
            <a:chExt cx="2808094" cy="600408"/>
          </a:xfrm>
        </p:grpSpPr>
        <p:sp>
          <p:nvSpPr>
            <p:cNvPr id="6" name="Freeform 6"/>
            <p:cNvSpPr/>
            <p:nvPr/>
          </p:nvSpPr>
          <p:spPr>
            <a:xfrm>
              <a:off x="0" y="0"/>
              <a:ext cx="2808094" cy="600408"/>
            </a:xfrm>
            <a:custGeom>
              <a:avLst/>
              <a:gdLst/>
              <a:ahLst/>
              <a:cxnLst/>
              <a:rect l="l" t="t" r="r" b="b"/>
              <a:pathLst>
                <a:path w="2808094" h="600408">
                  <a:moveTo>
                    <a:pt x="0" y="0"/>
                  </a:moveTo>
                  <a:lnTo>
                    <a:pt x="2808094" y="0"/>
                  </a:lnTo>
                  <a:lnTo>
                    <a:pt x="2808094" y="600408"/>
                  </a:lnTo>
                  <a:lnTo>
                    <a:pt x="0" y="600408"/>
                  </a:lnTo>
                  <a:close/>
                </a:path>
              </a:pathLst>
            </a:custGeom>
            <a:solidFill>
              <a:srgbClr val="F6F6E9"/>
            </a:solidFill>
            <a:ln w="19050" cap="sq">
              <a:solidFill>
                <a:srgbClr val="023D54"/>
              </a:solidFill>
              <a:prstDash val="solid"/>
              <a:miter/>
            </a:ln>
          </p:spPr>
          <p:txBody>
            <a:bodyPr/>
            <a:lstStyle/>
            <a:p>
              <a:endParaRPr lang="pt-BR"/>
            </a:p>
          </p:txBody>
        </p:sp>
        <p:sp>
          <p:nvSpPr>
            <p:cNvPr id="7" name="TextBox 7"/>
            <p:cNvSpPr txBox="1"/>
            <p:nvPr/>
          </p:nvSpPr>
          <p:spPr>
            <a:xfrm>
              <a:off x="0" y="-38100"/>
              <a:ext cx="2808094" cy="638508"/>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3866586" y="5773270"/>
            <a:ext cx="10652458" cy="2668403"/>
            <a:chOff x="0" y="0"/>
            <a:chExt cx="2805586" cy="702789"/>
          </a:xfrm>
        </p:grpSpPr>
        <p:sp>
          <p:nvSpPr>
            <p:cNvPr id="9" name="Freeform 9"/>
            <p:cNvSpPr/>
            <p:nvPr/>
          </p:nvSpPr>
          <p:spPr>
            <a:xfrm>
              <a:off x="0" y="0"/>
              <a:ext cx="2805586" cy="702789"/>
            </a:xfrm>
            <a:custGeom>
              <a:avLst/>
              <a:gdLst/>
              <a:ahLst/>
              <a:cxnLst/>
              <a:rect l="l" t="t" r="r" b="b"/>
              <a:pathLst>
                <a:path w="2805586" h="702789">
                  <a:moveTo>
                    <a:pt x="0" y="0"/>
                  </a:moveTo>
                  <a:lnTo>
                    <a:pt x="2805586" y="0"/>
                  </a:lnTo>
                  <a:lnTo>
                    <a:pt x="2805586" y="702789"/>
                  </a:lnTo>
                  <a:lnTo>
                    <a:pt x="0" y="702789"/>
                  </a:lnTo>
                  <a:close/>
                </a:path>
              </a:pathLst>
            </a:custGeom>
            <a:solidFill>
              <a:srgbClr val="F6F6E9"/>
            </a:solidFill>
            <a:ln w="19050" cap="sq">
              <a:solidFill>
                <a:srgbClr val="023D54"/>
              </a:solidFill>
              <a:prstDash val="solid"/>
              <a:miter/>
            </a:ln>
          </p:spPr>
          <p:txBody>
            <a:bodyPr/>
            <a:lstStyle/>
            <a:p>
              <a:endParaRPr lang="pt-BR"/>
            </a:p>
          </p:txBody>
        </p:sp>
        <p:sp>
          <p:nvSpPr>
            <p:cNvPr id="10" name="TextBox 10"/>
            <p:cNvSpPr txBox="1"/>
            <p:nvPr/>
          </p:nvSpPr>
          <p:spPr>
            <a:xfrm>
              <a:off x="0" y="-38100"/>
              <a:ext cx="2805586" cy="740889"/>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3866586" y="3169745"/>
            <a:ext cx="3086100" cy="810605"/>
            <a:chOff x="0" y="0"/>
            <a:chExt cx="812800" cy="213493"/>
          </a:xfrm>
        </p:grpSpPr>
        <p:sp>
          <p:nvSpPr>
            <p:cNvPr id="12" name="Freeform 12"/>
            <p:cNvSpPr/>
            <p:nvPr/>
          </p:nvSpPr>
          <p:spPr>
            <a:xfrm>
              <a:off x="0" y="0"/>
              <a:ext cx="812800" cy="213493"/>
            </a:xfrm>
            <a:custGeom>
              <a:avLst/>
              <a:gdLst/>
              <a:ahLst/>
              <a:cxnLst/>
              <a:rect l="l" t="t" r="r" b="b"/>
              <a:pathLst>
                <a:path w="812800" h="213493">
                  <a:moveTo>
                    <a:pt x="0" y="0"/>
                  </a:moveTo>
                  <a:lnTo>
                    <a:pt x="812800" y="0"/>
                  </a:lnTo>
                  <a:lnTo>
                    <a:pt x="812800" y="213493"/>
                  </a:lnTo>
                  <a:lnTo>
                    <a:pt x="0" y="213493"/>
                  </a:lnTo>
                  <a:close/>
                </a:path>
              </a:pathLst>
            </a:custGeom>
            <a:solidFill>
              <a:srgbClr val="1F5014"/>
            </a:solidFill>
          </p:spPr>
          <p:txBody>
            <a:bodyPr/>
            <a:lstStyle/>
            <a:p>
              <a:endParaRPr lang="pt-BR"/>
            </a:p>
          </p:txBody>
        </p:sp>
        <p:sp>
          <p:nvSpPr>
            <p:cNvPr id="13" name="TextBox 13"/>
            <p:cNvSpPr txBox="1"/>
            <p:nvPr/>
          </p:nvSpPr>
          <p:spPr>
            <a:xfrm>
              <a:off x="0" y="-38100"/>
              <a:ext cx="812800" cy="251593"/>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3895161" y="5814970"/>
            <a:ext cx="3086100" cy="810605"/>
            <a:chOff x="0" y="0"/>
            <a:chExt cx="812800" cy="213493"/>
          </a:xfrm>
        </p:grpSpPr>
        <p:sp>
          <p:nvSpPr>
            <p:cNvPr id="15" name="Freeform 15"/>
            <p:cNvSpPr/>
            <p:nvPr/>
          </p:nvSpPr>
          <p:spPr>
            <a:xfrm>
              <a:off x="0" y="0"/>
              <a:ext cx="812800" cy="213493"/>
            </a:xfrm>
            <a:custGeom>
              <a:avLst/>
              <a:gdLst/>
              <a:ahLst/>
              <a:cxnLst/>
              <a:rect l="l" t="t" r="r" b="b"/>
              <a:pathLst>
                <a:path w="812800" h="213493">
                  <a:moveTo>
                    <a:pt x="0" y="0"/>
                  </a:moveTo>
                  <a:lnTo>
                    <a:pt x="812800" y="0"/>
                  </a:lnTo>
                  <a:lnTo>
                    <a:pt x="812800" y="213493"/>
                  </a:lnTo>
                  <a:lnTo>
                    <a:pt x="0" y="213493"/>
                  </a:lnTo>
                  <a:close/>
                </a:path>
              </a:pathLst>
            </a:custGeom>
            <a:solidFill>
              <a:srgbClr val="1F5014"/>
            </a:solidFill>
          </p:spPr>
          <p:txBody>
            <a:bodyPr/>
            <a:lstStyle/>
            <a:p>
              <a:endParaRPr lang="pt-BR"/>
            </a:p>
          </p:txBody>
        </p:sp>
        <p:sp>
          <p:nvSpPr>
            <p:cNvPr id="16" name="TextBox 16"/>
            <p:cNvSpPr txBox="1"/>
            <p:nvPr/>
          </p:nvSpPr>
          <p:spPr>
            <a:xfrm>
              <a:off x="0" y="-38100"/>
              <a:ext cx="812800" cy="251593"/>
            </a:xfrm>
            <a:prstGeom prst="rect">
              <a:avLst/>
            </a:prstGeom>
          </p:spPr>
          <p:txBody>
            <a:bodyPr lIns="50800" tIns="50800" rIns="50800" bIns="50800" rtlCol="0" anchor="ctr"/>
            <a:lstStyle/>
            <a:p>
              <a:pPr algn="ctr">
                <a:lnSpc>
                  <a:spcPts val="2659"/>
                </a:lnSpc>
              </a:pPr>
              <a:endParaRPr/>
            </a:p>
          </p:txBody>
        </p:sp>
      </p:grpSp>
      <p:sp>
        <p:nvSpPr>
          <p:cNvPr id="17" name="Freeform 17"/>
          <p:cNvSpPr/>
          <p:nvPr/>
        </p:nvSpPr>
        <p:spPr>
          <a:xfrm>
            <a:off x="3512378" y="684198"/>
            <a:ext cx="11197651" cy="482789"/>
          </a:xfrm>
          <a:custGeom>
            <a:avLst/>
            <a:gdLst/>
            <a:ahLst/>
            <a:cxnLst/>
            <a:rect l="l" t="t" r="r" b="b"/>
            <a:pathLst>
              <a:path w="11197651" h="482789">
                <a:moveTo>
                  <a:pt x="0" y="0"/>
                </a:moveTo>
                <a:lnTo>
                  <a:pt x="11197651" y="0"/>
                </a:lnTo>
                <a:lnTo>
                  <a:pt x="11197651" y="482789"/>
                </a:lnTo>
                <a:lnTo>
                  <a:pt x="0" y="482789"/>
                </a:lnTo>
                <a:lnTo>
                  <a:pt x="0" y="0"/>
                </a:lnTo>
                <a:close/>
              </a:path>
            </a:pathLst>
          </a:custGeom>
          <a:blipFill>
            <a:blip r:embed="rId2">
              <a:alphaModFix amt="50000"/>
            </a:blip>
            <a:stretch>
              <a:fillRect l="-2804" r="-2804" b="-383771"/>
            </a:stretch>
          </a:blipFill>
        </p:spPr>
        <p:txBody>
          <a:bodyPr/>
          <a:lstStyle/>
          <a:p>
            <a:endParaRPr lang="pt-BR"/>
          </a:p>
        </p:txBody>
      </p:sp>
      <p:grpSp>
        <p:nvGrpSpPr>
          <p:cNvPr id="18" name="Group 18"/>
          <p:cNvGrpSpPr/>
          <p:nvPr/>
        </p:nvGrpSpPr>
        <p:grpSpPr>
          <a:xfrm>
            <a:off x="3577971" y="1160536"/>
            <a:ext cx="11132059" cy="1340737"/>
            <a:chOff x="0" y="0"/>
            <a:chExt cx="2931900" cy="353116"/>
          </a:xfrm>
        </p:grpSpPr>
        <p:sp>
          <p:nvSpPr>
            <p:cNvPr id="19" name="Freeform 19"/>
            <p:cNvSpPr/>
            <p:nvPr/>
          </p:nvSpPr>
          <p:spPr>
            <a:xfrm>
              <a:off x="0" y="0"/>
              <a:ext cx="2931900" cy="353116"/>
            </a:xfrm>
            <a:custGeom>
              <a:avLst/>
              <a:gdLst/>
              <a:ahLst/>
              <a:cxnLst/>
              <a:rect l="l" t="t" r="r" b="b"/>
              <a:pathLst>
                <a:path w="2931900" h="353116">
                  <a:moveTo>
                    <a:pt x="0" y="0"/>
                  </a:moveTo>
                  <a:lnTo>
                    <a:pt x="2931900" y="0"/>
                  </a:lnTo>
                  <a:lnTo>
                    <a:pt x="2931900" y="353116"/>
                  </a:lnTo>
                  <a:lnTo>
                    <a:pt x="0" y="353116"/>
                  </a:lnTo>
                  <a:close/>
                </a:path>
              </a:pathLst>
            </a:custGeom>
            <a:solidFill>
              <a:srgbClr val="1F5014"/>
            </a:solidFill>
          </p:spPr>
          <p:txBody>
            <a:bodyPr/>
            <a:lstStyle/>
            <a:p>
              <a:endParaRPr lang="pt-BR"/>
            </a:p>
          </p:txBody>
        </p:sp>
        <p:sp>
          <p:nvSpPr>
            <p:cNvPr id="20" name="TextBox 20"/>
            <p:cNvSpPr txBox="1"/>
            <p:nvPr/>
          </p:nvSpPr>
          <p:spPr>
            <a:xfrm>
              <a:off x="0" y="-38100"/>
              <a:ext cx="2931900" cy="391216"/>
            </a:xfrm>
            <a:prstGeom prst="rect">
              <a:avLst/>
            </a:prstGeom>
          </p:spPr>
          <p:txBody>
            <a:bodyPr lIns="50800" tIns="50800" rIns="50800" bIns="50800" rtlCol="0" anchor="ctr"/>
            <a:lstStyle/>
            <a:p>
              <a:pPr algn="ctr">
                <a:lnSpc>
                  <a:spcPts val="2659"/>
                </a:lnSpc>
              </a:pPr>
              <a:endParaRPr/>
            </a:p>
          </p:txBody>
        </p:sp>
      </p:grpSp>
      <p:sp>
        <p:nvSpPr>
          <p:cNvPr id="21" name="TextBox 21"/>
          <p:cNvSpPr txBox="1"/>
          <p:nvPr/>
        </p:nvSpPr>
        <p:spPr>
          <a:xfrm>
            <a:off x="2058190" y="1421334"/>
            <a:ext cx="14171619" cy="668324"/>
          </a:xfrm>
          <a:prstGeom prst="rect">
            <a:avLst/>
          </a:prstGeom>
        </p:spPr>
        <p:txBody>
          <a:bodyPr lIns="0" tIns="0" rIns="0" bIns="0" rtlCol="0" anchor="t">
            <a:spAutoFit/>
          </a:bodyPr>
          <a:lstStyle/>
          <a:p>
            <a:pPr algn="ctr">
              <a:lnSpc>
                <a:spcPts val="5850"/>
              </a:lnSpc>
            </a:pPr>
            <a:r>
              <a:rPr lang="en-US" sz="4500" spc="90" dirty="0">
                <a:solidFill>
                  <a:srgbClr val="F6F6E9"/>
                </a:solidFill>
                <a:latin typeface="Voga"/>
              </a:rPr>
              <a:t>ANÁLISE DOS CONTRATOS</a:t>
            </a:r>
          </a:p>
        </p:txBody>
      </p:sp>
      <p:sp>
        <p:nvSpPr>
          <p:cNvPr id="22" name="TextBox 22"/>
          <p:cNvSpPr txBox="1"/>
          <p:nvPr/>
        </p:nvSpPr>
        <p:spPr>
          <a:xfrm>
            <a:off x="7332343" y="3339253"/>
            <a:ext cx="6947279" cy="1833910"/>
          </a:xfrm>
          <a:prstGeom prst="rect">
            <a:avLst/>
          </a:prstGeom>
        </p:spPr>
        <p:txBody>
          <a:bodyPr lIns="0" tIns="0" rIns="0" bIns="0" rtlCol="0" anchor="t">
            <a:spAutoFit/>
          </a:bodyPr>
          <a:lstStyle/>
          <a:p>
            <a:pPr algn="just">
              <a:lnSpc>
                <a:spcPts val="2401"/>
              </a:lnSpc>
            </a:pPr>
            <a:r>
              <a:rPr lang="en-US" sz="1847" spc="27">
                <a:solidFill>
                  <a:srgbClr val="272727"/>
                </a:solidFill>
                <a:latin typeface="Fira Sans Light"/>
              </a:rPr>
              <a:t>contratos.comprasnet.gov.br é uma plataforma digital do governo brasileiro dedicada à gestão e divulgação de contratos administrativos. Este portal é parte integrante do sistema ComprasNet, desenvolvido pelo Ministério da Economia, e tem como objetivo principal promover a transparência, a eficiência e o controle das aquisições e contratações públicas no Brasil.</a:t>
            </a:r>
          </a:p>
        </p:txBody>
      </p:sp>
      <p:sp>
        <p:nvSpPr>
          <p:cNvPr id="23" name="TextBox 23"/>
          <p:cNvSpPr txBox="1"/>
          <p:nvPr/>
        </p:nvSpPr>
        <p:spPr>
          <a:xfrm>
            <a:off x="4023330" y="3363946"/>
            <a:ext cx="2829762" cy="388406"/>
          </a:xfrm>
          <a:prstGeom prst="rect">
            <a:avLst/>
          </a:prstGeom>
        </p:spPr>
        <p:txBody>
          <a:bodyPr lIns="0" tIns="0" rIns="0" bIns="0" rtlCol="0" anchor="t">
            <a:spAutoFit/>
          </a:bodyPr>
          <a:lstStyle/>
          <a:p>
            <a:pPr algn="ctr">
              <a:lnSpc>
                <a:spcPts val="3141"/>
              </a:lnSpc>
            </a:pPr>
            <a:r>
              <a:rPr lang="en-US" sz="2416" spc="48">
                <a:solidFill>
                  <a:srgbClr val="F6F6E9"/>
                </a:solidFill>
                <a:latin typeface="Fira Sans Semi-Bold"/>
              </a:rPr>
              <a:t>BASE DE DADOS</a:t>
            </a:r>
          </a:p>
        </p:txBody>
      </p:sp>
      <p:sp>
        <p:nvSpPr>
          <p:cNvPr id="24" name="TextBox 24"/>
          <p:cNvSpPr txBox="1"/>
          <p:nvPr/>
        </p:nvSpPr>
        <p:spPr>
          <a:xfrm>
            <a:off x="4023330" y="5955775"/>
            <a:ext cx="2573425" cy="388406"/>
          </a:xfrm>
          <a:prstGeom prst="rect">
            <a:avLst/>
          </a:prstGeom>
        </p:spPr>
        <p:txBody>
          <a:bodyPr lIns="0" tIns="0" rIns="0" bIns="0" rtlCol="0" anchor="t">
            <a:spAutoFit/>
          </a:bodyPr>
          <a:lstStyle/>
          <a:p>
            <a:pPr algn="ctr">
              <a:lnSpc>
                <a:spcPts val="3141"/>
              </a:lnSpc>
            </a:pPr>
            <a:r>
              <a:rPr lang="en-US" sz="2416" spc="48">
                <a:solidFill>
                  <a:srgbClr val="F6F6E9"/>
                </a:solidFill>
                <a:latin typeface="Fira Sans Semi-Bold"/>
              </a:rPr>
              <a:t>OBJETIVO B</a:t>
            </a:r>
          </a:p>
        </p:txBody>
      </p:sp>
      <p:sp>
        <p:nvSpPr>
          <p:cNvPr id="25" name="TextBox 25"/>
          <p:cNvSpPr txBox="1"/>
          <p:nvPr/>
        </p:nvSpPr>
        <p:spPr>
          <a:xfrm>
            <a:off x="7332343" y="5795920"/>
            <a:ext cx="6947279" cy="2509271"/>
          </a:xfrm>
          <a:prstGeom prst="rect">
            <a:avLst/>
          </a:prstGeom>
        </p:spPr>
        <p:txBody>
          <a:bodyPr lIns="0" tIns="0" rIns="0" bIns="0" rtlCol="0" anchor="t">
            <a:spAutoFit/>
          </a:bodyPr>
          <a:lstStyle/>
          <a:p>
            <a:pPr algn="just">
              <a:lnSpc>
                <a:spcPts val="2495"/>
              </a:lnSpc>
            </a:pPr>
            <a:r>
              <a:rPr lang="en-US" sz="1919" spc="28">
                <a:solidFill>
                  <a:srgbClr val="272727"/>
                </a:solidFill>
                <a:latin typeface="Fira Sans Light"/>
              </a:rPr>
              <a:t>A análise de dados realizada teve como referência os contratos firmados pelos Institutos Federais, extraídos da plataforma contratos.comprasnet.gov.br. Esta plataforma, desenvolvida pelo Ministério da Economia, possui um modulo de consultas abertas, onde é possível extrair e fazer o download de todos os dados cadastrados.</a:t>
            </a:r>
          </a:p>
          <a:p>
            <a:pPr algn="just">
              <a:lnSpc>
                <a:spcPts val="2495"/>
              </a:lnSpc>
            </a:pPr>
            <a:endParaRPr lang="en-US" sz="1919" spc="28">
              <a:solidFill>
                <a:srgbClr val="272727"/>
              </a:solidFill>
              <a:latin typeface="Fira Sans Light"/>
            </a:endParaRPr>
          </a:p>
          <a:p>
            <a:pPr algn="just">
              <a:lnSpc>
                <a:spcPts val="2495"/>
              </a:lnSpc>
            </a:pPr>
            <a:r>
              <a:rPr lang="en-US" sz="1919" spc="28">
                <a:solidFill>
                  <a:srgbClr val="272727"/>
                </a:solidFill>
                <a:latin typeface="Fira Sans Light"/>
              </a:rPr>
              <a:t>No total foram analisados 21.930 contratos.</a:t>
            </a:r>
          </a:p>
        </p:txBody>
      </p:sp>
      <p:grpSp>
        <p:nvGrpSpPr>
          <p:cNvPr id="26" name="Group 26"/>
          <p:cNvGrpSpPr/>
          <p:nvPr/>
        </p:nvGrpSpPr>
        <p:grpSpPr>
          <a:xfrm rot="-2700000">
            <a:off x="14933571" y="-4875932"/>
            <a:ext cx="5852739" cy="8669109"/>
            <a:chOff x="0" y="0"/>
            <a:chExt cx="1541462" cy="2283222"/>
          </a:xfrm>
        </p:grpSpPr>
        <p:sp>
          <p:nvSpPr>
            <p:cNvPr id="27" name="Freeform 27"/>
            <p:cNvSpPr/>
            <p:nvPr/>
          </p:nvSpPr>
          <p:spPr>
            <a:xfrm>
              <a:off x="0" y="0"/>
              <a:ext cx="1541462" cy="2283222"/>
            </a:xfrm>
            <a:custGeom>
              <a:avLst/>
              <a:gdLst/>
              <a:ahLst/>
              <a:cxnLst/>
              <a:rect l="l" t="t" r="r" b="b"/>
              <a:pathLst>
                <a:path w="1541462" h="2283222">
                  <a:moveTo>
                    <a:pt x="0" y="0"/>
                  </a:moveTo>
                  <a:lnTo>
                    <a:pt x="1541462" y="0"/>
                  </a:lnTo>
                  <a:lnTo>
                    <a:pt x="1541462" y="2283222"/>
                  </a:lnTo>
                  <a:lnTo>
                    <a:pt x="0" y="2283222"/>
                  </a:lnTo>
                  <a:close/>
                </a:path>
              </a:pathLst>
            </a:custGeom>
            <a:solidFill>
              <a:srgbClr val="1F5014">
                <a:alpha val="40000"/>
              </a:srgbClr>
            </a:solidFill>
            <a:ln cap="sq">
              <a:noFill/>
              <a:prstDash val="solid"/>
              <a:miter/>
            </a:ln>
          </p:spPr>
          <p:txBody>
            <a:bodyPr/>
            <a:lstStyle/>
            <a:p>
              <a:endParaRPr lang="pt-BR"/>
            </a:p>
          </p:txBody>
        </p:sp>
        <p:sp>
          <p:nvSpPr>
            <p:cNvPr id="28" name="TextBox 28"/>
            <p:cNvSpPr txBox="1"/>
            <p:nvPr/>
          </p:nvSpPr>
          <p:spPr>
            <a:xfrm>
              <a:off x="0" y="-38100"/>
              <a:ext cx="1541462" cy="2321322"/>
            </a:xfrm>
            <a:prstGeom prst="rect">
              <a:avLst/>
            </a:prstGeom>
          </p:spPr>
          <p:txBody>
            <a:bodyPr lIns="50800" tIns="50800" rIns="50800" bIns="50800" rtlCol="0" anchor="ctr"/>
            <a:lstStyle/>
            <a:p>
              <a:pPr algn="ctr">
                <a:lnSpc>
                  <a:spcPts val="2659"/>
                </a:lnSpc>
                <a:spcBef>
                  <a:spcPct val="0"/>
                </a:spcBef>
              </a:pPr>
              <a:endParaRPr/>
            </a:p>
          </p:txBody>
        </p:sp>
      </p:grpSp>
      <p:grpSp>
        <p:nvGrpSpPr>
          <p:cNvPr id="29" name="Group 29"/>
          <p:cNvGrpSpPr/>
          <p:nvPr/>
        </p:nvGrpSpPr>
        <p:grpSpPr>
          <a:xfrm rot="7755540">
            <a:off x="-2967378" y="6742882"/>
            <a:ext cx="5852739" cy="8669109"/>
            <a:chOff x="0" y="0"/>
            <a:chExt cx="1541462" cy="2283222"/>
          </a:xfrm>
        </p:grpSpPr>
        <p:sp>
          <p:nvSpPr>
            <p:cNvPr id="30" name="Freeform 30"/>
            <p:cNvSpPr/>
            <p:nvPr/>
          </p:nvSpPr>
          <p:spPr>
            <a:xfrm>
              <a:off x="0" y="0"/>
              <a:ext cx="1541462" cy="2283222"/>
            </a:xfrm>
            <a:custGeom>
              <a:avLst/>
              <a:gdLst/>
              <a:ahLst/>
              <a:cxnLst/>
              <a:rect l="l" t="t" r="r" b="b"/>
              <a:pathLst>
                <a:path w="1541462" h="2283222">
                  <a:moveTo>
                    <a:pt x="0" y="0"/>
                  </a:moveTo>
                  <a:lnTo>
                    <a:pt x="1541462" y="0"/>
                  </a:lnTo>
                  <a:lnTo>
                    <a:pt x="1541462" y="2283222"/>
                  </a:lnTo>
                  <a:lnTo>
                    <a:pt x="0" y="2283222"/>
                  </a:lnTo>
                  <a:close/>
                </a:path>
              </a:pathLst>
            </a:custGeom>
            <a:solidFill>
              <a:srgbClr val="1F5014">
                <a:alpha val="40000"/>
              </a:srgbClr>
            </a:solidFill>
            <a:ln cap="sq">
              <a:noFill/>
              <a:prstDash val="solid"/>
              <a:miter/>
            </a:ln>
          </p:spPr>
          <p:txBody>
            <a:bodyPr/>
            <a:lstStyle/>
            <a:p>
              <a:endParaRPr lang="pt-BR"/>
            </a:p>
          </p:txBody>
        </p:sp>
        <p:sp>
          <p:nvSpPr>
            <p:cNvPr id="31" name="TextBox 31"/>
            <p:cNvSpPr txBox="1"/>
            <p:nvPr/>
          </p:nvSpPr>
          <p:spPr>
            <a:xfrm>
              <a:off x="0" y="-38100"/>
              <a:ext cx="1541462" cy="2321322"/>
            </a:xfrm>
            <a:prstGeom prst="rect">
              <a:avLst/>
            </a:prstGeom>
          </p:spPr>
          <p:txBody>
            <a:bodyPr lIns="50800" tIns="50800" rIns="50800" bIns="50800" rtlCol="0" anchor="ctr"/>
            <a:lstStyle/>
            <a:p>
              <a:pPr algn="ctr">
                <a:lnSpc>
                  <a:spcPts val="2659"/>
                </a:lnSpc>
                <a:spcBef>
                  <a:spcPct val="0"/>
                </a:spcBef>
              </a:pPr>
              <a:endParaRPr/>
            </a:p>
          </p:txBody>
        </p:sp>
      </p:grpSp>
      <p:grpSp>
        <p:nvGrpSpPr>
          <p:cNvPr id="32" name="Group 32"/>
          <p:cNvGrpSpPr/>
          <p:nvPr/>
        </p:nvGrpSpPr>
        <p:grpSpPr>
          <a:xfrm rot="-2700000">
            <a:off x="14933571" y="-5236688"/>
            <a:ext cx="5852739" cy="8669109"/>
            <a:chOff x="0" y="0"/>
            <a:chExt cx="1541462" cy="2283222"/>
          </a:xfrm>
        </p:grpSpPr>
        <p:sp>
          <p:nvSpPr>
            <p:cNvPr id="33" name="Freeform 33"/>
            <p:cNvSpPr/>
            <p:nvPr/>
          </p:nvSpPr>
          <p:spPr>
            <a:xfrm>
              <a:off x="0" y="0"/>
              <a:ext cx="1541462" cy="2283222"/>
            </a:xfrm>
            <a:custGeom>
              <a:avLst/>
              <a:gdLst/>
              <a:ahLst/>
              <a:cxnLst/>
              <a:rect l="l" t="t" r="r" b="b"/>
              <a:pathLst>
                <a:path w="1541462" h="2283222">
                  <a:moveTo>
                    <a:pt x="0" y="0"/>
                  </a:moveTo>
                  <a:lnTo>
                    <a:pt x="1541462" y="0"/>
                  </a:lnTo>
                  <a:lnTo>
                    <a:pt x="1541462" y="2283222"/>
                  </a:lnTo>
                  <a:lnTo>
                    <a:pt x="0" y="2283222"/>
                  </a:lnTo>
                  <a:close/>
                </a:path>
              </a:pathLst>
            </a:custGeom>
            <a:solidFill>
              <a:srgbClr val="1F5014">
                <a:alpha val="40000"/>
              </a:srgbClr>
            </a:solidFill>
            <a:ln cap="sq">
              <a:noFill/>
              <a:prstDash val="solid"/>
              <a:miter/>
            </a:ln>
          </p:spPr>
          <p:txBody>
            <a:bodyPr/>
            <a:lstStyle/>
            <a:p>
              <a:endParaRPr lang="pt-BR"/>
            </a:p>
          </p:txBody>
        </p:sp>
        <p:sp>
          <p:nvSpPr>
            <p:cNvPr id="34" name="TextBox 34"/>
            <p:cNvSpPr txBox="1"/>
            <p:nvPr/>
          </p:nvSpPr>
          <p:spPr>
            <a:xfrm>
              <a:off x="0" y="-38100"/>
              <a:ext cx="1541462" cy="2321322"/>
            </a:xfrm>
            <a:prstGeom prst="rect">
              <a:avLst/>
            </a:prstGeom>
          </p:spPr>
          <p:txBody>
            <a:bodyPr lIns="50800" tIns="50800" rIns="50800" bIns="50800" rtlCol="0" anchor="ctr"/>
            <a:lstStyle/>
            <a:p>
              <a:pPr algn="ctr">
                <a:lnSpc>
                  <a:spcPts val="2659"/>
                </a:lnSpc>
                <a:spcBef>
                  <a:spcPct val="0"/>
                </a:spcBef>
              </a:pPr>
              <a:endParaRPr/>
            </a:p>
          </p:txBody>
        </p:sp>
      </p:grpSp>
      <p:grpSp>
        <p:nvGrpSpPr>
          <p:cNvPr id="35" name="Group 35"/>
          <p:cNvGrpSpPr/>
          <p:nvPr/>
        </p:nvGrpSpPr>
        <p:grpSpPr>
          <a:xfrm rot="7755540">
            <a:off x="-2931291" y="7101829"/>
            <a:ext cx="5852739" cy="8669109"/>
            <a:chOff x="0" y="0"/>
            <a:chExt cx="1541462" cy="2283222"/>
          </a:xfrm>
        </p:grpSpPr>
        <p:sp>
          <p:nvSpPr>
            <p:cNvPr id="36" name="Freeform 36"/>
            <p:cNvSpPr/>
            <p:nvPr/>
          </p:nvSpPr>
          <p:spPr>
            <a:xfrm>
              <a:off x="0" y="0"/>
              <a:ext cx="1541462" cy="2283222"/>
            </a:xfrm>
            <a:custGeom>
              <a:avLst/>
              <a:gdLst/>
              <a:ahLst/>
              <a:cxnLst/>
              <a:rect l="l" t="t" r="r" b="b"/>
              <a:pathLst>
                <a:path w="1541462" h="2283222">
                  <a:moveTo>
                    <a:pt x="0" y="0"/>
                  </a:moveTo>
                  <a:lnTo>
                    <a:pt x="1541462" y="0"/>
                  </a:lnTo>
                  <a:lnTo>
                    <a:pt x="1541462" y="2283222"/>
                  </a:lnTo>
                  <a:lnTo>
                    <a:pt x="0" y="2283222"/>
                  </a:lnTo>
                  <a:close/>
                </a:path>
              </a:pathLst>
            </a:custGeom>
            <a:solidFill>
              <a:srgbClr val="1F5014">
                <a:alpha val="40000"/>
              </a:srgbClr>
            </a:solidFill>
            <a:ln cap="sq">
              <a:noFill/>
              <a:prstDash val="solid"/>
              <a:miter/>
            </a:ln>
          </p:spPr>
          <p:txBody>
            <a:bodyPr/>
            <a:lstStyle/>
            <a:p>
              <a:endParaRPr lang="pt-BR"/>
            </a:p>
          </p:txBody>
        </p:sp>
        <p:sp>
          <p:nvSpPr>
            <p:cNvPr id="37" name="TextBox 37"/>
            <p:cNvSpPr txBox="1"/>
            <p:nvPr/>
          </p:nvSpPr>
          <p:spPr>
            <a:xfrm>
              <a:off x="0" y="-38100"/>
              <a:ext cx="1541462" cy="2321322"/>
            </a:xfrm>
            <a:prstGeom prst="rect">
              <a:avLst/>
            </a:prstGeom>
          </p:spPr>
          <p:txBody>
            <a:bodyPr lIns="50800" tIns="50800" rIns="50800" bIns="50800" rtlCol="0" anchor="ctr"/>
            <a:lstStyle/>
            <a:p>
              <a:pPr algn="ctr">
                <a:lnSpc>
                  <a:spcPts val="2659"/>
                </a:lnSpc>
                <a:spcBef>
                  <a:spcPct val="0"/>
                </a:spcBef>
              </a:pPr>
              <a:endParaRPr/>
            </a:p>
          </p:txBody>
        </p:sp>
      </p:grpSp>
      <p:grpSp>
        <p:nvGrpSpPr>
          <p:cNvPr id="38" name="Group 38"/>
          <p:cNvGrpSpPr/>
          <p:nvPr/>
        </p:nvGrpSpPr>
        <p:grpSpPr>
          <a:xfrm rot="-2700000">
            <a:off x="14933571" y="-5695833"/>
            <a:ext cx="5852739" cy="8669109"/>
            <a:chOff x="0" y="0"/>
            <a:chExt cx="1541462" cy="2283222"/>
          </a:xfrm>
        </p:grpSpPr>
        <p:sp>
          <p:nvSpPr>
            <p:cNvPr id="39" name="Freeform 39"/>
            <p:cNvSpPr/>
            <p:nvPr/>
          </p:nvSpPr>
          <p:spPr>
            <a:xfrm>
              <a:off x="0" y="0"/>
              <a:ext cx="1541462" cy="2283222"/>
            </a:xfrm>
            <a:custGeom>
              <a:avLst/>
              <a:gdLst/>
              <a:ahLst/>
              <a:cxnLst/>
              <a:rect l="l" t="t" r="r" b="b"/>
              <a:pathLst>
                <a:path w="1541462" h="2283222">
                  <a:moveTo>
                    <a:pt x="0" y="0"/>
                  </a:moveTo>
                  <a:lnTo>
                    <a:pt x="1541462" y="0"/>
                  </a:lnTo>
                  <a:lnTo>
                    <a:pt x="1541462" y="2283222"/>
                  </a:lnTo>
                  <a:lnTo>
                    <a:pt x="0" y="2283222"/>
                  </a:lnTo>
                  <a:close/>
                </a:path>
              </a:pathLst>
            </a:custGeom>
            <a:solidFill>
              <a:srgbClr val="1F5014">
                <a:alpha val="89804"/>
              </a:srgbClr>
            </a:solidFill>
            <a:ln cap="sq">
              <a:noFill/>
              <a:prstDash val="solid"/>
              <a:miter/>
            </a:ln>
          </p:spPr>
          <p:txBody>
            <a:bodyPr/>
            <a:lstStyle/>
            <a:p>
              <a:endParaRPr lang="pt-BR"/>
            </a:p>
          </p:txBody>
        </p:sp>
        <p:sp>
          <p:nvSpPr>
            <p:cNvPr id="40" name="TextBox 40"/>
            <p:cNvSpPr txBox="1"/>
            <p:nvPr/>
          </p:nvSpPr>
          <p:spPr>
            <a:xfrm>
              <a:off x="0" y="-38100"/>
              <a:ext cx="1541462" cy="2321322"/>
            </a:xfrm>
            <a:prstGeom prst="rect">
              <a:avLst/>
            </a:prstGeom>
          </p:spPr>
          <p:txBody>
            <a:bodyPr lIns="50800" tIns="50800" rIns="50800" bIns="50800" rtlCol="0" anchor="ctr"/>
            <a:lstStyle/>
            <a:p>
              <a:pPr algn="ctr">
                <a:lnSpc>
                  <a:spcPts val="2659"/>
                </a:lnSpc>
                <a:spcBef>
                  <a:spcPct val="0"/>
                </a:spcBef>
              </a:pPr>
              <a:endParaRPr/>
            </a:p>
          </p:txBody>
        </p:sp>
      </p:grpSp>
      <p:grpSp>
        <p:nvGrpSpPr>
          <p:cNvPr id="41" name="Group 41"/>
          <p:cNvGrpSpPr/>
          <p:nvPr/>
        </p:nvGrpSpPr>
        <p:grpSpPr>
          <a:xfrm rot="7755540">
            <a:off x="-2885362" y="7558670"/>
            <a:ext cx="5852739" cy="8669109"/>
            <a:chOff x="0" y="0"/>
            <a:chExt cx="1541462" cy="2283222"/>
          </a:xfrm>
        </p:grpSpPr>
        <p:sp>
          <p:nvSpPr>
            <p:cNvPr id="42" name="Freeform 42"/>
            <p:cNvSpPr/>
            <p:nvPr/>
          </p:nvSpPr>
          <p:spPr>
            <a:xfrm>
              <a:off x="0" y="0"/>
              <a:ext cx="1541462" cy="2283222"/>
            </a:xfrm>
            <a:custGeom>
              <a:avLst/>
              <a:gdLst/>
              <a:ahLst/>
              <a:cxnLst/>
              <a:rect l="l" t="t" r="r" b="b"/>
              <a:pathLst>
                <a:path w="1541462" h="2283222">
                  <a:moveTo>
                    <a:pt x="0" y="0"/>
                  </a:moveTo>
                  <a:lnTo>
                    <a:pt x="1541462" y="0"/>
                  </a:lnTo>
                  <a:lnTo>
                    <a:pt x="1541462" y="2283222"/>
                  </a:lnTo>
                  <a:lnTo>
                    <a:pt x="0" y="2283222"/>
                  </a:lnTo>
                  <a:close/>
                </a:path>
              </a:pathLst>
            </a:custGeom>
            <a:solidFill>
              <a:srgbClr val="1F5014">
                <a:alpha val="89804"/>
              </a:srgbClr>
            </a:solidFill>
            <a:ln cap="sq">
              <a:noFill/>
              <a:prstDash val="solid"/>
              <a:miter/>
            </a:ln>
          </p:spPr>
          <p:txBody>
            <a:bodyPr/>
            <a:lstStyle/>
            <a:p>
              <a:endParaRPr lang="pt-BR"/>
            </a:p>
          </p:txBody>
        </p:sp>
        <p:sp>
          <p:nvSpPr>
            <p:cNvPr id="43" name="TextBox 43"/>
            <p:cNvSpPr txBox="1"/>
            <p:nvPr/>
          </p:nvSpPr>
          <p:spPr>
            <a:xfrm>
              <a:off x="0" y="-38100"/>
              <a:ext cx="1541462" cy="2321322"/>
            </a:xfrm>
            <a:prstGeom prst="rect">
              <a:avLst/>
            </a:prstGeom>
          </p:spPr>
          <p:txBody>
            <a:bodyPr lIns="50800" tIns="50800" rIns="50800" bIns="50800" rtlCol="0" anchor="ctr"/>
            <a:lstStyle/>
            <a:p>
              <a:pPr algn="ctr">
                <a:lnSpc>
                  <a:spcPts val="2659"/>
                </a:lnSpc>
                <a:spcBef>
                  <a:spcPct val="0"/>
                </a:spcBef>
              </a:pPr>
              <a:endParaRPr/>
            </a:p>
          </p:txBody>
        </p:sp>
      </p:gr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F5014"/>
        </a:solidFill>
        <a:effectLst/>
      </p:bgPr>
    </p:bg>
    <p:spTree>
      <p:nvGrpSpPr>
        <p:cNvPr id="1" name=""/>
        <p:cNvGrpSpPr/>
        <p:nvPr/>
      </p:nvGrpSpPr>
      <p:grpSpPr>
        <a:xfrm>
          <a:off x="0" y="0"/>
          <a:ext cx="0" cy="0"/>
          <a:chOff x="0" y="0"/>
          <a:chExt cx="0" cy="0"/>
        </a:xfrm>
      </p:grpSpPr>
      <p:sp>
        <p:nvSpPr>
          <p:cNvPr id="2" name="Freeform 2"/>
          <p:cNvSpPr/>
          <p:nvPr/>
        </p:nvSpPr>
        <p:spPr>
          <a:xfrm rot="-10800000">
            <a:off x="0" y="7643588"/>
            <a:ext cx="18288000" cy="769539"/>
          </a:xfrm>
          <a:custGeom>
            <a:avLst/>
            <a:gdLst/>
            <a:ahLst/>
            <a:cxnLst/>
            <a:rect l="l" t="t" r="r" b="b"/>
            <a:pathLst>
              <a:path w="18288000" h="769539">
                <a:moveTo>
                  <a:pt x="0" y="0"/>
                </a:moveTo>
                <a:lnTo>
                  <a:pt x="18288000" y="0"/>
                </a:lnTo>
                <a:lnTo>
                  <a:pt x="18288000" y="769539"/>
                </a:lnTo>
                <a:lnTo>
                  <a:pt x="0" y="769539"/>
                </a:lnTo>
                <a:lnTo>
                  <a:pt x="0" y="0"/>
                </a:lnTo>
                <a:close/>
              </a:path>
            </a:pathLst>
          </a:custGeom>
          <a:blipFill>
            <a:blip r:embed="rId2">
              <a:alphaModFix amt="50000"/>
            </a:blip>
            <a:stretch>
              <a:fillRect l="-2804" r="-2804" b="-395684"/>
            </a:stretch>
          </a:blipFill>
        </p:spPr>
        <p:txBody>
          <a:bodyPr/>
          <a:lstStyle/>
          <a:p>
            <a:endParaRPr lang="pt-BR"/>
          </a:p>
        </p:txBody>
      </p:sp>
      <p:sp>
        <p:nvSpPr>
          <p:cNvPr id="3" name="Freeform 3"/>
          <p:cNvSpPr/>
          <p:nvPr/>
        </p:nvSpPr>
        <p:spPr>
          <a:xfrm>
            <a:off x="0" y="2525874"/>
            <a:ext cx="18288000" cy="769539"/>
          </a:xfrm>
          <a:custGeom>
            <a:avLst/>
            <a:gdLst/>
            <a:ahLst/>
            <a:cxnLst/>
            <a:rect l="l" t="t" r="r" b="b"/>
            <a:pathLst>
              <a:path w="18288000" h="769539">
                <a:moveTo>
                  <a:pt x="0" y="0"/>
                </a:moveTo>
                <a:lnTo>
                  <a:pt x="18288000" y="0"/>
                </a:lnTo>
                <a:lnTo>
                  <a:pt x="18288000" y="769539"/>
                </a:lnTo>
                <a:lnTo>
                  <a:pt x="0" y="769539"/>
                </a:lnTo>
                <a:lnTo>
                  <a:pt x="0" y="0"/>
                </a:lnTo>
                <a:close/>
              </a:path>
            </a:pathLst>
          </a:custGeom>
          <a:blipFill>
            <a:blip r:embed="rId2">
              <a:alphaModFix amt="50000"/>
            </a:blip>
            <a:stretch>
              <a:fillRect l="-2804" r="-2804" b="-395684"/>
            </a:stretch>
          </a:blipFill>
        </p:spPr>
        <p:txBody>
          <a:bodyPr/>
          <a:lstStyle/>
          <a:p>
            <a:endParaRPr lang="pt-BR"/>
          </a:p>
        </p:txBody>
      </p:sp>
      <p:sp>
        <p:nvSpPr>
          <p:cNvPr id="4" name="Freeform 4"/>
          <p:cNvSpPr/>
          <p:nvPr/>
        </p:nvSpPr>
        <p:spPr>
          <a:xfrm>
            <a:off x="0" y="1795018"/>
            <a:ext cx="18288000" cy="7463282"/>
          </a:xfrm>
          <a:custGeom>
            <a:avLst/>
            <a:gdLst/>
            <a:ahLst/>
            <a:cxnLst/>
            <a:rect l="l" t="t" r="r" b="b"/>
            <a:pathLst>
              <a:path w="18288000" h="7463282">
                <a:moveTo>
                  <a:pt x="0" y="0"/>
                </a:moveTo>
                <a:lnTo>
                  <a:pt x="18288000" y="0"/>
                </a:lnTo>
                <a:lnTo>
                  <a:pt x="18288000" y="7463282"/>
                </a:lnTo>
                <a:lnTo>
                  <a:pt x="0" y="7463282"/>
                </a:lnTo>
                <a:lnTo>
                  <a:pt x="0" y="0"/>
                </a:lnTo>
                <a:close/>
              </a:path>
            </a:pathLst>
          </a:custGeom>
          <a:blipFill>
            <a:blip r:embed="rId3"/>
            <a:stretch>
              <a:fillRect l="-755" t="-412" r="-755" b="-34811"/>
            </a:stretch>
          </a:blipFill>
        </p:spPr>
        <p:txBody>
          <a:bodyPr/>
          <a:lstStyle/>
          <a:p>
            <a:endParaRPr lang="pt-BR"/>
          </a:p>
        </p:txBody>
      </p:sp>
      <p:sp>
        <p:nvSpPr>
          <p:cNvPr id="5" name="TextBox 5"/>
          <p:cNvSpPr txBox="1"/>
          <p:nvPr/>
        </p:nvSpPr>
        <p:spPr>
          <a:xfrm>
            <a:off x="753576" y="9476123"/>
            <a:ext cx="15846741" cy="379901"/>
          </a:xfrm>
          <a:prstGeom prst="rect">
            <a:avLst/>
          </a:prstGeom>
        </p:spPr>
        <p:txBody>
          <a:bodyPr lIns="0" tIns="0" rIns="0" bIns="0" rtlCol="0" anchor="t">
            <a:spAutoFit/>
          </a:bodyPr>
          <a:lstStyle/>
          <a:p>
            <a:pPr algn="ctr">
              <a:lnSpc>
                <a:spcPts val="3037"/>
              </a:lnSpc>
            </a:pPr>
            <a:r>
              <a:rPr lang="en-US" sz="2336" spc="35">
                <a:solidFill>
                  <a:srgbClr val="CBDDD1"/>
                </a:solidFill>
                <a:latin typeface="Fira Sans Light"/>
              </a:rPr>
              <a:t>Portal  Contratos do ComprasNET - https://contratos.comprasnet.gov.br/transparencia/contratos</a:t>
            </a:r>
          </a:p>
        </p:txBody>
      </p:sp>
      <p:grpSp>
        <p:nvGrpSpPr>
          <p:cNvPr id="6" name="Group 6"/>
          <p:cNvGrpSpPr/>
          <p:nvPr/>
        </p:nvGrpSpPr>
        <p:grpSpPr>
          <a:xfrm rot="-2700000">
            <a:off x="-6148194" y="-1997508"/>
            <a:ext cx="6664400" cy="8669109"/>
            <a:chOff x="0" y="0"/>
            <a:chExt cx="1755233" cy="2283222"/>
          </a:xfrm>
        </p:grpSpPr>
        <p:sp>
          <p:nvSpPr>
            <p:cNvPr id="7" name="Freeform 7"/>
            <p:cNvSpPr/>
            <p:nvPr/>
          </p:nvSpPr>
          <p:spPr>
            <a:xfrm>
              <a:off x="0" y="0"/>
              <a:ext cx="1755233" cy="2283222"/>
            </a:xfrm>
            <a:custGeom>
              <a:avLst/>
              <a:gdLst/>
              <a:ahLst/>
              <a:cxnLst/>
              <a:rect l="l" t="t" r="r" b="b"/>
              <a:pathLst>
                <a:path w="1755233" h="2283222">
                  <a:moveTo>
                    <a:pt x="0" y="0"/>
                  </a:moveTo>
                  <a:lnTo>
                    <a:pt x="1755233" y="0"/>
                  </a:lnTo>
                  <a:lnTo>
                    <a:pt x="1755233" y="2283222"/>
                  </a:lnTo>
                  <a:lnTo>
                    <a:pt x="0" y="2283222"/>
                  </a:lnTo>
                  <a:close/>
                </a:path>
              </a:pathLst>
            </a:custGeom>
            <a:solidFill>
              <a:srgbClr val="000000">
                <a:alpha val="0"/>
              </a:srgbClr>
            </a:solidFill>
            <a:ln w="38100" cap="sq">
              <a:solidFill>
                <a:srgbClr val="023D54">
                  <a:alpha val="89804"/>
                </a:srgbClr>
              </a:solidFill>
              <a:prstDash val="solid"/>
              <a:miter/>
            </a:ln>
          </p:spPr>
          <p:txBody>
            <a:bodyPr/>
            <a:lstStyle/>
            <a:p>
              <a:endParaRPr lang="pt-BR"/>
            </a:p>
          </p:txBody>
        </p:sp>
        <p:sp>
          <p:nvSpPr>
            <p:cNvPr id="8" name="TextBox 8"/>
            <p:cNvSpPr txBox="1"/>
            <p:nvPr/>
          </p:nvSpPr>
          <p:spPr>
            <a:xfrm>
              <a:off x="0" y="-47625"/>
              <a:ext cx="1755233" cy="2330847"/>
            </a:xfrm>
            <a:prstGeom prst="rect">
              <a:avLst/>
            </a:prstGeom>
          </p:spPr>
          <p:txBody>
            <a:bodyPr lIns="50800" tIns="50800" rIns="50800" bIns="50800" rtlCol="0" anchor="ctr"/>
            <a:lstStyle/>
            <a:p>
              <a:pPr algn="ctr">
                <a:lnSpc>
                  <a:spcPts val="2520"/>
                </a:lnSpc>
                <a:spcBef>
                  <a:spcPct val="0"/>
                </a:spcBef>
              </a:pPr>
              <a:endParaRPr/>
            </a:p>
          </p:txBody>
        </p:sp>
      </p:grpSp>
      <p:grpSp>
        <p:nvGrpSpPr>
          <p:cNvPr id="9" name="Group 9"/>
          <p:cNvGrpSpPr/>
          <p:nvPr/>
        </p:nvGrpSpPr>
        <p:grpSpPr>
          <a:xfrm rot="-2700000">
            <a:off x="18689332" y="4255599"/>
            <a:ext cx="6664400" cy="8669109"/>
            <a:chOff x="0" y="0"/>
            <a:chExt cx="1755233" cy="2283222"/>
          </a:xfrm>
        </p:grpSpPr>
        <p:sp>
          <p:nvSpPr>
            <p:cNvPr id="10" name="Freeform 10"/>
            <p:cNvSpPr/>
            <p:nvPr/>
          </p:nvSpPr>
          <p:spPr>
            <a:xfrm>
              <a:off x="0" y="0"/>
              <a:ext cx="1755233" cy="2283222"/>
            </a:xfrm>
            <a:custGeom>
              <a:avLst/>
              <a:gdLst/>
              <a:ahLst/>
              <a:cxnLst/>
              <a:rect l="l" t="t" r="r" b="b"/>
              <a:pathLst>
                <a:path w="1755233" h="2283222">
                  <a:moveTo>
                    <a:pt x="0" y="0"/>
                  </a:moveTo>
                  <a:lnTo>
                    <a:pt x="1755233" y="0"/>
                  </a:lnTo>
                  <a:lnTo>
                    <a:pt x="1755233" y="2283222"/>
                  </a:lnTo>
                  <a:lnTo>
                    <a:pt x="0" y="2283222"/>
                  </a:lnTo>
                  <a:close/>
                </a:path>
              </a:pathLst>
            </a:custGeom>
            <a:solidFill>
              <a:srgbClr val="000000">
                <a:alpha val="0"/>
              </a:srgbClr>
            </a:solidFill>
            <a:ln w="38100" cap="sq">
              <a:solidFill>
                <a:srgbClr val="023D54">
                  <a:alpha val="89804"/>
                </a:srgbClr>
              </a:solidFill>
              <a:prstDash val="solid"/>
              <a:miter/>
            </a:ln>
          </p:spPr>
          <p:txBody>
            <a:bodyPr/>
            <a:lstStyle/>
            <a:p>
              <a:endParaRPr lang="pt-BR"/>
            </a:p>
          </p:txBody>
        </p:sp>
        <p:sp>
          <p:nvSpPr>
            <p:cNvPr id="11" name="TextBox 11"/>
            <p:cNvSpPr txBox="1"/>
            <p:nvPr/>
          </p:nvSpPr>
          <p:spPr>
            <a:xfrm>
              <a:off x="0" y="-47625"/>
              <a:ext cx="1755233" cy="2330847"/>
            </a:xfrm>
            <a:prstGeom prst="rect">
              <a:avLst/>
            </a:prstGeom>
          </p:spPr>
          <p:txBody>
            <a:bodyPr lIns="50800" tIns="50800" rIns="50800" bIns="50800" rtlCol="0" anchor="ctr"/>
            <a:lstStyle/>
            <a:p>
              <a:pPr algn="ctr">
                <a:lnSpc>
                  <a:spcPts val="2520"/>
                </a:lnSpc>
                <a:spcBef>
                  <a:spcPct val="0"/>
                </a:spcBef>
              </a:pPr>
              <a:endParaRPr/>
            </a:p>
          </p:txBody>
        </p:sp>
      </p:grpSp>
      <p:sp>
        <p:nvSpPr>
          <p:cNvPr id="12" name="TextBox 12"/>
          <p:cNvSpPr txBox="1"/>
          <p:nvPr/>
        </p:nvSpPr>
        <p:spPr>
          <a:xfrm>
            <a:off x="3336417" y="108384"/>
            <a:ext cx="11615166" cy="887352"/>
          </a:xfrm>
          <a:prstGeom prst="rect">
            <a:avLst/>
          </a:prstGeom>
        </p:spPr>
        <p:txBody>
          <a:bodyPr lIns="0" tIns="0" rIns="0" bIns="0" rtlCol="0" anchor="t">
            <a:spAutoFit/>
          </a:bodyPr>
          <a:lstStyle/>
          <a:p>
            <a:pPr algn="ctr">
              <a:lnSpc>
                <a:spcPts val="7265"/>
              </a:lnSpc>
            </a:pPr>
            <a:r>
              <a:rPr lang="en-US" sz="5189" spc="103">
                <a:solidFill>
                  <a:srgbClr val="F6F6E9"/>
                </a:solidFill>
                <a:latin typeface="Fira Sans Semi-Bold"/>
              </a:rPr>
              <a:t>PORTAL - CONTRATOS - COMPRASNET</a:t>
            </a: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grpSp>
        <p:nvGrpSpPr>
          <p:cNvPr id="2" name="Group 2"/>
          <p:cNvGrpSpPr/>
          <p:nvPr/>
        </p:nvGrpSpPr>
        <p:grpSpPr>
          <a:xfrm rot="-2700000">
            <a:off x="-4025886" y="-7445998"/>
            <a:ext cx="6664400" cy="8669109"/>
            <a:chOff x="0" y="0"/>
            <a:chExt cx="1755233" cy="2283222"/>
          </a:xfrm>
        </p:grpSpPr>
        <p:sp>
          <p:nvSpPr>
            <p:cNvPr id="3" name="Freeform 3"/>
            <p:cNvSpPr/>
            <p:nvPr/>
          </p:nvSpPr>
          <p:spPr>
            <a:xfrm>
              <a:off x="0" y="0"/>
              <a:ext cx="1755233" cy="2283222"/>
            </a:xfrm>
            <a:custGeom>
              <a:avLst/>
              <a:gdLst/>
              <a:ahLst/>
              <a:cxnLst/>
              <a:rect l="l" t="t" r="r" b="b"/>
              <a:pathLst>
                <a:path w="1755233" h="2283222">
                  <a:moveTo>
                    <a:pt x="0" y="0"/>
                  </a:moveTo>
                  <a:lnTo>
                    <a:pt x="1755233" y="0"/>
                  </a:lnTo>
                  <a:lnTo>
                    <a:pt x="1755233" y="2283222"/>
                  </a:lnTo>
                  <a:lnTo>
                    <a:pt x="0" y="2283222"/>
                  </a:lnTo>
                  <a:close/>
                </a:path>
              </a:pathLst>
            </a:custGeom>
            <a:solidFill>
              <a:srgbClr val="272727">
                <a:alpha val="89804"/>
              </a:srgbClr>
            </a:solidFill>
            <a:ln cap="sq">
              <a:noFill/>
              <a:prstDash val="solid"/>
              <a:miter/>
            </a:ln>
          </p:spPr>
          <p:txBody>
            <a:bodyPr/>
            <a:lstStyle/>
            <a:p>
              <a:endParaRPr lang="pt-BR"/>
            </a:p>
          </p:txBody>
        </p:sp>
        <p:sp>
          <p:nvSpPr>
            <p:cNvPr id="4" name="TextBox 4"/>
            <p:cNvSpPr txBox="1"/>
            <p:nvPr/>
          </p:nvSpPr>
          <p:spPr>
            <a:xfrm>
              <a:off x="0" y="-47625"/>
              <a:ext cx="1755233" cy="2330847"/>
            </a:xfrm>
            <a:prstGeom prst="rect">
              <a:avLst/>
            </a:prstGeom>
          </p:spPr>
          <p:txBody>
            <a:bodyPr lIns="50800" tIns="50800" rIns="50800" bIns="50800" rtlCol="0" anchor="ctr"/>
            <a:lstStyle/>
            <a:p>
              <a:pPr algn="ctr">
                <a:lnSpc>
                  <a:spcPts val="2520"/>
                </a:lnSpc>
                <a:spcBef>
                  <a:spcPct val="0"/>
                </a:spcBef>
              </a:pPr>
              <a:endParaRPr/>
            </a:p>
          </p:txBody>
        </p:sp>
      </p:grpSp>
      <p:grpSp>
        <p:nvGrpSpPr>
          <p:cNvPr id="5" name="Group 5"/>
          <p:cNvGrpSpPr/>
          <p:nvPr/>
        </p:nvGrpSpPr>
        <p:grpSpPr>
          <a:xfrm rot="-2700000">
            <a:off x="15651243" y="9728189"/>
            <a:ext cx="6664400" cy="8669109"/>
            <a:chOff x="0" y="0"/>
            <a:chExt cx="1755233" cy="2283222"/>
          </a:xfrm>
        </p:grpSpPr>
        <p:sp>
          <p:nvSpPr>
            <p:cNvPr id="6" name="Freeform 6"/>
            <p:cNvSpPr/>
            <p:nvPr/>
          </p:nvSpPr>
          <p:spPr>
            <a:xfrm>
              <a:off x="0" y="0"/>
              <a:ext cx="1755233" cy="2283222"/>
            </a:xfrm>
            <a:custGeom>
              <a:avLst/>
              <a:gdLst/>
              <a:ahLst/>
              <a:cxnLst/>
              <a:rect l="l" t="t" r="r" b="b"/>
              <a:pathLst>
                <a:path w="1755233" h="2283222">
                  <a:moveTo>
                    <a:pt x="0" y="0"/>
                  </a:moveTo>
                  <a:lnTo>
                    <a:pt x="1755233" y="0"/>
                  </a:lnTo>
                  <a:lnTo>
                    <a:pt x="1755233" y="2283222"/>
                  </a:lnTo>
                  <a:lnTo>
                    <a:pt x="0" y="2283222"/>
                  </a:lnTo>
                  <a:close/>
                </a:path>
              </a:pathLst>
            </a:custGeom>
            <a:solidFill>
              <a:srgbClr val="272727">
                <a:alpha val="89804"/>
              </a:srgbClr>
            </a:solidFill>
            <a:ln cap="sq">
              <a:noFill/>
              <a:prstDash val="solid"/>
              <a:miter/>
            </a:ln>
          </p:spPr>
          <p:txBody>
            <a:bodyPr/>
            <a:lstStyle/>
            <a:p>
              <a:endParaRPr lang="pt-BR"/>
            </a:p>
          </p:txBody>
        </p:sp>
        <p:sp>
          <p:nvSpPr>
            <p:cNvPr id="7" name="TextBox 7"/>
            <p:cNvSpPr txBox="1"/>
            <p:nvPr/>
          </p:nvSpPr>
          <p:spPr>
            <a:xfrm>
              <a:off x="0" y="-47625"/>
              <a:ext cx="1755233" cy="2330847"/>
            </a:xfrm>
            <a:prstGeom prst="rect">
              <a:avLst/>
            </a:prstGeom>
          </p:spPr>
          <p:txBody>
            <a:bodyPr lIns="50800" tIns="50800" rIns="50800" bIns="50800" rtlCol="0" anchor="ctr"/>
            <a:lstStyle/>
            <a:p>
              <a:pPr algn="ctr">
                <a:lnSpc>
                  <a:spcPts val="2520"/>
                </a:lnSpc>
                <a:spcBef>
                  <a:spcPct val="0"/>
                </a:spcBef>
              </a:pPr>
              <a:endParaRPr/>
            </a:p>
          </p:txBody>
        </p:sp>
      </p:grpSp>
      <p:grpSp>
        <p:nvGrpSpPr>
          <p:cNvPr id="8" name="Group 8"/>
          <p:cNvGrpSpPr/>
          <p:nvPr/>
        </p:nvGrpSpPr>
        <p:grpSpPr>
          <a:xfrm rot="-2700000">
            <a:off x="-4025886" y="-7139733"/>
            <a:ext cx="6664400" cy="8669109"/>
            <a:chOff x="0" y="0"/>
            <a:chExt cx="1755233" cy="2283222"/>
          </a:xfrm>
        </p:grpSpPr>
        <p:sp>
          <p:nvSpPr>
            <p:cNvPr id="9" name="Freeform 9"/>
            <p:cNvSpPr/>
            <p:nvPr/>
          </p:nvSpPr>
          <p:spPr>
            <a:xfrm>
              <a:off x="0" y="0"/>
              <a:ext cx="1755233" cy="2283222"/>
            </a:xfrm>
            <a:custGeom>
              <a:avLst/>
              <a:gdLst/>
              <a:ahLst/>
              <a:cxnLst/>
              <a:rect l="l" t="t" r="r" b="b"/>
              <a:pathLst>
                <a:path w="1755233" h="2283222">
                  <a:moveTo>
                    <a:pt x="0" y="0"/>
                  </a:moveTo>
                  <a:lnTo>
                    <a:pt x="1755233" y="0"/>
                  </a:lnTo>
                  <a:lnTo>
                    <a:pt x="1755233" y="2283222"/>
                  </a:lnTo>
                  <a:lnTo>
                    <a:pt x="0" y="2283222"/>
                  </a:lnTo>
                  <a:close/>
                </a:path>
              </a:pathLst>
            </a:custGeom>
            <a:solidFill>
              <a:srgbClr val="000000">
                <a:alpha val="0"/>
              </a:srgbClr>
            </a:solidFill>
            <a:ln w="38100" cap="sq">
              <a:solidFill>
                <a:srgbClr val="023D54">
                  <a:alpha val="89804"/>
                </a:srgbClr>
              </a:solidFill>
              <a:prstDash val="solid"/>
              <a:miter/>
            </a:ln>
          </p:spPr>
          <p:txBody>
            <a:bodyPr/>
            <a:lstStyle/>
            <a:p>
              <a:endParaRPr lang="pt-BR"/>
            </a:p>
          </p:txBody>
        </p:sp>
        <p:sp>
          <p:nvSpPr>
            <p:cNvPr id="10" name="TextBox 10"/>
            <p:cNvSpPr txBox="1"/>
            <p:nvPr/>
          </p:nvSpPr>
          <p:spPr>
            <a:xfrm>
              <a:off x="0" y="-47625"/>
              <a:ext cx="1755233" cy="2330847"/>
            </a:xfrm>
            <a:prstGeom prst="rect">
              <a:avLst/>
            </a:prstGeom>
          </p:spPr>
          <p:txBody>
            <a:bodyPr lIns="50800" tIns="50800" rIns="50800" bIns="50800" rtlCol="0" anchor="ctr"/>
            <a:lstStyle/>
            <a:p>
              <a:pPr algn="ctr">
                <a:lnSpc>
                  <a:spcPts val="2520"/>
                </a:lnSpc>
                <a:spcBef>
                  <a:spcPct val="0"/>
                </a:spcBef>
              </a:pPr>
              <a:endParaRPr/>
            </a:p>
          </p:txBody>
        </p:sp>
      </p:grpSp>
      <p:grpSp>
        <p:nvGrpSpPr>
          <p:cNvPr id="11" name="Group 11"/>
          <p:cNvGrpSpPr/>
          <p:nvPr/>
        </p:nvGrpSpPr>
        <p:grpSpPr>
          <a:xfrm rot="-2700000">
            <a:off x="15651243" y="9312941"/>
            <a:ext cx="6664400" cy="8669109"/>
            <a:chOff x="0" y="0"/>
            <a:chExt cx="1755233" cy="2283222"/>
          </a:xfrm>
        </p:grpSpPr>
        <p:sp>
          <p:nvSpPr>
            <p:cNvPr id="12" name="Freeform 12"/>
            <p:cNvSpPr/>
            <p:nvPr/>
          </p:nvSpPr>
          <p:spPr>
            <a:xfrm>
              <a:off x="0" y="0"/>
              <a:ext cx="1755233" cy="2283222"/>
            </a:xfrm>
            <a:custGeom>
              <a:avLst/>
              <a:gdLst/>
              <a:ahLst/>
              <a:cxnLst/>
              <a:rect l="l" t="t" r="r" b="b"/>
              <a:pathLst>
                <a:path w="1755233" h="2283222">
                  <a:moveTo>
                    <a:pt x="0" y="0"/>
                  </a:moveTo>
                  <a:lnTo>
                    <a:pt x="1755233" y="0"/>
                  </a:lnTo>
                  <a:lnTo>
                    <a:pt x="1755233" y="2283222"/>
                  </a:lnTo>
                  <a:lnTo>
                    <a:pt x="0" y="2283222"/>
                  </a:lnTo>
                  <a:close/>
                </a:path>
              </a:pathLst>
            </a:custGeom>
            <a:solidFill>
              <a:srgbClr val="000000">
                <a:alpha val="0"/>
              </a:srgbClr>
            </a:solidFill>
            <a:ln w="38100" cap="sq">
              <a:solidFill>
                <a:srgbClr val="023D54">
                  <a:alpha val="89804"/>
                </a:srgbClr>
              </a:solidFill>
              <a:prstDash val="solid"/>
              <a:miter/>
            </a:ln>
          </p:spPr>
          <p:txBody>
            <a:bodyPr/>
            <a:lstStyle/>
            <a:p>
              <a:endParaRPr lang="pt-BR"/>
            </a:p>
          </p:txBody>
        </p:sp>
        <p:sp>
          <p:nvSpPr>
            <p:cNvPr id="13" name="TextBox 13"/>
            <p:cNvSpPr txBox="1"/>
            <p:nvPr/>
          </p:nvSpPr>
          <p:spPr>
            <a:xfrm>
              <a:off x="0" y="-47625"/>
              <a:ext cx="1755233" cy="2330847"/>
            </a:xfrm>
            <a:prstGeom prst="rect">
              <a:avLst/>
            </a:prstGeom>
          </p:spPr>
          <p:txBody>
            <a:bodyPr lIns="50800" tIns="50800" rIns="50800" bIns="50800" rtlCol="0" anchor="ctr"/>
            <a:lstStyle/>
            <a:p>
              <a:pPr algn="ctr">
                <a:lnSpc>
                  <a:spcPts val="2520"/>
                </a:lnSpc>
                <a:spcBef>
                  <a:spcPct val="0"/>
                </a:spcBef>
              </a:pPr>
              <a:endParaRPr/>
            </a:p>
          </p:txBody>
        </p:sp>
      </p:grpSp>
      <p:sp>
        <p:nvSpPr>
          <p:cNvPr id="14" name="Freeform 14"/>
          <p:cNvSpPr/>
          <p:nvPr/>
        </p:nvSpPr>
        <p:spPr>
          <a:xfrm>
            <a:off x="441374" y="3456811"/>
            <a:ext cx="17083388" cy="4587206"/>
          </a:xfrm>
          <a:custGeom>
            <a:avLst/>
            <a:gdLst/>
            <a:ahLst/>
            <a:cxnLst/>
            <a:rect l="l" t="t" r="r" b="b"/>
            <a:pathLst>
              <a:path w="17083388" h="4587206">
                <a:moveTo>
                  <a:pt x="0" y="0"/>
                </a:moveTo>
                <a:lnTo>
                  <a:pt x="17083388" y="0"/>
                </a:lnTo>
                <a:lnTo>
                  <a:pt x="17083388" y="4587206"/>
                </a:lnTo>
                <a:lnTo>
                  <a:pt x="0" y="4587206"/>
                </a:lnTo>
                <a:lnTo>
                  <a:pt x="0" y="0"/>
                </a:lnTo>
                <a:close/>
              </a:path>
            </a:pathLst>
          </a:custGeom>
          <a:blipFill>
            <a:blip r:embed="rId2"/>
            <a:stretch>
              <a:fillRect/>
            </a:stretch>
          </a:blipFill>
        </p:spPr>
        <p:txBody>
          <a:bodyPr/>
          <a:lstStyle/>
          <a:p>
            <a:endParaRPr lang="pt-BR"/>
          </a:p>
        </p:txBody>
      </p:sp>
      <p:sp>
        <p:nvSpPr>
          <p:cNvPr id="15" name="TextBox 15"/>
          <p:cNvSpPr txBox="1"/>
          <p:nvPr/>
        </p:nvSpPr>
        <p:spPr>
          <a:xfrm>
            <a:off x="1330944" y="1304250"/>
            <a:ext cx="15630265" cy="919354"/>
          </a:xfrm>
          <a:prstGeom prst="rect">
            <a:avLst/>
          </a:prstGeom>
        </p:spPr>
        <p:txBody>
          <a:bodyPr lIns="0" tIns="0" rIns="0" bIns="0" rtlCol="0" anchor="t">
            <a:spAutoFit/>
          </a:bodyPr>
          <a:lstStyle/>
          <a:p>
            <a:pPr algn="ctr">
              <a:lnSpc>
                <a:spcPts val="8161"/>
              </a:lnSpc>
            </a:pPr>
            <a:r>
              <a:rPr lang="en-US" sz="5829" spc="116" dirty="0">
                <a:solidFill>
                  <a:srgbClr val="272727"/>
                </a:solidFill>
                <a:latin typeface="Voga"/>
              </a:rPr>
              <a:t>ANÁLISE CONTRATOS - SERVIÇOS</a:t>
            </a: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TotalTime>
  <Words>487</Words>
  <Application>Microsoft Office PowerPoint</Application>
  <PresentationFormat>Personalizar</PresentationFormat>
  <Paragraphs>48</Paragraphs>
  <Slides>19</Slides>
  <Notes>0</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19</vt:i4>
      </vt:variant>
    </vt:vector>
  </HeadingPairs>
  <TitlesOfParts>
    <vt:vector size="26" baseType="lpstr">
      <vt:lpstr>Fira Sans Semi-Bold</vt:lpstr>
      <vt:lpstr>Fira Sans Bold</vt:lpstr>
      <vt:lpstr>Arial</vt:lpstr>
      <vt:lpstr>Voga</vt:lpstr>
      <vt:lpstr>Fira Sans Light</vt:lpstr>
      <vt:lpstr>Calibri</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comercial para empresas moderna azul</dc:title>
  <dc:creator>Carlos Tiago Garantizado</dc:creator>
  <cp:lastModifiedBy>Jaime Cavalcante Alv</cp:lastModifiedBy>
  <cp:revision>5</cp:revision>
  <dcterms:created xsi:type="dcterms:W3CDTF">2006-08-16T00:00:00Z</dcterms:created>
  <dcterms:modified xsi:type="dcterms:W3CDTF">2024-06-18T10:32:33Z</dcterms:modified>
  <dc:identifier>DAGIWOlflTQ</dc:identifier>
</cp:coreProperties>
</file>