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319" r:id="rId3"/>
    <p:sldId id="320" r:id="rId4"/>
    <p:sldId id="318" r:id="rId5"/>
    <p:sldId id="308" r:id="rId6"/>
    <p:sldId id="274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Estilo com Tema 1 - Ênfas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6" d="100"/>
          <a:sy n="156" d="100"/>
        </p:scale>
        <p:origin x="324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08683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3458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0352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63458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0352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1" name="Google Shape;181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6827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ctrTitle"/>
          </p:nvPr>
        </p:nvSpPr>
        <p:spPr>
          <a:xfrm>
            <a:off x="360000" y="744575"/>
            <a:ext cx="84240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subTitle" idx="1"/>
          </p:nvPr>
        </p:nvSpPr>
        <p:spPr>
          <a:xfrm>
            <a:off x="360000" y="2834125"/>
            <a:ext cx="84240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sldNum" idx="12"/>
          </p:nvPr>
        </p:nvSpPr>
        <p:spPr>
          <a:xfrm>
            <a:off x="8472450" y="4784399"/>
            <a:ext cx="4914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sldNum" idx="12"/>
          </p:nvPr>
        </p:nvSpPr>
        <p:spPr>
          <a:xfrm>
            <a:off x="8472450" y="4784399"/>
            <a:ext cx="4914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15"/>
          <p:cNvSpPr txBox="1">
            <a:spLocks noGrp="1"/>
          </p:cNvSpPr>
          <p:nvPr>
            <p:ph type="sldNum" idx="12"/>
          </p:nvPr>
        </p:nvSpPr>
        <p:spPr>
          <a:xfrm>
            <a:off x="8472450" y="4784399"/>
            <a:ext cx="4914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body" idx="1"/>
          </p:nvPr>
        </p:nvSpPr>
        <p:spPr>
          <a:xfrm>
            <a:off x="360000" y="1152475"/>
            <a:ext cx="8244000" cy="34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sldNum" idx="12"/>
          </p:nvPr>
        </p:nvSpPr>
        <p:spPr>
          <a:xfrm>
            <a:off x="8472450" y="4784399"/>
            <a:ext cx="4914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8472450" y="4784399"/>
            <a:ext cx="4914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8472450" y="4784399"/>
            <a:ext cx="4914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sldNum" idx="12"/>
          </p:nvPr>
        </p:nvSpPr>
        <p:spPr>
          <a:xfrm>
            <a:off x="8472450" y="4784399"/>
            <a:ext cx="4914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sldNum" idx="12"/>
          </p:nvPr>
        </p:nvSpPr>
        <p:spPr>
          <a:xfrm>
            <a:off x="8472450" y="4784399"/>
            <a:ext cx="4914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ldNum" idx="12"/>
          </p:nvPr>
        </p:nvSpPr>
        <p:spPr>
          <a:xfrm>
            <a:off x="8472450" y="4784399"/>
            <a:ext cx="4914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sldNum" idx="12"/>
          </p:nvPr>
        </p:nvSpPr>
        <p:spPr>
          <a:xfrm>
            <a:off x="8472450" y="4784399"/>
            <a:ext cx="4914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layfair Display"/>
              <a:buNone/>
              <a:defRPr sz="2800" b="0" i="0" u="none" strike="noStrike" cap="non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360000" y="1152475"/>
            <a:ext cx="8244000" cy="34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Helvetica Neue"/>
              <a:buChar char="●"/>
              <a:defRPr sz="18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○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■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●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○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■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●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Helvetica Neue"/>
              <a:buChar char="○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Helvetica Neue"/>
              <a:buChar char="■"/>
              <a:defRPr sz="14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sldNum" idx="12"/>
          </p:nvPr>
        </p:nvSpPr>
        <p:spPr>
          <a:xfrm>
            <a:off x="8472450" y="4784399"/>
            <a:ext cx="491400" cy="1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EA4335"/>
          </p15:clr>
        </p15:guide>
        <p15:guide id="2" pos="113">
          <p15:clr>
            <a:srgbClr val="EA4335"/>
          </p15:clr>
        </p15:guide>
        <p15:guide id="3" pos="227">
          <p15:clr>
            <a:srgbClr val="EA4335"/>
          </p15:clr>
        </p15:guide>
        <p15:guide id="4" pos="340">
          <p15:clr>
            <a:srgbClr val="EA4335"/>
          </p15:clr>
        </p15:guide>
        <p15:guide id="5" pos="5647">
          <p15:clr>
            <a:srgbClr val="EA4335"/>
          </p15:clr>
        </p15:guide>
        <p15:guide id="6" pos="5533">
          <p15:clr>
            <a:srgbClr val="EA4335"/>
          </p15:clr>
        </p15:guide>
        <p15:guide id="7" pos="5420">
          <p15:clr>
            <a:srgbClr val="EA4335"/>
          </p15:clr>
        </p15:guide>
        <p15:guide id="8" orient="horz" pos="1620">
          <p15:clr>
            <a:srgbClr val="EA4335"/>
          </p15:clr>
        </p15:guide>
        <p15:guide id="9" orient="horz" pos="113">
          <p15:clr>
            <a:srgbClr val="EA4335"/>
          </p15:clr>
        </p15:guide>
        <p15:guide id="10" orient="horz" pos="227">
          <p15:clr>
            <a:srgbClr val="EA4335"/>
          </p15:clr>
        </p15:guide>
        <p15:guide id="11" orient="horz" pos="340">
          <p15:clr>
            <a:srgbClr val="EA4335"/>
          </p15:clr>
        </p15:guide>
        <p15:guide id="12" orient="horz" pos="3127">
          <p15:clr>
            <a:srgbClr val="EA4335"/>
          </p15:clr>
        </p15:guide>
        <p15:guide id="13" orient="horz" pos="3014">
          <p15:clr>
            <a:srgbClr val="EA4335"/>
          </p15:clr>
        </p15:guide>
        <p15:guide id="14" orient="horz" pos="2900">
          <p15:clr>
            <a:srgbClr val="EA4335"/>
          </p15:clr>
        </p15:guide>
        <p15:guide id="15" pos="2033">
          <p15:clr>
            <a:srgbClr val="EA4335"/>
          </p15:clr>
        </p15:guide>
        <p15:guide id="16" pos="3727">
          <p15:clr>
            <a:srgbClr val="EA4335"/>
          </p15:clr>
        </p15:guide>
        <p15:guide id="17" orient="horz" pos="1194">
          <p15:clr>
            <a:srgbClr val="EA4335"/>
          </p15:clr>
        </p15:guide>
        <p15:guide id="18" orient="horz" pos="2047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384C0046-CA8A-4C91-1D50-B9BB6F9440BE}"/>
              </a:ext>
            </a:extLst>
          </p:cNvPr>
          <p:cNvSpPr/>
          <p:nvPr/>
        </p:nvSpPr>
        <p:spPr>
          <a:xfrm>
            <a:off x="5430572" y="3828288"/>
            <a:ext cx="3597604" cy="652272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" name="Imagem 2" descr="Interface gráfica do usuário, Texto&#10;&#10;Descrição gerada automaticamente">
            <a:extLst>
              <a:ext uri="{FF2B5EF4-FFF2-40B4-BE49-F238E27FC236}">
                <a16:creationId xmlns:a16="http://schemas.microsoft.com/office/drawing/2014/main" id="{29EAAACE-D757-2ECC-5B4A-8D01D26B7D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0572" y="3828288"/>
            <a:ext cx="3713428" cy="652272"/>
          </a:xfrm>
          <a:prstGeom prst="rect">
            <a:avLst/>
          </a:prstGeom>
        </p:spPr>
      </p:pic>
      <p:sp>
        <p:nvSpPr>
          <p:cNvPr id="2" name="Google Shape;54;p34">
            <a:extLst>
              <a:ext uri="{FF2B5EF4-FFF2-40B4-BE49-F238E27FC236}">
                <a16:creationId xmlns:a16="http://schemas.microsoft.com/office/drawing/2014/main" id="{EDD0C01E-4E94-143D-B279-245AEDBA8315}"/>
              </a:ext>
            </a:extLst>
          </p:cNvPr>
          <p:cNvSpPr txBox="1"/>
          <p:nvPr/>
        </p:nvSpPr>
        <p:spPr>
          <a:xfrm>
            <a:off x="623576" y="922023"/>
            <a:ext cx="8114787" cy="166196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ctr" rtl="0" fontAlgn="base"/>
            <a:r>
              <a:rPr lang="pt-BR" sz="4800" dirty="0">
                <a:solidFill>
                  <a:srgbClr val="434343"/>
                </a:solidFill>
                <a:latin typeface="Raleway Black" pitchFamily="2" charset="0"/>
              </a:rPr>
              <a:t>Audiência Pública – custo amazônico</a:t>
            </a:r>
            <a:r>
              <a:rPr lang="en-US" sz="4800" b="0" i="0" dirty="0">
                <a:solidFill>
                  <a:srgbClr val="009600"/>
                </a:solidFill>
                <a:effectLst/>
                <a:latin typeface="Raleway Black" pitchFamily="2" charset="0"/>
              </a:rPr>
              <a:t>​</a:t>
            </a:r>
            <a:endParaRPr lang="en-US" sz="4800" b="0" i="0" dirty="0">
              <a:solidFill>
                <a:srgbClr val="009600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27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327;p103">
            <a:extLst>
              <a:ext uri="{FF2B5EF4-FFF2-40B4-BE49-F238E27FC236}">
                <a16:creationId xmlns:a16="http://schemas.microsoft.com/office/drawing/2014/main" id="{AF244673-CA58-295C-B6CB-B6145DB83C8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759946" y="2038593"/>
            <a:ext cx="2915548" cy="94214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332;p103">
            <a:extLst>
              <a:ext uri="{FF2B5EF4-FFF2-40B4-BE49-F238E27FC236}">
                <a16:creationId xmlns:a16="http://schemas.microsoft.com/office/drawing/2014/main" id="{49E568D2-FEC0-34C2-ECF0-261A5128C51A}"/>
              </a:ext>
            </a:extLst>
          </p:cNvPr>
          <p:cNvSpPr txBox="1"/>
          <p:nvPr/>
        </p:nvSpPr>
        <p:spPr>
          <a:xfrm>
            <a:off x="2987963" y="1692663"/>
            <a:ext cx="2482776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ontserrat Black"/>
                <a:ea typeface="Arial"/>
                <a:cs typeface="Arial"/>
                <a:sym typeface="Montserrat Black"/>
              </a:rPr>
              <a:t>2024 </a:t>
            </a:r>
            <a:r>
              <a:rPr lang="pt-BR" sz="2000" dirty="0">
                <a:solidFill>
                  <a:srgbClr val="002060"/>
                </a:solidFill>
                <a:latin typeface="Montserrat Black"/>
                <a:sym typeface="Montserrat Black"/>
              </a:rPr>
              <a:t>números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332;p103">
            <a:extLst>
              <a:ext uri="{FF2B5EF4-FFF2-40B4-BE49-F238E27FC236}">
                <a16:creationId xmlns:a16="http://schemas.microsoft.com/office/drawing/2014/main" id="{2355B3E3-00EB-BEC7-AEDE-4D10DFEC09EE}"/>
              </a:ext>
            </a:extLst>
          </p:cNvPr>
          <p:cNvSpPr txBox="1"/>
          <p:nvPr/>
        </p:nvSpPr>
        <p:spPr>
          <a:xfrm>
            <a:off x="3021192" y="1280160"/>
            <a:ext cx="2364671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32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ontserrat Black"/>
                <a:cs typeface="Arial"/>
                <a:sym typeface="Arial"/>
              </a:rPr>
              <a:t>PNAE</a:t>
            </a:r>
          </a:p>
        </p:txBody>
      </p:sp>
      <p:grpSp>
        <p:nvGrpSpPr>
          <p:cNvPr id="75" name="Agrupar 74">
            <a:extLst>
              <a:ext uri="{FF2B5EF4-FFF2-40B4-BE49-F238E27FC236}">
                <a16:creationId xmlns:a16="http://schemas.microsoft.com/office/drawing/2014/main" id="{DD654EC2-BA19-E423-05C6-B0DEE1DE4436}"/>
              </a:ext>
            </a:extLst>
          </p:cNvPr>
          <p:cNvGrpSpPr/>
          <p:nvPr/>
        </p:nvGrpSpPr>
        <p:grpSpPr>
          <a:xfrm>
            <a:off x="1994931" y="3346789"/>
            <a:ext cx="4673055" cy="1437107"/>
            <a:chOff x="1088305" y="3295697"/>
            <a:chExt cx="4504873" cy="1437107"/>
          </a:xfrm>
        </p:grpSpPr>
        <p:sp>
          <p:nvSpPr>
            <p:cNvPr id="78" name="Google Shape;329;p103">
              <a:extLst>
                <a:ext uri="{FF2B5EF4-FFF2-40B4-BE49-F238E27FC236}">
                  <a16:creationId xmlns:a16="http://schemas.microsoft.com/office/drawing/2014/main" id="{7BE4B4C5-4C7D-0E0C-4CA2-5C48C82F0FE1}"/>
                </a:ext>
              </a:extLst>
            </p:cNvPr>
            <p:cNvSpPr/>
            <p:nvPr/>
          </p:nvSpPr>
          <p:spPr>
            <a:xfrm>
              <a:off x="1156227" y="3295697"/>
              <a:ext cx="1662868" cy="1437107"/>
            </a:xfrm>
            <a:prstGeom prst="rect">
              <a:avLst/>
            </a:prstGeom>
            <a:noFill/>
            <a:ln w="38100" cap="flat" cmpd="sng">
              <a:solidFill>
                <a:srgbClr val="9590A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331;p103">
              <a:extLst>
                <a:ext uri="{FF2B5EF4-FFF2-40B4-BE49-F238E27FC236}">
                  <a16:creationId xmlns:a16="http://schemas.microsoft.com/office/drawing/2014/main" id="{1880DB3B-401C-62D6-132C-93F5FD78FF20}"/>
                </a:ext>
              </a:extLst>
            </p:cNvPr>
            <p:cNvSpPr txBox="1"/>
            <p:nvPr/>
          </p:nvSpPr>
          <p:spPr>
            <a:xfrm>
              <a:off x="1088305" y="3826341"/>
              <a:ext cx="1747909" cy="8001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  <a:tabLst/>
                <a:defRPr/>
              </a:pPr>
              <a:r>
                <a:rPr kumimoji="0" lang="pt-B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9590A8"/>
                  </a:solidFill>
                  <a:effectLst/>
                  <a:uLnTx/>
                  <a:uFillTx/>
                  <a:latin typeface="Montserrat Black"/>
                  <a:ea typeface="Montserrat Black"/>
                  <a:cs typeface="Montserrat Black"/>
                  <a:sym typeface="Montserrat Black"/>
                </a:rPr>
                <a:t>150 </a:t>
              </a:r>
              <a:r>
                <a:rPr lang="pt-BR" sz="1600" dirty="0">
                  <a:solidFill>
                    <a:srgbClr val="9590A8"/>
                  </a:solidFill>
                  <a:latin typeface="Montserrat Black"/>
                  <a:ea typeface="Montserrat Black"/>
                  <a:cs typeface="Montserrat Black"/>
                  <a:sym typeface="Montserrat Black"/>
                </a:rPr>
                <a:t>mil</a:t>
              </a:r>
              <a:endParaRPr lang="pt-BR" sz="1100" dirty="0">
                <a:solidFill>
                  <a:srgbClr val="9590A8"/>
                </a:solidFill>
                <a:latin typeface="Montserrat Black"/>
                <a:ea typeface="Montserrat Black"/>
                <a:cs typeface="Montserrat Black"/>
                <a:sym typeface="Montserrat Black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6A6A6A"/>
                  </a:solidFill>
                  <a:effectLst/>
                  <a:uLnTx/>
                  <a:uFillTx/>
                  <a:latin typeface="Raleway Light"/>
                  <a:ea typeface="Raleway Light"/>
                  <a:cs typeface="Raleway Light"/>
                  <a:sym typeface="Raleway Light"/>
                </a:rPr>
                <a:t>escolas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  <a:tabLst/>
                <a:defRPr/>
              </a:pPr>
              <a:r>
                <a:rPr kumimoji="0" lang="pt-BR" sz="900" b="1" i="0" u="none" strike="noStrike" kern="0" cap="none" spc="0" normalizeH="0" baseline="0" noProof="0" dirty="0">
                  <a:ln>
                    <a:noFill/>
                  </a:ln>
                  <a:solidFill>
                    <a:srgbClr val="6A6A6A"/>
                  </a:solidFill>
                  <a:effectLst/>
                  <a:uLnTx/>
                  <a:uFillTx/>
                  <a:latin typeface="Raleway Light"/>
                  <a:cs typeface="Arial"/>
                  <a:sym typeface="Raleway Light"/>
                </a:rPr>
                <a:t>3586 indígenas 2590 quilombolas</a:t>
              </a:r>
              <a:endParaRPr kumimoji="0" sz="9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CaixaDeTexto 97">
              <a:extLst>
                <a:ext uri="{FF2B5EF4-FFF2-40B4-BE49-F238E27FC236}">
                  <a16:creationId xmlns:a16="http://schemas.microsoft.com/office/drawing/2014/main" id="{83F12297-EBBE-54A8-5B70-FC40092CF31E}"/>
                </a:ext>
              </a:extLst>
            </p:cNvPr>
            <p:cNvSpPr txBox="1"/>
            <p:nvPr/>
          </p:nvSpPr>
          <p:spPr>
            <a:xfrm>
              <a:off x="3602979" y="4318894"/>
              <a:ext cx="199019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D953B612-B072-B7FF-D99D-AE3DD9FE3DFE}"/>
              </a:ext>
            </a:extLst>
          </p:cNvPr>
          <p:cNvGrpSpPr/>
          <p:nvPr/>
        </p:nvGrpSpPr>
        <p:grpSpPr>
          <a:xfrm>
            <a:off x="639173" y="713780"/>
            <a:ext cx="1954376" cy="2208756"/>
            <a:chOff x="879010" y="787173"/>
            <a:chExt cx="1954376" cy="2208756"/>
          </a:xfrm>
        </p:grpSpPr>
        <p:grpSp>
          <p:nvGrpSpPr>
            <p:cNvPr id="8" name="Google Shape;307;p103">
              <a:extLst>
                <a:ext uri="{FF2B5EF4-FFF2-40B4-BE49-F238E27FC236}">
                  <a16:creationId xmlns:a16="http://schemas.microsoft.com/office/drawing/2014/main" id="{97D3DD0A-4663-08C9-B1FD-3B8E6BE91612}"/>
                </a:ext>
              </a:extLst>
            </p:cNvPr>
            <p:cNvGrpSpPr/>
            <p:nvPr/>
          </p:nvGrpSpPr>
          <p:grpSpPr>
            <a:xfrm>
              <a:off x="879010" y="787173"/>
              <a:ext cx="1954376" cy="2208756"/>
              <a:chOff x="605751" y="479779"/>
              <a:chExt cx="1040788" cy="1134731"/>
            </a:xfrm>
          </p:grpSpPr>
          <p:sp>
            <p:nvSpPr>
              <p:cNvPr id="9" name="Google Shape;308;p103">
                <a:extLst>
                  <a:ext uri="{FF2B5EF4-FFF2-40B4-BE49-F238E27FC236}">
                    <a16:creationId xmlns:a16="http://schemas.microsoft.com/office/drawing/2014/main" id="{305E4B66-112A-06E5-CEEB-A4385E060E86}"/>
                  </a:ext>
                </a:extLst>
              </p:cNvPr>
              <p:cNvSpPr/>
              <p:nvPr/>
            </p:nvSpPr>
            <p:spPr>
              <a:xfrm>
                <a:off x="605751" y="479779"/>
                <a:ext cx="812943" cy="628842"/>
              </a:xfrm>
              <a:prstGeom prst="rect">
                <a:avLst/>
              </a:prstGeom>
              <a:solidFill>
                <a:srgbClr val="FFFFFF"/>
              </a:solidFill>
              <a:ln w="63500" cap="flat" cmpd="sng">
                <a:solidFill>
                  <a:srgbClr val="E5E5E5"/>
                </a:solidFill>
                <a:prstDash val="solid"/>
                <a:miter lim="4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66"/>
                  <a:buFont typeface="Arial"/>
                  <a:buNone/>
                  <a:tabLst/>
                  <a:defRPr/>
                </a:pPr>
                <a:endParaRPr kumimoji="0" sz="1266" b="0" i="0" u="none" strike="noStrike" kern="0" cap="none" spc="0" normalizeH="0" baseline="0" noProof="0">
                  <a:ln>
                    <a:noFill/>
                  </a:ln>
                  <a:solidFill>
                    <a:srgbClr val="0096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" name="Google Shape;310;p103">
                <a:extLst>
                  <a:ext uri="{FF2B5EF4-FFF2-40B4-BE49-F238E27FC236}">
                    <a16:creationId xmlns:a16="http://schemas.microsoft.com/office/drawing/2014/main" id="{4730A928-E532-3E10-2E0B-E7512665A751}"/>
                  </a:ext>
                </a:extLst>
              </p:cNvPr>
              <p:cNvSpPr/>
              <p:nvPr/>
            </p:nvSpPr>
            <p:spPr>
              <a:xfrm>
                <a:off x="905964" y="985668"/>
                <a:ext cx="740575" cy="628842"/>
              </a:xfrm>
              <a:prstGeom prst="rect">
                <a:avLst/>
              </a:prstGeom>
              <a:solidFill>
                <a:srgbClr val="FFFFFF"/>
              </a:solidFill>
              <a:ln w="63500" cap="flat" cmpd="sng">
                <a:solidFill>
                  <a:srgbClr val="E5E5E5"/>
                </a:solidFill>
                <a:prstDash val="solid"/>
                <a:miter lim="4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  <a:tabLst/>
                  <a:defRPr/>
                </a:pPr>
                <a:endParaRPr kumimoji="0" lang="pt-BR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6A6A6A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  <a:tabLst/>
                  <a:defRPr/>
                </a:pPr>
                <a:endParaRPr kumimoji="0" lang="pt-BR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6A6A6A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" name="Google Shape;346;p103">
              <a:extLst>
                <a:ext uri="{FF2B5EF4-FFF2-40B4-BE49-F238E27FC236}">
                  <a16:creationId xmlns:a16="http://schemas.microsoft.com/office/drawing/2014/main" id="{03C46627-F64E-4EA2-3853-C91698DB8A28}"/>
                </a:ext>
              </a:extLst>
            </p:cNvPr>
            <p:cNvSpPr txBox="1"/>
            <p:nvPr/>
          </p:nvSpPr>
          <p:spPr>
            <a:xfrm>
              <a:off x="1560982" y="1881209"/>
              <a:ext cx="1210079" cy="6462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  <a:tabLst/>
                <a:defRPr/>
              </a:pPr>
              <a:r>
                <a:rPr kumimoji="0" lang="pt-BR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FE4E00"/>
                  </a:solidFill>
                  <a:effectLst/>
                  <a:uLnTx/>
                  <a:uFillTx/>
                  <a:latin typeface="Montserrat Black"/>
                  <a:ea typeface="Montserrat Black"/>
                  <a:cs typeface="Montserrat Black"/>
                  <a:sym typeface="Montserrat Black"/>
                </a:rPr>
                <a:t>40 </a:t>
              </a:r>
              <a:r>
                <a:rPr kumimoji="0" lang="pt-B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E4E00"/>
                  </a:solidFill>
                  <a:effectLst/>
                  <a:uLnTx/>
                  <a:uFillTx/>
                  <a:latin typeface="Montserrat Black"/>
                  <a:ea typeface="Montserrat Black"/>
                  <a:cs typeface="Montserrat Black"/>
                  <a:sym typeface="Montserrat Black"/>
                </a:rPr>
                <a:t>milhões</a:t>
              </a:r>
              <a:endPara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id="{D82C5908-8AB3-F33F-2DEF-538E323F9AE1}"/>
                </a:ext>
              </a:extLst>
            </p:cNvPr>
            <p:cNvSpPr txBox="1"/>
            <p:nvPr/>
          </p:nvSpPr>
          <p:spPr>
            <a:xfrm>
              <a:off x="1524609" y="2502900"/>
              <a:ext cx="1246452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EEEEEE">
                      <a:lumMod val="50000"/>
                    </a:srgbClr>
                  </a:solidFill>
                  <a:effectLst/>
                  <a:uLnTx/>
                  <a:uFillTx/>
                  <a:latin typeface="Calibri"/>
                  <a:cs typeface="Calibri"/>
                  <a:sym typeface="Arial"/>
                </a:rPr>
                <a:t>Alunos alcançados</a:t>
              </a:r>
              <a:endPara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rgbClr val="EEEEEE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D2111D68-F99F-1204-A1D5-F743178A1BEB}"/>
                </a:ext>
              </a:extLst>
            </p:cNvPr>
            <p:cNvSpPr txBox="1"/>
            <p:nvPr/>
          </p:nvSpPr>
          <p:spPr>
            <a:xfrm>
              <a:off x="904431" y="1269351"/>
              <a:ext cx="1608942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EEEEEE">
                      <a:lumMod val="50000"/>
                    </a:srgbClr>
                  </a:solidFill>
                  <a:effectLst/>
                  <a:uLnTx/>
                  <a:uFillTx/>
                  <a:latin typeface="Calibri"/>
                  <a:cs typeface="Calibri"/>
                  <a:sym typeface="Arial"/>
                </a:rPr>
                <a:t>Orçamento anual</a:t>
              </a:r>
              <a:endParaRPr kumimoji="0" lang="pt-BR" sz="1400" b="1" i="0" u="none" strike="noStrike" kern="0" cap="none" spc="0" normalizeH="0" baseline="0" noProof="0" dirty="0">
                <a:ln>
                  <a:noFill/>
                </a:ln>
                <a:solidFill>
                  <a:srgbClr val="EEEEEE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  <p:pic>
          <p:nvPicPr>
            <p:cNvPr id="20" name="Imagem 19">
              <a:extLst>
                <a:ext uri="{FF2B5EF4-FFF2-40B4-BE49-F238E27FC236}">
                  <a16:creationId xmlns:a16="http://schemas.microsoft.com/office/drawing/2014/main" id="{49C3685C-8AAB-CA73-C19A-3F5BD2F720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110" t="-3124" r="23097" b="28998"/>
            <a:stretch/>
          </p:blipFill>
          <p:spPr>
            <a:xfrm>
              <a:off x="932085" y="842817"/>
              <a:ext cx="248367" cy="297287"/>
            </a:xfrm>
            <a:prstGeom prst="rect">
              <a:avLst/>
            </a:prstGeom>
          </p:spPr>
        </p:pic>
        <p:sp>
          <p:nvSpPr>
            <p:cNvPr id="14" name="Google Shape;346;p103">
              <a:extLst>
                <a:ext uri="{FF2B5EF4-FFF2-40B4-BE49-F238E27FC236}">
                  <a16:creationId xmlns:a16="http://schemas.microsoft.com/office/drawing/2014/main" id="{013B8842-4A26-3891-64AC-7BFF147C117B}"/>
                </a:ext>
              </a:extLst>
            </p:cNvPr>
            <p:cNvSpPr txBox="1"/>
            <p:nvPr/>
          </p:nvSpPr>
          <p:spPr>
            <a:xfrm>
              <a:off x="1132535" y="878563"/>
              <a:ext cx="1183609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  <a:tabLst/>
                <a:defRPr/>
              </a:pPr>
              <a:r>
                <a:rPr kumimoji="0" lang="pt-B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E4E00"/>
                  </a:solidFill>
                  <a:effectLst/>
                  <a:uLnTx/>
                  <a:uFillTx/>
                  <a:latin typeface="Montserrat Black"/>
                  <a:ea typeface="Montserrat Black"/>
                  <a:cs typeface="Montserrat Black"/>
                  <a:sym typeface="Montserrat Black"/>
                </a:rPr>
                <a:t>R$ 5,5 bi</a:t>
              </a:r>
            </a:p>
          </p:txBody>
        </p:sp>
      </p:grpSp>
      <p:sp>
        <p:nvSpPr>
          <p:cNvPr id="28" name="Rectangle 1">
            <a:extLst>
              <a:ext uri="{FF2B5EF4-FFF2-40B4-BE49-F238E27FC236}">
                <a16:creationId xmlns:a16="http://schemas.microsoft.com/office/drawing/2014/main" id="{52B1102F-3792-C54A-E670-FBF798AC3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30" name="Imagem 29">
            <a:extLst>
              <a:ext uri="{FF2B5EF4-FFF2-40B4-BE49-F238E27FC236}">
                <a16:creationId xmlns:a16="http://schemas.microsoft.com/office/drawing/2014/main" id="{6CE6C642-71D7-A3D2-2D80-34CB27D85C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5227" y="1797221"/>
            <a:ext cx="468441" cy="364843"/>
          </a:xfrm>
          <a:prstGeom prst="rect">
            <a:avLst/>
          </a:prstGeom>
        </p:spPr>
      </p:pic>
      <p:pic>
        <p:nvPicPr>
          <p:cNvPr id="52" name="Imagem 51">
            <a:extLst>
              <a:ext uri="{FF2B5EF4-FFF2-40B4-BE49-F238E27FC236}">
                <a16:creationId xmlns:a16="http://schemas.microsoft.com/office/drawing/2014/main" id="{5514397F-279F-9DCC-2E31-613A9E01B2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02066" y="3427386"/>
            <a:ext cx="598893" cy="404407"/>
          </a:xfrm>
          <a:prstGeom prst="rect">
            <a:avLst/>
          </a:prstGeom>
        </p:spPr>
      </p:pic>
      <p:sp>
        <p:nvSpPr>
          <p:cNvPr id="31" name="Google Shape;159;p20">
            <a:extLst>
              <a:ext uri="{FF2B5EF4-FFF2-40B4-BE49-F238E27FC236}">
                <a16:creationId xmlns:a16="http://schemas.microsoft.com/office/drawing/2014/main" id="{4F7BBFE1-A317-6179-89CD-E93CC6A9930A}"/>
              </a:ext>
            </a:extLst>
          </p:cNvPr>
          <p:cNvSpPr txBox="1"/>
          <p:nvPr/>
        </p:nvSpPr>
        <p:spPr>
          <a:xfrm>
            <a:off x="465274" y="65495"/>
            <a:ext cx="4131900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tabLst/>
              <a:defRPr/>
            </a:pPr>
            <a:r>
              <a:rPr kumimoji="0" lang="pt-BR" sz="1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aleway Black"/>
                <a:ea typeface="Raleway Black"/>
                <a:cs typeface="Raleway Black"/>
                <a:sym typeface="Raleway Black"/>
              </a:rPr>
              <a:t>Cobertura do PNAE</a:t>
            </a: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aleway Black"/>
              <a:ea typeface="Raleway Black"/>
              <a:cs typeface="Raleway Black"/>
              <a:sym typeface="Arial"/>
            </a:endParaRPr>
          </a:p>
        </p:txBody>
      </p:sp>
      <p:sp>
        <p:nvSpPr>
          <p:cNvPr id="32" name="Line 14">
            <a:extLst>
              <a:ext uri="{FF2B5EF4-FFF2-40B4-BE49-F238E27FC236}">
                <a16:creationId xmlns:a16="http://schemas.microsoft.com/office/drawing/2014/main" id="{164521AD-5AB8-FE45-A844-1D66E2113A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795" y="504782"/>
            <a:ext cx="2389130" cy="4218"/>
          </a:xfrm>
          <a:prstGeom prst="line">
            <a:avLst/>
          </a:prstGeom>
          <a:noFill/>
          <a:ln w="19050">
            <a:solidFill>
              <a:srgbClr val="FA9500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/>
              <a:sym typeface="Arial"/>
            </a:endParaRPr>
          </a:p>
        </p:txBody>
      </p:sp>
      <p:pic>
        <p:nvPicPr>
          <p:cNvPr id="21" name="Imagem 20" descr="Texto&#10;&#10;Descrição gerada automaticamente com confiança média">
            <a:extLst>
              <a:ext uri="{FF2B5EF4-FFF2-40B4-BE49-F238E27FC236}">
                <a16:creationId xmlns:a16="http://schemas.microsoft.com/office/drawing/2014/main" id="{23409188-9DF6-AA6E-EA7B-74656114DA6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21658" y="90952"/>
            <a:ext cx="2995961" cy="526247"/>
          </a:xfrm>
          <a:prstGeom prst="rect">
            <a:avLst/>
          </a:prstGeom>
        </p:spPr>
      </p:pic>
      <p:graphicFrame>
        <p:nvGraphicFramePr>
          <p:cNvPr id="61" name="Tabela 22">
            <a:extLst>
              <a:ext uri="{FF2B5EF4-FFF2-40B4-BE49-F238E27FC236}">
                <a16:creationId xmlns:a16="http://schemas.microsoft.com/office/drawing/2014/main" id="{59465CB0-C3C9-4A88-BA09-7E4E7BBF7D3D}"/>
              </a:ext>
            </a:extLst>
          </p:cNvPr>
          <p:cNvGraphicFramePr>
            <a:graphicFrameLocks noGrp="1"/>
          </p:cNvGraphicFramePr>
          <p:nvPr/>
        </p:nvGraphicFramePr>
        <p:xfrm>
          <a:off x="5366279" y="1189963"/>
          <a:ext cx="3579706" cy="3802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0803">
                  <a:extLst>
                    <a:ext uri="{9D8B030D-6E8A-4147-A177-3AD203B41FA5}">
                      <a16:colId xmlns:a16="http://schemas.microsoft.com/office/drawing/2014/main" val="2631255597"/>
                    </a:ext>
                  </a:extLst>
                </a:gridCol>
                <a:gridCol w="1268903">
                  <a:extLst>
                    <a:ext uri="{9D8B030D-6E8A-4147-A177-3AD203B41FA5}">
                      <a16:colId xmlns:a16="http://schemas.microsoft.com/office/drawing/2014/main" val="3516963479"/>
                    </a:ext>
                  </a:extLst>
                </a:gridCol>
              </a:tblGrid>
              <a:tr h="471615">
                <a:tc>
                  <a:txBody>
                    <a:bodyPr/>
                    <a:lstStyle/>
                    <a:p>
                      <a:endParaRPr lang="pt-BR" sz="12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Valor suplementar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55237"/>
                  </a:ext>
                </a:extLst>
              </a:tr>
              <a:tr h="337528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EJA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0,41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1928065"/>
                  </a:ext>
                </a:extLst>
              </a:tr>
              <a:tr h="337528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Ensino médio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0,50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988854"/>
                  </a:ext>
                </a:extLst>
              </a:tr>
              <a:tr h="471615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Pré-escolas em áreas indígenas e remanescentes de quilombos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0,72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381371"/>
                  </a:ext>
                </a:extLst>
              </a:tr>
              <a:tr h="665809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Educação básica em áreas indígenas e remanescentes de quilombos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0,86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6874789"/>
                  </a:ext>
                </a:extLst>
              </a:tr>
              <a:tr h="337528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Tempo integral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1,37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9562140"/>
                  </a:ext>
                </a:extLst>
              </a:tr>
              <a:tr h="337528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Creches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1,37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428361"/>
                  </a:ext>
                </a:extLst>
              </a:tr>
              <a:tr h="337528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AEE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0,68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7551057"/>
                  </a:ext>
                </a:extLst>
              </a:tr>
              <a:tr h="337528"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EMTI*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>
                          <a:solidFill>
                            <a:schemeClr val="accent2"/>
                          </a:solidFill>
                        </a:rPr>
                        <a:t>2,58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9198594"/>
                  </a:ext>
                </a:extLst>
              </a:tr>
            </a:tbl>
          </a:graphicData>
        </a:graphic>
      </p:graphicFrame>
      <p:sp>
        <p:nvSpPr>
          <p:cNvPr id="23" name="CaixaDeTexto 22">
            <a:extLst>
              <a:ext uri="{FF2B5EF4-FFF2-40B4-BE49-F238E27FC236}">
                <a16:creationId xmlns:a16="http://schemas.microsoft.com/office/drawing/2014/main" id="{141D4BD4-CDEE-4E03-8647-83268FC48CA5}"/>
              </a:ext>
            </a:extLst>
          </p:cNvPr>
          <p:cNvSpPr txBox="1"/>
          <p:nvPr/>
        </p:nvSpPr>
        <p:spPr>
          <a:xfrm>
            <a:off x="5385863" y="784137"/>
            <a:ext cx="32442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rgbClr val="9590A8"/>
                </a:solidFill>
                <a:latin typeface="Montserrat Black"/>
              </a:rPr>
              <a:t>Valor per capita atual</a:t>
            </a:r>
          </a:p>
        </p:txBody>
      </p:sp>
    </p:spTree>
    <p:extLst>
      <p:ext uri="{BB962C8B-B14F-4D97-AF65-F5344CB8AC3E}">
        <p14:creationId xmlns:p14="http://schemas.microsoft.com/office/powerpoint/2010/main" val="2168234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98;p1">
            <a:extLst>
              <a:ext uri="{FF2B5EF4-FFF2-40B4-BE49-F238E27FC236}">
                <a16:creationId xmlns:a16="http://schemas.microsoft.com/office/drawing/2014/main" id="{02164420-D810-419B-B9EA-7EC161522A61}"/>
              </a:ext>
            </a:extLst>
          </p:cNvPr>
          <p:cNvSpPr txBox="1"/>
          <p:nvPr/>
        </p:nvSpPr>
        <p:spPr>
          <a:xfrm>
            <a:off x="269810" y="217910"/>
            <a:ext cx="4212000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tabLst/>
              <a:defRPr/>
            </a:pPr>
            <a:r>
              <a:rPr kumimoji="0" lang="pt-BR" sz="3600" b="0" i="0" u="none" strike="noStrike" kern="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Black" pitchFamily="2" charset="0"/>
                <a:ea typeface="Raleway Black"/>
                <a:cs typeface="Raleway Black"/>
                <a:sym typeface="Raleway Black"/>
              </a:rPr>
              <a:t>Custo amazônico para o PNAE​</a:t>
            </a:r>
            <a:endParaRPr kumimoji="0" lang="pt-BR" sz="4800" b="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19" name="Google Shape;78;p1">
            <a:extLst>
              <a:ext uri="{FF2B5EF4-FFF2-40B4-BE49-F238E27FC236}">
                <a16:creationId xmlns:a16="http://schemas.microsoft.com/office/drawing/2014/main" id="{C55E0AEA-D6EA-42ED-AF52-E65CC66303E9}"/>
              </a:ext>
            </a:extLst>
          </p:cNvPr>
          <p:cNvSpPr txBox="1"/>
          <p:nvPr/>
        </p:nvSpPr>
        <p:spPr>
          <a:xfrm>
            <a:off x="424519" y="1782442"/>
            <a:ext cx="3062276" cy="2954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Fortalecimento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 da </a:t>
            </a:r>
            <a:r>
              <a:rPr kumimoji="0" lang="en-US" sz="1500" b="0" i="0" u="none" strike="noStrike" kern="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função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 </a:t>
            </a:r>
            <a:r>
              <a:rPr kumimoji="0" lang="en-US" sz="1500" b="0" i="0" u="none" strike="noStrike" kern="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redistributiva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500" b="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500" b="0" i="0" u="none" strike="noStrike" kern="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Equidade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 entre </a:t>
            </a:r>
            <a:r>
              <a:rPr kumimoji="0" lang="en-US" sz="1500" b="0" i="0" u="none" strike="noStrike" kern="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unidades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 </a:t>
            </a:r>
            <a:r>
              <a:rPr kumimoji="0" lang="en-US" sz="1500" b="0" i="0" u="none" strike="noStrike" kern="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executoras</a:t>
            </a:r>
            <a:endParaRPr kumimoji="0" lang="en-US" sz="1500" b="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500" b="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Nova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matriz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de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distribuição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do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financeira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para o PNAE</a:t>
            </a:r>
            <a:endParaRPr kumimoji="0" lang="en-US" sz="1500" b="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500" b="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lang="en-US" sz="1500" b="1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Estudo</a:t>
            </a:r>
            <a:r>
              <a:rPr lang="en-US" sz="1500" b="1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</a:t>
            </a:r>
            <a:r>
              <a:rPr lang="en-US" sz="1500" b="1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em</a:t>
            </a:r>
            <a:r>
              <a:rPr lang="en-US" sz="1500" b="1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</a:t>
            </a:r>
            <a:r>
              <a:rPr lang="en-US" sz="1500" b="1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fase</a:t>
            </a:r>
            <a:r>
              <a:rPr lang="en-US" sz="1500" b="1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de </a:t>
            </a:r>
            <a:r>
              <a:rPr lang="en-US" sz="1500" b="1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contratação</a:t>
            </a:r>
            <a:r>
              <a:rPr lang="en-US" sz="1500" b="1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para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determinar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os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custos e a nova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matriz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de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distribuição</a:t>
            </a:r>
            <a:endParaRPr kumimoji="0" lang="en-US" sz="1500" b="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</p:txBody>
      </p:sp>
      <p:sp>
        <p:nvSpPr>
          <p:cNvPr id="20" name="Google Shape;329;p103">
            <a:extLst>
              <a:ext uri="{FF2B5EF4-FFF2-40B4-BE49-F238E27FC236}">
                <a16:creationId xmlns:a16="http://schemas.microsoft.com/office/drawing/2014/main" id="{3340FE15-24CF-4A50-BC88-BE5153E385E9}"/>
              </a:ext>
            </a:extLst>
          </p:cNvPr>
          <p:cNvSpPr/>
          <p:nvPr/>
        </p:nvSpPr>
        <p:spPr>
          <a:xfrm>
            <a:off x="3917875" y="1087030"/>
            <a:ext cx="1724948" cy="1437107"/>
          </a:xfrm>
          <a:prstGeom prst="rect">
            <a:avLst/>
          </a:prstGeom>
          <a:noFill/>
          <a:ln w="381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8627A97E-1E93-4A98-9514-0167F1D40C1D}"/>
              </a:ext>
            </a:extLst>
          </p:cNvPr>
          <p:cNvSpPr txBox="1"/>
          <p:nvPr/>
        </p:nvSpPr>
        <p:spPr>
          <a:xfrm>
            <a:off x="4222044" y="1275644"/>
            <a:ext cx="13320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>
                <a:solidFill>
                  <a:srgbClr val="434343"/>
                </a:solidFill>
                <a:latin typeface="Raleway Medium"/>
              </a:rPr>
              <a:t>664 municípios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73BDEF22-44E2-4F7A-9FA7-D024FF32045F}"/>
              </a:ext>
            </a:extLst>
          </p:cNvPr>
          <p:cNvSpPr txBox="1"/>
          <p:nvPr/>
        </p:nvSpPr>
        <p:spPr>
          <a:xfrm>
            <a:off x="3961919" y="1782442"/>
            <a:ext cx="15922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>
                <a:solidFill>
                  <a:schemeClr val="accent1">
                    <a:lumMod val="75000"/>
                  </a:schemeClr>
                </a:solidFill>
                <a:latin typeface="Raleway Medium"/>
              </a:rPr>
              <a:t>4.956.421 milhões alunos</a:t>
            </a:r>
          </a:p>
        </p:txBody>
      </p:sp>
      <p:graphicFrame>
        <p:nvGraphicFramePr>
          <p:cNvPr id="26" name="Tabela 25">
            <a:extLst>
              <a:ext uri="{FF2B5EF4-FFF2-40B4-BE49-F238E27FC236}">
                <a16:creationId xmlns:a16="http://schemas.microsoft.com/office/drawing/2014/main" id="{AD664E26-88A9-479F-A7F5-AE0C574D8BF9}"/>
              </a:ext>
            </a:extLst>
          </p:cNvPr>
          <p:cNvGraphicFramePr>
            <a:graphicFrameLocks noGrp="1"/>
          </p:cNvGraphicFramePr>
          <p:nvPr/>
        </p:nvGraphicFramePr>
        <p:xfrm>
          <a:off x="5366260" y="2843238"/>
          <a:ext cx="3505200" cy="1990725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69891">
                  <a:extLst>
                    <a:ext uri="{9D8B030D-6E8A-4147-A177-3AD203B41FA5}">
                      <a16:colId xmlns:a16="http://schemas.microsoft.com/office/drawing/2014/main" val="2330728071"/>
                    </a:ext>
                  </a:extLst>
                </a:gridCol>
                <a:gridCol w="1535309">
                  <a:extLst>
                    <a:ext uri="{9D8B030D-6E8A-4147-A177-3AD203B41FA5}">
                      <a16:colId xmlns:a16="http://schemas.microsoft.com/office/drawing/2014/main" val="2038933873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u="none" strike="noStrike" dirty="0" err="1">
                          <a:solidFill>
                            <a:srgbClr val="000000"/>
                          </a:solidFill>
                          <a:effectLst/>
                        </a:rPr>
                        <a:t>Qtde</a:t>
                      </a:r>
                      <a:r>
                        <a:rPr lang="pt-B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 Alunos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211883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AEE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83440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27084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CRECHE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323088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882310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EJA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314294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961288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ENSINO FUNDAMENTAL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2646632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6994144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ENSINO MÉDIO 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761927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7715069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ENSINO MÉDIO INTEGRADO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u="none" strike="noStrike">
                          <a:solidFill>
                            <a:srgbClr val="000000"/>
                          </a:solidFill>
                          <a:effectLst/>
                        </a:rPr>
                        <a:t>50972</a:t>
                      </a:r>
                      <a:endParaRPr lang="pt-BR" sz="11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938709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INDIGENA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167637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221564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PRÉ-ESCOLA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535559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4023683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QUILOMBOLAS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72872</a:t>
                      </a:r>
                      <a:endParaRPr lang="pt-B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377389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Total Geral</a:t>
                      </a:r>
                      <a:endParaRPr lang="pt-BR" sz="1100" b="1" i="0" u="none" strike="noStrike" dirty="0">
                        <a:solidFill>
                          <a:srgbClr val="0070C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4956421</a:t>
                      </a:r>
                      <a:endParaRPr lang="pt-BR" sz="1100" b="1" i="0" u="none" strike="noStrike" dirty="0">
                        <a:solidFill>
                          <a:srgbClr val="0070C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6510615"/>
                  </a:ext>
                </a:extLst>
              </a:tr>
            </a:tbl>
          </a:graphicData>
        </a:graphic>
      </p:graphicFrame>
      <p:sp>
        <p:nvSpPr>
          <p:cNvPr id="27" name="CaixaDeTexto 26">
            <a:extLst>
              <a:ext uri="{FF2B5EF4-FFF2-40B4-BE49-F238E27FC236}">
                <a16:creationId xmlns:a16="http://schemas.microsoft.com/office/drawing/2014/main" id="{F69EDDFC-094E-4AA5-BB76-ABDA44CC92E9}"/>
              </a:ext>
            </a:extLst>
          </p:cNvPr>
          <p:cNvSpPr txBox="1"/>
          <p:nvPr/>
        </p:nvSpPr>
        <p:spPr>
          <a:xfrm>
            <a:off x="6452787" y="864225"/>
            <a:ext cx="3138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>
                <a:solidFill>
                  <a:schemeClr val="accent1">
                    <a:lumMod val="75000"/>
                  </a:schemeClr>
                </a:solidFill>
                <a:latin typeface="Raleway Black" pitchFamily="2" charset="0"/>
              </a:rPr>
              <a:t>Amazônia legal*</a:t>
            </a:r>
          </a:p>
        </p:txBody>
      </p:sp>
      <p:pic>
        <p:nvPicPr>
          <p:cNvPr id="28" name="Imagem 27" descr="Texto&#10;&#10;Descrição gerada automaticamente com confiança média">
            <a:extLst>
              <a:ext uri="{FF2B5EF4-FFF2-40B4-BE49-F238E27FC236}">
                <a16:creationId xmlns:a16="http://schemas.microsoft.com/office/drawing/2014/main" id="{753CDE20-A39A-49E0-8217-0610069167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1658" y="90952"/>
            <a:ext cx="2995961" cy="526247"/>
          </a:xfrm>
          <a:prstGeom prst="rect">
            <a:avLst/>
          </a:prstGeom>
        </p:spPr>
      </p:pic>
      <p:sp>
        <p:nvSpPr>
          <p:cNvPr id="29" name="Google Shape;329;p103">
            <a:extLst>
              <a:ext uri="{FF2B5EF4-FFF2-40B4-BE49-F238E27FC236}">
                <a16:creationId xmlns:a16="http://schemas.microsoft.com/office/drawing/2014/main" id="{41686637-7B73-4B55-9A00-3C06DAF8832F}"/>
              </a:ext>
            </a:extLst>
          </p:cNvPr>
          <p:cNvSpPr/>
          <p:nvPr/>
        </p:nvSpPr>
        <p:spPr>
          <a:xfrm>
            <a:off x="3829185" y="1087029"/>
            <a:ext cx="1724948" cy="1437107"/>
          </a:xfrm>
          <a:prstGeom prst="rect">
            <a:avLst/>
          </a:prstGeom>
          <a:noFill/>
          <a:ln w="38100" cap="flat" cmpd="sng">
            <a:solidFill>
              <a:srgbClr val="9590A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B26DB9C-89FF-4D1F-BFF8-14BA705E8B66}"/>
              </a:ext>
            </a:extLst>
          </p:cNvPr>
          <p:cNvSpPr txBox="1"/>
          <p:nvPr/>
        </p:nvSpPr>
        <p:spPr>
          <a:xfrm>
            <a:off x="6175022" y="1354667"/>
            <a:ext cx="25061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>
                <a:solidFill>
                  <a:srgbClr val="434343"/>
                </a:solidFill>
                <a:latin typeface="Raleway Medium"/>
              </a:rPr>
              <a:t>Amazonas, Acre, Rondônia, Roraima, Pará, Maranhão, Amapá, Tocantins e Mato Grosso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A0D62FD-22E7-4824-B368-F0E84FFB40BB}"/>
              </a:ext>
            </a:extLst>
          </p:cNvPr>
          <p:cNvSpPr txBox="1"/>
          <p:nvPr/>
        </p:nvSpPr>
        <p:spPr>
          <a:xfrm>
            <a:off x="6175022" y="2352940"/>
            <a:ext cx="10326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dirty="0">
                <a:solidFill>
                  <a:schemeClr val="tx2">
                    <a:lumMod val="75000"/>
                  </a:schemeClr>
                </a:solidFill>
              </a:rPr>
              <a:t>Fonte: IBGE</a:t>
            </a:r>
          </a:p>
        </p:txBody>
      </p:sp>
    </p:spTree>
    <p:extLst>
      <p:ext uri="{BB962C8B-B14F-4D97-AF65-F5344CB8AC3E}">
        <p14:creationId xmlns:p14="http://schemas.microsoft.com/office/powerpoint/2010/main" val="553624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308;p103">
            <a:extLst>
              <a:ext uri="{FF2B5EF4-FFF2-40B4-BE49-F238E27FC236}">
                <a16:creationId xmlns:a16="http://schemas.microsoft.com/office/drawing/2014/main" id="{E6A1ABD0-F36A-A0B9-EC5F-BB047A9C62E1}"/>
              </a:ext>
            </a:extLst>
          </p:cNvPr>
          <p:cNvSpPr/>
          <p:nvPr/>
        </p:nvSpPr>
        <p:spPr>
          <a:xfrm>
            <a:off x="7076224" y="3404986"/>
            <a:ext cx="1526532" cy="1224042"/>
          </a:xfrm>
          <a:prstGeom prst="rect">
            <a:avLst/>
          </a:prstGeom>
          <a:solidFill>
            <a:srgbClr val="FFFFFF"/>
          </a:solidFill>
          <a:ln w="63500" cap="flat" cmpd="sng">
            <a:solidFill>
              <a:srgbClr val="E5E5E5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66"/>
              <a:buFont typeface="Arial"/>
              <a:buNone/>
              <a:tabLst/>
              <a:defRPr/>
            </a:pPr>
            <a:endParaRPr kumimoji="0" sz="1266" b="0" i="0" u="none" strike="noStrike" kern="0" cap="none" spc="0" normalizeH="0" baseline="0" noProof="0">
              <a:ln>
                <a:noFill/>
              </a:ln>
              <a:solidFill>
                <a:srgbClr val="0096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9" name="Google Shape;327;p103">
            <a:extLst>
              <a:ext uri="{FF2B5EF4-FFF2-40B4-BE49-F238E27FC236}">
                <a16:creationId xmlns:a16="http://schemas.microsoft.com/office/drawing/2014/main" id="{AF244673-CA58-295C-B6CB-B6145DB83C8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63880" y="1224652"/>
            <a:ext cx="3261712" cy="36929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332;p103">
            <a:extLst>
              <a:ext uri="{FF2B5EF4-FFF2-40B4-BE49-F238E27FC236}">
                <a16:creationId xmlns:a16="http://schemas.microsoft.com/office/drawing/2014/main" id="{49E568D2-FEC0-34C2-ECF0-261A5128C51A}"/>
              </a:ext>
            </a:extLst>
          </p:cNvPr>
          <p:cNvSpPr txBox="1"/>
          <p:nvPr/>
        </p:nvSpPr>
        <p:spPr>
          <a:xfrm>
            <a:off x="3072832" y="908367"/>
            <a:ext cx="2885893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tabLst/>
              <a:defRPr/>
            </a:pPr>
            <a:r>
              <a:rPr kumimoji="0" lang="pt-BR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Montserrat Black"/>
                <a:ea typeface="Arial"/>
                <a:cs typeface="Arial"/>
                <a:sym typeface="Montserrat Black"/>
              </a:rPr>
              <a:t>2024 </a:t>
            </a:r>
            <a:r>
              <a:rPr lang="pt-BR" sz="2000" dirty="0">
                <a:solidFill>
                  <a:srgbClr val="002060"/>
                </a:solidFill>
                <a:latin typeface="Montserrat Black"/>
                <a:sym typeface="Montserrat Black"/>
              </a:rPr>
              <a:t>números</a:t>
            </a: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332;p103">
            <a:extLst>
              <a:ext uri="{FF2B5EF4-FFF2-40B4-BE49-F238E27FC236}">
                <a16:creationId xmlns:a16="http://schemas.microsoft.com/office/drawing/2014/main" id="{2355B3E3-00EB-BEC7-AEDE-4D10DFEC09EE}"/>
              </a:ext>
            </a:extLst>
          </p:cNvPr>
          <p:cNvSpPr txBox="1"/>
          <p:nvPr/>
        </p:nvSpPr>
        <p:spPr>
          <a:xfrm>
            <a:off x="2878545" y="621055"/>
            <a:ext cx="3232382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pt-BR" sz="1800" dirty="0">
                <a:solidFill>
                  <a:srgbClr val="002060"/>
                </a:solidFill>
                <a:latin typeface="Montserrat Black"/>
              </a:rPr>
              <a:t>Transporte Escolar</a:t>
            </a: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ontserrat Black"/>
              <a:cs typeface="Arial"/>
              <a:sym typeface="Arial"/>
            </a:endParaRPr>
          </a:p>
        </p:txBody>
      </p:sp>
      <p:grpSp>
        <p:nvGrpSpPr>
          <p:cNvPr id="25" name="Agrupar 24">
            <a:extLst>
              <a:ext uri="{FF2B5EF4-FFF2-40B4-BE49-F238E27FC236}">
                <a16:creationId xmlns:a16="http://schemas.microsoft.com/office/drawing/2014/main" id="{D953B612-B072-B7FF-D99D-AE3DD9FE3DFE}"/>
              </a:ext>
            </a:extLst>
          </p:cNvPr>
          <p:cNvGrpSpPr/>
          <p:nvPr/>
        </p:nvGrpSpPr>
        <p:grpSpPr>
          <a:xfrm>
            <a:off x="577160" y="1352804"/>
            <a:ext cx="1608942" cy="3307739"/>
            <a:chOff x="821739" y="787173"/>
            <a:chExt cx="1608942" cy="3307739"/>
          </a:xfrm>
        </p:grpSpPr>
        <p:grpSp>
          <p:nvGrpSpPr>
            <p:cNvPr id="8" name="Google Shape;307;p103">
              <a:extLst>
                <a:ext uri="{FF2B5EF4-FFF2-40B4-BE49-F238E27FC236}">
                  <a16:creationId xmlns:a16="http://schemas.microsoft.com/office/drawing/2014/main" id="{97D3DD0A-4663-08C9-B1FD-3B8E6BE91612}"/>
                </a:ext>
              </a:extLst>
            </p:cNvPr>
            <p:cNvGrpSpPr/>
            <p:nvPr/>
          </p:nvGrpSpPr>
          <p:grpSpPr>
            <a:xfrm>
              <a:off x="863671" y="787173"/>
              <a:ext cx="1541872" cy="3307739"/>
              <a:chOff x="597582" y="479779"/>
              <a:chExt cx="821112" cy="1699325"/>
            </a:xfrm>
          </p:grpSpPr>
          <p:sp>
            <p:nvSpPr>
              <p:cNvPr id="9" name="Google Shape;308;p103">
                <a:extLst>
                  <a:ext uri="{FF2B5EF4-FFF2-40B4-BE49-F238E27FC236}">
                    <a16:creationId xmlns:a16="http://schemas.microsoft.com/office/drawing/2014/main" id="{305E4B66-112A-06E5-CEEB-A4385E060E86}"/>
                  </a:ext>
                </a:extLst>
              </p:cNvPr>
              <p:cNvSpPr/>
              <p:nvPr/>
            </p:nvSpPr>
            <p:spPr>
              <a:xfrm>
                <a:off x="605751" y="479779"/>
                <a:ext cx="812943" cy="628842"/>
              </a:xfrm>
              <a:prstGeom prst="rect">
                <a:avLst/>
              </a:prstGeom>
              <a:solidFill>
                <a:srgbClr val="FFFFFF"/>
              </a:solidFill>
              <a:ln w="63500" cap="flat" cmpd="sng">
                <a:solidFill>
                  <a:srgbClr val="E5E5E5"/>
                </a:solidFill>
                <a:prstDash val="solid"/>
                <a:miter lim="4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266"/>
                  <a:buFont typeface="Arial"/>
                  <a:buNone/>
                  <a:tabLst/>
                  <a:defRPr/>
                </a:pPr>
                <a:endParaRPr kumimoji="0" sz="1266" b="0" i="0" u="none" strike="noStrike" kern="0" cap="none" spc="0" normalizeH="0" baseline="0" noProof="0">
                  <a:ln>
                    <a:noFill/>
                  </a:ln>
                  <a:solidFill>
                    <a:srgbClr val="009600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" name="Google Shape;310;p103">
                <a:extLst>
                  <a:ext uri="{FF2B5EF4-FFF2-40B4-BE49-F238E27FC236}">
                    <a16:creationId xmlns:a16="http://schemas.microsoft.com/office/drawing/2014/main" id="{4730A928-E532-3E10-2E0B-E7512665A751}"/>
                  </a:ext>
                </a:extLst>
              </p:cNvPr>
              <p:cNvSpPr/>
              <p:nvPr/>
            </p:nvSpPr>
            <p:spPr>
              <a:xfrm>
                <a:off x="597582" y="1550262"/>
                <a:ext cx="791244" cy="628842"/>
              </a:xfrm>
              <a:prstGeom prst="rect">
                <a:avLst/>
              </a:prstGeom>
              <a:solidFill>
                <a:srgbClr val="FFFFFF"/>
              </a:solidFill>
              <a:ln w="63500" cap="flat" cmpd="sng">
                <a:solidFill>
                  <a:srgbClr val="E5E5E5"/>
                </a:solidFill>
                <a:prstDash val="solid"/>
                <a:miter lim="4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  <a:tabLst/>
                  <a:defRPr/>
                </a:pPr>
                <a:endParaRPr kumimoji="0" lang="pt-BR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6A6A6A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  <a:tabLst/>
                  <a:defRPr/>
                </a:pPr>
                <a:endParaRPr kumimoji="0" lang="pt-BR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6A6A6A"/>
                  </a:solidFill>
                  <a:effectLst/>
                  <a:uLnTx/>
                  <a:uFillTx/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" name="Google Shape;346;p103">
              <a:extLst>
                <a:ext uri="{FF2B5EF4-FFF2-40B4-BE49-F238E27FC236}">
                  <a16:creationId xmlns:a16="http://schemas.microsoft.com/office/drawing/2014/main" id="{03C46627-F64E-4EA2-3853-C91698DB8A28}"/>
                </a:ext>
              </a:extLst>
            </p:cNvPr>
            <p:cNvSpPr txBox="1"/>
            <p:nvPr/>
          </p:nvSpPr>
          <p:spPr>
            <a:xfrm>
              <a:off x="1026941" y="2943946"/>
              <a:ext cx="1291943" cy="6462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  <a:tabLst/>
                <a:defRPr/>
              </a:pPr>
              <a:r>
                <a:rPr kumimoji="0" lang="pt-B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E4E00"/>
                  </a:solidFill>
                  <a:effectLst/>
                  <a:uLnTx/>
                  <a:uFillTx/>
                  <a:latin typeface="Montserrat Black"/>
                  <a:ea typeface="Montserrat Black"/>
                  <a:cs typeface="Montserrat Black"/>
                  <a:sym typeface="Montserrat Black"/>
                </a:rPr>
                <a:t>4.357.431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  <a:tabLst/>
                <a:defRPr/>
              </a:pPr>
              <a:r>
                <a:rPr kumimoji="0" lang="pt-BR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FE4E00"/>
                  </a:solidFill>
                  <a:effectLst/>
                  <a:uLnTx/>
                  <a:uFillTx/>
                  <a:latin typeface="Montserrat Black"/>
                  <a:ea typeface="Montserrat Black"/>
                  <a:cs typeface="Montserrat Black"/>
                  <a:sym typeface="Montserrat Black"/>
                </a:rPr>
                <a:t> </a:t>
              </a:r>
              <a:r>
                <a:rPr kumimoji="0" lang="pt-B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E4E00"/>
                  </a:solidFill>
                  <a:effectLst/>
                  <a:uLnTx/>
                  <a:uFillTx/>
                  <a:latin typeface="Montserrat Black"/>
                  <a:ea typeface="Montserrat Black"/>
                  <a:cs typeface="Montserrat Black"/>
                  <a:sym typeface="Montserrat Black"/>
                </a:rPr>
                <a:t>milhões</a:t>
              </a:r>
              <a:endPara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id="{D82C5908-8AB3-F33F-2DEF-538E323F9AE1}"/>
                </a:ext>
              </a:extLst>
            </p:cNvPr>
            <p:cNvSpPr txBox="1"/>
            <p:nvPr/>
          </p:nvSpPr>
          <p:spPr>
            <a:xfrm>
              <a:off x="948595" y="3590236"/>
              <a:ext cx="1246452" cy="46166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EEEEEE">
                      <a:lumMod val="50000"/>
                    </a:srgbClr>
                  </a:solidFill>
                  <a:effectLst/>
                  <a:uLnTx/>
                  <a:uFillTx/>
                  <a:latin typeface="Calibri"/>
                  <a:cs typeface="Calibri"/>
                  <a:sym typeface="Arial"/>
                </a:rPr>
                <a:t>Alunos Atendidos</a:t>
              </a:r>
              <a:endPara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rgbClr val="EEEEEE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D2111D68-F99F-1204-A1D5-F743178A1BEB}"/>
                </a:ext>
              </a:extLst>
            </p:cNvPr>
            <p:cNvSpPr txBox="1"/>
            <p:nvPr/>
          </p:nvSpPr>
          <p:spPr>
            <a:xfrm>
              <a:off x="821739" y="1542396"/>
              <a:ext cx="1608942" cy="307777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EEEEEE">
                      <a:lumMod val="50000"/>
                    </a:srgbClr>
                  </a:solidFill>
                  <a:effectLst/>
                  <a:uLnTx/>
                  <a:uFillTx/>
                  <a:latin typeface="Calibri"/>
                  <a:cs typeface="Calibri"/>
                  <a:sym typeface="Arial"/>
                </a:rPr>
                <a:t>Investimento 2024</a:t>
              </a:r>
              <a:endParaRPr kumimoji="0" lang="pt-BR" sz="1400" b="1" i="0" u="none" strike="noStrike" kern="0" cap="none" spc="0" normalizeH="0" baseline="0" noProof="0" dirty="0">
                <a:ln>
                  <a:noFill/>
                </a:ln>
                <a:solidFill>
                  <a:srgbClr val="EEEEEE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  <p:pic>
          <p:nvPicPr>
            <p:cNvPr id="20" name="Imagem 19">
              <a:extLst>
                <a:ext uri="{FF2B5EF4-FFF2-40B4-BE49-F238E27FC236}">
                  <a16:creationId xmlns:a16="http://schemas.microsoft.com/office/drawing/2014/main" id="{49C3685C-8AAB-CA73-C19A-3F5BD2F720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1110" t="-3124" r="23097" b="28998"/>
            <a:stretch/>
          </p:blipFill>
          <p:spPr>
            <a:xfrm>
              <a:off x="932085" y="842817"/>
              <a:ext cx="248367" cy="297287"/>
            </a:xfrm>
            <a:prstGeom prst="rect">
              <a:avLst/>
            </a:prstGeom>
          </p:spPr>
        </p:pic>
        <p:sp>
          <p:nvSpPr>
            <p:cNvPr id="14" name="Google Shape;346;p103">
              <a:extLst>
                <a:ext uri="{FF2B5EF4-FFF2-40B4-BE49-F238E27FC236}">
                  <a16:creationId xmlns:a16="http://schemas.microsoft.com/office/drawing/2014/main" id="{013B8842-4A26-3891-64AC-7BFF147C117B}"/>
                </a:ext>
              </a:extLst>
            </p:cNvPr>
            <p:cNvSpPr txBox="1"/>
            <p:nvPr/>
          </p:nvSpPr>
          <p:spPr>
            <a:xfrm>
              <a:off x="1050472" y="940592"/>
              <a:ext cx="1183609" cy="5847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  <a:tabLst/>
                <a:defRPr/>
              </a:pPr>
              <a:r>
                <a:rPr kumimoji="0" lang="pt-B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E4E00"/>
                  </a:solidFill>
                  <a:effectLst/>
                  <a:uLnTx/>
                  <a:uFillTx/>
                  <a:latin typeface="Montserrat Black"/>
                  <a:ea typeface="Montserrat Black"/>
                  <a:cs typeface="Montserrat Black"/>
                  <a:sym typeface="Montserrat Black"/>
                </a:rPr>
                <a:t>R$ 842 milhões</a:t>
              </a:r>
            </a:p>
          </p:txBody>
        </p:sp>
      </p:grpSp>
      <p:sp>
        <p:nvSpPr>
          <p:cNvPr id="28" name="Rectangle 1">
            <a:extLst>
              <a:ext uri="{FF2B5EF4-FFF2-40B4-BE49-F238E27FC236}">
                <a16:creationId xmlns:a16="http://schemas.microsoft.com/office/drawing/2014/main" id="{52B1102F-3792-C54A-E670-FBF798AC3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30" name="Imagem 29">
            <a:extLst>
              <a:ext uri="{FF2B5EF4-FFF2-40B4-BE49-F238E27FC236}">
                <a16:creationId xmlns:a16="http://schemas.microsoft.com/office/drawing/2014/main" id="{6CE6C642-71D7-A3D2-2D80-34CB27D85C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905" y="3858452"/>
            <a:ext cx="363276" cy="282936"/>
          </a:xfrm>
          <a:prstGeom prst="rect">
            <a:avLst/>
          </a:prstGeom>
        </p:spPr>
      </p:pic>
      <p:sp>
        <p:nvSpPr>
          <p:cNvPr id="31" name="Google Shape;159;p20">
            <a:extLst>
              <a:ext uri="{FF2B5EF4-FFF2-40B4-BE49-F238E27FC236}">
                <a16:creationId xmlns:a16="http://schemas.microsoft.com/office/drawing/2014/main" id="{4F7BBFE1-A317-6179-89CD-E93CC6A9930A}"/>
              </a:ext>
            </a:extLst>
          </p:cNvPr>
          <p:cNvSpPr txBox="1"/>
          <p:nvPr/>
        </p:nvSpPr>
        <p:spPr>
          <a:xfrm>
            <a:off x="846829" y="724862"/>
            <a:ext cx="1030312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tabLst/>
              <a:defRPr/>
            </a:pPr>
            <a:r>
              <a:rPr kumimoji="0" lang="pt-BR" sz="18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aleway Black"/>
                <a:ea typeface="Raleway Black"/>
                <a:cs typeface="Raleway Black"/>
                <a:sym typeface="Raleway Black"/>
              </a:rPr>
              <a:t>PNATE</a:t>
            </a:r>
            <a:endParaRPr kumimoji="0" lang="pt-BR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Raleway Black"/>
              <a:ea typeface="Raleway Black"/>
              <a:cs typeface="Raleway Black"/>
              <a:sym typeface="Arial"/>
            </a:endParaRPr>
          </a:p>
        </p:txBody>
      </p:sp>
      <p:sp>
        <p:nvSpPr>
          <p:cNvPr id="32" name="Line 14">
            <a:extLst>
              <a:ext uri="{FF2B5EF4-FFF2-40B4-BE49-F238E27FC236}">
                <a16:creationId xmlns:a16="http://schemas.microsoft.com/office/drawing/2014/main" id="{164521AD-5AB8-FE45-A844-1D66E2113A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74466" y="1113032"/>
            <a:ext cx="905551" cy="11633"/>
          </a:xfrm>
          <a:prstGeom prst="line">
            <a:avLst/>
          </a:prstGeom>
          <a:noFill/>
          <a:ln w="19050">
            <a:solidFill>
              <a:srgbClr val="FA9500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/>
              <a:sym typeface="Arial"/>
            </a:endParaRPr>
          </a:p>
        </p:txBody>
      </p:sp>
      <p:pic>
        <p:nvPicPr>
          <p:cNvPr id="21" name="Imagem 20" descr="Texto&#10;&#10;Descrição gerada automaticamente com confiança média">
            <a:extLst>
              <a:ext uri="{FF2B5EF4-FFF2-40B4-BE49-F238E27FC236}">
                <a16:creationId xmlns:a16="http://schemas.microsoft.com/office/drawing/2014/main" id="{23409188-9DF6-AA6E-EA7B-74656114DA6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21658" y="90952"/>
            <a:ext cx="2995961" cy="526247"/>
          </a:xfrm>
          <a:prstGeom prst="rect">
            <a:avLst/>
          </a:prstGeom>
        </p:spPr>
      </p:pic>
      <p:grpSp>
        <p:nvGrpSpPr>
          <p:cNvPr id="3" name="Agrupar 2">
            <a:extLst>
              <a:ext uri="{FF2B5EF4-FFF2-40B4-BE49-F238E27FC236}">
                <a16:creationId xmlns:a16="http://schemas.microsoft.com/office/drawing/2014/main" id="{2F1C5228-8603-E6EB-E583-CA1A9938B4A6}"/>
              </a:ext>
            </a:extLst>
          </p:cNvPr>
          <p:cNvGrpSpPr/>
          <p:nvPr/>
        </p:nvGrpSpPr>
        <p:grpSpPr>
          <a:xfrm>
            <a:off x="5217187" y="2444364"/>
            <a:ext cx="3385569" cy="2078081"/>
            <a:chOff x="-793078" y="2386404"/>
            <a:chExt cx="3385569" cy="2078081"/>
          </a:xfrm>
        </p:grpSpPr>
        <p:sp>
          <p:nvSpPr>
            <p:cNvPr id="17" name="Google Shape;308;p103">
              <a:extLst>
                <a:ext uri="{FF2B5EF4-FFF2-40B4-BE49-F238E27FC236}">
                  <a16:creationId xmlns:a16="http://schemas.microsoft.com/office/drawing/2014/main" id="{E81882FF-B967-B272-B5B5-907290C067B6}"/>
                </a:ext>
              </a:extLst>
            </p:cNvPr>
            <p:cNvSpPr/>
            <p:nvPr/>
          </p:nvSpPr>
          <p:spPr>
            <a:xfrm>
              <a:off x="-751873" y="2386404"/>
              <a:ext cx="1526532" cy="1224042"/>
            </a:xfrm>
            <a:prstGeom prst="rect">
              <a:avLst/>
            </a:prstGeom>
            <a:solidFill>
              <a:srgbClr val="FFFFFF"/>
            </a:solidFill>
            <a:ln w="63500" cap="flat" cmpd="sng">
              <a:solidFill>
                <a:srgbClr val="E5E5E5"/>
              </a:solidFill>
              <a:prstDash val="solid"/>
              <a:miter lim="4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66"/>
                <a:buFont typeface="Arial"/>
                <a:buNone/>
                <a:tabLst/>
                <a:defRPr/>
              </a:pPr>
              <a:endParaRPr kumimoji="0" sz="1266" b="0" i="0" u="none" strike="noStrike" kern="0" cap="none" spc="0" normalizeH="0" baseline="0" noProof="0" dirty="0">
                <a:ln>
                  <a:noFill/>
                </a:ln>
                <a:solidFill>
                  <a:srgbClr val="0096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" name="Google Shape;346;p103">
              <a:extLst>
                <a:ext uri="{FF2B5EF4-FFF2-40B4-BE49-F238E27FC236}">
                  <a16:creationId xmlns:a16="http://schemas.microsoft.com/office/drawing/2014/main" id="{68A63ED8-1684-1F99-51DD-0A65EFB1EA18}"/>
                </a:ext>
              </a:extLst>
            </p:cNvPr>
            <p:cNvSpPr txBox="1"/>
            <p:nvPr/>
          </p:nvSpPr>
          <p:spPr>
            <a:xfrm>
              <a:off x="1300548" y="3441189"/>
              <a:ext cx="1291943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  <a:tabLst/>
                <a:defRPr/>
              </a:pPr>
              <a:r>
                <a:rPr kumimoji="0" lang="pt-B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E4E00"/>
                  </a:solidFill>
                  <a:effectLst/>
                  <a:uLnTx/>
                  <a:uFillTx/>
                  <a:latin typeface="Montserrat Black"/>
                  <a:ea typeface="Montserrat Black"/>
                  <a:cs typeface="Montserrat Black"/>
                  <a:sym typeface="Montserrat Black"/>
                </a:rPr>
                <a:t>12 mil</a:t>
              </a:r>
              <a:endPara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id="{C3DC3D7C-487D-E96F-13D3-F2326C44CEFE}"/>
                </a:ext>
              </a:extLst>
            </p:cNvPr>
            <p:cNvSpPr txBox="1"/>
            <p:nvPr/>
          </p:nvSpPr>
          <p:spPr>
            <a:xfrm>
              <a:off x="1239329" y="3741210"/>
              <a:ext cx="1246452" cy="72327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EEEEEE">
                      <a:lumMod val="50000"/>
                    </a:srgbClr>
                  </a:solidFill>
                  <a:effectLst/>
                  <a:uLnTx/>
                  <a:uFillTx/>
                  <a:latin typeface="Calibri"/>
                  <a:cs typeface="Calibri"/>
                  <a:sym typeface="Arial"/>
                </a:rPr>
                <a:t>Alunos Atendidos</a:t>
              </a:r>
            </a:p>
            <a:p>
              <a:pPr marL="0" marR="0" lvl="0" indent="0" algn="ctr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lang="pt-BR" sz="1200" b="1" dirty="0">
                  <a:solidFill>
                    <a:srgbClr val="EEEEEE">
                      <a:lumMod val="50000"/>
                    </a:srgbClr>
                  </a:solidFill>
                  <a:latin typeface="Calibri"/>
                  <a:cs typeface="Calibri"/>
                </a:rPr>
                <a:t>Novos ônibus</a:t>
              </a:r>
              <a:endParaRPr kumimoji="0" lang="pt-BR" sz="1200" b="1" i="0" u="none" strike="noStrike" kern="0" cap="none" spc="0" normalizeH="0" baseline="0" noProof="0" dirty="0">
                <a:ln>
                  <a:noFill/>
                </a:ln>
                <a:solidFill>
                  <a:srgbClr val="EEEEEE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id="{03ECE9E4-27F8-4033-C3E6-87ECBF86B799}"/>
                </a:ext>
              </a:extLst>
            </p:cNvPr>
            <p:cNvSpPr txBox="1"/>
            <p:nvPr/>
          </p:nvSpPr>
          <p:spPr>
            <a:xfrm>
              <a:off x="-793078" y="2897556"/>
              <a:ext cx="1608942" cy="523220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EEEEEE">
                      <a:lumMod val="50000"/>
                    </a:srgbClr>
                  </a:solidFill>
                  <a:effectLst/>
                  <a:uLnTx/>
                  <a:uFillTx/>
                  <a:latin typeface="Calibri"/>
                  <a:cs typeface="Calibri"/>
                  <a:sym typeface="Arial"/>
                </a:rPr>
                <a:t>Ônibus Entregues</a:t>
              </a:r>
              <a:b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EEEEEE">
                      <a:lumMod val="50000"/>
                    </a:srgbClr>
                  </a:solidFill>
                  <a:effectLst/>
                  <a:uLnTx/>
                  <a:uFillTx/>
                  <a:latin typeface="Calibri"/>
                  <a:cs typeface="Calibri"/>
                  <a:sym typeface="Arial"/>
                </a:rPr>
              </a:br>
              <a:r>
                <a:rPr kumimoji="0" lang="pt-BR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EEEEEE">
                      <a:lumMod val="50000"/>
                    </a:srgbClr>
                  </a:solidFill>
                  <a:effectLst/>
                  <a:uLnTx/>
                  <a:uFillTx/>
                  <a:latin typeface="Calibri"/>
                  <a:cs typeface="Calibri"/>
                  <a:sym typeface="Arial"/>
                </a:rPr>
                <a:t>2024</a:t>
              </a:r>
              <a:endParaRPr kumimoji="0" lang="pt-BR" sz="1400" b="1" i="0" u="none" strike="noStrike" kern="0" cap="none" spc="0" normalizeH="0" baseline="0" noProof="0" dirty="0">
                <a:ln>
                  <a:noFill/>
                </a:ln>
                <a:solidFill>
                  <a:srgbClr val="EEEEEE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Arial"/>
              </a:endParaRPr>
            </a:p>
          </p:txBody>
        </p:sp>
        <p:sp>
          <p:nvSpPr>
            <p:cNvPr id="16" name="Google Shape;346;p103">
              <a:extLst>
                <a:ext uri="{FF2B5EF4-FFF2-40B4-BE49-F238E27FC236}">
                  <a16:creationId xmlns:a16="http://schemas.microsoft.com/office/drawing/2014/main" id="{782AD36C-3B33-78D1-82E3-06CF1043194D}"/>
                </a:ext>
              </a:extLst>
            </p:cNvPr>
            <p:cNvSpPr txBox="1"/>
            <p:nvPr/>
          </p:nvSpPr>
          <p:spPr>
            <a:xfrm>
              <a:off x="-643345" y="2502857"/>
              <a:ext cx="1183609" cy="33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  <a:tabLst/>
                <a:defRPr/>
              </a:pPr>
              <a:r>
                <a:rPr lang="pt-BR" sz="1600" dirty="0">
                  <a:solidFill>
                    <a:srgbClr val="FE4E00"/>
                  </a:solidFill>
                  <a:latin typeface="Montserrat Black"/>
                  <a:ea typeface="Montserrat Black"/>
                  <a:cs typeface="Montserrat Black"/>
                  <a:sym typeface="Montserrat Black"/>
                </a:rPr>
                <a:t>+800</a:t>
              </a:r>
              <a:endParaRPr kumimoji="0" lang="pt-BR" sz="1600" b="0" i="0" u="none" strike="noStrike" kern="0" cap="none" spc="0" normalizeH="0" baseline="0" noProof="0" dirty="0">
                <a:ln>
                  <a:noFill/>
                </a:ln>
                <a:solidFill>
                  <a:srgbClr val="FE4E00"/>
                </a:solidFill>
                <a:effectLst/>
                <a:uLnTx/>
                <a:uFillTx/>
                <a:latin typeface="Montserrat Black"/>
                <a:ea typeface="Montserrat Black"/>
                <a:cs typeface="Montserrat Black"/>
                <a:sym typeface="Montserrat Black"/>
              </a:endParaRPr>
            </a:p>
          </p:txBody>
        </p:sp>
      </p:grpSp>
      <p:pic>
        <p:nvPicPr>
          <p:cNvPr id="19" name="Imagem 18">
            <a:extLst>
              <a:ext uri="{FF2B5EF4-FFF2-40B4-BE49-F238E27FC236}">
                <a16:creationId xmlns:a16="http://schemas.microsoft.com/office/drawing/2014/main" id="{6C13754E-280C-5393-91F3-DEE382EF8E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6050" y="3493787"/>
            <a:ext cx="510275" cy="397425"/>
          </a:xfrm>
          <a:prstGeom prst="rect">
            <a:avLst/>
          </a:prstGeom>
        </p:spPr>
      </p:pic>
      <p:sp>
        <p:nvSpPr>
          <p:cNvPr id="24" name="Google Shape;308;p103">
            <a:extLst>
              <a:ext uri="{FF2B5EF4-FFF2-40B4-BE49-F238E27FC236}">
                <a16:creationId xmlns:a16="http://schemas.microsoft.com/office/drawing/2014/main" id="{0ED3CEC9-BE2E-F9AE-B038-81C2DE9DCE7F}"/>
              </a:ext>
            </a:extLst>
          </p:cNvPr>
          <p:cNvSpPr/>
          <p:nvPr/>
        </p:nvSpPr>
        <p:spPr>
          <a:xfrm>
            <a:off x="7076224" y="1346694"/>
            <a:ext cx="1526532" cy="1224042"/>
          </a:xfrm>
          <a:prstGeom prst="rect">
            <a:avLst/>
          </a:prstGeom>
          <a:solidFill>
            <a:srgbClr val="FFFFFF"/>
          </a:solidFill>
          <a:ln w="63500" cap="flat" cmpd="sng">
            <a:solidFill>
              <a:srgbClr val="E5E5E5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66"/>
              <a:buFont typeface="Arial"/>
              <a:buNone/>
              <a:tabLst/>
              <a:defRPr/>
            </a:pPr>
            <a:endParaRPr kumimoji="0" sz="1266" b="0" i="0" u="none" strike="noStrike" kern="0" cap="none" spc="0" normalizeH="0" baseline="0" noProof="0">
              <a:ln>
                <a:noFill/>
              </a:ln>
              <a:solidFill>
                <a:srgbClr val="0096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346;p103">
            <a:extLst>
              <a:ext uri="{FF2B5EF4-FFF2-40B4-BE49-F238E27FC236}">
                <a16:creationId xmlns:a16="http://schemas.microsoft.com/office/drawing/2014/main" id="{6EC8A2E7-F6FB-CA56-5297-F2EC2CC06E1E}"/>
              </a:ext>
            </a:extLst>
          </p:cNvPr>
          <p:cNvSpPr txBox="1"/>
          <p:nvPr/>
        </p:nvSpPr>
        <p:spPr>
          <a:xfrm>
            <a:off x="7312437" y="1480892"/>
            <a:ext cx="1183609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pt-BR" sz="1600" b="0" i="0" u="none" strike="noStrike" kern="0" cap="none" spc="0" normalizeH="0" baseline="0" noProof="0" dirty="0">
                <a:ln>
                  <a:noFill/>
                </a:ln>
                <a:solidFill>
                  <a:srgbClr val="FE4E00"/>
                </a:solidFill>
                <a:effectLst/>
                <a:uLnTx/>
                <a:uFillTx/>
                <a:latin typeface="Montserrat Black"/>
                <a:ea typeface="Montserrat Black"/>
                <a:cs typeface="Montserrat Black"/>
                <a:sym typeface="Montserrat Black"/>
              </a:rPr>
              <a:t>R$ 750 milhões</a:t>
            </a:r>
          </a:p>
        </p:txBody>
      </p:sp>
      <p:pic>
        <p:nvPicPr>
          <p:cNvPr id="29" name="Imagem 28">
            <a:extLst>
              <a:ext uri="{FF2B5EF4-FFF2-40B4-BE49-F238E27FC236}">
                <a16:creationId xmlns:a16="http://schemas.microsoft.com/office/drawing/2014/main" id="{0F8BA54F-9F5B-BFA7-2504-7F17D365AF3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110" t="-3124" r="23097" b="28998"/>
          <a:stretch/>
        </p:blipFill>
        <p:spPr>
          <a:xfrm>
            <a:off x="7133330" y="1425950"/>
            <a:ext cx="248367" cy="297287"/>
          </a:xfrm>
          <a:prstGeom prst="rect">
            <a:avLst/>
          </a:prstGeom>
        </p:spPr>
      </p:pic>
      <p:sp>
        <p:nvSpPr>
          <p:cNvPr id="33" name="CaixaDeTexto 32">
            <a:extLst>
              <a:ext uri="{FF2B5EF4-FFF2-40B4-BE49-F238E27FC236}">
                <a16:creationId xmlns:a16="http://schemas.microsoft.com/office/drawing/2014/main" id="{9C16125A-A99F-38D5-D7EE-E4E2C30256D5}"/>
              </a:ext>
            </a:extLst>
          </p:cNvPr>
          <p:cNvSpPr txBox="1"/>
          <p:nvPr/>
        </p:nvSpPr>
        <p:spPr>
          <a:xfrm>
            <a:off x="6916939" y="805701"/>
            <a:ext cx="20934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Raleway Black"/>
                <a:ea typeface="Raleway Black"/>
                <a:cs typeface="Raleway Black"/>
                <a:sym typeface="Raleway Black"/>
              </a:rPr>
              <a:t>Caminho da Escola</a:t>
            </a:r>
            <a:endParaRPr lang="pt-BR" dirty="0"/>
          </a:p>
        </p:txBody>
      </p:sp>
      <p:sp>
        <p:nvSpPr>
          <p:cNvPr id="34" name="Line 14">
            <a:extLst>
              <a:ext uri="{FF2B5EF4-FFF2-40B4-BE49-F238E27FC236}">
                <a16:creationId xmlns:a16="http://schemas.microsoft.com/office/drawing/2014/main" id="{BAA72E8A-EAE7-5C46-EF27-FA20FA458A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20732" y="1111836"/>
            <a:ext cx="1681566" cy="1"/>
          </a:xfrm>
          <a:prstGeom prst="line">
            <a:avLst/>
          </a:prstGeom>
          <a:noFill/>
          <a:ln w="19050">
            <a:solidFill>
              <a:srgbClr val="FA9500"/>
            </a:solidFill>
            <a:round/>
            <a:headEnd/>
            <a:tailEnd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pt-BR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cs typeface="Arial"/>
              <a:sym typeface="Arial"/>
            </a:endParaRPr>
          </a:p>
        </p:txBody>
      </p:sp>
      <p:sp>
        <p:nvSpPr>
          <p:cNvPr id="35" name="Google Shape;308;p103">
            <a:extLst>
              <a:ext uri="{FF2B5EF4-FFF2-40B4-BE49-F238E27FC236}">
                <a16:creationId xmlns:a16="http://schemas.microsoft.com/office/drawing/2014/main" id="{C00C029C-7D5E-168B-07A7-A27E8FDF0721}"/>
              </a:ext>
            </a:extLst>
          </p:cNvPr>
          <p:cNvSpPr/>
          <p:nvPr/>
        </p:nvSpPr>
        <p:spPr>
          <a:xfrm>
            <a:off x="2493278" y="2444364"/>
            <a:ext cx="1526532" cy="1224042"/>
          </a:xfrm>
          <a:prstGeom prst="rect">
            <a:avLst/>
          </a:prstGeom>
          <a:solidFill>
            <a:srgbClr val="FFFFFF"/>
          </a:solidFill>
          <a:ln w="63500" cap="flat" cmpd="sng">
            <a:solidFill>
              <a:srgbClr val="E5E5E5"/>
            </a:solidFill>
            <a:prstDash val="solid"/>
            <a:miter lim="4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66"/>
              <a:buFont typeface="Arial"/>
              <a:buNone/>
              <a:tabLst/>
              <a:defRPr/>
            </a:pPr>
            <a:endParaRPr kumimoji="0" sz="1266" b="0" i="0" u="none" strike="noStrike" kern="0" cap="none" spc="0" normalizeH="0" baseline="0" noProof="0" dirty="0">
              <a:ln>
                <a:noFill/>
              </a:ln>
              <a:solidFill>
                <a:srgbClr val="0096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46;p103">
            <a:extLst>
              <a:ext uri="{FF2B5EF4-FFF2-40B4-BE49-F238E27FC236}">
                <a16:creationId xmlns:a16="http://schemas.microsoft.com/office/drawing/2014/main" id="{629FE732-2813-9B9E-A8CE-865EF035184E}"/>
              </a:ext>
            </a:extLst>
          </p:cNvPr>
          <p:cNvSpPr txBox="1"/>
          <p:nvPr/>
        </p:nvSpPr>
        <p:spPr>
          <a:xfrm>
            <a:off x="2452264" y="2480079"/>
            <a:ext cx="1567546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pt-BR" sz="1600" b="0" i="0" u="none" strike="noStrike" kern="0" cap="none" spc="0" normalizeH="0" baseline="0" noProof="0" dirty="0">
                <a:ln>
                  <a:noFill/>
                </a:ln>
                <a:solidFill>
                  <a:srgbClr val="FE4E00"/>
                </a:solidFill>
                <a:effectLst/>
                <a:uLnTx/>
                <a:uFillTx/>
                <a:latin typeface="Montserrat Black"/>
                <a:ea typeface="Montserrat Black"/>
                <a:cs typeface="Montserrat Black"/>
                <a:sym typeface="Montserrat Black"/>
              </a:rPr>
              <a:t>4 milhões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B9EBA5CE-FCE5-C5B3-C2D9-EDF7160CDDC4}"/>
              </a:ext>
            </a:extLst>
          </p:cNvPr>
          <p:cNvSpPr txBox="1"/>
          <p:nvPr/>
        </p:nvSpPr>
        <p:spPr>
          <a:xfrm>
            <a:off x="2454813" y="2749756"/>
            <a:ext cx="1608942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400" b="1" i="0" u="none" strike="noStrike" kern="0" cap="none" spc="0" normalizeH="0" baseline="0" noProof="0" dirty="0">
                <a:ln>
                  <a:noFill/>
                </a:ln>
                <a:solidFill>
                  <a:srgbClr val="EEEEEE">
                    <a:lumMod val="50000"/>
                  </a:srgbClr>
                </a:solidFill>
                <a:effectLst/>
                <a:uLnTx/>
                <a:uFillTx/>
                <a:latin typeface="Calibri"/>
                <a:cs typeface="Calibri"/>
                <a:sym typeface="Arial"/>
              </a:rPr>
              <a:t>Alunos Rodoviários</a:t>
            </a:r>
            <a:endParaRPr kumimoji="0" lang="pt-BR" sz="1400" b="1" i="0" u="none" strike="noStrike" kern="0" cap="none" spc="0" normalizeH="0" baseline="0" noProof="0" dirty="0">
              <a:ln>
                <a:noFill/>
              </a:ln>
              <a:solidFill>
                <a:srgbClr val="EEEEEE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8" name="Google Shape;346;p103">
            <a:extLst>
              <a:ext uri="{FF2B5EF4-FFF2-40B4-BE49-F238E27FC236}">
                <a16:creationId xmlns:a16="http://schemas.microsoft.com/office/drawing/2014/main" id="{93161E54-0083-4CA1-7B36-2C79052E5419}"/>
              </a:ext>
            </a:extLst>
          </p:cNvPr>
          <p:cNvSpPr txBox="1"/>
          <p:nvPr/>
        </p:nvSpPr>
        <p:spPr>
          <a:xfrm>
            <a:off x="2493278" y="3042599"/>
            <a:ext cx="1567546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tabLst/>
              <a:defRPr/>
            </a:pPr>
            <a:r>
              <a:rPr kumimoji="0" lang="pt-BR" sz="1600" b="0" i="0" u="none" strike="noStrike" kern="0" cap="none" spc="0" normalizeH="0" baseline="0" noProof="0" dirty="0">
                <a:ln>
                  <a:noFill/>
                </a:ln>
                <a:solidFill>
                  <a:srgbClr val="FE4E00"/>
                </a:solidFill>
                <a:effectLst/>
                <a:uLnTx/>
                <a:uFillTx/>
                <a:latin typeface="Montserrat Black"/>
                <a:ea typeface="Montserrat Black"/>
                <a:cs typeface="Montserrat Black"/>
                <a:sym typeface="Montserrat Black"/>
              </a:rPr>
              <a:t>357 mil</a:t>
            </a: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150FEC59-0838-7904-03BE-3E96AA010290}"/>
              </a:ext>
            </a:extLst>
          </p:cNvPr>
          <p:cNvSpPr txBox="1"/>
          <p:nvPr/>
        </p:nvSpPr>
        <p:spPr>
          <a:xfrm>
            <a:off x="2467211" y="3328105"/>
            <a:ext cx="1608942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400" b="1" i="0" u="none" strike="noStrike" kern="0" cap="none" spc="0" normalizeH="0" baseline="0" noProof="0" dirty="0">
                <a:ln>
                  <a:noFill/>
                </a:ln>
                <a:solidFill>
                  <a:srgbClr val="EEEEEE">
                    <a:lumMod val="50000"/>
                  </a:srgbClr>
                </a:solidFill>
                <a:effectLst/>
                <a:uLnTx/>
                <a:uFillTx/>
                <a:latin typeface="Calibri"/>
                <a:cs typeface="Calibri"/>
                <a:sym typeface="Arial"/>
              </a:rPr>
              <a:t>Alunos Aquaviário</a:t>
            </a:r>
            <a:endParaRPr kumimoji="0" lang="pt-BR" sz="1400" b="1" i="0" u="none" strike="noStrike" kern="0" cap="none" spc="0" normalizeH="0" baseline="0" noProof="0" dirty="0">
              <a:ln>
                <a:noFill/>
              </a:ln>
              <a:solidFill>
                <a:srgbClr val="EEEEEE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7A8E5221-3EB3-3731-7FB3-9CE8B6D25735}"/>
              </a:ext>
            </a:extLst>
          </p:cNvPr>
          <p:cNvSpPr txBox="1"/>
          <p:nvPr/>
        </p:nvSpPr>
        <p:spPr>
          <a:xfrm>
            <a:off x="7068349" y="2080712"/>
            <a:ext cx="1608942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pt-BR" sz="1400" b="1" i="0" u="none" strike="noStrike" kern="0" cap="none" spc="0" normalizeH="0" baseline="0" noProof="0" dirty="0">
                <a:ln>
                  <a:noFill/>
                </a:ln>
                <a:solidFill>
                  <a:srgbClr val="EEEEEE">
                    <a:lumMod val="50000"/>
                  </a:srgbClr>
                </a:solidFill>
                <a:effectLst/>
                <a:uLnTx/>
                <a:uFillTx/>
                <a:latin typeface="Calibri"/>
                <a:cs typeface="Calibri"/>
                <a:sym typeface="Arial"/>
              </a:rPr>
              <a:t>Investimento 2024</a:t>
            </a:r>
            <a:endParaRPr kumimoji="0" lang="pt-BR" sz="1400" b="1" i="0" u="none" strike="noStrike" kern="0" cap="none" spc="0" normalizeH="0" baseline="0" noProof="0" dirty="0">
              <a:ln>
                <a:noFill/>
              </a:ln>
              <a:solidFill>
                <a:srgbClr val="EEEEEE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4347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98;p1">
            <a:extLst>
              <a:ext uri="{FF2B5EF4-FFF2-40B4-BE49-F238E27FC236}">
                <a16:creationId xmlns:a16="http://schemas.microsoft.com/office/drawing/2014/main" id="{02164420-D810-419B-B9EA-7EC161522A61}"/>
              </a:ext>
            </a:extLst>
          </p:cNvPr>
          <p:cNvSpPr txBox="1"/>
          <p:nvPr/>
        </p:nvSpPr>
        <p:spPr>
          <a:xfrm>
            <a:off x="269810" y="217910"/>
            <a:ext cx="4212000" cy="1292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tabLst/>
              <a:defRPr/>
            </a:pPr>
            <a:r>
              <a:rPr kumimoji="0" lang="pt-BR" sz="3600" b="0" i="0" u="none" strike="noStrike" kern="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Black" pitchFamily="2" charset="0"/>
                <a:ea typeface="Raleway Black"/>
                <a:cs typeface="Raleway Black"/>
                <a:sym typeface="Raleway Black"/>
              </a:rPr>
              <a:t>Custo amazônico para o PNA</a:t>
            </a:r>
            <a:r>
              <a:rPr lang="pt-BR" sz="3600" dirty="0">
                <a:solidFill>
                  <a:srgbClr val="434343"/>
                </a:solidFill>
                <a:latin typeface="Raleway Black" pitchFamily="2" charset="0"/>
                <a:ea typeface="Raleway Black"/>
                <a:cs typeface="Raleway Black"/>
                <a:sym typeface="Raleway Black"/>
              </a:rPr>
              <a:t>T</a:t>
            </a:r>
            <a:r>
              <a:rPr kumimoji="0" lang="pt-BR" sz="3600" b="0" i="0" u="none" strike="noStrike" kern="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Black" pitchFamily="2" charset="0"/>
                <a:ea typeface="Raleway Black"/>
                <a:cs typeface="Raleway Black"/>
                <a:sym typeface="Raleway Black"/>
              </a:rPr>
              <a:t>E​</a:t>
            </a:r>
            <a:endParaRPr kumimoji="0" lang="pt-BR" sz="4800" b="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19" name="Google Shape;78;p1">
            <a:extLst>
              <a:ext uri="{FF2B5EF4-FFF2-40B4-BE49-F238E27FC236}">
                <a16:creationId xmlns:a16="http://schemas.microsoft.com/office/drawing/2014/main" id="{C55E0AEA-D6EA-42ED-AF52-E65CC66303E9}"/>
              </a:ext>
            </a:extLst>
          </p:cNvPr>
          <p:cNvSpPr txBox="1"/>
          <p:nvPr/>
        </p:nvSpPr>
        <p:spPr>
          <a:xfrm>
            <a:off x="424519" y="1782442"/>
            <a:ext cx="2961157" cy="2492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Ponderação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maior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para o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transporte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Aquaviário</a:t>
            </a:r>
            <a:endParaRPr kumimoji="0" lang="en-US" sz="150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50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500" i="0" u="none" strike="noStrike" kern="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Consulta </a:t>
            </a:r>
            <a:r>
              <a:rPr kumimoji="0" lang="en-US" sz="1500" i="0" u="none" strike="noStrike" kern="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pública</a:t>
            </a:r>
            <a:r>
              <a:rPr kumimoji="0" lang="en-US" sz="1500" i="0" u="none" strike="noStrike" kern="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 para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en-US" sz="1500" i="0" u="none" strike="noStrike" kern="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a Ata de </a:t>
            </a:r>
            <a:r>
              <a:rPr kumimoji="0" lang="en-US" sz="1500" i="0" u="none" strike="noStrike" kern="0" cap="none" spc="0" normalizeH="0" baseline="0" noProof="0" dirty="0" err="1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Raleway Medium"/>
                <a:ea typeface="Raleway Medium"/>
                <a:cs typeface="Raleway Medium"/>
                <a:sym typeface="Raleway Medium"/>
              </a:rPr>
              <a:t>Bicicletas</a:t>
            </a:r>
            <a:endParaRPr kumimoji="0" lang="en-US" sz="150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50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Pagamento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em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2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parcelas</a:t>
            </a:r>
            <a:endParaRPr kumimoji="0" lang="en-US" sz="150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lang="en-US" sz="150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Consultoria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em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andamento</a:t>
            </a:r>
            <a:r>
              <a:rPr lang="en-US" sz="1500" dirty="0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 para nova Ata de </a:t>
            </a:r>
            <a:r>
              <a:rPr lang="en-US" sz="1500" dirty="0" err="1">
                <a:solidFill>
                  <a:srgbClr val="434343"/>
                </a:solidFill>
                <a:latin typeface="Raleway Medium"/>
                <a:ea typeface="Raleway Medium"/>
                <a:cs typeface="Raleway Medium"/>
                <a:sym typeface="Raleway Medium"/>
              </a:rPr>
              <a:t>Embarcações</a:t>
            </a:r>
            <a:endParaRPr kumimoji="0" lang="en-US" sz="1500" i="0" u="none" strike="noStrike" kern="0" cap="none" spc="0" normalizeH="0" baseline="0" noProof="0" dirty="0">
              <a:ln>
                <a:noFill/>
              </a:ln>
              <a:solidFill>
                <a:srgbClr val="434343"/>
              </a:solidFill>
              <a:effectLst/>
              <a:uLnTx/>
              <a:uFillTx/>
              <a:latin typeface="Raleway Medium"/>
              <a:ea typeface="Raleway Medium"/>
              <a:cs typeface="Raleway Medium"/>
              <a:sym typeface="Raleway Medium"/>
            </a:endParaRPr>
          </a:p>
        </p:txBody>
      </p:sp>
      <p:sp>
        <p:nvSpPr>
          <p:cNvPr id="20" name="Google Shape;329;p103">
            <a:extLst>
              <a:ext uri="{FF2B5EF4-FFF2-40B4-BE49-F238E27FC236}">
                <a16:creationId xmlns:a16="http://schemas.microsoft.com/office/drawing/2014/main" id="{3340FE15-24CF-4A50-BC88-BE5153E385E9}"/>
              </a:ext>
            </a:extLst>
          </p:cNvPr>
          <p:cNvSpPr/>
          <p:nvPr/>
        </p:nvSpPr>
        <p:spPr>
          <a:xfrm>
            <a:off x="3917875" y="1087030"/>
            <a:ext cx="1724948" cy="1437107"/>
          </a:xfrm>
          <a:prstGeom prst="rect">
            <a:avLst/>
          </a:prstGeom>
          <a:noFill/>
          <a:ln w="38100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8627A97E-1E93-4A98-9514-0167F1D40C1D}"/>
              </a:ext>
            </a:extLst>
          </p:cNvPr>
          <p:cNvSpPr txBox="1"/>
          <p:nvPr/>
        </p:nvSpPr>
        <p:spPr>
          <a:xfrm>
            <a:off x="4010160" y="1186341"/>
            <a:ext cx="13320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>
                <a:solidFill>
                  <a:srgbClr val="434343"/>
                </a:solidFill>
                <a:latin typeface="Raleway Medium"/>
              </a:rPr>
              <a:t>576 municípios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73BDEF22-44E2-4F7A-9FA7-D024FF32045F}"/>
              </a:ext>
            </a:extLst>
          </p:cNvPr>
          <p:cNvSpPr txBox="1"/>
          <p:nvPr/>
        </p:nvSpPr>
        <p:spPr>
          <a:xfrm>
            <a:off x="3961919" y="1782442"/>
            <a:ext cx="15922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>
                <a:solidFill>
                  <a:schemeClr val="accent1">
                    <a:lumMod val="75000"/>
                  </a:schemeClr>
                </a:solidFill>
                <a:latin typeface="Raleway Medium"/>
              </a:rPr>
              <a:t>824.421 mil alunos</a:t>
            </a:r>
          </a:p>
        </p:txBody>
      </p:sp>
      <p:graphicFrame>
        <p:nvGraphicFramePr>
          <p:cNvPr id="26" name="Tabela 25">
            <a:extLst>
              <a:ext uri="{FF2B5EF4-FFF2-40B4-BE49-F238E27FC236}">
                <a16:creationId xmlns:a16="http://schemas.microsoft.com/office/drawing/2014/main" id="{AD664E26-88A9-479F-A7F5-AE0C574D8B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3779823"/>
              </p:ext>
            </p:extLst>
          </p:nvPr>
        </p:nvGraphicFramePr>
        <p:xfrm>
          <a:off x="5366260" y="2843238"/>
          <a:ext cx="3505200" cy="133731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969891">
                  <a:extLst>
                    <a:ext uri="{9D8B030D-6E8A-4147-A177-3AD203B41FA5}">
                      <a16:colId xmlns:a16="http://schemas.microsoft.com/office/drawing/2014/main" val="2330728071"/>
                    </a:ext>
                  </a:extLst>
                </a:gridCol>
                <a:gridCol w="1535309">
                  <a:extLst>
                    <a:ext uri="{9D8B030D-6E8A-4147-A177-3AD203B41FA5}">
                      <a16:colId xmlns:a16="http://schemas.microsoft.com/office/drawing/2014/main" val="2038933873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Qtde</a:t>
                      </a:r>
                      <a:r>
                        <a:rPr lang="pt-BR" sz="1400" b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Alunos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211883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ENSINO INFANTIL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109.362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27084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ENSINO FUNDAMENTAL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584.413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882310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ENSINO MÉDIO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130.646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2961288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3377389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 Geral</a:t>
                      </a:r>
                      <a:endParaRPr lang="pt-BR" sz="14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824.421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6510615"/>
                  </a:ext>
                </a:extLst>
              </a:tr>
            </a:tbl>
          </a:graphicData>
        </a:graphic>
      </p:graphicFrame>
      <p:sp>
        <p:nvSpPr>
          <p:cNvPr id="27" name="CaixaDeTexto 26">
            <a:extLst>
              <a:ext uri="{FF2B5EF4-FFF2-40B4-BE49-F238E27FC236}">
                <a16:creationId xmlns:a16="http://schemas.microsoft.com/office/drawing/2014/main" id="{F69EDDFC-094E-4AA5-BB76-ABDA44CC92E9}"/>
              </a:ext>
            </a:extLst>
          </p:cNvPr>
          <p:cNvSpPr txBox="1"/>
          <p:nvPr/>
        </p:nvSpPr>
        <p:spPr>
          <a:xfrm>
            <a:off x="6373764" y="864225"/>
            <a:ext cx="3138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800" dirty="0">
                <a:solidFill>
                  <a:schemeClr val="accent1">
                    <a:lumMod val="75000"/>
                  </a:schemeClr>
                </a:solidFill>
                <a:latin typeface="Raleway Black" pitchFamily="2" charset="0"/>
              </a:rPr>
              <a:t>Amazônia legal</a:t>
            </a:r>
          </a:p>
        </p:txBody>
      </p:sp>
      <p:pic>
        <p:nvPicPr>
          <p:cNvPr id="28" name="Imagem 27" descr="Texto&#10;&#10;Descrição gerada automaticamente com confiança média">
            <a:extLst>
              <a:ext uri="{FF2B5EF4-FFF2-40B4-BE49-F238E27FC236}">
                <a16:creationId xmlns:a16="http://schemas.microsoft.com/office/drawing/2014/main" id="{753CDE20-A39A-49E0-8217-0610069167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1658" y="90952"/>
            <a:ext cx="2995961" cy="526247"/>
          </a:xfrm>
          <a:prstGeom prst="rect">
            <a:avLst/>
          </a:prstGeom>
        </p:spPr>
      </p:pic>
      <p:sp>
        <p:nvSpPr>
          <p:cNvPr id="29" name="Google Shape;329;p103">
            <a:extLst>
              <a:ext uri="{FF2B5EF4-FFF2-40B4-BE49-F238E27FC236}">
                <a16:creationId xmlns:a16="http://schemas.microsoft.com/office/drawing/2014/main" id="{41686637-7B73-4B55-9A00-3C06DAF8832F}"/>
              </a:ext>
            </a:extLst>
          </p:cNvPr>
          <p:cNvSpPr/>
          <p:nvPr/>
        </p:nvSpPr>
        <p:spPr>
          <a:xfrm>
            <a:off x="3829185" y="1087029"/>
            <a:ext cx="1724948" cy="1437107"/>
          </a:xfrm>
          <a:prstGeom prst="rect">
            <a:avLst/>
          </a:prstGeom>
          <a:noFill/>
          <a:ln w="38100" cap="flat" cmpd="sng">
            <a:solidFill>
              <a:srgbClr val="9590A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B26DB9C-89FF-4D1F-BFF8-14BA705E8B66}"/>
              </a:ext>
            </a:extLst>
          </p:cNvPr>
          <p:cNvSpPr txBox="1"/>
          <p:nvPr/>
        </p:nvSpPr>
        <p:spPr>
          <a:xfrm>
            <a:off x="6175022" y="1354667"/>
            <a:ext cx="25061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dirty="0">
                <a:solidFill>
                  <a:srgbClr val="434343"/>
                </a:solidFill>
                <a:latin typeface="Raleway Medium"/>
              </a:rPr>
              <a:t>Amazonas, Acre, Rondônia, Pará, Maranhão, Amapá, Tocantins e Mato Grosso</a:t>
            </a:r>
          </a:p>
        </p:txBody>
      </p:sp>
    </p:spTree>
    <p:extLst>
      <p:ext uri="{BB962C8B-B14F-4D97-AF65-F5344CB8AC3E}">
        <p14:creationId xmlns:p14="http://schemas.microsoft.com/office/powerpoint/2010/main" val="3681855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C63B8F79-1A79-A3A8-2C5F-5FB93CEB62C3}"/>
              </a:ext>
            </a:extLst>
          </p:cNvPr>
          <p:cNvSpPr/>
          <p:nvPr/>
        </p:nvSpPr>
        <p:spPr>
          <a:xfrm>
            <a:off x="-1" y="2114965"/>
            <a:ext cx="3486615" cy="657382"/>
          </a:xfrm>
          <a:prstGeom prst="rect">
            <a:avLst/>
          </a:prstGeom>
          <a:solidFill>
            <a:srgbClr val="FFD10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D108"/>
              </a:solidFill>
            </a:endParaRPr>
          </a:p>
        </p:txBody>
      </p:sp>
      <p:pic>
        <p:nvPicPr>
          <p:cNvPr id="6" name="Imagem 5" descr="Interface gráfica do usuário&#10;&#10;Descrição gerada automaticamente">
            <a:extLst>
              <a:ext uri="{FF2B5EF4-FFF2-40B4-BE49-F238E27FC236}">
                <a16:creationId xmlns:a16="http://schemas.microsoft.com/office/drawing/2014/main" id="{52FFC7DF-0088-A963-C4D7-2D1514CDE0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43" y="2150775"/>
            <a:ext cx="3538654" cy="6215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Gruv">
  <a:themeElements>
    <a:clrScheme name="Simple Light">
      <a:dk1>
        <a:srgbClr val="0096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6748</TotalTime>
  <Words>280</Words>
  <Application>Microsoft Office PowerPoint</Application>
  <PresentationFormat>Apresentação na tela (16:9)</PresentationFormat>
  <Paragraphs>105</Paragraphs>
  <Slides>6</Slides>
  <Notes>5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7" baseType="lpstr">
      <vt:lpstr>Aptos Narrow</vt:lpstr>
      <vt:lpstr>Arial</vt:lpstr>
      <vt:lpstr>Calibri</vt:lpstr>
      <vt:lpstr>Helvetica Neue</vt:lpstr>
      <vt:lpstr>Montserrat Black</vt:lpstr>
      <vt:lpstr>Playfair Display</vt:lpstr>
      <vt:lpstr>Raleway Black</vt:lpstr>
      <vt:lpstr>Raleway Light</vt:lpstr>
      <vt:lpstr>Raleway Medium</vt:lpstr>
      <vt:lpstr>Segoe UI</vt:lpstr>
      <vt:lpstr>Gruv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LAIANE TAVARES DE REZENDE</dc:creator>
  <cp:lastModifiedBy>ANDERSON WILSON SAMPAIO SANTOS</cp:lastModifiedBy>
  <cp:revision>24</cp:revision>
  <dcterms:modified xsi:type="dcterms:W3CDTF">2024-06-18T12:26:23Z</dcterms:modified>
</cp:coreProperties>
</file>