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58" r:id="rId6"/>
    <p:sldId id="364" r:id="rId7"/>
    <p:sldId id="359" r:id="rId8"/>
    <p:sldId id="356" r:id="rId9"/>
    <p:sldId id="360" r:id="rId10"/>
    <p:sldId id="357" r:id="rId11"/>
    <p:sldId id="361" r:id="rId12"/>
    <p:sldId id="362" r:id="rId13"/>
    <p:sldId id="363" r:id="rId14"/>
    <p:sldId id="341" r:id="rId15"/>
    <p:sldId id="265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409"/>
    <a:srgbClr val="9E7800"/>
    <a:srgbClr val="7E7E7E"/>
    <a:srgbClr val="F6F6F6"/>
    <a:srgbClr val="716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0DBE37-5D9E-441B-B64F-667E17BA6654}" v="10" dt="2024-12-11T22:01:22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30" autoAdjust="0"/>
  </p:normalViewPr>
  <p:slideViewPr>
    <p:cSldViewPr snapToGrid="0" showGuides="1">
      <p:cViewPr varScale="1">
        <p:scale>
          <a:sx n="108" d="100"/>
          <a:sy n="108" d="100"/>
        </p:scale>
        <p:origin x="71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3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ão Ribeiro dos Santos Filho" userId="S::filhojs@tcu.gov.br::93fec95e-3099-4928-b881-c82796f89680" providerId="AD" clId="Web-{8F0DBE37-5D9E-441B-B64F-667E17BA6654}"/>
    <pc:docChg chg="modSld">
      <pc:chgData name="João Ribeiro dos Santos Filho" userId="S::filhojs@tcu.gov.br::93fec95e-3099-4928-b881-c82796f89680" providerId="AD" clId="Web-{8F0DBE37-5D9E-441B-B64F-667E17BA6654}" dt="2024-12-11T22:01:22.170" v="8" actId="20577"/>
      <pc:docMkLst>
        <pc:docMk/>
      </pc:docMkLst>
      <pc:sldChg chg="modSp">
        <pc:chgData name="João Ribeiro dos Santos Filho" userId="S::filhojs@tcu.gov.br::93fec95e-3099-4928-b881-c82796f89680" providerId="AD" clId="Web-{8F0DBE37-5D9E-441B-B64F-667E17BA6654}" dt="2024-12-11T22:01:22.170" v="8" actId="20577"/>
        <pc:sldMkLst>
          <pc:docMk/>
          <pc:sldMk cId="3168153387" sldId="265"/>
        </pc:sldMkLst>
        <pc:spChg chg="mod">
          <ac:chgData name="João Ribeiro dos Santos Filho" userId="S::filhojs@tcu.gov.br::93fec95e-3099-4928-b881-c82796f89680" providerId="AD" clId="Web-{8F0DBE37-5D9E-441B-B64F-667E17BA6654}" dt="2024-12-11T22:01:22.170" v="8" actId="20577"/>
          <ac:spMkLst>
            <pc:docMk/>
            <pc:sldMk cId="3168153387" sldId="265"/>
            <ac:spMk id="2" creationId="{25679419-B265-14F2-C0C5-35518F1299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4272C-5535-4A9E-A29F-847F43465C9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EA9B-C7E4-4B39-A668-14840E8F89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24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6572D-C99B-4286-AD31-FFBCF546F056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18FB2-C38C-404C-8372-D287F03DE1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58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318FB2-C38C-404C-8372-D287F03DE153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73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982980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 userDrawn="1"/>
        </p:nvCxnSpPr>
        <p:spPr>
          <a:xfrm flipH="1">
            <a:off x="838200" y="3981731"/>
            <a:ext cx="6293735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6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24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3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 flipH="1">
            <a:off x="838200" y="1341334"/>
            <a:ext cx="9209442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6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7049" y="1553592"/>
            <a:ext cx="6738151" cy="2175029"/>
          </a:xfrm>
        </p:spPr>
        <p:txBody>
          <a:bodyPr/>
          <a:lstStyle/>
          <a:p>
            <a:pPr algn="ctr"/>
            <a:r>
              <a:rPr lang="pt-BR" sz="3600" dirty="0"/>
              <a:t>Audiência Pública</a:t>
            </a:r>
            <a:br>
              <a:rPr lang="pt-BR" sz="4000" dirty="0"/>
            </a:br>
            <a:br>
              <a:rPr lang="pt-BR" sz="4000" dirty="0"/>
            </a:br>
            <a:r>
              <a:rPr lang="pt-BR" sz="3600" b="1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Causas de </a:t>
            </a:r>
            <a:r>
              <a:rPr lang="pt-BR" sz="3600" b="1" i="1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apagão</a:t>
            </a:r>
            <a:r>
              <a:rPr lang="pt-BR" sz="3600" b="1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 de professores</a:t>
            </a:r>
            <a:br>
              <a:rPr lang="pt-BR" sz="3600" dirty="0"/>
            </a:br>
            <a:endParaRPr lang="pt-B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Comissão de Educação da Câmara dos Deputados</a:t>
            </a:r>
          </a:p>
          <a:p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12 de dezembro de 2024</a:t>
            </a:r>
            <a:endParaRPr lang="pt-BR" sz="2600" dirty="0">
              <a:solidFill>
                <a:schemeClr val="accent6">
                  <a:lumMod val="50000"/>
                </a:scheme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735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035" y="477217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Avanços do Ministério da Educação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1811045"/>
            <a:ext cx="10668000" cy="1961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Resolução CNE/CP 4, de 29/5/2024: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Alteração nas diretrizes curriculares da formação inicial de professores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Revogação de resoluções anteriores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Oferta prioritariamente presencial (até mesmo nos cursos da modalidade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Alteração dos instrumentos de avaliação (obrigatoriedade de realização do Enade)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4309052"/>
            <a:ext cx="10972800" cy="947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Alteração em programas federais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maior oferta de vagas em cursos de licenciaturas (Fies e Prouni) e visando à permanência dos docentes em formação (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Parfor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Equidade)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BDEF531B-A28F-235F-5B8B-56045F9029C4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5326602"/>
            <a:ext cx="11125200" cy="7645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Alterações nos programas de iniciação à docência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(PIBID) e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Residência Pedagógica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7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/>
              <a:t>Observações adicionais e agradecimentos</a:t>
            </a:r>
          </a:p>
        </p:txBody>
      </p:sp>
    </p:spTree>
    <p:extLst>
      <p:ext uri="{BB962C8B-B14F-4D97-AF65-F5344CB8AC3E}">
        <p14:creationId xmlns:p14="http://schemas.microsoft.com/office/powerpoint/2010/main" val="340149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5679419-B265-14F2-C0C5-35518F1299A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pt-B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3000" b="1" dirty="0">
                <a:solidFill>
                  <a:schemeClr val="bg1"/>
                </a:solidFill>
              </a:rPr>
              <a:t>João Ribeiro dos Santos Filho</a:t>
            </a:r>
          </a:p>
          <a:p>
            <a:pPr marL="0" indent="0" algn="ctr">
              <a:buNone/>
            </a:pPr>
            <a:r>
              <a:rPr lang="pt-BR" sz="3000" b="1" dirty="0">
                <a:solidFill>
                  <a:schemeClr val="bg1"/>
                </a:solidFill>
              </a:rPr>
              <a:t>Unidade de Auditoria Especializada em Educação, Cultura, Esporte e Direitos Humanos</a:t>
            </a:r>
            <a:endParaRPr lang="pt-BR" sz="3000" b="1" dirty="0">
              <a:solidFill>
                <a:schemeClr val="bg1"/>
              </a:solidFill>
              <a:ea typeface="Calibri"/>
              <a:cs typeface="Calibri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3000" b="1" dirty="0">
                <a:solidFill>
                  <a:schemeClr val="bg1"/>
                </a:solidFill>
              </a:rPr>
              <a:t>filhojs@tcu.gov.br</a:t>
            </a:r>
          </a:p>
        </p:txBody>
      </p:sp>
    </p:spTree>
    <p:extLst>
      <p:ext uri="{BB962C8B-B14F-4D97-AF65-F5344CB8AC3E}">
        <p14:creationId xmlns:p14="http://schemas.microsoft.com/office/powerpoint/2010/main" val="316815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677880"/>
            <a:ext cx="10515600" cy="841197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>
                <a:cs typeface="Times New Roman" panose="02020603050405020304" pitchFamily="18" charset="0"/>
              </a:rPr>
              <a:t>Processos do Tribunal de Contas da União que subsidiam as informações apresentadas: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97149"/>
            <a:ext cx="9829800" cy="713069"/>
          </a:xfrm>
        </p:spPr>
        <p:txBody>
          <a:bodyPr/>
          <a:lstStyle/>
          <a:p>
            <a:r>
              <a:rPr lang="pt-BR" sz="3200" dirty="0">
                <a:solidFill>
                  <a:schemeClr val="tx2"/>
                </a:solidFill>
              </a:rPr>
              <a:t>Resultados de auditoria operacional</a:t>
            </a:r>
            <a:endParaRPr lang="pt-BR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934253"/>
            <a:ext cx="10972800" cy="841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>
                <a:cs typeface="Times New Roman" panose="02020603050405020304" pitchFamily="18" charset="0"/>
              </a:rPr>
              <a:t>TC 018.075/2018-5 – Levantamento na Política Nacional de Formação dos Profissionais da Educação Básica;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4218159"/>
            <a:ext cx="10972800" cy="826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5468644"/>
            <a:ext cx="10972800" cy="6036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>
                <a:cs typeface="Times New Roman" panose="02020603050405020304" pitchFamily="18" charset="0"/>
              </a:rPr>
              <a:t>TC 021.760/2023-3 (Monitoramento)</a:t>
            </a:r>
          </a:p>
        </p:txBody>
      </p:sp>
      <p:sp>
        <p:nvSpPr>
          <p:cNvPr id="9" name="Espaço Reservado para Conteúdo 1">
            <a:extLst>
              <a:ext uri="{FF2B5EF4-FFF2-40B4-BE49-F238E27FC236}">
                <a16:creationId xmlns:a16="http://schemas.microsoft.com/office/drawing/2014/main" id="{B163B945-5936-3291-D4DF-2FFE5DF750E3}"/>
              </a:ext>
            </a:extLst>
          </p:cNvPr>
          <p:cNvSpPr txBox="1">
            <a:spLocks/>
          </p:cNvSpPr>
          <p:nvPr/>
        </p:nvSpPr>
        <p:spPr>
          <a:xfrm>
            <a:off x="838200" y="4012706"/>
            <a:ext cx="11125200" cy="12696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>
                <a:cs typeface="Times New Roman" panose="02020603050405020304" pitchFamily="18" charset="0"/>
              </a:rPr>
              <a:t>TC 020.739/2022-2 - Política Nacional de Formação dos Profissionais da Educação Básica, com escopo na formação inicial de professores (FIP), no período de 2017 a 2022 (Acórdão 1132/2023 – TCU – Plenário, Relator Ministro Walton Alencar Rodrigues)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93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13663"/>
            <a:ext cx="10515600" cy="87889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/>
              <a:t>Fragilidades no regime de colaboração entre as esferas de governo e os sistemas de ensino, nas ações de formação de professores;</a:t>
            </a:r>
            <a:endParaRPr lang="pt-BR" sz="2400" dirty="0">
              <a:cs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4"/>
            <a:ext cx="9829800" cy="797786"/>
          </a:xfrm>
        </p:spPr>
        <p:txBody>
          <a:bodyPr/>
          <a:lstStyle/>
          <a:p>
            <a:r>
              <a:rPr lang="pt-BR" sz="3200" dirty="0">
                <a:solidFill>
                  <a:schemeClr val="tx2"/>
                </a:solidFill>
              </a:rPr>
              <a:t>Por que a auditoria operacional foi realizada?</a:t>
            </a:r>
            <a:endParaRPr lang="pt-BR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000651"/>
            <a:ext cx="10972800" cy="878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/>
              <a:t>Importância de priorização de ações de formação em quantidade e nas localidades necessárias, visando a reduzir as desigualdades sociais e educacionais; e</a:t>
            </a: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4218159"/>
            <a:ext cx="10972800" cy="826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Espaço Reservado para Conteúdo 1">
            <a:extLst>
              <a:ext uri="{FF2B5EF4-FFF2-40B4-BE49-F238E27FC236}">
                <a16:creationId xmlns:a16="http://schemas.microsoft.com/office/drawing/2014/main" id="{B163B945-5936-3291-D4DF-2FFE5DF750E3}"/>
              </a:ext>
            </a:extLst>
          </p:cNvPr>
          <p:cNvSpPr txBox="1">
            <a:spLocks/>
          </p:cNvSpPr>
          <p:nvPr/>
        </p:nvSpPr>
        <p:spPr>
          <a:xfrm>
            <a:off x="838200" y="4218158"/>
            <a:ext cx="11125200" cy="9486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400" dirty="0"/>
              <a:t>Necessidade de aumentar o alcance de resultados do Plano Nacional de Educação e melhorar a qualidade da educação básica (Meta 15 do PNE).</a:t>
            </a: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CE33B6D-B53A-CD52-F316-F6FC68234938}"/>
              </a:ext>
            </a:extLst>
          </p:cNvPr>
          <p:cNvSpPr txBox="1">
            <a:spLocks/>
          </p:cNvSpPr>
          <p:nvPr/>
        </p:nvSpPr>
        <p:spPr>
          <a:xfrm>
            <a:off x="2423604" y="5166803"/>
            <a:ext cx="9463596" cy="896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  <a:tabLst>
                <a:tab pos="5334000" algn="l"/>
              </a:tabLst>
            </a:pPr>
            <a:r>
              <a:rPr lang="pt-BR" sz="2400" dirty="0">
                <a:cs typeface="Times New Roman" panose="02020603050405020304" pitchFamily="18" charset="0"/>
              </a:rPr>
              <a:t>TC 018.075/2018-5 – Levantamento na Política Nacional de Formação dos Profissionais da Educação Básica (peça 36)</a:t>
            </a: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9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347780"/>
            <a:ext cx="10515600" cy="11980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Avaliar a adequação da formulação e da operacionalização da Política Nacional de Formação dos Profissionais da Educação Básica no que tange à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formação inicial de professores (FIP) da educação básica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4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da auditoria operacional</a:t>
            </a: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769704"/>
            <a:ext cx="10972800" cy="1198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85800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avaliar se as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ações e os programas de formação inicial de docentes da educação básica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conduzidos pelo MEC e pela Capes, são desenvolvidos de acordo com as diretrizes da referida política e com as metas do Plano Nacional de Educação (PNE);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4218159"/>
            <a:ext cx="10972800" cy="826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5045137"/>
            <a:ext cx="10972800" cy="1421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85800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avaliar os aspectos relacionados à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regulação e à avaliação de cursos de formação inicial de docentes (pedagogia e licenciaturas)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ofertados por instituições de ensino superior, em especial quanto às contribuições para o atendimento da Meta 15 (estratégias 15.2 e 15.7) do PNE e para a melhoria da qualidade dos cursos.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Espaço Reservado para Conteúdo 1">
            <a:extLst>
              <a:ext uri="{FF2B5EF4-FFF2-40B4-BE49-F238E27FC236}">
                <a16:creationId xmlns:a16="http://schemas.microsoft.com/office/drawing/2014/main" id="{B163B945-5936-3291-D4DF-2FFE5DF750E3}"/>
              </a:ext>
            </a:extLst>
          </p:cNvPr>
          <p:cNvSpPr txBox="1">
            <a:spLocks/>
          </p:cNvSpPr>
          <p:nvPr/>
        </p:nvSpPr>
        <p:spPr>
          <a:xfrm>
            <a:off x="838200" y="3847129"/>
            <a:ext cx="11125200" cy="1198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85800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analisar se as ações e os programas desenvolvidos para a formação inicial de docentes da Educação Básica levam em consideração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déficit de força de trabalho, as disciplinas com mais carência e as localidades com maior necessidade de formação desses profissionais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bem como os aspectos relacionados à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 da carreira docente para a efetividade da política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2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452426"/>
            <a:ext cx="10515600" cy="797787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Inexistência de planejamento estratégico nacional e de diagnóstico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identifique as reais necessidades dos entes federados por formação de profissionais da educação básica;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513" y="296846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Achados de auditoria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250214"/>
            <a:ext cx="10668000" cy="678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de atuação dos fóruns estaduais/distrital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dificulta a articulação para identificação das necessidades dos municípios por formação de professores/profissionais da educação básica;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928732"/>
            <a:ext cx="10820400" cy="1000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de priorização (focalização)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relação às necessidades de formação dos sistemas de ensino,  nas ações e programas de formação inicial de professores da educação básica (programas conduzidos pela Capes);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967712"/>
            <a:ext cx="10972800" cy="803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Atuação do Ministério da Educação na formação inicial de professores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tem sido suficiente e/ou eficiente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atender 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priorização de oferta dos cursos de licenciatura na modalidade presencial;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4607789"/>
            <a:ext cx="10972800" cy="955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procedimentos de regulação e de avaliação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são suficientes para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assegurar o cumprimento das exigências legais relativas à prática pedagógica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 ao estágio supervisionado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nos cursos de formação inicial de professores; e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Espaço Reservado para Conteúdo 1">
            <a:extLst>
              <a:ext uri="{FF2B5EF4-FFF2-40B4-BE49-F238E27FC236}">
                <a16:creationId xmlns:a16="http://schemas.microsoft.com/office/drawing/2014/main" id="{8205D354-149F-36B7-E2F9-17C980FCC97D}"/>
              </a:ext>
            </a:extLst>
          </p:cNvPr>
          <p:cNvSpPr txBox="1">
            <a:spLocks/>
          </p:cNvSpPr>
          <p:nvPr/>
        </p:nvSpPr>
        <p:spPr>
          <a:xfrm>
            <a:off x="838200" y="5563285"/>
            <a:ext cx="11125200" cy="598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Altos índices de evasão/desistência dos cursos de formação inicial de professores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(insuficiência das ações do MEC para garantir a efetividade da política de formação inicial de professores da educação básica)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5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574354"/>
            <a:ext cx="10515600" cy="797785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tabLst>
                <a:tab pos="5334000" algn="l"/>
              </a:tabLs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Causas estruturais de </a:t>
            </a:r>
            <a:r>
              <a:rPr lang="pt-BR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evasão/desistência dos cursos de formação inicial </a:t>
            </a:r>
            <a:r>
              <a:rPr lang="pt-BR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professores;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4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Questões relevantes, com base no processo de auditoria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372140"/>
            <a:ext cx="10668000" cy="797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Importância do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planejamento estratégico para as ações de formação de profissionais da educação, em articulação com as redes de ensino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169925"/>
            <a:ext cx="10820400" cy="797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Alinhamento entre demanda e oferta de formação inicial de professores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(articulação do Ministério da Educação com as redes de ensino);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967712"/>
            <a:ext cx="10972800" cy="797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 na formação inicial de professores da educação básica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(modalidade presencial X modalidade </a:t>
            </a:r>
            <a:r>
              <a:rPr lang="pt-B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regulação e melhoria do processo de formação inicial de docentes); e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4765497"/>
            <a:ext cx="10972800" cy="797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Impactos da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 da carreira docente nas ações de formação de professores/profissionais da educação básica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(metas 17 e 18 do PNE).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0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457740"/>
            <a:ext cx="10515600" cy="79778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questões socioeconômicas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envolvendo dificuldades em conciliar estudo e trabalho;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4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Causas estruturais de evasão/desistência dos cursos de formação inicial de professores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372140"/>
            <a:ext cx="10668000" cy="797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baixa remuneração e pouco reconhecimento da importância da profissão pela sociedade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169925"/>
            <a:ext cx="10820400" cy="797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baixo percentual de ingressantes nos cursos de formação de professores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especialmente por jovens;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967712"/>
            <a:ext cx="10972800" cy="797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de trabalho inadequadas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(tamanho das turmas) 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física inadequada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(condições dos prédios e instalações escolares);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4765497"/>
            <a:ext cx="10972800" cy="797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violência no ambiente escolar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a prática frequente de intimidações e ofensas verbais por estudantes;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Espaço Reservado para Conteúdo 1">
            <a:extLst>
              <a:ext uri="{FF2B5EF4-FFF2-40B4-BE49-F238E27FC236}">
                <a16:creationId xmlns:a16="http://schemas.microsoft.com/office/drawing/2014/main" id="{8205D354-149F-36B7-E2F9-17C980FCC97D}"/>
              </a:ext>
            </a:extLst>
          </p:cNvPr>
          <p:cNvSpPr txBox="1">
            <a:spLocks/>
          </p:cNvSpPr>
          <p:nvPr/>
        </p:nvSpPr>
        <p:spPr>
          <a:xfrm>
            <a:off x="838200" y="5563285"/>
            <a:ext cx="11125200" cy="598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 associados à violência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vandalismo e furto, uso de drogas, danos físicos e formas de abuso verbal entre estudantes.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2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275600"/>
            <a:ext cx="10515600" cy="91440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Responsabilidades para promoção de valorização dos profissionais da educação básica são divididas entre os entes federados, com atribuições específicas, complementares e conjuntas.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9444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Carreira docente e formação de professores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352584"/>
            <a:ext cx="10668000" cy="793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se discutir a atratividade da carreira, não dá para se ter uma visão adequada da política de formação de professores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Conteúdo 1">
            <a:extLst>
              <a:ext uri="{FF2B5EF4-FFF2-40B4-BE49-F238E27FC236}">
                <a16:creationId xmlns:a16="http://schemas.microsoft.com/office/drawing/2014/main" id="{6B9BCF5A-D38C-139E-F0B0-F44BD14E8F69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146080"/>
            <a:ext cx="10820400" cy="751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Fatores que influenciam na efetividade da política de formação inicial de professores da educação básica: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897299"/>
            <a:ext cx="10972800" cy="12251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Carreira estruturada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Remuneração e reconhecimento da carreira docente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Melhoria das condições de trabalho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Espaço Reservado para Conteúdo 1">
            <a:extLst>
              <a:ext uri="{FF2B5EF4-FFF2-40B4-BE49-F238E27FC236}">
                <a16:creationId xmlns:a16="http://schemas.microsoft.com/office/drawing/2014/main" id="{36A22F15-643F-5D29-3A12-20370C565AF2}"/>
              </a:ext>
            </a:extLst>
          </p:cNvPr>
          <p:cNvSpPr txBox="1">
            <a:spLocks/>
          </p:cNvSpPr>
          <p:nvPr/>
        </p:nvSpPr>
        <p:spPr>
          <a:xfrm>
            <a:off x="838200" y="5429238"/>
            <a:ext cx="10972800" cy="1077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 pelos cursos de licenciatura, em especial entre os estudantes mais jovens, tem diminuído (dados do censo da educação superior)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30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601365"/>
            <a:ext cx="10515600" cy="555910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Metas do Plano Nacional de Educação (PNE, 2014-2024):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FB5D2BC-E440-1A2D-82D6-1D2D5579C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035" y="477217"/>
            <a:ext cx="9829800" cy="797786"/>
          </a:xfrm>
        </p:spPr>
        <p:txBody>
          <a:bodyPr/>
          <a:lstStyle/>
          <a:p>
            <a:r>
              <a:rPr lang="pt-BR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Valorização dos profissionais da educação</a:t>
            </a:r>
          </a:p>
        </p:txBody>
      </p:sp>
      <p:sp>
        <p:nvSpPr>
          <p:cNvPr id="4" name="Espaço Reservado para Conteúdo 1">
            <a:extLst>
              <a:ext uri="{FF2B5EF4-FFF2-40B4-BE49-F238E27FC236}">
                <a16:creationId xmlns:a16="http://schemas.microsoft.com/office/drawing/2014/main" id="{16C7E352-77AE-FC44-48E3-81F36E5205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2157275"/>
            <a:ext cx="10668000" cy="16157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 17: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valorizar os(as) profissionais do magistério das redes públicas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educação básica de forma a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equiparar seu rendimento médio ao dos(as) demais profissionais com escolaridade equivalente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até o final do </a:t>
            </a: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sexto ano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vigência deste PNE.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spaço Reservado para Conteúdo 1">
            <a:extLst>
              <a:ext uri="{FF2B5EF4-FFF2-40B4-BE49-F238E27FC236}">
                <a16:creationId xmlns:a16="http://schemas.microsoft.com/office/drawing/2014/main" id="{FFEF97C6-DA61-BFD6-CB84-98D3D29FC97D}"/>
              </a:ext>
            </a:extLst>
          </p:cNvPr>
          <p:cNvSpPr txBox="1">
            <a:spLocks/>
          </p:cNvSpPr>
          <p:nvPr/>
        </p:nvSpPr>
        <p:spPr>
          <a:xfrm rot="10800000" flipV="1">
            <a:off x="838200" y="3897299"/>
            <a:ext cx="10972800" cy="1811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 18: assegurar, no prazo de 2 (dois) anos,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existência de planos de Carreira para os(as) profissionais da educação básica e superior pública de todos os sistemas de ensino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e, para o plano de Carreira dos(as) profissionais da educação básica pública, tomar como referência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piso salarial nacional profissional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definido em lei federal, nos termos do inciso VIII do art. 206 da Constituição Federal.</a:t>
            </a:r>
          </a:p>
          <a:p>
            <a:pPr algn="just">
              <a:spcBef>
                <a:spcPts val="600"/>
              </a:spcBef>
              <a:tabLst>
                <a:tab pos="5334000" algn="l"/>
              </a:tabLst>
            </a:pPr>
            <a:endParaRPr lang="pt-BR" sz="2400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39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34458B9C69924991490005329EE473" ma:contentTypeVersion="10" ma:contentTypeDescription="Create a new document." ma:contentTypeScope="" ma:versionID="c9be2ae5f01bcca5d0f55596a640ffdb">
  <xsd:schema xmlns:xsd="http://www.w3.org/2001/XMLSchema" xmlns:xs="http://www.w3.org/2001/XMLSchema" xmlns:p="http://schemas.microsoft.com/office/2006/metadata/properties" xmlns:ns2="4074af5b-19e0-4319-9e00-9cacf31aa713" targetNamespace="http://schemas.microsoft.com/office/2006/metadata/properties" ma:root="true" ma:fieldsID="d4f31685ecbe518f10a30e5c27c6c8ea" ns2:_="">
    <xsd:import namespace="4074af5b-19e0-4319-9e00-9cacf31aa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4af5b-19e0-4319-9e00-9cacf31aa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67cb4b0-d69b-4455-a2ce-c5ad0eb20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74af5b-19e0-4319-9e00-9cacf31aa7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64D478-1F9F-4410-AD60-DBFFC4D498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59CD21-7F46-4C32-9DEF-BAC798A85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74af5b-19e0-4319-9e00-9cacf31aa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E85778-312C-4BE2-9A69-036C0A206300}">
  <ds:schemaRefs>
    <ds:schemaRef ds:uri="04e7ca39-3288-4f62-8490-c0dda2b3aa35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fc310236-fc51-4461-a0d4-4baa6efd722b"/>
    <ds:schemaRef ds:uri="http://www.w3.org/XML/1998/namespace"/>
    <ds:schemaRef ds:uri="http://purl.org/dc/dcmitype/"/>
    <ds:schemaRef ds:uri="4074af5b-19e0-4319-9e00-9cacf31aa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1430</TotalTime>
  <Words>1221</Words>
  <Application>Microsoft Office PowerPoint</Application>
  <PresentationFormat>Widescreen</PresentationFormat>
  <Paragraphs>67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Audiência Pública  Causas de apagão de professores </vt:lpstr>
      <vt:lpstr>Resultados de auditoria operacional</vt:lpstr>
      <vt:lpstr>Por que a auditoria operacional foi realizada?</vt:lpstr>
      <vt:lpstr>Objetivos da auditoria operacional</vt:lpstr>
      <vt:lpstr>Achados de auditoria</vt:lpstr>
      <vt:lpstr>Questões relevantes, com base no processo de auditoria</vt:lpstr>
      <vt:lpstr>Causas estruturais de evasão/desistência dos cursos de formação inicial de professores</vt:lpstr>
      <vt:lpstr>Carreira docente e formação de professores</vt:lpstr>
      <vt:lpstr>Valorização dos profissionais da educação</vt:lpstr>
      <vt:lpstr>Avanços do Ministério da Educação</vt:lpstr>
      <vt:lpstr>Apresentação do PowerPoint</vt:lpstr>
      <vt:lpstr>Apresentação do PowerPoint</vt:lpstr>
    </vt:vector>
  </TitlesOfParts>
  <Company>TCU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Franca de Araujo</dc:creator>
  <cp:lastModifiedBy>João Ribeiro dos Santos Filho</cp:lastModifiedBy>
  <cp:revision>85</cp:revision>
  <dcterms:created xsi:type="dcterms:W3CDTF">2017-08-17T18:26:50Z</dcterms:created>
  <dcterms:modified xsi:type="dcterms:W3CDTF">2024-12-11T22:01:26Z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0x010100E834458B9C69924991490005329EE473</vt:lpwstr>
  </property>
</Properties>
</file>