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4"/>
  </p:sldMasterIdLst>
  <p:notesMasterIdLst>
    <p:notesMasterId r:id="rId15"/>
  </p:notesMasterIdLst>
  <p:sldIdLst>
    <p:sldId id="256" r:id="rId5"/>
    <p:sldId id="257" r:id="rId6"/>
    <p:sldId id="261" r:id="rId7"/>
    <p:sldId id="271" r:id="rId8"/>
    <p:sldId id="266" r:id="rId9"/>
    <p:sldId id="264" r:id="rId10"/>
    <p:sldId id="267" r:id="rId11"/>
    <p:sldId id="270" r:id="rId12"/>
    <p:sldId id="269" r:id="rId13"/>
    <p:sldId id="263" r:id="rId14"/>
  </p:sldIdLst>
  <p:sldSz cx="9144000" cy="5143500" type="screen16x9"/>
  <p:notesSz cx="7099300" cy="10234613"/>
  <p:embeddedFontLst>
    <p:embeddedFont>
      <p:font typeface="Montserrat" panose="00000500000000000000" pitchFamily="2" charset="0"/>
      <p:regular r:id="rId16"/>
      <p:bold r:id="rId17"/>
      <p:italic r:id="rId18"/>
      <p:boldItalic r:id="rId19"/>
    </p:embeddedFont>
    <p:embeddedFont>
      <p:font typeface="Montserrat Black" panose="00000A00000000000000" pitchFamily="2" charset="0"/>
      <p:bold r:id="rId20"/>
      <p:boldItalic r:id="rId21"/>
    </p:embeddedFont>
    <p:embeddedFont>
      <p:font typeface="Montserrat ExtraBold" panose="00000900000000000000" pitchFamily="2" charset="0"/>
      <p:bold r:id="rId22"/>
      <p:boldItalic r:id="rId23"/>
    </p:embeddedFont>
    <p:embeddedFont>
      <p:font typeface="Montserrat Medium" panose="00000600000000000000" pitchFamily="2" charset="0"/>
      <p:regular r:id="rId24"/>
      <p:italic r:id="rId25"/>
    </p:embeddedFont>
    <p:embeddedFont>
      <p:font typeface="Montserrat SemiBold" panose="00000700000000000000" pitchFamily="2" charset="0"/>
      <p:bold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EBBE8D-0BA9-46B0-908A-30949FB6CC31}">
  <a:tblStyle styleId="{61EBBE8D-0BA9-46B0-908A-30949FB6CC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5088" autoAdjust="0"/>
  </p:normalViewPr>
  <p:slideViewPr>
    <p:cSldViewPr snapToGrid="0">
      <p:cViewPr varScale="1">
        <p:scale>
          <a:sx n="113" d="100"/>
          <a:sy n="113" d="100"/>
        </p:scale>
        <p:origin x="115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1288" y="768350"/>
            <a:ext cx="6818312"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9930" y="4861441"/>
            <a:ext cx="5679440" cy="4605576"/>
          </a:xfrm>
          <a:prstGeom prst="rect">
            <a:avLst/>
          </a:prstGeom>
          <a:noFill/>
          <a:ln>
            <a:noFill/>
          </a:ln>
        </p:spPr>
        <p:txBody>
          <a:bodyPr spcFirstLastPara="1" wrap="square" lIns="99032" tIns="99032" rIns="99032" bIns="9903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e116797113_1_5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e116797113_1_58: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158750" indent="0" algn="just">
              <a:lnSpc>
                <a:spcPct val="150000"/>
              </a:lnSpc>
              <a:spcAft>
                <a:spcPts val="867"/>
              </a:spcAft>
              <a:buNone/>
            </a:pPr>
            <a:r>
              <a:rPr lang="pt-BR" sz="1200" kern="100" dirty="0">
                <a:latin typeface="+mn-lt"/>
                <a:ea typeface="Aptos" panose="020B0004020202020204" pitchFamily="34" charset="0"/>
                <a:cs typeface="Times New Roman" panose="02020603050405020304" pitchFamily="18" charset="0"/>
              </a:rPr>
              <a:t>Bom dia a todas e todos. Em nome da Ministra das Mulheres Cida Gonçalves cumprimento e parabenizo a Deputada Profa. Luciene Cavalcante pela iniciativa e saúdo todas as pessoas presentes nesta audiência.</a:t>
            </a:r>
          </a:p>
          <a:p>
            <a:pPr marL="158750" indent="0" algn="just">
              <a:lnSpc>
                <a:spcPct val="150000"/>
              </a:lnSpc>
              <a:spcAft>
                <a:spcPts val="867"/>
              </a:spcAft>
              <a:buNone/>
            </a:pPr>
            <a:r>
              <a:rPr lang="pt-BR" sz="1200" kern="100" dirty="0">
                <a:latin typeface="+mn-lt"/>
                <a:ea typeface="Aptos" panose="020B0004020202020204" pitchFamily="34" charset="0"/>
                <a:cs typeface="Times New Roman" panose="02020603050405020304" pitchFamily="18" charset="0"/>
              </a:rPr>
              <a:t>Eu sou Poliana Rezende, professora da Universidade Federal do Piauí, e atualmente atuando como Coordenadora de Ações Temáticas na Coordenação-Geral de Ações Temáticas e Diversidade da Secretaria Nacional de Articulação Institucional, Ações Temáticas e Participação Política do Ministério das Mulheres, de onde eu trago as saudações da nossa Secretária Nacional Fátima Cleide.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e116797113_1_18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e116797113_1_185: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r>
              <a:rPr lang="pt-BR" sz="1200" dirty="0"/>
              <a:t>Em nome da Secretaria Fátima Cleide e da Ministra Cida Gonçalves, agradeço o convite para esta audiência, agradeço a atenção e fico à disposição, bem como o Ministério das Mulheres.</a:t>
            </a:r>
            <a:endParaRPr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e116797113_1_7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e116797113_1_75: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defTabSz="990478">
              <a:lnSpc>
                <a:spcPct val="150000"/>
              </a:lnSpc>
              <a:buNone/>
            </a:pPr>
            <a:r>
              <a:rPr lang="pt-BR" sz="1200" kern="100" dirty="0">
                <a:latin typeface="+mj-lt"/>
                <a:ea typeface="Aptos" panose="020B0004020202020204" pitchFamily="34" charset="0"/>
                <a:cs typeface="Times New Roman" panose="02020603050405020304" pitchFamily="18" charset="0"/>
              </a:rPr>
              <a:t>Considero essa temática muito importante e destaco a presença fundamental do MEC neste debate.</a:t>
            </a:r>
          </a:p>
          <a:p>
            <a:pPr marL="0" indent="0" defTabSz="990478">
              <a:lnSpc>
                <a:spcPct val="150000"/>
              </a:lnSpc>
              <a:buNone/>
            </a:pPr>
            <a:r>
              <a:rPr lang="pt-BR" sz="1200" kern="100" dirty="0">
                <a:latin typeface="+mj-lt"/>
                <a:ea typeface="Aptos" panose="020B0004020202020204" pitchFamily="34" charset="0"/>
                <a:cs typeface="Times New Roman" panose="02020603050405020304" pitchFamily="18" charset="0"/>
              </a:rPr>
              <a:t>Como professora, mulher, mãe, filha, e principalmente por estar representando o Ministério das Mulheres nesse debate, eu trouxe dados e reflexões com esse recorte de gênero para agregar elementos que consideramos fundamentais para debater as causas do apagão de professoras e professores.</a:t>
            </a:r>
          </a:p>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e116797113_1_6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e116797113_1_63: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e116797113_1_8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e116797113_1_81: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lnSpc>
                <a:spcPct val="150000"/>
              </a:lnSpc>
              <a:buNone/>
            </a:pPr>
            <a:r>
              <a:rPr lang="pt-BR" sz="1200" dirty="0"/>
              <a:t>Tendo em vista, como dito no requerimento, que a profissão docente é uma das mais desvalorizadas, consideramos que a questão de gênero é um elemento fundamental para considerar sobre as causas da crescente desistência de estudantes nos cursos de licenciatura.</a:t>
            </a:r>
          </a:p>
          <a:p>
            <a:pPr marL="0" indent="0">
              <a:lnSpc>
                <a:spcPct val="150000"/>
              </a:lnSpc>
              <a:buNone/>
            </a:pPr>
            <a:r>
              <a:rPr lang="pt-BR" sz="1200" dirty="0"/>
              <a:t>De acordo com </a:t>
            </a:r>
            <a:r>
              <a:rPr lang="pt-BR" sz="1200" dirty="0" err="1"/>
              <a:t>Danièle</a:t>
            </a:r>
            <a:r>
              <a:rPr lang="pt-BR" sz="1200" dirty="0"/>
              <a:t> </a:t>
            </a:r>
            <a:r>
              <a:rPr lang="pt-BR" sz="1200" dirty="0" err="1"/>
              <a:t>Kergoat</a:t>
            </a:r>
            <a:endParaRPr sz="1200" dirty="0"/>
          </a:p>
        </p:txBody>
      </p:sp>
    </p:spTree>
    <p:extLst>
      <p:ext uri="{BB962C8B-B14F-4D97-AF65-F5344CB8AC3E}">
        <p14:creationId xmlns:p14="http://schemas.microsoft.com/office/powerpoint/2010/main" val="453374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e116797113_1_8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e116797113_1_81: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lnSpc>
                <a:spcPct val="150000"/>
              </a:lnSpc>
              <a:buNone/>
            </a:pPr>
            <a:r>
              <a:rPr lang="pt-BR" sz="1200" dirty="0"/>
              <a:t>De acordo com Silvia </a:t>
            </a:r>
            <a:r>
              <a:rPr lang="pt-BR" sz="1200" dirty="0" err="1"/>
              <a:t>Yannoulas</a:t>
            </a:r>
            <a:r>
              <a:rPr lang="pt-BR" sz="1200" dirty="0"/>
              <a:t>, existe um processo de feminização das profissões, portanto constata-se que à medida que as profissões vão sendo ocupadas por mais mulheres, elas vão ganhando um desprestígio social. Isso porque existe uma relação de gênero social que desqualifica as mulheres, onde elas estão e todos os </a:t>
            </a:r>
            <a:r>
              <a:rPr lang="pt-BR" sz="1200"/>
              <a:t>atributos associados a elas. </a:t>
            </a:r>
            <a:r>
              <a:rPr lang="pt-BR" sz="1200" dirty="0"/>
              <a:t>Não por acaso, na educação básica, a educação infantil é a mais desprestigiada socialmente. Isso porque existe uma relação de gênero social que desqualifica as mulheres, onde elas estão</a:t>
            </a:r>
          </a:p>
        </p:txBody>
      </p:sp>
    </p:spTree>
    <p:extLst>
      <p:ext uri="{BB962C8B-B14F-4D97-AF65-F5344CB8AC3E}">
        <p14:creationId xmlns:p14="http://schemas.microsoft.com/office/powerpoint/2010/main" val="152151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e116797113_1_8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e116797113_1_81: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pt-BR" sz="1200" dirty="0">
                <a:latin typeface="+mn-lt"/>
              </a:rPr>
              <a:t>Diante disso, e</a:t>
            </a:r>
            <a:r>
              <a:rPr lang="pt-BR" sz="1200" kern="100" dirty="0">
                <a:effectLst/>
                <a:latin typeface="+mn-lt"/>
                <a:ea typeface="Aptos" panose="020B0004020202020204" pitchFamily="34" charset="0"/>
                <a:cs typeface="Times New Roman" panose="02020603050405020304" pitchFamily="18" charset="0"/>
              </a:rPr>
              <a:t>ntendemos que é de extrema importância que a discussão de gênero seja incorporada nos cursos de formação docente. No âmbito da educação básica tivemos recentemente a promulgação da </a:t>
            </a:r>
            <a:r>
              <a:rPr lang="pt-BR" sz="1200" u="sng" kern="100" dirty="0">
                <a:effectLst/>
                <a:latin typeface="+mn-lt"/>
                <a:ea typeface="Aptos" panose="020B0004020202020204" pitchFamily="34" charset="0"/>
                <a:cs typeface="Times New Roman" panose="02020603050405020304" pitchFamily="18" charset="0"/>
              </a:rPr>
              <a:t>Lei 14.986 de 25 de setembro de 2024</a:t>
            </a:r>
            <a:r>
              <a:rPr lang="pt-BR" sz="1200" kern="100" dirty="0">
                <a:effectLst/>
                <a:latin typeface="+mn-lt"/>
                <a:ea typeface="Aptos" panose="020B0004020202020204" pitchFamily="34" charset="0"/>
                <a:cs typeface="Times New Roman" panose="02020603050405020304" pitchFamily="18" charset="0"/>
              </a:rPr>
              <a:t>, que inclui a obrigatoriedade de abordagens fundamentadas nas experiências e nas perspectivas femininas nos conteúdos curriculares do ensino fundamental e médio; e institui a Semana de Valorização de Mulheres que Fizeram História no âmbito das escolas de educação básica do País.</a:t>
            </a:r>
          </a:p>
          <a:p>
            <a:pPr marL="0" indent="0">
              <a:buNone/>
            </a:pPr>
            <a:endParaRPr dirty="0"/>
          </a:p>
        </p:txBody>
      </p:sp>
    </p:spTree>
    <p:extLst>
      <p:ext uri="{BB962C8B-B14F-4D97-AF65-F5344CB8AC3E}">
        <p14:creationId xmlns:p14="http://schemas.microsoft.com/office/powerpoint/2010/main" val="1694678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e116797113_1_8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e116797113_1_81: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lnSpc>
                <a:spcPct val="150000"/>
              </a:lnSpc>
              <a:buNone/>
            </a:pPr>
            <a:r>
              <a:rPr lang="pt-BR" sz="1200" dirty="0">
                <a:latin typeface="+mj-lt"/>
              </a:rPr>
              <a:t>Esse dado também é de extrema relevância para considerar no debate</a:t>
            </a:r>
          </a:p>
          <a:p>
            <a:pPr marL="0" marR="0" lvl="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pt-BR" sz="1200" kern="100" dirty="0">
                <a:effectLst/>
                <a:latin typeface="+mj-lt"/>
                <a:ea typeface="Aptos" panose="020B0004020202020204" pitchFamily="34" charset="0"/>
                <a:cs typeface="Times New Roman" panose="02020603050405020304" pitchFamily="18" charset="0"/>
              </a:rPr>
              <a:t>Recentemente, essa casa aprovou dois Projeto de Lei, um que trata de Diretrizes de combate à violência contra as mulheres em ambientes universitários, e outro que Veda a adoção de critérios discriminatórios contra estudantes e pesquisadores em virtude de gestação, de parto, de nascimento de filho ou de adoção nos processos de seleção para bolsas de estudo e pesquisa das instituições de educação superior e das agências de fomento à pesquisa. Sendo transformados em Lei, certamente terão impactos positivos para a questão do apagão das professoras.</a:t>
            </a:r>
          </a:p>
          <a:p>
            <a:pPr marL="0" indent="0">
              <a:buNone/>
            </a:pPr>
            <a:endParaRPr dirty="0"/>
          </a:p>
        </p:txBody>
      </p:sp>
    </p:spTree>
    <p:extLst>
      <p:ext uri="{BB962C8B-B14F-4D97-AF65-F5344CB8AC3E}">
        <p14:creationId xmlns:p14="http://schemas.microsoft.com/office/powerpoint/2010/main" val="117856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e116797113_1_8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e116797113_1_81: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lnSpc>
                <a:spcPct val="150000"/>
              </a:lnSpc>
              <a:buNone/>
            </a:pPr>
            <a:r>
              <a:rPr lang="pt-BR" sz="1200" dirty="0">
                <a:latin typeface="+mj-lt"/>
              </a:rPr>
              <a:t>No âmbito do Ministério das Mulheres, algumas ações são importantes para o debate em tela</a:t>
            </a:r>
          </a:p>
          <a:p>
            <a:pPr marL="0" indent="0">
              <a:lnSpc>
                <a:spcPct val="150000"/>
              </a:lnSpc>
              <a:buNone/>
            </a:pPr>
            <a:r>
              <a:rPr lang="pt-BR" sz="1200" dirty="0">
                <a:latin typeface="+mj-lt"/>
              </a:rPr>
              <a:t>A Política Nacional de Cuidados foi a</a:t>
            </a:r>
            <a:r>
              <a:rPr lang="pt-BR" sz="1200" dirty="0">
                <a:latin typeface="+mj-lt"/>
                <a:ea typeface="Aptos" panose="020B0004020202020204" pitchFamily="34" charset="0"/>
              </a:rPr>
              <a:t>provada no Senado em 09 de dezembro de 2024 e está para sanção do Presidente</a:t>
            </a:r>
          </a:p>
          <a:p>
            <a:pPr marL="0" indent="0" defTabSz="990478">
              <a:lnSpc>
                <a:spcPct val="150000"/>
              </a:lnSpc>
              <a:buNone/>
            </a:pPr>
            <a:r>
              <a:rPr lang="pt-BR" sz="1200" kern="100" dirty="0">
                <a:latin typeface="+mj-lt"/>
                <a:ea typeface="Aptos" panose="020B0004020202020204" pitchFamily="34" charset="0"/>
                <a:cs typeface="Times New Roman" panose="02020603050405020304" pitchFamily="18" charset="0"/>
              </a:rPr>
              <a:t>A importância da questão de gênero na Política de Cuidados – são as mulheres que interrompem estudos, carreiras para cuidar de algum familiar – necessidade de mudança cultural – educação tem papel fundamental</a:t>
            </a:r>
          </a:p>
          <a:p>
            <a:pPr marL="0" indent="0" defTabSz="990478">
              <a:lnSpc>
                <a:spcPct val="150000"/>
              </a:lnSpc>
              <a:buNone/>
            </a:pPr>
            <a:r>
              <a:rPr lang="pt-BR" sz="1200" kern="100" dirty="0">
                <a:latin typeface="+mj-lt"/>
                <a:ea typeface="Aptos" panose="020B0004020202020204" pitchFamily="34" charset="0"/>
                <a:cs typeface="Times New Roman" panose="02020603050405020304" pitchFamily="18" charset="0"/>
              </a:rPr>
              <a:t>Na SENATP tivemos o Programa Beatriz Nascimento que foi um Edital feito em parceria com outros Ministérios (MIR e MPI) e o CNPq com objetivo de estimular a presença e permanência de mulheres negras, quilombolas, indígenas e ciganas em programas de pós-graduação.</a:t>
            </a:r>
          </a:p>
          <a:p>
            <a:pPr marL="0" indent="0" defTabSz="990478">
              <a:lnSpc>
                <a:spcPct val="150000"/>
              </a:lnSpc>
              <a:buNone/>
            </a:pPr>
            <a:r>
              <a:rPr lang="pt-BR" sz="1200" kern="100" dirty="0">
                <a:latin typeface="+mj-lt"/>
                <a:cs typeface="Times New Roman" panose="02020603050405020304" pitchFamily="18" charset="0"/>
              </a:rPr>
              <a:t>Tivemos a oferta de cursos de empoderamento feminino como Protagonismo... E o curso Gestão... Além do seminário nacional ... São ações que buscam levar as mulheres para ocupar todos os espaços, para além das ocupações de cuidado, como na política, para que as soluções para essas problemáticas como a do apagão de professoras possam ter o nosso olhar</a:t>
            </a:r>
          </a:p>
          <a:p>
            <a:pPr marL="0" indent="0" defTabSz="990478">
              <a:lnSpc>
                <a:spcPct val="150000"/>
              </a:lnSpc>
              <a:buNone/>
            </a:pPr>
            <a:endParaRPr dirty="0"/>
          </a:p>
        </p:txBody>
      </p:sp>
    </p:spTree>
    <p:extLst>
      <p:ext uri="{BB962C8B-B14F-4D97-AF65-F5344CB8AC3E}">
        <p14:creationId xmlns:p14="http://schemas.microsoft.com/office/powerpoint/2010/main" val="3221986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e116797113_1_8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e116797113_1_81: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r>
              <a:rPr lang="pt-BR" sz="1200" dirty="0"/>
              <a:t>Além do censo, essas foram as referências utilizadas nessa apresentação</a:t>
            </a:r>
            <a:endParaRPr sz="1200" dirty="0"/>
          </a:p>
        </p:txBody>
      </p:sp>
    </p:spTree>
    <p:extLst>
      <p:ext uri="{BB962C8B-B14F-4D97-AF65-F5344CB8AC3E}">
        <p14:creationId xmlns:p14="http://schemas.microsoft.com/office/powerpoint/2010/main" val="2596555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Principal" type="title">
  <p:cSld name="TITLE">
    <p:bg>
      <p:bgPr>
        <a:solidFill>
          <a:srgbClr val="653089"/>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subTitle" idx="1"/>
          </p:nvPr>
        </p:nvSpPr>
        <p:spPr>
          <a:xfrm>
            <a:off x="404875" y="2502750"/>
            <a:ext cx="8377800" cy="6312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000"/>
              <a:buFont typeface="Montserrat SemiBold"/>
              <a:buNone/>
              <a:defRPr sz="2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2" name="Google Shape;12;p2"/>
          <p:cNvCxnSpPr/>
          <p:nvPr/>
        </p:nvCxnSpPr>
        <p:spPr>
          <a:xfrm>
            <a:off x="454575" y="2392938"/>
            <a:ext cx="8534100" cy="0"/>
          </a:xfrm>
          <a:prstGeom prst="straightConnector1">
            <a:avLst/>
          </a:prstGeom>
          <a:noFill/>
          <a:ln w="9525" cap="flat" cmpd="sng">
            <a:solidFill>
              <a:schemeClr val="lt1"/>
            </a:solidFill>
            <a:prstDash val="dot"/>
            <a:round/>
            <a:headEnd type="none" w="med" len="med"/>
            <a:tailEnd type="none" w="med" len="med"/>
          </a:ln>
        </p:spPr>
      </p:cxnSp>
      <p:sp>
        <p:nvSpPr>
          <p:cNvPr id="13" name="Google Shape;13;p2"/>
          <p:cNvSpPr txBox="1">
            <a:spLocks noGrp="1"/>
          </p:cNvSpPr>
          <p:nvPr>
            <p:ph type="title"/>
          </p:nvPr>
        </p:nvSpPr>
        <p:spPr>
          <a:xfrm>
            <a:off x="419025" y="963325"/>
            <a:ext cx="8605200" cy="12729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4000"/>
              <a:buFont typeface="Montserrat ExtraBold"/>
              <a:buNone/>
              <a:defRPr sz="4000">
                <a:solidFill>
                  <a:schemeClr val="lt1"/>
                </a:solidFill>
                <a:latin typeface="Montserrat ExtraBold"/>
                <a:ea typeface="Montserrat ExtraBold"/>
                <a:cs typeface="Montserrat ExtraBold"/>
                <a:sym typeface="Montserrat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2"/>
          <p:cNvPicPr preferRelativeResize="0"/>
          <p:nvPr/>
        </p:nvPicPr>
        <p:blipFill>
          <a:blip r:embed="rId2">
            <a:alphaModFix/>
          </a:blip>
          <a:stretch>
            <a:fillRect/>
          </a:stretch>
        </p:blipFill>
        <p:spPr>
          <a:xfrm>
            <a:off x="269800" y="4663226"/>
            <a:ext cx="4499149" cy="272400"/>
          </a:xfrm>
          <a:prstGeom prst="rect">
            <a:avLst/>
          </a:prstGeom>
          <a:noFill/>
          <a:ln>
            <a:noFill/>
          </a:ln>
        </p:spPr>
      </p:pic>
      <p:sp>
        <p:nvSpPr>
          <p:cNvPr id="15" name="Google Shape;15;p2"/>
          <p:cNvSpPr/>
          <p:nvPr/>
        </p:nvSpPr>
        <p:spPr>
          <a:xfrm>
            <a:off x="21775" y="4547000"/>
            <a:ext cx="9144000" cy="631200"/>
          </a:xfrm>
          <a:prstGeom prst="rect">
            <a:avLst/>
          </a:prstGeom>
          <a:solidFill>
            <a:srgbClr val="653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2"/>
          <p:cNvPicPr preferRelativeResize="0"/>
          <p:nvPr/>
        </p:nvPicPr>
        <p:blipFill>
          <a:blip r:embed="rId3">
            <a:alphaModFix/>
          </a:blip>
          <a:stretch>
            <a:fillRect/>
          </a:stretch>
        </p:blipFill>
        <p:spPr>
          <a:xfrm>
            <a:off x="383475" y="4597526"/>
            <a:ext cx="6669512" cy="403800"/>
          </a:xfrm>
          <a:prstGeom prst="rect">
            <a:avLst/>
          </a:prstGeom>
          <a:noFill/>
          <a:ln>
            <a:noFill/>
          </a:ln>
        </p:spPr>
      </p:pic>
      <p:sp>
        <p:nvSpPr>
          <p:cNvPr id="17" name="Google Shape;17;p2"/>
          <p:cNvSpPr/>
          <p:nvPr/>
        </p:nvSpPr>
        <p:spPr>
          <a:xfrm>
            <a:off x="7342600" y="3707650"/>
            <a:ext cx="2110860" cy="703620"/>
          </a:xfrm>
          <a:prstGeom prst="flowChartTerminator">
            <a:avLst/>
          </a:prstGeom>
          <a:noFill/>
          <a:ln w="28575" cap="flat" cmpd="sng">
            <a:solidFill>
              <a:srgbClr val="B440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5400000">
            <a:off x="-1127525" y="1064900"/>
            <a:ext cx="2110860" cy="703620"/>
          </a:xfrm>
          <a:prstGeom prst="flowChartTerminator">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23900" y="102975"/>
            <a:ext cx="2110860" cy="703620"/>
          </a:xfrm>
          <a:prstGeom prst="flowChartTerminator">
            <a:avLst/>
          </a:prstGeom>
          <a:noFill/>
          <a:ln w="28575" cap="flat" cmpd="sng">
            <a:solidFill>
              <a:srgbClr val="FDD8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7758537" y="4668625"/>
            <a:ext cx="2110860" cy="703620"/>
          </a:xfrm>
          <a:prstGeom prst="flowChartTerminator">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2"/>
          <p:cNvPicPr preferRelativeResize="0"/>
          <p:nvPr/>
        </p:nvPicPr>
        <p:blipFill>
          <a:blip r:embed="rId4">
            <a:alphaModFix/>
          </a:blip>
          <a:stretch>
            <a:fillRect/>
          </a:stretch>
        </p:blipFill>
        <p:spPr>
          <a:xfrm>
            <a:off x="419025" y="3560800"/>
            <a:ext cx="2623903" cy="609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erramento">
  <p:cSld name="TITLE_1">
    <p:bg>
      <p:bgPr>
        <a:solidFill>
          <a:srgbClr val="653089"/>
        </a:soli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19025" y="1350100"/>
            <a:ext cx="8605200" cy="1272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4000"/>
              <a:buFont typeface="Montserrat ExtraBold"/>
              <a:buNone/>
              <a:defRPr sz="4000">
                <a:solidFill>
                  <a:schemeClr val="lt1"/>
                </a:solidFill>
                <a:latin typeface="Montserrat ExtraBold"/>
                <a:ea typeface="Montserrat ExtraBold"/>
                <a:cs typeface="Montserrat ExtraBold"/>
                <a:sym typeface="Montserrat Extra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4" name="Google Shape;24;p3"/>
          <p:cNvPicPr preferRelativeResize="0"/>
          <p:nvPr/>
        </p:nvPicPr>
        <p:blipFill>
          <a:blip r:embed="rId2">
            <a:alphaModFix/>
          </a:blip>
          <a:stretch>
            <a:fillRect/>
          </a:stretch>
        </p:blipFill>
        <p:spPr>
          <a:xfrm>
            <a:off x="269800" y="4663226"/>
            <a:ext cx="4499149" cy="272400"/>
          </a:xfrm>
          <a:prstGeom prst="rect">
            <a:avLst/>
          </a:prstGeom>
          <a:noFill/>
          <a:ln>
            <a:noFill/>
          </a:ln>
        </p:spPr>
      </p:pic>
      <p:sp>
        <p:nvSpPr>
          <p:cNvPr id="25" name="Google Shape;25;p3"/>
          <p:cNvSpPr/>
          <p:nvPr/>
        </p:nvSpPr>
        <p:spPr>
          <a:xfrm>
            <a:off x="21775" y="4547000"/>
            <a:ext cx="9144000" cy="631200"/>
          </a:xfrm>
          <a:prstGeom prst="rect">
            <a:avLst/>
          </a:prstGeom>
          <a:solidFill>
            <a:srgbClr val="653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6;p3"/>
          <p:cNvPicPr preferRelativeResize="0"/>
          <p:nvPr/>
        </p:nvPicPr>
        <p:blipFill>
          <a:blip r:embed="rId3">
            <a:alphaModFix/>
          </a:blip>
          <a:stretch>
            <a:fillRect/>
          </a:stretch>
        </p:blipFill>
        <p:spPr>
          <a:xfrm>
            <a:off x="383475" y="4597526"/>
            <a:ext cx="6669512" cy="403800"/>
          </a:xfrm>
          <a:prstGeom prst="rect">
            <a:avLst/>
          </a:prstGeom>
          <a:noFill/>
          <a:ln>
            <a:noFill/>
          </a:ln>
        </p:spPr>
      </p:pic>
      <p:sp>
        <p:nvSpPr>
          <p:cNvPr id="27" name="Google Shape;27;p3"/>
          <p:cNvSpPr/>
          <p:nvPr/>
        </p:nvSpPr>
        <p:spPr>
          <a:xfrm>
            <a:off x="-363350" y="375325"/>
            <a:ext cx="2110860" cy="703620"/>
          </a:xfrm>
          <a:prstGeom prst="flowChartTerminator">
            <a:avLst/>
          </a:prstGeom>
          <a:noFill/>
          <a:ln w="28575" cap="flat" cmpd="sng">
            <a:solidFill>
              <a:srgbClr val="B440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oogle Shape;28;p3"/>
          <p:cNvPicPr preferRelativeResize="0"/>
          <p:nvPr/>
        </p:nvPicPr>
        <p:blipFill>
          <a:blip r:embed="rId4">
            <a:alphaModFix/>
          </a:blip>
          <a:stretch>
            <a:fillRect/>
          </a:stretch>
        </p:blipFill>
        <p:spPr>
          <a:xfrm>
            <a:off x="419025" y="3305338"/>
            <a:ext cx="2623903" cy="609850"/>
          </a:xfrm>
          <a:prstGeom prst="rect">
            <a:avLst/>
          </a:prstGeom>
          <a:noFill/>
          <a:ln>
            <a:noFill/>
          </a:ln>
        </p:spPr>
      </p:pic>
      <p:sp>
        <p:nvSpPr>
          <p:cNvPr id="29" name="Google Shape;29;p3"/>
          <p:cNvSpPr/>
          <p:nvPr/>
        </p:nvSpPr>
        <p:spPr>
          <a:xfrm>
            <a:off x="8189888" y="3029588"/>
            <a:ext cx="2110860" cy="703620"/>
          </a:xfrm>
          <a:prstGeom prst="flowChartTerminator">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5400000">
            <a:off x="8046875" y="4140650"/>
            <a:ext cx="2110860" cy="703620"/>
          </a:xfrm>
          <a:prstGeom prst="flowChartTerminator">
            <a:avLst/>
          </a:prstGeom>
          <a:noFill/>
          <a:ln w="28575" cap="flat" cmpd="sng">
            <a:solidFill>
              <a:srgbClr val="FDD8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5400000">
            <a:off x="-1137450" y="-483875"/>
            <a:ext cx="2110860" cy="703620"/>
          </a:xfrm>
          <a:prstGeom prst="flowChartTerminator">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e seção - Título" type="secHead">
  <p:cSld name="SECTION_HEADER">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690275" y="725000"/>
            <a:ext cx="5914200" cy="22773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653089"/>
              </a:buClr>
              <a:buSzPts val="4500"/>
              <a:buFont typeface="Montserrat"/>
              <a:buNone/>
              <a:defRPr sz="4500" b="1">
                <a:solidFill>
                  <a:srgbClr val="653089"/>
                </a:solidFill>
                <a:latin typeface="Montserrat"/>
                <a:ea typeface="Montserrat"/>
                <a:cs typeface="Montserrat"/>
                <a:sym typeface="Montserrat"/>
              </a:defRPr>
            </a:lvl1pPr>
            <a:lvl2pPr lvl="1">
              <a:spcBef>
                <a:spcPts val="0"/>
              </a:spcBef>
              <a:spcAft>
                <a:spcPts val="0"/>
              </a:spcAft>
              <a:buClr>
                <a:srgbClr val="653089"/>
              </a:buClr>
              <a:buSzPts val="1400"/>
              <a:buNone/>
              <a:defRPr>
                <a:solidFill>
                  <a:srgbClr val="653089"/>
                </a:solidFill>
              </a:defRPr>
            </a:lvl2pPr>
            <a:lvl3pPr lvl="2">
              <a:spcBef>
                <a:spcPts val="0"/>
              </a:spcBef>
              <a:spcAft>
                <a:spcPts val="0"/>
              </a:spcAft>
              <a:buClr>
                <a:srgbClr val="653089"/>
              </a:buClr>
              <a:buSzPts val="1400"/>
              <a:buNone/>
              <a:defRPr>
                <a:solidFill>
                  <a:srgbClr val="653089"/>
                </a:solidFill>
              </a:defRPr>
            </a:lvl3pPr>
            <a:lvl4pPr lvl="3">
              <a:spcBef>
                <a:spcPts val="0"/>
              </a:spcBef>
              <a:spcAft>
                <a:spcPts val="0"/>
              </a:spcAft>
              <a:buClr>
                <a:srgbClr val="653089"/>
              </a:buClr>
              <a:buSzPts val="1400"/>
              <a:buNone/>
              <a:defRPr>
                <a:solidFill>
                  <a:srgbClr val="653089"/>
                </a:solidFill>
              </a:defRPr>
            </a:lvl4pPr>
            <a:lvl5pPr lvl="4">
              <a:spcBef>
                <a:spcPts val="0"/>
              </a:spcBef>
              <a:spcAft>
                <a:spcPts val="0"/>
              </a:spcAft>
              <a:buClr>
                <a:srgbClr val="653089"/>
              </a:buClr>
              <a:buSzPts val="1400"/>
              <a:buNone/>
              <a:defRPr>
                <a:solidFill>
                  <a:srgbClr val="653089"/>
                </a:solidFill>
              </a:defRPr>
            </a:lvl5pPr>
            <a:lvl6pPr lvl="5">
              <a:spcBef>
                <a:spcPts val="0"/>
              </a:spcBef>
              <a:spcAft>
                <a:spcPts val="0"/>
              </a:spcAft>
              <a:buClr>
                <a:srgbClr val="653089"/>
              </a:buClr>
              <a:buSzPts val="1400"/>
              <a:buNone/>
              <a:defRPr>
                <a:solidFill>
                  <a:srgbClr val="653089"/>
                </a:solidFill>
              </a:defRPr>
            </a:lvl6pPr>
            <a:lvl7pPr lvl="6">
              <a:spcBef>
                <a:spcPts val="0"/>
              </a:spcBef>
              <a:spcAft>
                <a:spcPts val="0"/>
              </a:spcAft>
              <a:buClr>
                <a:srgbClr val="653089"/>
              </a:buClr>
              <a:buSzPts val="1400"/>
              <a:buNone/>
              <a:defRPr>
                <a:solidFill>
                  <a:srgbClr val="653089"/>
                </a:solidFill>
              </a:defRPr>
            </a:lvl7pPr>
            <a:lvl8pPr lvl="7">
              <a:spcBef>
                <a:spcPts val="0"/>
              </a:spcBef>
              <a:spcAft>
                <a:spcPts val="0"/>
              </a:spcAft>
              <a:buClr>
                <a:srgbClr val="653089"/>
              </a:buClr>
              <a:buSzPts val="1400"/>
              <a:buNone/>
              <a:defRPr>
                <a:solidFill>
                  <a:srgbClr val="653089"/>
                </a:solidFill>
              </a:defRPr>
            </a:lvl8pPr>
            <a:lvl9pPr lvl="8">
              <a:spcBef>
                <a:spcPts val="0"/>
              </a:spcBef>
              <a:spcAft>
                <a:spcPts val="0"/>
              </a:spcAft>
              <a:buClr>
                <a:srgbClr val="653089"/>
              </a:buClr>
              <a:buSzPts val="1400"/>
              <a:buNone/>
              <a:defRPr>
                <a:solidFill>
                  <a:srgbClr val="653089"/>
                </a:solidFill>
              </a:defRPr>
            </a:lvl9pPr>
          </a:lstStyle>
          <a:p>
            <a:endParaRPr/>
          </a:p>
        </p:txBody>
      </p:sp>
      <p:pic>
        <p:nvPicPr>
          <p:cNvPr id="34" name="Google Shape;34;p4"/>
          <p:cNvPicPr preferRelativeResize="0"/>
          <p:nvPr/>
        </p:nvPicPr>
        <p:blipFill>
          <a:blip r:embed="rId2">
            <a:alphaModFix/>
          </a:blip>
          <a:stretch>
            <a:fillRect/>
          </a:stretch>
        </p:blipFill>
        <p:spPr>
          <a:xfrm>
            <a:off x="690275" y="3131227"/>
            <a:ext cx="2277350" cy="326925"/>
          </a:xfrm>
          <a:prstGeom prst="rect">
            <a:avLst/>
          </a:prstGeom>
          <a:noFill/>
          <a:ln>
            <a:noFill/>
          </a:ln>
        </p:spPr>
      </p:pic>
      <p:sp>
        <p:nvSpPr>
          <p:cNvPr id="35" name="Google Shape;35;p4"/>
          <p:cNvSpPr/>
          <p:nvPr/>
        </p:nvSpPr>
        <p:spPr>
          <a:xfrm>
            <a:off x="8300975" y="143600"/>
            <a:ext cx="704100" cy="79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4"/>
          <p:cNvPicPr preferRelativeResize="0"/>
          <p:nvPr/>
        </p:nvPicPr>
        <p:blipFill>
          <a:blip r:embed="rId2">
            <a:alphaModFix/>
          </a:blip>
          <a:stretch>
            <a:fillRect/>
          </a:stretch>
        </p:blipFill>
        <p:spPr>
          <a:xfrm>
            <a:off x="2967625" y="3131227"/>
            <a:ext cx="2277350" cy="326925"/>
          </a:xfrm>
          <a:prstGeom prst="rect">
            <a:avLst/>
          </a:prstGeom>
          <a:noFill/>
          <a:ln>
            <a:noFill/>
          </a:ln>
        </p:spPr>
      </p:pic>
      <p:pic>
        <p:nvPicPr>
          <p:cNvPr id="37" name="Google Shape;37;p4"/>
          <p:cNvPicPr preferRelativeResize="0"/>
          <p:nvPr/>
        </p:nvPicPr>
        <p:blipFill>
          <a:blip r:embed="rId2">
            <a:alphaModFix/>
          </a:blip>
          <a:stretch>
            <a:fillRect/>
          </a:stretch>
        </p:blipFill>
        <p:spPr>
          <a:xfrm>
            <a:off x="5244975" y="3131227"/>
            <a:ext cx="2277350" cy="326925"/>
          </a:xfrm>
          <a:prstGeom prst="rect">
            <a:avLst/>
          </a:prstGeom>
          <a:noFill/>
          <a:ln>
            <a:noFill/>
          </a:ln>
        </p:spPr>
      </p:pic>
      <p:sp>
        <p:nvSpPr>
          <p:cNvPr id="38" name="Google Shape;38;p4"/>
          <p:cNvSpPr/>
          <p:nvPr/>
        </p:nvSpPr>
        <p:spPr>
          <a:xfrm>
            <a:off x="79300" y="4437900"/>
            <a:ext cx="8925900" cy="705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4"/>
          <p:cNvPicPr preferRelativeResize="0"/>
          <p:nvPr/>
        </p:nvPicPr>
        <p:blipFill>
          <a:blip r:embed="rId3">
            <a:alphaModFix/>
          </a:blip>
          <a:stretch>
            <a:fillRect/>
          </a:stretch>
        </p:blipFill>
        <p:spPr>
          <a:xfrm>
            <a:off x="690275" y="4005025"/>
            <a:ext cx="2632076" cy="6098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o + Foto" type="tx">
  <p:cSld name="TITLE_AND_BODY">
    <p:spTree>
      <p:nvGrpSpPr>
        <p:cNvPr id="1" name="Shape 40"/>
        <p:cNvGrpSpPr/>
        <p:nvPr/>
      </p:nvGrpSpPr>
      <p:grpSpPr>
        <a:xfrm>
          <a:off x="0" y="0"/>
          <a:ext cx="0" cy="0"/>
          <a:chOff x="0" y="0"/>
          <a:chExt cx="0" cy="0"/>
        </a:xfrm>
      </p:grpSpPr>
      <p:sp>
        <p:nvSpPr>
          <p:cNvPr id="41" name="Google Shape;41;p5"/>
          <p:cNvSpPr/>
          <p:nvPr/>
        </p:nvSpPr>
        <p:spPr>
          <a:xfrm>
            <a:off x="4678775" y="411600"/>
            <a:ext cx="2122500" cy="2003400"/>
          </a:xfrm>
          <a:prstGeom prst="rect">
            <a:avLst/>
          </a:prstGeom>
          <a:solidFill>
            <a:srgbClr val="21509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txBox="1">
            <a:spLocks noGrp="1"/>
          </p:cNvSpPr>
          <p:nvPr>
            <p:ph type="title"/>
          </p:nvPr>
        </p:nvSpPr>
        <p:spPr>
          <a:xfrm>
            <a:off x="279725" y="471100"/>
            <a:ext cx="3984900" cy="10113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653089"/>
              </a:buClr>
              <a:buSzPts val="2500"/>
              <a:buFont typeface="Montserrat"/>
              <a:buNone/>
              <a:defRPr sz="2500" b="1">
                <a:solidFill>
                  <a:srgbClr val="653089"/>
                </a:solidFill>
                <a:latin typeface="Montserrat"/>
                <a:ea typeface="Montserrat"/>
                <a:cs typeface="Montserrat"/>
                <a:sym typeface="Montserrat"/>
              </a:defRPr>
            </a:lvl1pPr>
            <a:lvl2pPr lvl="1">
              <a:spcBef>
                <a:spcPts val="0"/>
              </a:spcBef>
              <a:spcAft>
                <a:spcPts val="0"/>
              </a:spcAft>
              <a:buSzPts val="3000"/>
              <a:buFont typeface="Montserrat"/>
              <a:buNone/>
              <a:defRPr sz="3000" b="1">
                <a:latin typeface="Montserrat"/>
                <a:ea typeface="Montserrat"/>
                <a:cs typeface="Montserrat"/>
                <a:sym typeface="Montserrat"/>
              </a:defRPr>
            </a:lvl2pPr>
            <a:lvl3pPr lvl="2">
              <a:spcBef>
                <a:spcPts val="0"/>
              </a:spcBef>
              <a:spcAft>
                <a:spcPts val="0"/>
              </a:spcAft>
              <a:buSzPts val="3000"/>
              <a:buFont typeface="Montserrat"/>
              <a:buNone/>
              <a:defRPr sz="3000" b="1">
                <a:latin typeface="Montserrat"/>
                <a:ea typeface="Montserrat"/>
                <a:cs typeface="Montserrat"/>
                <a:sym typeface="Montserrat"/>
              </a:defRPr>
            </a:lvl3pPr>
            <a:lvl4pPr lvl="3">
              <a:spcBef>
                <a:spcPts val="0"/>
              </a:spcBef>
              <a:spcAft>
                <a:spcPts val="0"/>
              </a:spcAft>
              <a:buSzPts val="3000"/>
              <a:buFont typeface="Montserrat"/>
              <a:buNone/>
              <a:defRPr sz="3000" b="1">
                <a:latin typeface="Montserrat"/>
                <a:ea typeface="Montserrat"/>
                <a:cs typeface="Montserrat"/>
                <a:sym typeface="Montserrat"/>
              </a:defRPr>
            </a:lvl4pPr>
            <a:lvl5pPr lvl="4">
              <a:spcBef>
                <a:spcPts val="0"/>
              </a:spcBef>
              <a:spcAft>
                <a:spcPts val="0"/>
              </a:spcAft>
              <a:buSzPts val="3000"/>
              <a:buFont typeface="Montserrat"/>
              <a:buNone/>
              <a:defRPr sz="3000" b="1">
                <a:latin typeface="Montserrat"/>
                <a:ea typeface="Montserrat"/>
                <a:cs typeface="Montserrat"/>
                <a:sym typeface="Montserrat"/>
              </a:defRPr>
            </a:lvl5pPr>
            <a:lvl6pPr lvl="5">
              <a:spcBef>
                <a:spcPts val="0"/>
              </a:spcBef>
              <a:spcAft>
                <a:spcPts val="0"/>
              </a:spcAft>
              <a:buSzPts val="3000"/>
              <a:buFont typeface="Montserrat"/>
              <a:buNone/>
              <a:defRPr sz="3000" b="1">
                <a:latin typeface="Montserrat"/>
                <a:ea typeface="Montserrat"/>
                <a:cs typeface="Montserrat"/>
                <a:sym typeface="Montserrat"/>
              </a:defRPr>
            </a:lvl6pPr>
            <a:lvl7pPr lvl="6">
              <a:spcBef>
                <a:spcPts val="0"/>
              </a:spcBef>
              <a:spcAft>
                <a:spcPts val="0"/>
              </a:spcAft>
              <a:buSzPts val="3000"/>
              <a:buFont typeface="Montserrat"/>
              <a:buNone/>
              <a:defRPr sz="3000" b="1">
                <a:latin typeface="Montserrat"/>
                <a:ea typeface="Montserrat"/>
                <a:cs typeface="Montserrat"/>
                <a:sym typeface="Montserrat"/>
              </a:defRPr>
            </a:lvl7pPr>
            <a:lvl8pPr lvl="7">
              <a:spcBef>
                <a:spcPts val="0"/>
              </a:spcBef>
              <a:spcAft>
                <a:spcPts val="0"/>
              </a:spcAft>
              <a:buSzPts val="3000"/>
              <a:buFont typeface="Montserrat"/>
              <a:buNone/>
              <a:defRPr sz="3000" b="1">
                <a:latin typeface="Montserrat"/>
                <a:ea typeface="Montserrat"/>
                <a:cs typeface="Montserrat"/>
                <a:sym typeface="Montserrat"/>
              </a:defRPr>
            </a:lvl8pPr>
            <a:lvl9pPr lvl="8">
              <a:spcBef>
                <a:spcPts val="0"/>
              </a:spcBef>
              <a:spcAft>
                <a:spcPts val="0"/>
              </a:spcAft>
              <a:buSzPts val="3000"/>
              <a:buFont typeface="Montserrat"/>
              <a:buNone/>
              <a:defRPr sz="3000" b="1">
                <a:latin typeface="Montserrat"/>
                <a:ea typeface="Montserrat"/>
                <a:cs typeface="Montserrat"/>
                <a:sym typeface="Montserrat"/>
              </a:defRPr>
            </a:lvl9pPr>
          </a:lstStyle>
          <a:p>
            <a:endParaRPr/>
          </a:p>
        </p:txBody>
      </p:sp>
      <p:sp>
        <p:nvSpPr>
          <p:cNvPr id="43" name="Google Shape;43;p5"/>
          <p:cNvSpPr>
            <a:spLocks noGrp="1"/>
          </p:cNvSpPr>
          <p:nvPr>
            <p:ph type="pic" idx="2"/>
          </p:nvPr>
        </p:nvSpPr>
        <p:spPr>
          <a:xfrm>
            <a:off x="4771375" y="503800"/>
            <a:ext cx="4092900" cy="3974100"/>
          </a:xfrm>
          <a:prstGeom prst="rect">
            <a:avLst/>
          </a:prstGeom>
          <a:noFill/>
          <a:ln>
            <a:noFill/>
          </a:ln>
        </p:spPr>
      </p:sp>
      <p:sp>
        <p:nvSpPr>
          <p:cNvPr id="44" name="Google Shape;44;p5"/>
          <p:cNvSpPr txBox="1">
            <a:spLocks noGrp="1"/>
          </p:cNvSpPr>
          <p:nvPr>
            <p:ph type="subTitle" idx="1"/>
          </p:nvPr>
        </p:nvSpPr>
        <p:spPr>
          <a:xfrm>
            <a:off x="279725" y="1690750"/>
            <a:ext cx="3944400" cy="2754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1800"/>
              <a:buFont typeface="Montserrat Medium"/>
              <a:buNone/>
              <a:defRPr sz="1800">
                <a:solidFill>
                  <a:srgbClr val="434343"/>
                </a:solidFill>
                <a:latin typeface="Montserrat Medium"/>
                <a:ea typeface="Montserrat Medium"/>
                <a:cs typeface="Montserrat Medium"/>
                <a:sym typeface="Montserrat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ítulo + Texto" type="twoColTx">
  <p:cSld name="TITLE_AND_TWO_COLUMNS">
    <p:spTree>
      <p:nvGrpSpPr>
        <p:cNvPr id="1" name="Shape 45"/>
        <p:cNvGrpSpPr/>
        <p:nvPr/>
      </p:nvGrpSpPr>
      <p:grpSpPr>
        <a:xfrm>
          <a:off x="0" y="0"/>
          <a:ext cx="0" cy="0"/>
          <a:chOff x="0" y="0"/>
          <a:chExt cx="0" cy="0"/>
        </a:xfrm>
      </p:grpSpPr>
      <p:sp>
        <p:nvSpPr>
          <p:cNvPr id="46" name="Google Shape;46;p6"/>
          <p:cNvSpPr/>
          <p:nvPr/>
        </p:nvSpPr>
        <p:spPr>
          <a:xfrm>
            <a:off x="8217750" y="153525"/>
            <a:ext cx="803400" cy="89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pt-BR"/>
              <a:t>‹nº›</a:t>
            </a:fld>
            <a:endParaRPr/>
          </a:p>
        </p:txBody>
      </p:sp>
      <p:sp>
        <p:nvSpPr>
          <p:cNvPr id="48" name="Google Shape;48;p6"/>
          <p:cNvSpPr/>
          <p:nvPr/>
        </p:nvSpPr>
        <p:spPr>
          <a:xfrm>
            <a:off x="0" y="369850"/>
            <a:ext cx="9252900" cy="707400"/>
          </a:xfrm>
          <a:prstGeom prst="rect">
            <a:avLst/>
          </a:prstGeom>
          <a:solidFill>
            <a:srgbClr val="653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Google Shape;49;p6"/>
          <p:cNvPicPr preferRelativeResize="0"/>
          <p:nvPr/>
        </p:nvPicPr>
        <p:blipFill>
          <a:blip r:embed="rId2">
            <a:alphaModFix/>
          </a:blip>
          <a:stretch>
            <a:fillRect/>
          </a:stretch>
        </p:blipFill>
        <p:spPr>
          <a:xfrm>
            <a:off x="-3" y="369850"/>
            <a:ext cx="1059568" cy="707343"/>
          </a:xfrm>
          <a:prstGeom prst="rect">
            <a:avLst/>
          </a:prstGeom>
          <a:noFill/>
          <a:ln>
            <a:noFill/>
          </a:ln>
        </p:spPr>
      </p:pic>
      <p:sp>
        <p:nvSpPr>
          <p:cNvPr id="50" name="Google Shape;50;p6"/>
          <p:cNvSpPr txBox="1">
            <a:spLocks noGrp="1"/>
          </p:cNvSpPr>
          <p:nvPr>
            <p:ph type="title"/>
          </p:nvPr>
        </p:nvSpPr>
        <p:spPr>
          <a:xfrm>
            <a:off x="1190075" y="369900"/>
            <a:ext cx="7660500" cy="707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500"/>
              <a:buFont typeface="Montserrat"/>
              <a:buNone/>
              <a:defRPr sz="2500" b="1">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
          <p:cNvSpPr txBox="1">
            <a:spLocks noGrp="1"/>
          </p:cNvSpPr>
          <p:nvPr>
            <p:ph type="title" idx="2"/>
          </p:nvPr>
        </p:nvSpPr>
        <p:spPr>
          <a:xfrm>
            <a:off x="714025" y="1313875"/>
            <a:ext cx="8136600" cy="3042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1700"/>
              <a:buFont typeface="Montserrat Medium"/>
              <a:buNone/>
              <a:defRPr sz="1700">
                <a:solidFill>
                  <a:srgbClr val="434343"/>
                </a:solidFill>
                <a:latin typeface="Montserrat Medium"/>
                <a:ea typeface="Montserrat Medium"/>
                <a:cs typeface="Montserrat Medium"/>
                <a:sym typeface="Montserrat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ela">
  <p:cSld name="TITLE_AND_TWO_COLUMNS_1">
    <p:spTree>
      <p:nvGrpSpPr>
        <p:cNvPr id="1" name="Shape 52"/>
        <p:cNvGrpSpPr/>
        <p:nvPr/>
      </p:nvGrpSpPr>
      <p:grpSpPr>
        <a:xfrm>
          <a:off x="0" y="0"/>
          <a:ext cx="0" cy="0"/>
          <a:chOff x="0" y="0"/>
          <a:chExt cx="0" cy="0"/>
        </a:xfrm>
      </p:grpSpPr>
      <p:sp>
        <p:nvSpPr>
          <p:cNvPr id="53" name="Google Shape;53;p7"/>
          <p:cNvSpPr/>
          <p:nvPr/>
        </p:nvSpPr>
        <p:spPr>
          <a:xfrm>
            <a:off x="8217750" y="153525"/>
            <a:ext cx="803400" cy="89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pt-BR"/>
              <a:t>‹nº›</a:t>
            </a:fld>
            <a:endParaRPr/>
          </a:p>
        </p:txBody>
      </p:sp>
      <p:sp>
        <p:nvSpPr>
          <p:cNvPr id="55" name="Google Shape;55;p7"/>
          <p:cNvSpPr txBox="1">
            <a:spLocks noGrp="1"/>
          </p:cNvSpPr>
          <p:nvPr>
            <p:ph type="title"/>
          </p:nvPr>
        </p:nvSpPr>
        <p:spPr>
          <a:xfrm>
            <a:off x="952500" y="370000"/>
            <a:ext cx="5229600" cy="707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653089"/>
              </a:buClr>
              <a:buSzPts val="2500"/>
              <a:buFont typeface="Montserrat"/>
              <a:buNone/>
              <a:defRPr sz="2500" b="1">
                <a:solidFill>
                  <a:srgbClr val="653089"/>
                </a:solidFill>
                <a:latin typeface="Montserrat"/>
                <a:ea typeface="Montserrat"/>
                <a:cs typeface="Montserrat"/>
                <a:sym typeface="Montserrat"/>
              </a:defRPr>
            </a:lvl1pPr>
            <a:lvl2pPr lvl="1" rtl="0">
              <a:spcBef>
                <a:spcPts val="0"/>
              </a:spcBef>
              <a:spcAft>
                <a:spcPts val="0"/>
              </a:spcAft>
              <a:buClr>
                <a:srgbClr val="653089"/>
              </a:buClr>
              <a:buSzPts val="1400"/>
              <a:buNone/>
              <a:defRPr>
                <a:solidFill>
                  <a:srgbClr val="653089"/>
                </a:solidFill>
              </a:defRPr>
            </a:lvl2pPr>
            <a:lvl3pPr lvl="2" rtl="0">
              <a:spcBef>
                <a:spcPts val="0"/>
              </a:spcBef>
              <a:spcAft>
                <a:spcPts val="0"/>
              </a:spcAft>
              <a:buClr>
                <a:srgbClr val="653089"/>
              </a:buClr>
              <a:buSzPts val="1400"/>
              <a:buNone/>
              <a:defRPr>
                <a:solidFill>
                  <a:srgbClr val="653089"/>
                </a:solidFill>
              </a:defRPr>
            </a:lvl3pPr>
            <a:lvl4pPr lvl="3" rtl="0">
              <a:spcBef>
                <a:spcPts val="0"/>
              </a:spcBef>
              <a:spcAft>
                <a:spcPts val="0"/>
              </a:spcAft>
              <a:buClr>
                <a:srgbClr val="653089"/>
              </a:buClr>
              <a:buSzPts val="1400"/>
              <a:buNone/>
              <a:defRPr>
                <a:solidFill>
                  <a:srgbClr val="653089"/>
                </a:solidFill>
              </a:defRPr>
            </a:lvl4pPr>
            <a:lvl5pPr lvl="4" rtl="0">
              <a:spcBef>
                <a:spcPts val="0"/>
              </a:spcBef>
              <a:spcAft>
                <a:spcPts val="0"/>
              </a:spcAft>
              <a:buClr>
                <a:srgbClr val="653089"/>
              </a:buClr>
              <a:buSzPts val="1400"/>
              <a:buNone/>
              <a:defRPr>
                <a:solidFill>
                  <a:srgbClr val="653089"/>
                </a:solidFill>
              </a:defRPr>
            </a:lvl5pPr>
            <a:lvl6pPr lvl="5" rtl="0">
              <a:spcBef>
                <a:spcPts val="0"/>
              </a:spcBef>
              <a:spcAft>
                <a:spcPts val="0"/>
              </a:spcAft>
              <a:buClr>
                <a:srgbClr val="653089"/>
              </a:buClr>
              <a:buSzPts val="1400"/>
              <a:buNone/>
              <a:defRPr>
                <a:solidFill>
                  <a:srgbClr val="653089"/>
                </a:solidFill>
              </a:defRPr>
            </a:lvl6pPr>
            <a:lvl7pPr lvl="6" rtl="0">
              <a:spcBef>
                <a:spcPts val="0"/>
              </a:spcBef>
              <a:spcAft>
                <a:spcPts val="0"/>
              </a:spcAft>
              <a:buClr>
                <a:srgbClr val="653089"/>
              </a:buClr>
              <a:buSzPts val="1400"/>
              <a:buNone/>
              <a:defRPr>
                <a:solidFill>
                  <a:srgbClr val="653089"/>
                </a:solidFill>
              </a:defRPr>
            </a:lvl7pPr>
            <a:lvl8pPr lvl="7" rtl="0">
              <a:spcBef>
                <a:spcPts val="0"/>
              </a:spcBef>
              <a:spcAft>
                <a:spcPts val="0"/>
              </a:spcAft>
              <a:buClr>
                <a:srgbClr val="653089"/>
              </a:buClr>
              <a:buSzPts val="1400"/>
              <a:buNone/>
              <a:defRPr>
                <a:solidFill>
                  <a:srgbClr val="653089"/>
                </a:solidFill>
              </a:defRPr>
            </a:lvl8pPr>
            <a:lvl9pPr lvl="8" rtl="0">
              <a:spcBef>
                <a:spcPts val="0"/>
              </a:spcBef>
              <a:spcAft>
                <a:spcPts val="0"/>
              </a:spcAft>
              <a:buClr>
                <a:srgbClr val="653089"/>
              </a:buClr>
              <a:buSzPts val="1400"/>
              <a:buNone/>
              <a:defRPr>
                <a:solidFill>
                  <a:srgbClr val="653089"/>
                </a:solidFill>
              </a:defRPr>
            </a:lvl9pPr>
          </a:lstStyle>
          <a:p>
            <a:endParaRPr/>
          </a:p>
        </p:txBody>
      </p:sp>
      <p:graphicFrame>
        <p:nvGraphicFramePr>
          <p:cNvPr id="56" name="Google Shape;56;p7"/>
          <p:cNvGraphicFramePr/>
          <p:nvPr/>
        </p:nvGraphicFramePr>
        <p:xfrm>
          <a:off x="952500" y="1809750"/>
          <a:ext cx="7239000" cy="1981050"/>
        </p:xfrm>
        <a:graphic>
          <a:graphicData uri="http://schemas.openxmlformats.org/drawingml/2006/table">
            <a:tbl>
              <a:tblPr>
                <a:noFill/>
                <a:tableStyleId>{61EBBE8D-0BA9-46B0-908A-30949FB6CC31}</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solidFill>
                      <a:srgbClr val="F6F5F9"/>
                    </a:solidFill>
                  </a:tcPr>
                </a:tc>
                <a:tc>
                  <a:txBody>
                    <a:bodyPr/>
                    <a:lstStyle/>
                    <a:p>
                      <a:pPr marL="0" lvl="0" indent="0" algn="l" rtl="0">
                        <a:spcBef>
                          <a:spcPts val="0"/>
                        </a:spcBef>
                        <a:spcAft>
                          <a:spcPts val="0"/>
                        </a:spcAft>
                        <a:buNone/>
                      </a:pPr>
                      <a:endParaRPr/>
                    </a:p>
                  </a:txBody>
                  <a:tcPr marL="91425" marR="91425" marT="91425" marB="91425">
                    <a:solidFill>
                      <a:srgbClr val="F6F5F9"/>
                    </a:solidFill>
                  </a:tcPr>
                </a:tc>
                <a:tc>
                  <a:txBody>
                    <a:bodyPr/>
                    <a:lstStyle/>
                    <a:p>
                      <a:pPr marL="0" lvl="0" indent="0" algn="l" rtl="0">
                        <a:spcBef>
                          <a:spcPts val="0"/>
                        </a:spcBef>
                        <a:spcAft>
                          <a:spcPts val="0"/>
                        </a:spcAft>
                        <a:buNone/>
                      </a:pPr>
                      <a:endParaRPr/>
                    </a:p>
                  </a:txBody>
                  <a:tcPr marL="91425" marR="91425" marT="91425" marB="91425">
                    <a:solidFill>
                      <a:srgbClr val="F6F5F9"/>
                    </a:solidFill>
                  </a:tcPr>
                </a:tc>
                <a:tc>
                  <a:txBody>
                    <a:bodyPr/>
                    <a:lstStyle/>
                    <a:p>
                      <a:pPr marL="0" lvl="0" indent="0" algn="l" rtl="0">
                        <a:spcBef>
                          <a:spcPts val="0"/>
                        </a:spcBef>
                        <a:spcAft>
                          <a:spcPts val="0"/>
                        </a:spcAft>
                        <a:buNone/>
                      </a:pPr>
                      <a:endParaRPr/>
                    </a:p>
                  </a:txBody>
                  <a:tcPr marL="91425" marR="91425" marT="91425" marB="91425">
                    <a:solidFill>
                      <a:srgbClr val="F6F5F9"/>
                    </a:solidFill>
                  </a:tcPr>
                </a:tc>
                <a:tc>
                  <a:txBody>
                    <a:bodyPr/>
                    <a:lstStyle/>
                    <a:p>
                      <a:pPr marL="0" lvl="0" indent="0" algn="l" rtl="0">
                        <a:spcBef>
                          <a:spcPts val="0"/>
                        </a:spcBef>
                        <a:spcAft>
                          <a:spcPts val="0"/>
                        </a:spcAft>
                        <a:buNone/>
                      </a:pPr>
                      <a:endParaRPr/>
                    </a:p>
                  </a:txBody>
                  <a:tcPr marL="91425" marR="91425" marT="91425" marB="91425">
                    <a:solidFill>
                      <a:srgbClr val="F6F5F9"/>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solidFill>
                      <a:srgbClr val="F6F5F9"/>
                    </a:solidFill>
                  </a:tcPr>
                </a:tc>
                <a:tc>
                  <a:txBody>
                    <a:bodyPr/>
                    <a:lstStyle/>
                    <a:p>
                      <a:pPr marL="0" lvl="0" indent="0" algn="l" rtl="0">
                        <a:spcBef>
                          <a:spcPts val="0"/>
                        </a:spcBef>
                        <a:spcAft>
                          <a:spcPts val="0"/>
                        </a:spcAft>
                        <a:buNone/>
                      </a:pPr>
                      <a:endParaRPr/>
                    </a:p>
                  </a:txBody>
                  <a:tcPr marL="91425" marR="91425" marT="91425" marB="91425">
                    <a:solidFill>
                      <a:srgbClr val="F6F5F9"/>
                    </a:solidFill>
                  </a:tcPr>
                </a:tc>
                <a:tc>
                  <a:txBody>
                    <a:bodyPr/>
                    <a:lstStyle/>
                    <a:p>
                      <a:pPr marL="0" lvl="0" indent="0" algn="l" rtl="0">
                        <a:spcBef>
                          <a:spcPts val="0"/>
                        </a:spcBef>
                        <a:spcAft>
                          <a:spcPts val="0"/>
                        </a:spcAft>
                        <a:buNone/>
                      </a:pPr>
                      <a:endParaRPr/>
                    </a:p>
                  </a:txBody>
                  <a:tcPr marL="91425" marR="91425" marT="91425" marB="91425">
                    <a:solidFill>
                      <a:srgbClr val="F6F5F9"/>
                    </a:solidFill>
                  </a:tcPr>
                </a:tc>
                <a:tc>
                  <a:txBody>
                    <a:bodyPr/>
                    <a:lstStyle/>
                    <a:p>
                      <a:pPr marL="0" lvl="0" indent="0" algn="l" rtl="0">
                        <a:spcBef>
                          <a:spcPts val="0"/>
                        </a:spcBef>
                        <a:spcAft>
                          <a:spcPts val="0"/>
                        </a:spcAft>
                        <a:buNone/>
                      </a:pPr>
                      <a:endParaRPr/>
                    </a:p>
                  </a:txBody>
                  <a:tcPr marL="91425" marR="91425" marT="91425" marB="91425">
                    <a:solidFill>
                      <a:srgbClr val="F6F5F9"/>
                    </a:solidFill>
                  </a:tcPr>
                </a:tc>
                <a:tc>
                  <a:txBody>
                    <a:bodyPr/>
                    <a:lstStyle/>
                    <a:p>
                      <a:pPr marL="0" lvl="0" indent="0" algn="l" rtl="0">
                        <a:spcBef>
                          <a:spcPts val="0"/>
                        </a:spcBef>
                        <a:spcAft>
                          <a:spcPts val="0"/>
                        </a:spcAft>
                        <a:buNone/>
                      </a:pPr>
                      <a:endParaRPr/>
                    </a:p>
                  </a:txBody>
                  <a:tcPr marL="91425" marR="91425" marT="91425" marB="91425">
                    <a:solidFill>
                      <a:srgbClr val="F6F5F9"/>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extLst>
                  <a:ext uri="{0D108BD9-81ED-4DB2-BD59-A6C34878D82A}">
                    <a16:rowId xmlns:a16="http://schemas.microsoft.com/office/drawing/2014/main" val="10004"/>
                  </a:ext>
                </a:extLst>
              </a:tr>
            </a:tbl>
          </a:graphicData>
        </a:graphic>
      </p:graphicFrame>
      <p:sp>
        <p:nvSpPr>
          <p:cNvPr id="57" name="Google Shape;57;p7"/>
          <p:cNvSpPr/>
          <p:nvPr/>
        </p:nvSpPr>
        <p:spPr>
          <a:xfrm>
            <a:off x="7808850" y="-333625"/>
            <a:ext cx="2110860" cy="703620"/>
          </a:xfrm>
          <a:prstGeom prst="flowChartTerminator">
            <a:avLst/>
          </a:prstGeom>
          <a:noFill/>
          <a:ln w="28575" cap="flat" cmpd="sng">
            <a:solidFill>
              <a:srgbClr val="FDD8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rot="5400000">
            <a:off x="-1127525" y="2308775"/>
            <a:ext cx="2110860" cy="703620"/>
          </a:xfrm>
          <a:prstGeom prst="flowChartTerminator">
            <a:avLst/>
          </a:prstGeom>
          <a:noFill/>
          <a:ln w="28575" cap="flat" cmpd="sng">
            <a:solidFill>
              <a:srgbClr val="FDD81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 Texto ">
  <p:cSld name="CUSTOM">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279725" y="262200"/>
            <a:ext cx="7981500" cy="922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3000"/>
              <a:buFont typeface="Montserrat SemiBold"/>
              <a:buNone/>
              <a:defRPr sz="3000">
                <a:solidFill>
                  <a:srgbClr val="434343"/>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8"/>
          <p:cNvSpPr/>
          <p:nvPr/>
        </p:nvSpPr>
        <p:spPr>
          <a:xfrm>
            <a:off x="795425" y="1395525"/>
            <a:ext cx="3401700" cy="1399200"/>
          </a:xfrm>
          <a:prstGeom prst="roundRect">
            <a:avLst>
              <a:gd name="adj" fmla="val 16667"/>
            </a:avLst>
          </a:prstGeom>
          <a:noFill/>
          <a:ln w="28575" cap="flat" cmpd="sng">
            <a:solidFill>
              <a:srgbClr val="7771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438425" y="1719825"/>
            <a:ext cx="750600" cy="750600"/>
          </a:xfrm>
          <a:prstGeom prst="ellipse">
            <a:avLst/>
          </a:prstGeom>
          <a:solidFill>
            <a:srgbClr val="7771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000">
                <a:solidFill>
                  <a:schemeClr val="lt1"/>
                </a:solidFill>
                <a:latin typeface="Montserrat Black"/>
                <a:ea typeface="Montserrat Black"/>
                <a:cs typeface="Montserrat Black"/>
                <a:sym typeface="Montserrat Black"/>
              </a:rPr>
              <a:t>1</a:t>
            </a:r>
            <a:endParaRPr sz="3000">
              <a:solidFill>
                <a:schemeClr val="lt1"/>
              </a:solidFill>
              <a:latin typeface="Montserrat Black"/>
              <a:ea typeface="Montserrat Black"/>
              <a:cs typeface="Montserrat Black"/>
              <a:sym typeface="Montserrat Black"/>
            </a:endParaRPr>
          </a:p>
        </p:txBody>
      </p:sp>
      <p:sp>
        <p:nvSpPr>
          <p:cNvPr id="63" name="Google Shape;63;p8"/>
          <p:cNvSpPr txBox="1">
            <a:spLocks noGrp="1"/>
          </p:cNvSpPr>
          <p:nvPr>
            <p:ph type="title" idx="2"/>
          </p:nvPr>
        </p:nvSpPr>
        <p:spPr>
          <a:xfrm>
            <a:off x="1249625" y="1564100"/>
            <a:ext cx="2707500" cy="4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Font typeface="Montserrat"/>
              <a:buNone/>
              <a:defRPr b="1">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subTitle" idx="1"/>
          </p:nvPr>
        </p:nvSpPr>
        <p:spPr>
          <a:xfrm>
            <a:off x="1269425" y="2030225"/>
            <a:ext cx="2707500" cy="674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1300"/>
              <a:buFont typeface="Montserrat Medium"/>
              <a:buNone/>
              <a:defRPr sz="1300">
                <a:solidFill>
                  <a:srgbClr val="434343"/>
                </a:solidFill>
                <a:latin typeface="Montserrat Medium"/>
                <a:ea typeface="Montserrat Medium"/>
                <a:cs typeface="Montserrat Medium"/>
                <a:sym typeface="Montserrat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8"/>
          <p:cNvSpPr/>
          <p:nvPr/>
        </p:nvSpPr>
        <p:spPr>
          <a:xfrm>
            <a:off x="795425" y="2947475"/>
            <a:ext cx="3401700" cy="1399200"/>
          </a:xfrm>
          <a:prstGeom prst="roundRect">
            <a:avLst>
              <a:gd name="adj" fmla="val 16667"/>
            </a:avLst>
          </a:prstGeom>
          <a:noFill/>
          <a:ln w="28575" cap="flat" cmpd="sng">
            <a:solidFill>
              <a:srgbClr val="7771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txBox="1">
            <a:spLocks noGrp="1"/>
          </p:cNvSpPr>
          <p:nvPr>
            <p:ph type="title" idx="3"/>
          </p:nvPr>
        </p:nvSpPr>
        <p:spPr>
          <a:xfrm>
            <a:off x="1249625" y="3116050"/>
            <a:ext cx="2707500" cy="466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Font typeface="Montserrat"/>
              <a:buNone/>
              <a:defRPr b="1">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8"/>
          <p:cNvSpPr txBox="1">
            <a:spLocks noGrp="1"/>
          </p:cNvSpPr>
          <p:nvPr>
            <p:ph type="subTitle" idx="4"/>
          </p:nvPr>
        </p:nvSpPr>
        <p:spPr>
          <a:xfrm>
            <a:off x="1269425" y="3582175"/>
            <a:ext cx="2707500" cy="674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1300"/>
              <a:buFont typeface="Montserrat Medium"/>
              <a:buNone/>
              <a:defRPr sz="1300">
                <a:solidFill>
                  <a:srgbClr val="434343"/>
                </a:solidFill>
                <a:latin typeface="Montserrat Medium"/>
                <a:ea typeface="Montserrat Medium"/>
                <a:cs typeface="Montserrat Medium"/>
                <a:sym typeface="Montserrat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8"/>
          <p:cNvSpPr/>
          <p:nvPr/>
        </p:nvSpPr>
        <p:spPr>
          <a:xfrm>
            <a:off x="438425" y="3271775"/>
            <a:ext cx="750600" cy="750600"/>
          </a:xfrm>
          <a:prstGeom prst="ellipse">
            <a:avLst/>
          </a:prstGeom>
          <a:solidFill>
            <a:srgbClr val="7771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000">
                <a:solidFill>
                  <a:schemeClr val="lt1"/>
                </a:solidFill>
                <a:latin typeface="Montserrat Black"/>
                <a:ea typeface="Montserrat Black"/>
                <a:cs typeface="Montserrat Black"/>
                <a:sym typeface="Montserrat Black"/>
              </a:rPr>
              <a:t>2</a:t>
            </a:r>
            <a:endParaRPr sz="3000">
              <a:solidFill>
                <a:schemeClr val="lt1"/>
              </a:solidFill>
              <a:latin typeface="Montserrat Black"/>
              <a:ea typeface="Montserrat Black"/>
              <a:cs typeface="Montserrat Black"/>
              <a:sym typeface="Montserrat Black"/>
            </a:endParaRPr>
          </a:p>
        </p:txBody>
      </p:sp>
      <p:sp>
        <p:nvSpPr>
          <p:cNvPr id="69" name="Google Shape;69;p8"/>
          <p:cNvSpPr/>
          <p:nvPr/>
        </p:nvSpPr>
        <p:spPr>
          <a:xfrm>
            <a:off x="5023950" y="1395525"/>
            <a:ext cx="3401700" cy="1399200"/>
          </a:xfrm>
          <a:prstGeom prst="roundRect">
            <a:avLst>
              <a:gd name="adj" fmla="val 16667"/>
            </a:avLst>
          </a:prstGeom>
          <a:noFill/>
          <a:ln w="28575" cap="flat" cmpd="sng">
            <a:solidFill>
              <a:srgbClr val="7771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txBox="1">
            <a:spLocks noGrp="1"/>
          </p:cNvSpPr>
          <p:nvPr>
            <p:ph type="title" idx="5"/>
          </p:nvPr>
        </p:nvSpPr>
        <p:spPr>
          <a:xfrm>
            <a:off x="5478150" y="1564100"/>
            <a:ext cx="2707500" cy="466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Font typeface="Montserrat"/>
              <a:buNone/>
              <a:defRPr b="1">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8"/>
          <p:cNvSpPr txBox="1">
            <a:spLocks noGrp="1"/>
          </p:cNvSpPr>
          <p:nvPr>
            <p:ph type="subTitle" idx="6"/>
          </p:nvPr>
        </p:nvSpPr>
        <p:spPr>
          <a:xfrm>
            <a:off x="5497950" y="2030225"/>
            <a:ext cx="2707500" cy="674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1300"/>
              <a:buFont typeface="Montserrat Medium"/>
              <a:buNone/>
              <a:defRPr sz="1300">
                <a:solidFill>
                  <a:srgbClr val="434343"/>
                </a:solidFill>
                <a:latin typeface="Montserrat Medium"/>
                <a:ea typeface="Montserrat Medium"/>
                <a:cs typeface="Montserrat Medium"/>
                <a:sym typeface="Montserrat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 name="Google Shape;72;p8"/>
          <p:cNvSpPr/>
          <p:nvPr/>
        </p:nvSpPr>
        <p:spPr>
          <a:xfrm>
            <a:off x="5023950" y="2947475"/>
            <a:ext cx="3401700" cy="1399200"/>
          </a:xfrm>
          <a:prstGeom prst="roundRect">
            <a:avLst>
              <a:gd name="adj" fmla="val 16667"/>
            </a:avLst>
          </a:prstGeom>
          <a:noFill/>
          <a:ln w="28575" cap="flat" cmpd="sng">
            <a:solidFill>
              <a:srgbClr val="7771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txBox="1">
            <a:spLocks noGrp="1"/>
          </p:cNvSpPr>
          <p:nvPr>
            <p:ph type="title" idx="7"/>
          </p:nvPr>
        </p:nvSpPr>
        <p:spPr>
          <a:xfrm>
            <a:off x="5478150" y="3116050"/>
            <a:ext cx="2707500" cy="466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Font typeface="Montserrat"/>
              <a:buNone/>
              <a:defRPr b="1">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8"/>
          <p:cNvSpPr txBox="1">
            <a:spLocks noGrp="1"/>
          </p:cNvSpPr>
          <p:nvPr>
            <p:ph type="subTitle" idx="8"/>
          </p:nvPr>
        </p:nvSpPr>
        <p:spPr>
          <a:xfrm>
            <a:off x="5497950" y="3582175"/>
            <a:ext cx="2707500" cy="674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1300"/>
              <a:buFont typeface="Montserrat Medium"/>
              <a:buNone/>
              <a:defRPr sz="1300">
                <a:solidFill>
                  <a:srgbClr val="434343"/>
                </a:solidFill>
                <a:latin typeface="Montserrat Medium"/>
                <a:ea typeface="Montserrat Medium"/>
                <a:cs typeface="Montserrat Medium"/>
                <a:sym typeface="Montserrat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p8"/>
          <p:cNvSpPr/>
          <p:nvPr/>
        </p:nvSpPr>
        <p:spPr>
          <a:xfrm>
            <a:off x="4630925" y="1719825"/>
            <a:ext cx="750600" cy="750600"/>
          </a:xfrm>
          <a:prstGeom prst="ellipse">
            <a:avLst/>
          </a:prstGeom>
          <a:solidFill>
            <a:srgbClr val="7771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000">
                <a:solidFill>
                  <a:schemeClr val="lt1"/>
                </a:solidFill>
                <a:latin typeface="Montserrat Black"/>
                <a:ea typeface="Montserrat Black"/>
                <a:cs typeface="Montserrat Black"/>
                <a:sym typeface="Montserrat Black"/>
              </a:rPr>
              <a:t>3</a:t>
            </a:r>
            <a:endParaRPr sz="3000">
              <a:solidFill>
                <a:schemeClr val="lt1"/>
              </a:solidFill>
              <a:latin typeface="Montserrat Black"/>
              <a:ea typeface="Montserrat Black"/>
              <a:cs typeface="Montserrat Black"/>
              <a:sym typeface="Montserrat Black"/>
            </a:endParaRPr>
          </a:p>
        </p:txBody>
      </p:sp>
      <p:sp>
        <p:nvSpPr>
          <p:cNvPr id="76" name="Google Shape;76;p8"/>
          <p:cNvSpPr/>
          <p:nvPr/>
        </p:nvSpPr>
        <p:spPr>
          <a:xfrm>
            <a:off x="4630925" y="3271775"/>
            <a:ext cx="750600" cy="750600"/>
          </a:xfrm>
          <a:prstGeom prst="ellipse">
            <a:avLst/>
          </a:prstGeom>
          <a:solidFill>
            <a:srgbClr val="7771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000">
                <a:solidFill>
                  <a:schemeClr val="lt1"/>
                </a:solidFill>
                <a:latin typeface="Montserrat Black"/>
                <a:ea typeface="Montserrat Black"/>
                <a:cs typeface="Montserrat Black"/>
                <a:sym typeface="Montserrat Black"/>
              </a:rPr>
              <a:t>4</a:t>
            </a:r>
            <a:endParaRPr sz="3000">
              <a:solidFill>
                <a:schemeClr val="lt1"/>
              </a:solidFill>
              <a:latin typeface="Montserrat Black"/>
              <a:ea typeface="Montserrat Black"/>
              <a:cs typeface="Montserrat Black"/>
              <a:sym typeface="Montserrat Black"/>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penas Texto ou Tópicos">
  <p:cSld name="CUSTOM_1">
    <p:spTree>
      <p:nvGrpSpPr>
        <p:cNvPr id="1" name="Shape 77"/>
        <p:cNvGrpSpPr/>
        <p:nvPr/>
      </p:nvGrpSpPr>
      <p:grpSpPr>
        <a:xfrm>
          <a:off x="0" y="0"/>
          <a:ext cx="0" cy="0"/>
          <a:chOff x="0" y="0"/>
          <a:chExt cx="0" cy="0"/>
        </a:xfrm>
      </p:grpSpPr>
      <p:sp>
        <p:nvSpPr>
          <p:cNvPr id="78" name="Google Shape;78;p9"/>
          <p:cNvSpPr txBox="1">
            <a:spLocks noGrp="1"/>
          </p:cNvSpPr>
          <p:nvPr>
            <p:ph type="body" idx="1"/>
          </p:nvPr>
        </p:nvSpPr>
        <p:spPr>
          <a:xfrm>
            <a:off x="307400" y="500625"/>
            <a:ext cx="7765500" cy="3927600"/>
          </a:xfrm>
          <a:prstGeom prst="rect">
            <a:avLst/>
          </a:prstGeom>
          <a:noFill/>
          <a:ln>
            <a:noFill/>
          </a:ln>
        </p:spPr>
        <p:txBody>
          <a:bodyPr spcFirstLastPara="1" wrap="square" lIns="91425" tIns="91425" rIns="91425" bIns="91425" anchor="t" anchorCtr="0">
            <a:noAutofit/>
          </a:bodyPr>
          <a:lstStyle>
            <a:lvl1pPr marL="457200" lvl="0" indent="-355600">
              <a:spcBef>
                <a:spcPts val="0"/>
              </a:spcBef>
              <a:spcAft>
                <a:spcPts val="0"/>
              </a:spcAft>
              <a:buClr>
                <a:srgbClr val="434343"/>
              </a:buClr>
              <a:buSzPts val="2000"/>
              <a:buFont typeface="Montserrat Medium"/>
              <a:buChar char="●"/>
              <a:defRPr sz="2000">
                <a:solidFill>
                  <a:srgbClr val="434343"/>
                </a:solidFill>
                <a:latin typeface="Montserrat Medium"/>
                <a:ea typeface="Montserrat Medium"/>
                <a:cs typeface="Montserrat Medium"/>
                <a:sym typeface="Montserrat Medium"/>
              </a:defRPr>
            </a:lvl1pPr>
            <a:lvl2pPr marL="914400" lvl="1" indent="-355600">
              <a:spcBef>
                <a:spcPts val="0"/>
              </a:spcBef>
              <a:spcAft>
                <a:spcPts val="0"/>
              </a:spcAft>
              <a:buClr>
                <a:srgbClr val="434343"/>
              </a:buClr>
              <a:buSzPts val="2000"/>
              <a:buFont typeface="Montserrat Medium"/>
              <a:buChar char="○"/>
              <a:defRPr sz="2000">
                <a:solidFill>
                  <a:srgbClr val="434343"/>
                </a:solidFill>
                <a:latin typeface="Montserrat Medium"/>
                <a:ea typeface="Montserrat Medium"/>
                <a:cs typeface="Montserrat Medium"/>
                <a:sym typeface="Montserrat Medium"/>
              </a:defRPr>
            </a:lvl2pPr>
            <a:lvl3pPr marL="1371600" lvl="2" indent="-355600">
              <a:spcBef>
                <a:spcPts val="0"/>
              </a:spcBef>
              <a:spcAft>
                <a:spcPts val="0"/>
              </a:spcAft>
              <a:buClr>
                <a:srgbClr val="434343"/>
              </a:buClr>
              <a:buSzPts val="2000"/>
              <a:buFont typeface="Montserrat Medium"/>
              <a:buChar char="■"/>
              <a:defRPr sz="2000">
                <a:solidFill>
                  <a:srgbClr val="434343"/>
                </a:solidFill>
                <a:latin typeface="Montserrat Medium"/>
                <a:ea typeface="Montserrat Medium"/>
                <a:cs typeface="Montserrat Medium"/>
                <a:sym typeface="Montserrat Medium"/>
              </a:defRPr>
            </a:lvl3pPr>
            <a:lvl4pPr marL="1828800" lvl="3" indent="-355600">
              <a:spcBef>
                <a:spcPts val="0"/>
              </a:spcBef>
              <a:spcAft>
                <a:spcPts val="0"/>
              </a:spcAft>
              <a:buClr>
                <a:srgbClr val="434343"/>
              </a:buClr>
              <a:buSzPts val="2000"/>
              <a:buFont typeface="Montserrat Medium"/>
              <a:buChar char="●"/>
              <a:defRPr sz="2000">
                <a:solidFill>
                  <a:srgbClr val="434343"/>
                </a:solidFill>
                <a:latin typeface="Montserrat Medium"/>
                <a:ea typeface="Montserrat Medium"/>
                <a:cs typeface="Montserrat Medium"/>
                <a:sym typeface="Montserrat Medium"/>
              </a:defRPr>
            </a:lvl4pPr>
            <a:lvl5pPr marL="2286000" lvl="4" indent="-355600">
              <a:spcBef>
                <a:spcPts val="0"/>
              </a:spcBef>
              <a:spcAft>
                <a:spcPts val="0"/>
              </a:spcAft>
              <a:buClr>
                <a:srgbClr val="434343"/>
              </a:buClr>
              <a:buSzPts val="2000"/>
              <a:buFont typeface="Montserrat Medium"/>
              <a:buChar char="○"/>
              <a:defRPr sz="2000">
                <a:solidFill>
                  <a:srgbClr val="434343"/>
                </a:solidFill>
                <a:latin typeface="Montserrat Medium"/>
                <a:ea typeface="Montserrat Medium"/>
                <a:cs typeface="Montserrat Medium"/>
                <a:sym typeface="Montserrat Medium"/>
              </a:defRPr>
            </a:lvl5pPr>
            <a:lvl6pPr marL="2743200" lvl="5" indent="-355600">
              <a:spcBef>
                <a:spcPts val="0"/>
              </a:spcBef>
              <a:spcAft>
                <a:spcPts val="0"/>
              </a:spcAft>
              <a:buClr>
                <a:srgbClr val="434343"/>
              </a:buClr>
              <a:buSzPts val="2000"/>
              <a:buFont typeface="Montserrat Medium"/>
              <a:buChar char="■"/>
              <a:defRPr sz="2000">
                <a:solidFill>
                  <a:srgbClr val="434343"/>
                </a:solidFill>
                <a:latin typeface="Montserrat Medium"/>
                <a:ea typeface="Montserrat Medium"/>
                <a:cs typeface="Montserrat Medium"/>
                <a:sym typeface="Montserrat Medium"/>
              </a:defRPr>
            </a:lvl6pPr>
            <a:lvl7pPr marL="3200400" lvl="6" indent="-355600">
              <a:spcBef>
                <a:spcPts val="0"/>
              </a:spcBef>
              <a:spcAft>
                <a:spcPts val="0"/>
              </a:spcAft>
              <a:buClr>
                <a:srgbClr val="434343"/>
              </a:buClr>
              <a:buSzPts val="2000"/>
              <a:buFont typeface="Montserrat Medium"/>
              <a:buChar char="●"/>
              <a:defRPr sz="2000">
                <a:solidFill>
                  <a:srgbClr val="434343"/>
                </a:solidFill>
                <a:latin typeface="Montserrat Medium"/>
                <a:ea typeface="Montserrat Medium"/>
                <a:cs typeface="Montserrat Medium"/>
                <a:sym typeface="Montserrat Medium"/>
              </a:defRPr>
            </a:lvl7pPr>
            <a:lvl8pPr marL="3657600" lvl="7" indent="-355600">
              <a:spcBef>
                <a:spcPts val="0"/>
              </a:spcBef>
              <a:spcAft>
                <a:spcPts val="0"/>
              </a:spcAft>
              <a:buClr>
                <a:srgbClr val="434343"/>
              </a:buClr>
              <a:buSzPts val="2000"/>
              <a:buFont typeface="Montserrat Medium"/>
              <a:buChar char="○"/>
              <a:defRPr sz="2000">
                <a:solidFill>
                  <a:srgbClr val="434343"/>
                </a:solidFill>
                <a:latin typeface="Montserrat Medium"/>
                <a:ea typeface="Montserrat Medium"/>
                <a:cs typeface="Montserrat Medium"/>
                <a:sym typeface="Montserrat Medium"/>
              </a:defRPr>
            </a:lvl8pPr>
            <a:lvl9pPr marL="4114800" lvl="8" indent="-355600">
              <a:spcBef>
                <a:spcPts val="0"/>
              </a:spcBef>
              <a:spcAft>
                <a:spcPts val="0"/>
              </a:spcAft>
              <a:buClr>
                <a:srgbClr val="434343"/>
              </a:buClr>
              <a:buSzPts val="2000"/>
              <a:buFont typeface="Montserrat Medium"/>
              <a:buChar char="■"/>
              <a:defRPr sz="2000">
                <a:solidFill>
                  <a:srgbClr val="434343"/>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0">
            <a:alphaModFix/>
          </a:blip>
          <a:stretch>
            <a:fillRect/>
          </a:stretch>
        </p:blipFill>
        <p:spPr>
          <a:xfrm>
            <a:off x="7109000" y="4656676"/>
            <a:ext cx="1755274" cy="406700"/>
          </a:xfrm>
          <a:prstGeom prst="rect">
            <a:avLst/>
          </a:prstGeom>
          <a:noFill/>
          <a:ln>
            <a:noFill/>
          </a:ln>
        </p:spPr>
      </p:pic>
      <p:sp>
        <p:nvSpPr>
          <p:cNvPr id="7" name="Google Shape;7;p1"/>
          <p:cNvSpPr/>
          <p:nvPr/>
        </p:nvSpPr>
        <p:spPr>
          <a:xfrm>
            <a:off x="279725" y="4754725"/>
            <a:ext cx="3335700" cy="210600"/>
          </a:xfrm>
          <a:prstGeom prst="roundRect">
            <a:avLst>
              <a:gd name="adj" fmla="val 16667"/>
            </a:avLst>
          </a:prstGeom>
          <a:noFill/>
          <a:ln w="9525" cap="flat" cmpd="sng">
            <a:solidFill>
              <a:srgbClr val="7771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8;p1"/>
          <p:cNvPicPr preferRelativeResize="0"/>
          <p:nvPr/>
        </p:nvPicPr>
        <p:blipFill>
          <a:blip r:embed="rId11">
            <a:alphaModFix/>
          </a:blip>
          <a:stretch>
            <a:fillRect/>
          </a:stretch>
        </p:blipFill>
        <p:spPr>
          <a:xfrm>
            <a:off x="8315575" y="219200"/>
            <a:ext cx="548699" cy="577413"/>
          </a:xfrm>
          <a:prstGeom prst="rect">
            <a:avLst/>
          </a:prstGeom>
          <a:noFill/>
          <a:ln>
            <a:noFill/>
          </a:ln>
        </p:spPr>
      </p:pic>
      <p:pic>
        <p:nvPicPr>
          <p:cNvPr id="9" name="Google Shape;9;p1"/>
          <p:cNvPicPr preferRelativeResize="0"/>
          <p:nvPr/>
        </p:nvPicPr>
        <p:blipFill>
          <a:blip r:embed="rId12">
            <a:alphaModFix/>
          </a:blip>
          <a:stretch>
            <a:fillRect/>
          </a:stretch>
        </p:blipFill>
        <p:spPr>
          <a:xfrm>
            <a:off x="450150" y="4815233"/>
            <a:ext cx="3335700" cy="8959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76">
          <p15:clr>
            <a:srgbClr val="E46962"/>
          </p15:clr>
        </p15:guide>
        <p15:guide id="2" pos="5584">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0"/>
          <p:cNvSpPr txBox="1">
            <a:spLocks noGrp="1"/>
          </p:cNvSpPr>
          <p:nvPr>
            <p:ph type="subTitle" idx="1"/>
          </p:nvPr>
        </p:nvSpPr>
        <p:spPr>
          <a:xfrm>
            <a:off x="277128" y="2569985"/>
            <a:ext cx="8377800" cy="63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Secretaria de Articulação Institucional, Ações Temáticas e Participação Política</a:t>
            </a:r>
          </a:p>
        </p:txBody>
      </p:sp>
      <p:sp>
        <p:nvSpPr>
          <p:cNvPr id="84" name="Google Shape;84;p10"/>
          <p:cNvSpPr txBox="1">
            <a:spLocks noGrp="1"/>
          </p:cNvSpPr>
          <p:nvPr>
            <p:ph type="title"/>
          </p:nvPr>
        </p:nvSpPr>
        <p:spPr>
          <a:xfrm>
            <a:off x="419025" y="963325"/>
            <a:ext cx="8605200" cy="1272900"/>
          </a:xfrm>
          <a:prstGeom prst="rect">
            <a:avLst/>
          </a:prstGeom>
        </p:spPr>
        <p:txBody>
          <a:bodyPr spcFirstLastPara="1" wrap="square" lIns="91425" tIns="91425" rIns="91425" bIns="91425" anchor="ctr" anchorCtr="0">
            <a:noAutofit/>
          </a:bodyPr>
          <a:lstStyle/>
          <a:p>
            <a:r>
              <a:rPr lang="pt-BR" b="1" dirty="0">
                <a:solidFill>
                  <a:schemeClr val="bg1"/>
                </a:solidFill>
              </a:rPr>
              <a:t>Audiência Pública da Comissão de Educação</a:t>
            </a:r>
            <a:endParaRPr lang="pt-BR" dirty="0"/>
          </a:p>
        </p:txBody>
      </p:sp>
      <p:sp>
        <p:nvSpPr>
          <p:cNvPr id="2" name="CaixaDeTexto 1">
            <a:extLst>
              <a:ext uri="{FF2B5EF4-FFF2-40B4-BE49-F238E27FC236}">
                <a16:creationId xmlns:a16="http://schemas.microsoft.com/office/drawing/2014/main" id="{B9636964-4422-F0EF-D3D0-5BA0EA1261EF}"/>
              </a:ext>
            </a:extLst>
          </p:cNvPr>
          <p:cNvSpPr txBox="1"/>
          <p:nvPr/>
        </p:nvSpPr>
        <p:spPr>
          <a:xfrm>
            <a:off x="3572141" y="3346292"/>
            <a:ext cx="4161669" cy="954107"/>
          </a:xfrm>
          <a:prstGeom prst="rect">
            <a:avLst/>
          </a:prstGeom>
          <a:noFill/>
        </p:spPr>
        <p:txBody>
          <a:bodyPr wrap="square" rtlCol="0">
            <a:spAutoFit/>
          </a:bodyPr>
          <a:lstStyle/>
          <a:p>
            <a:r>
              <a:rPr lang="pt-BR" dirty="0">
                <a:solidFill>
                  <a:schemeClr val="bg1"/>
                </a:solidFill>
              </a:rPr>
              <a:t>Poliana Rezende Soares Rodrigues</a:t>
            </a:r>
          </a:p>
          <a:p>
            <a:r>
              <a:rPr lang="pt-BR" dirty="0">
                <a:solidFill>
                  <a:schemeClr val="bg1"/>
                </a:solidFill>
              </a:rPr>
              <a:t>Coordenadora de Ações Temáticas</a:t>
            </a:r>
          </a:p>
          <a:p>
            <a:r>
              <a:rPr lang="pt-BR" dirty="0">
                <a:solidFill>
                  <a:schemeClr val="bg1"/>
                </a:solidFill>
              </a:rPr>
              <a:t>Coordenação-Geral de Ações Temáticas e Diversidade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419025" y="1350100"/>
            <a:ext cx="8605200" cy="12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a:t>Obrigada!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690275" y="725000"/>
            <a:ext cx="6857700" cy="227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“Causas de Apagão de Professoras e Professores”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279725" y="262200"/>
            <a:ext cx="7981500" cy="922200"/>
          </a:xfrm>
          <a:prstGeom prst="rect">
            <a:avLst/>
          </a:prstGeom>
        </p:spPr>
        <p:txBody>
          <a:bodyPr spcFirstLastPara="1" wrap="square" lIns="91425" tIns="91425" rIns="91425" bIns="91425" anchor="ctr" anchorCtr="0">
            <a:noAutofit/>
          </a:bodyPr>
          <a:lstStyle/>
          <a:p>
            <a:r>
              <a:rPr lang="pt-BR" dirty="0"/>
              <a:t>Censo Escolar e Censo da Educação Superior 2023</a:t>
            </a:r>
            <a:endParaRPr dirty="0"/>
          </a:p>
        </p:txBody>
      </p:sp>
      <p:sp>
        <p:nvSpPr>
          <p:cNvPr id="114" name="Google Shape;114;p15"/>
          <p:cNvSpPr txBox="1">
            <a:spLocks noGrp="1"/>
          </p:cNvSpPr>
          <p:nvPr>
            <p:ph type="title" idx="2"/>
          </p:nvPr>
        </p:nvSpPr>
        <p:spPr>
          <a:xfrm>
            <a:off x="1249625" y="1564100"/>
            <a:ext cx="2707500" cy="4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b="1" dirty="0"/>
              <a:t>Educação Infantil</a:t>
            </a:r>
            <a:endParaRPr dirty="0"/>
          </a:p>
        </p:txBody>
      </p:sp>
      <p:sp>
        <p:nvSpPr>
          <p:cNvPr id="115" name="Google Shape;115;p15"/>
          <p:cNvSpPr txBox="1">
            <a:spLocks noGrp="1"/>
          </p:cNvSpPr>
          <p:nvPr>
            <p:ph type="subTitle" idx="1"/>
          </p:nvPr>
        </p:nvSpPr>
        <p:spPr>
          <a:xfrm>
            <a:off x="1269425" y="2030225"/>
            <a:ext cx="2707500" cy="67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a:t>685 mil docentes </a:t>
            </a:r>
          </a:p>
          <a:p>
            <a:pPr marL="0" lvl="0" indent="0" algn="l" rtl="0">
              <a:spcBef>
                <a:spcPts val="0"/>
              </a:spcBef>
              <a:spcAft>
                <a:spcPts val="0"/>
              </a:spcAft>
              <a:buNone/>
            </a:pPr>
            <a:r>
              <a:rPr lang="pt-BR" dirty="0"/>
              <a:t>96,2% mulheres</a:t>
            </a:r>
            <a:br>
              <a:rPr lang="pt-BR" dirty="0"/>
            </a:br>
            <a:r>
              <a:rPr lang="pt-BR" dirty="0"/>
              <a:t>3,8% homens</a:t>
            </a:r>
            <a:endParaRPr dirty="0"/>
          </a:p>
        </p:txBody>
      </p:sp>
      <p:sp>
        <p:nvSpPr>
          <p:cNvPr id="116" name="Google Shape;116;p15"/>
          <p:cNvSpPr txBox="1">
            <a:spLocks noGrp="1"/>
          </p:cNvSpPr>
          <p:nvPr>
            <p:ph type="title" idx="3"/>
          </p:nvPr>
        </p:nvSpPr>
        <p:spPr>
          <a:xfrm>
            <a:off x="1249625" y="3116050"/>
            <a:ext cx="2707500" cy="4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b="1" dirty="0"/>
              <a:t>Ensino Fundamental</a:t>
            </a:r>
            <a:endParaRPr dirty="0"/>
          </a:p>
        </p:txBody>
      </p:sp>
      <p:sp>
        <p:nvSpPr>
          <p:cNvPr id="117" name="Google Shape;117;p15"/>
          <p:cNvSpPr txBox="1">
            <a:spLocks noGrp="1"/>
          </p:cNvSpPr>
          <p:nvPr>
            <p:ph type="subTitle" idx="4"/>
          </p:nvPr>
        </p:nvSpPr>
        <p:spPr>
          <a:xfrm>
            <a:off x="1269425" y="3582175"/>
            <a:ext cx="2707500" cy="67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a:t>1.419.918 docentes</a:t>
            </a:r>
            <a:br>
              <a:rPr lang="pt-BR" dirty="0"/>
            </a:br>
            <a:r>
              <a:rPr lang="pt-BR" dirty="0"/>
              <a:t>77,6% mulheres</a:t>
            </a:r>
            <a:br>
              <a:rPr lang="pt-BR" dirty="0"/>
            </a:br>
            <a:r>
              <a:rPr lang="pt-BR" dirty="0"/>
              <a:t>22,4% homens</a:t>
            </a:r>
            <a:endParaRPr dirty="0"/>
          </a:p>
        </p:txBody>
      </p:sp>
      <p:sp>
        <p:nvSpPr>
          <p:cNvPr id="118" name="Google Shape;118;p15"/>
          <p:cNvSpPr txBox="1">
            <a:spLocks noGrp="1"/>
          </p:cNvSpPr>
          <p:nvPr>
            <p:ph type="title" idx="5"/>
          </p:nvPr>
        </p:nvSpPr>
        <p:spPr>
          <a:xfrm>
            <a:off x="5478150" y="1564100"/>
            <a:ext cx="2707500" cy="4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Ensino Médio</a:t>
            </a:r>
            <a:endParaRPr dirty="0"/>
          </a:p>
        </p:txBody>
      </p:sp>
      <p:sp>
        <p:nvSpPr>
          <p:cNvPr id="119" name="Google Shape;119;p15"/>
          <p:cNvSpPr txBox="1">
            <a:spLocks noGrp="1"/>
          </p:cNvSpPr>
          <p:nvPr>
            <p:ph type="subTitle" idx="6"/>
          </p:nvPr>
        </p:nvSpPr>
        <p:spPr>
          <a:xfrm>
            <a:off x="5497950" y="2030225"/>
            <a:ext cx="2707500" cy="67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a:t>538.781 docentes</a:t>
            </a:r>
          </a:p>
          <a:p>
            <a:pPr marL="0" lvl="0" indent="0" algn="l" rtl="0">
              <a:spcBef>
                <a:spcPts val="0"/>
              </a:spcBef>
              <a:spcAft>
                <a:spcPts val="0"/>
              </a:spcAft>
              <a:buNone/>
            </a:pPr>
            <a:r>
              <a:rPr lang="pt-BR" dirty="0"/>
              <a:t>58,6% mulheres</a:t>
            </a:r>
          </a:p>
          <a:p>
            <a:pPr marL="0" lvl="0" indent="0" algn="l" rtl="0">
              <a:spcBef>
                <a:spcPts val="0"/>
              </a:spcBef>
              <a:spcAft>
                <a:spcPts val="0"/>
              </a:spcAft>
              <a:buNone/>
            </a:pPr>
            <a:r>
              <a:rPr lang="pt-BR" dirty="0"/>
              <a:t>41,4% homens</a:t>
            </a:r>
            <a:endParaRPr dirty="0"/>
          </a:p>
        </p:txBody>
      </p:sp>
      <p:sp>
        <p:nvSpPr>
          <p:cNvPr id="120" name="Google Shape;120;p15"/>
          <p:cNvSpPr txBox="1">
            <a:spLocks noGrp="1"/>
          </p:cNvSpPr>
          <p:nvPr>
            <p:ph type="title" idx="7"/>
          </p:nvPr>
        </p:nvSpPr>
        <p:spPr>
          <a:xfrm>
            <a:off x="5478150" y="3116050"/>
            <a:ext cx="2707500" cy="4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BR" dirty="0"/>
              <a:t>Ensino Superior</a:t>
            </a:r>
            <a:endParaRPr dirty="0"/>
          </a:p>
        </p:txBody>
      </p:sp>
      <p:sp>
        <p:nvSpPr>
          <p:cNvPr id="121" name="Google Shape;121;p15"/>
          <p:cNvSpPr txBox="1">
            <a:spLocks noGrp="1"/>
          </p:cNvSpPr>
          <p:nvPr>
            <p:ph type="subTitle" idx="8"/>
          </p:nvPr>
        </p:nvSpPr>
        <p:spPr>
          <a:xfrm>
            <a:off x="5497950" y="3550450"/>
            <a:ext cx="2707500" cy="67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a:t>Graduação – 73,9% mulheres</a:t>
            </a:r>
          </a:p>
          <a:p>
            <a:pPr marL="0" lvl="0" indent="0" algn="l" rtl="0">
              <a:spcBef>
                <a:spcPts val="0"/>
              </a:spcBef>
              <a:spcAft>
                <a:spcPts val="0"/>
              </a:spcAft>
              <a:buNone/>
            </a:pPr>
            <a:r>
              <a:rPr lang="pt-BR" dirty="0"/>
              <a:t>Pós-</a:t>
            </a:r>
            <a:r>
              <a:rPr lang="pt-BR" dirty="0" err="1"/>
              <a:t>grad</a:t>
            </a:r>
            <a:r>
              <a:rPr lang="pt-BR" dirty="0"/>
              <a:t>. – 54% mulheres</a:t>
            </a:r>
          </a:p>
          <a:p>
            <a:pPr marL="0" lvl="0" indent="0" algn="l" rtl="0">
              <a:spcBef>
                <a:spcPts val="0"/>
              </a:spcBef>
              <a:spcAft>
                <a:spcPts val="0"/>
              </a:spcAft>
              <a:buNone/>
            </a:pPr>
            <a:r>
              <a:rPr lang="pt-BR" dirty="0"/>
              <a:t>Docentes – 53,9% homens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3" name="Título 2">
            <a:extLst>
              <a:ext uri="{FF2B5EF4-FFF2-40B4-BE49-F238E27FC236}">
                <a16:creationId xmlns:a16="http://schemas.microsoft.com/office/drawing/2014/main" id="{D3D6A0C0-F7CC-5503-561A-7F7D8E21A1B2}"/>
              </a:ext>
            </a:extLst>
          </p:cNvPr>
          <p:cNvSpPr>
            <a:spLocks noGrp="1"/>
          </p:cNvSpPr>
          <p:nvPr>
            <p:ph type="title" idx="2"/>
          </p:nvPr>
        </p:nvSpPr>
        <p:spPr/>
        <p:txBody>
          <a:bodyPr/>
          <a:lstStyle/>
          <a:p>
            <a:pPr>
              <a:lnSpc>
                <a:spcPct val="150000"/>
              </a:lnSpc>
              <a:spcAft>
                <a:spcPts val="800"/>
              </a:spcAft>
            </a:pPr>
            <a:r>
              <a:rPr lang="pt-BR" sz="1800" dirty="0"/>
              <a:t>É a forma de divisão do trabalho social decorrente das relações sociais de sexo. Tem por características a distinção prioritária dos homens à esfera produtiva e das mulheres à esfera reprodutiva e, simultaneamente, a ocupação pelos homens das funções de forte valor social agregado (políticas, religiosas, militares </a:t>
            </a:r>
            <a:r>
              <a:rPr lang="pt-BR" sz="1800" dirty="0" err="1"/>
              <a:t>etc</a:t>
            </a:r>
            <a:r>
              <a:rPr lang="pt-BR" sz="1800" dirty="0"/>
              <a:t>). (</a:t>
            </a:r>
            <a:r>
              <a:rPr lang="pt-BR" sz="1800" dirty="0" err="1"/>
              <a:t>Kergoat</a:t>
            </a:r>
            <a:r>
              <a:rPr lang="pt-BR" sz="1800" dirty="0"/>
              <a:t>, 2009)</a:t>
            </a:r>
          </a:p>
        </p:txBody>
      </p:sp>
      <p:sp>
        <p:nvSpPr>
          <p:cNvPr id="5" name="Título 4">
            <a:extLst>
              <a:ext uri="{FF2B5EF4-FFF2-40B4-BE49-F238E27FC236}">
                <a16:creationId xmlns:a16="http://schemas.microsoft.com/office/drawing/2014/main" id="{9B0D38CE-2342-39EA-ACA9-24B5BA1E0778}"/>
              </a:ext>
            </a:extLst>
          </p:cNvPr>
          <p:cNvSpPr>
            <a:spLocks noGrp="1"/>
          </p:cNvSpPr>
          <p:nvPr>
            <p:ph type="title"/>
          </p:nvPr>
        </p:nvSpPr>
        <p:spPr/>
        <p:txBody>
          <a:bodyPr/>
          <a:lstStyle/>
          <a:p>
            <a:r>
              <a:rPr lang="pt-BR" dirty="0"/>
              <a:t>Divisão sexual do trabalho</a:t>
            </a:r>
          </a:p>
        </p:txBody>
      </p:sp>
    </p:spTree>
    <p:extLst>
      <p:ext uri="{BB962C8B-B14F-4D97-AF65-F5344CB8AC3E}">
        <p14:creationId xmlns:p14="http://schemas.microsoft.com/office/powerpoint/2010/main" val="218707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3" name="Título 2">
            <a:extLst>
              <a:ext uri="{FF2B5EF4-FFF2-40B4-BE49-F238E27FC236}">
                <a16:creationId xmlns:a16="http://schemas.microsoft.com/office/drawing/2014/main" id="{D3D6A0C0-F7CC-5503-561A-7F7D8E21A1B2}"/>
              </a:ext>
            </a:extLst>
          </p:cNvPr>
          <p:cNvSpPr>
            <a:spLocks noGrp="1"/>
          </p:cNvSpPr>
          <p:nvPr>
            <p:ph type="title" idx="2"/>
          </p:nvPr>
        </p:nvSpPr>
        <p:spPr/>
        <p:txBody>
          <a:bodyPr/>
          <a:lstStyle/>
          <a:p>
            <a:pPr>
              <a:lnSpc>
                <a:spcPts val="2200"/>
              </a:lnSpc>
              <a:spcAft>
                <a:spcPts val="800"/>
              </a:spcAft>
            </a:pPr>
            <a:r>
              <a:rPr lang="pt-BR" sz="1400" dirty="0"/>
              <a:t>As relações de gênero interferem nas escolhas de cursos superiores de estudantes do ensino médio e os preconceitos  de  gênero,  presentes  na  cultura  e  relações  escolares, dificultam a desconstrução das dicotomias de gênero nas ocupações/profissões (Pinto; Carvalho; </a:t>
            </a:r>
            <a:r>
              <a:rPr lang="pt-BR" sz="1400" dirty="0" err="1"/>
              <a:t>Rabay</a:t>
            </a:r>
            <a:r>
              <a:rPr lang="pt-BR" sz="1400" dirty="0"/>
              <a:t>, 2017) </a:t>
            </a:r>
            <a:br>
              <a:rPr lang="pt-BR" sz="1400" b="1" dirty="0"/>
            </a:br>
            <a:br>
              <a:rPr lang="pt-BR" sz="1400" b="1" dirty="0"/>
            </a:br>
            <a:r>
              <a:rPr lang="pt-BR" sz="1400" b="1" dirty="0"/>
              <a:t>Concluintes dos cursos de graduação</a:t>
            </a:r>
            <a:br>
              <a:rPr lang="pt-BR" sz="1400" dirty="0"/>
            </a:br>
            <a:r>
              <a:rPr lang="pt-BR" sz="1400" dirty="0"/>
              <a:t>61% mulheres: Educação – 77,9%, Saúde e bem-estar – 73,3%, Ciências Sociais, Comunicação e Informação – 72%</a:t>
            </a:r>
            <a:br>
              <a:rPr lang="pt-BR" sz="1400" dirty="0"/>
            </a:br>
            <a:br>
              <a:rPr lang="pt-BR" sz="1400" dirty="0"/>
            </a:br>
            <a:r>
              <a:rPr lang="pt-BR" sz="1400" dirty="0"/>
              <a:t>Há áreas que resistem à presença de mulheres e às características e comportamentos compreendidos culturalmente como femininos (Pinto, 2019)</a:t>
            </a:r>
            <a:br>
              <a:rPr lang="pt-BR" sz="1600" dirty="0"/>
            </a:br>
            <a:endParaRPr lang="pt-BR" sz="1600" dirty="0"/>
          </a:p>
        </p:txBody>
      </p:sp>
      <p:sp>
        <p:nvSpPr>
          <p:cNvPr id="5" name="Título 4">
            <a:extLst>
              <a:ext uri="{FF2B5EF4-FFF2-40B4-BE49-F238E27FC236}">
                <a16:creationId xmlns:a16="http://schemas.microsoft.com/office/drawing/2014/main" id="{9B0D38CE-2342-39EA-ACA9-24B5BA1E0778}"/>
              </a:ext>
            </a:extLst>
          </p:cNvPr>
          <p:cNvSpPr>
            <a:spLocks noGrp="1"/>
          </p:cNvSpPr>
          <p:nvPr>
            <p:ph type="title"/>
          </p:nvPr>
        </p:nvSpPr>
        <p:spPr/>
        <p:txBody>
          <a:bodyPr/>
          <a:lstStyle/>
          <a:p>
            <a:r>
              <a:rPr lang="pt-BR" dirty="0"/>
              <a:t>Como as questões de gênero atravessam a Educação</a:t>
            </a:r>
          </a:p>
        </p:txBody>
      </p:sp>
    </p:spTree>
    <p:extLst>
      <p:ext uri="{BB962C8B-B14F-4D97-AF65-F5344CB8AC3E}">
        <p14:creationId xmlns:p14="http://schemas.microsoft.com/office/powerpoint/2010/main" val="403206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3" name="Título 2">
            <a:extLst>
              <a:ext uri="{FF2B5EF4-FFF2-40B4-BE49-F238E27FC236}">
                <a16:creationId xmlns:a16="http://schemas.microsoft.com/office/drawing/2014/main" id="{D3D6A0C0-F7CC-5503-561A-7F7D8E21A1B2}"/>
              </a:ext>
            </a:extLst>
          </p:cNvPr>
          <p:cNvSpPr>
            <a:spLocks noGrp="1"/>
          </p:cNvSpPr>
          <p:nvPr>
            <p:ph type="title" idx="2"/>
          </p:nvPr>
        </p:nvSpPr>
        <p:spPr/>
        <p:txBody>
          <a:bodyPr/>
          <a:lstStyle/>
          <a:p>
            <a:pPr>
              <a:lnSpc>
                <a:spcPct val="150000"/>
              </a:lnSpc>
              <a:spcAft>
                <a:spcPts val="800"/>
              </a:spcAft>
            </a:pPr>
            <a:r>
              <a:rPr lang="pt-BR" sz="1600" kern="100" dirty="0">
                <a:effectLst/>
                <a:latin typeface="Montserrat Medium" panose="00000600000000000000" pitchFamily="2" charset="0"/>
                <a:ea typeface="Aptos" panose="020B0004020202020204" pitchFamily="34" charset="0"/>
                <a:cs typeface="Times New Roman" panose="02020603050405020304" pitchFamily="18" charset="0"/>
              </a:rPr>
              <a:t>A masculinidade e a feminilidade são usadas para “diferenciar e hierarquizar, simbolicamente, elementos que nada têm a ver com sexo e reprodução” (Carvalho, 2012)</a:t>
            </a:r>
            <a:br>
              <a:rPr lang="pt-BR" sz="1600" kern="100" dirty="0">
                <a:effectLst/>
                <a:latin typeface="Montserrat Medium" panose="00000600000000000000" pitchFamily="2" charset="0"/>
                <a:ea typeface="Aptos" panose="020B0004020202020204" pitchFamily="34" charset="0"/>
                <a:cs typeface="Times New Roman" panose="02020603050405020304" pitchFamily="18" charset="0"/>
              </a:rPr>
            </a:br>
            <a:br>
              <a:rPr lang="pt-BR" sz="1600" kern="100" dirty="0">
                <a:effectLst/>
                <a:latin typeface="Montserrat Medium" panose="00000600000000000000" pitchFamily="2" charset="0"/>
                <a:ea typeface="Aptos" panose="020B0004020202020204" pitchFamily="34" charset="0"/>
                <a:cs typeface="Times New Roman" panose="02020603050405020304" pitchFamily="18" charset="0"/>
              </a:rPr>
            </a:br>
            <a:r>
              <a:rPr lang="pt-BR" sz="1600" kern="100" dirty="0">
                <a:effectLst/>
                <a:latin typeface="Montserrat Medium" panose="00000600000000000000" pitchFamily="2" charset="0"/>
                <a:ea typeface="Aptos" panose="020B0004020202020204" pitchFamily="34" charset="0"/>
                <a:cs typeface="Times New Roman" panose="02020603050405020304" pitchFamily="18" charset="0"/>
              </a:rPr>
              <a:t>Há necessidade de visibilizar, discutir e agir sobre “as relações de poder que constituem, classificam e posicionam meninos e meninas em lugares diferenciados e hierarquizados no que se refere ao desempenho escolar” (</a:t>
            </a:r>
            <a:r>
              <a:rPr lang="pt-BR" sz="1600" kern="100" dirty="0" err="1">
                <a:effectLst/>
                <a:latin typeface="Montserrat Medium" panose="00000600000000000000" pitchFamily="2" charset="0"/>
                <a:ea typeface="Aptos" panose="020B0004020202020204" pitchFamily="34" charset="0"/>
                <a:cs typeface="Times New Roman" panose="02020603050405020304" pitchFamily="18" charset="0"/>
              </a:rPr>
              <a:t>Dal´Igna</a:t>
            </a:r>
            <a:r>
              <a:rPr lang="pt-BR" sz="1600" kern="100" dirty="0">
                <a:effectLst/>
                <a:latin typeface="Montserrat Medium" panose="00000600000000000000" pitchFamily="2" charset="0"/>
                <a:ea typeface="Aptos" panose="020B0004020202020204" pitchFamily="34" charset="0"/>
                <a:cs typeface="Times New Roman" panose="02020603050405020304" pitchFamily="18" charset="0"/>
              </a:rPr>
              <a:t>, 2007)</a:t>
            </a:r>
            <a:endParaRPr lang="pt-BR" sz="1600" dirty="0">
              <a:latin typeface="Montserrat Medium" panose="00000600000000000000" pitchFamily="2" charset="0"/>
            </a:endParaRPr>
          </a:p>
        </p:txBody>
      </p:sp>
      <p:sp>
        <p:nvSpPr>
          <p:cNvPr id="5" name="Título 4">
            <a:extLst>
              <a:ext uri="{FF2B5EF4-FFF2-40B4-BE49-F238E27FC236}">
                <a16:creationId xmlns:a16="http://schemas.microsoft.com/office/drawing/2014/main" id="{9B0D38CE-2342-39EA-ACA9-24B5BA1E0778}"/>
              </a:ext>
            </a:extLst>
          </p:cNvPr>
          <p:cNvSpPr>
            <a:spLocks noGrp="1"/>
          </p:cNvSpPr>
          <p:nvPr>
            <p:ph type="title"/>
          </p:nvPr>
        </p:nvSpPr>
        <p:spPr/>
        <p:txBody>
          <a:bodyPr/>
          <a:lstStyle/>
          <a:p>
            <a:r>
              <a:rPr lang="pt-BR" dirty="0"/>
              <a:t>Como as questões de gênero atravessam o processo de ensino e aprendizagem</a:t>
            </a:r>
          </a:p>
        </p:txBody>
      </p:sp>
    </p:spTree>
    <p:extLst>
      <p:ext uri="{BB962C8B-B14F-4D97-AF65-F5344CB8AC3E}">
        <p14:creationId xmlns:p14="http://schemas.microsoft.com/office/powerpoint/2010/main" val="72645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3" name="Título 2">
            <a:extLst>
              <a:ext uri="{FF2B5EF4-FFF2-40B4-BE49-F238E27FC236}">
                <a16:creationId xmlns:a16="http://schemas.microsoft.com/office/drawing/2014/main" id="{D3D6A0C0-F7CC-5503-561A-7F7D8E21A1B2}"/>
              </a:ext>
            </a:extLst>
          </p:cNvPr>
          <p:cNvSpPr>
            <a:spLocks noGrp="1"/>
          </p:cNvSpPr>
          <p:nvPr>
            <p:ph type="title" idx="2"/>
          </p:nvPr>
        </p:nvSpPr>
        <p:spPr/>
        <p:txBody>
          <a:bodyPr/>
          <a:lstStyle/>
          <a:p>
            <a:pPr>
              <a:lnSpc>
                <a:spcPct val="150000"/>
              </a:lnSpc>
              <a:spcAft>
                <a:spcPts val="800"/>
              </a:spcAft>
            </a:pPr>
            <a:r>
              <a:rPr lang="pt-BR" sz="1600" b="1" dirty="0"/>
              <a:t>Levantamento CNN 2023 – Lei de Acesso à Informação</a:t>
            </a:r>
            <a:br>
              <a:rPr lang="pt-BR" sz="1600" dirty="0"/>
            </a:br>
            <a:br>
              <a:rPr lang="pt-BR" sz="1600" dirty="0"/>
            </a:br>
            <a:r>
              <a:rPr lang="pt-BR" sz="1600" dirty="0"/>
              <a:t>Últimos 10 anos – mais de 270 denúncias de assédio nas universidades federais</a:t>
            </a:r>
            <a:br>
              <a:rPr lang="pt-BR" sz="1600" dirty="0"/>
            </a:br>
            <a:br>
              <a:rPr lang="pt-BR" sz="1600" dirty="0"/>
            </a:br>
            <a:r>
              <a:rPr lang="pt-BR" sz="1600" dirty="0"/>
              <a:t>6% dos acusados foram demitidos</a:t>
            </a:r>
          </a:p>
        </p:txBody>
      </p:sp>
      <p:sp>
        <p:nvSpPr>
          <p:cNvPr id="5" name="Título 4">
            <a:extLst>
              <a:ext uri="{FF2B5EF4-FFF2-40B4-BE49-F238E27FC236}">
                <a16:creationId xmlns:a16="http://schemas.microsoft.com/office/drawing/2014/main" id="{9B0D38CE-2342-39EA-ACA9-24B5BA1E0778}"/>
              </a:ext>
            </a:extLst>
          </p:cNvPr>
          <p:cNvSpPr>
            <a:spLocks noGrp="1"/>
          </p:cNvSpPr>
          <p:nvPr>
            <p:ph type="title"/>
          </p:nvPr>
        </p:nvSpPr>
        <p:spPr/>
        <p:txBody>
          <a:bodyPr/>
          <a:lstStyle/>
          <a:p>
            <a:r>
              <a:rPr lang="pt-BR" dirty="0"/>
              <a:t>Como as questões de gênero atravessam a Formação das Profissionais</a:t>
            </a:r>
          </a:p>
        </p:txBody>
      </p:sp>
    </p:spTree>
    <p:extLst>
      <p:ext uri="{BB962C8B-B14F-4D97-AF65-F5344CB8AC3E}">
        <p14:creationId xmlns:p14="http://schemas.microsoft.com/office/powerpoint/2010/main" val="2080583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3" name="Título 2">
            <a:extLst>
              <a:ext uri="{FF2B5EF4-FFF2-40B4-BE49-F238E27FC236}">
                <a16:creationId xmlns:a16="http://schemas.microsoft.com/office/drawing/2014/main" id="{D3D6A0C0-F7CC-5503-561A-7F7D8E21A1B2}"/>
              </a:ext>
            </a:extLst>
          </p:cNvPr>
          <p:cNvSpPr>
            <a:spLocks noGrp="1"/>
          </p:cNvSpPr>
          <p:nvPr>
            <p:ph type="title" idx="2"/>
          </p:nvPr>
        </p:nvSpPr>
        <p:spPr/>
        <p:txBody>
          <a:bodyPr/>
          <a:lstStyle/>
          <a:p>
            <a:pPr>
              <a:lnSpc>
                <a:spcPts val="1700"/>
              </a:lnSpc>
              <a:spcAft>
                <a:spcPts val="800"/>
              </a:spcAft>
            </a:pPr>
            <a:r>
              <a:rPr lang="pt-BR" sz="1400" b="1" dirty="0"/>
              <a:t>Secretaria Nacional de Autonomia Econômica e Política de Cuidados</a:t>
            </a:r>
            <a:br>
              <a:rPr lang="pt-BR" sz="1400" dirty="0"/>
            </a:br>
            <a:r>
              <a:rPr lang="pt-BR" sz="1400" dirty="0"/>
              <a:t>Política Nacional de Cuidados</a:t>
            </a:r>
            <a:br>
              <a:rPr lang="pt-BR" sz="1400" dirty="0"/>
            </a:br>
            <a:br>
              <a:rPr lang="pt-BR" sz="1400" dirty="0"/>
            </a:br>
            <a:r>
              <a:rPr lang="pt-BR" sz="1400" b="1" dirty="0"/>
              <a:t>Secretaria Nacional de Enfrentamento à Violência contra Mulheres </a:t>
            </a:r>
            <a:br>
              <a:rPr lang="pt-BR" sz="1400" dirty="0"/>
            </a:br>
            <a:r>
              <a:rPr lang="pt-BR" sz="1400" dirty="0"/>
              <a:t>Edital para projetos de ações de educação popular e formação sobre acesso aos direitos e prevenção às violências contra mulheres.</a:t>
            </a:r>
            <a:br>
              <a:rPr lang="pt-BR" sz="1400" dirty="0"/>
            </a:br>
            <a:br>
              <a:rPr lang="pt-BR" sz="1400" dirty="0"/>
            </a:br>
            <a:r>
              <a:rPr lang="pt-BR" sz="1400" b="1" dirty="0"/>
              <a:t>Secretaria Nacional de Articulação Institucional, Ações Temáticas e Participação Política</a:t>
            </a:r>
            <a:br>
              <a:rPr lang="pt-BR" sz="1400" dirty="0"/>
            </a:br>
            <a:r>
              <a:rPr lang="pt-BR" sz="1400" dirty="0"/>
              <a:t>Atlânticas - Programa Beatriz Nascimento de Mulheres na Ciência</a:t>
            </a:r>
            <a:br>
              <a:rPr lang="pt-BR" sz="1400" dirty="0"/>
            </a:br>
            <a:r>
              <a:rPr lang="pt-BR" sz="1400" dirty="0"/>
              <a:t>Curso O Protagonismo das Mulheres: passos para a atuação política das mulheres em espaços de poder e decisão</a:t>
            </a:r>
            <a:br>
              <a:rPr lang="pt-BR" sz="1400" dirty="0"/>
            </a:br>
            <a:r>
              <a:rPr lang="pt-BR" sz="1400" dirty="0"/>
              <a:t>Curso Gestão e Implementação de Políticas Públicas e de Organismos de Políticas para as Mulheres</a:t>
            </a:r>
            <a:br>
              <a:rPr lang="pt-BR" sz="1400" dirty="0"/>
            </a:br>
            <a:r>
              <a:rPr lang="pt-BR" sz="1400" dirty="0"/>
              <a:t>Seminário Nacional Mulheres e Justiça Climática</a:t>
            </a:r>
          </a:p>
        </p:txBody>
      </p:sp>
      <p:sp>
        <p:nvSpPr>
          <p:cNvPr id="5" name="Título 4">
            <a:extLst>
              <a:ext uri="{FF2B5EF4-FFF2-40B4-BE49-F238E27FC236}">
                <a16:creationId xmlns:a16="http://schemas.microsoft.com/office/drawing/2014/main" id="{9B0D38CE-2342-39EA-ACA9-24B5BA1E0778}"/>
              </a:ext>
            </a:extLst>
          </p:cNvPr>
          <p:cNvSpPr>
            <a:spLocks noGrp="1"/>
          </p:cNvSpPr>
          <p:nvPr>
            <p:ph type="title"/>
          </p:nvPr>
        </p:nvSpPr>
        <p:spPr/>
        <p:txBody>
          <a:bodyPr/>
          <a:lstStyle/>
          <a:p>
            <a:r>
              <a:rPr lang="pt-BR" dirty="0"/>
              <a:t>Ações do Ministério das Mulheres</a:t>
            </a:r>
          </a:p>
        </p:txBody>
      </p:sp>
    </p:spTree>
    <p:extLst>
      <p:ext uri="{BB962C8B-B14F-4D97-AF65-F5344CB8AC3E}">
        <p14:creationId xmlns:p14="http://schemas.microsoft.com/office/powerpoint/2010/main" val="419677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3" name="Título 2">
            <a:extLst>
              <a:ext uri="{FF2B5EF4-FFF2-40B4-BE49-F238E27FC236}">
                <a16:creationId xmlns:a16="http://schemas.microsoft.com/office/drawing/2014/main" id="{D3D6A0C0-F7CC-5503-561A-7F7D8E21A1B2}"/>
              </a:ext>
            </a:extLst>
          </p:cNvPr>
          <p:cNvSpPr>
            <a:spLocks noGrp="1"/>
          </p:cNvSpPr>
          <p:nvPr>
            <p:ph type="title" idx="2"/>
          </p:nvPr>
        </p:nvSpPr>
        <p:spPr/>
        <p:txBody>
          <a:bodyPr/>
          <a:lstStyle/>
          <a:p>
            <a:pPr>
              <a:lnSpc>
                <a:spcPts val="1300"/>
              </a:lnSpc>
            </a:pPr>
            <a: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t>CARVALHO, Marília Pinto de. O conceito de gênero no dia a dia da sala de aula</a:t>
            </a:r>
            <a:r>
              <a:rPr lang="pt-BR" sz="1200" b="1" kern="100" dirty="0">
                <a:effectLst/>
                <a:latin typeface="Montserrat Medium" panose="00000600000000000000" pitchFamily="2" charset="0"/>
                <a:ea typeface="Aptos" panose="020B0004020202020204" pitchFamily="34" charset="0"/>
                <a:cs typeface="Times New Roman" panose="02020603050405020304" pitchFamily="18" charset="0"/>
              </a:rPr>
              <a:t>.</a:t>
            </a:r>
            <a: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t> </a:t>
            </a:r>
            <a:r>
              <a:rPr lang="pt-BR" sz="1200" b="1" kern="100" dirty="0">
                <a:effectLst/>
                <a:latin typeface="Montserrat Medium" panose="00000600000000000000" pitchFamily="2" charset="0"/>
                <a:ea typeface="Aptos" panose="020B0004020202020204" pitchFamily="34" charset="0"/>
                <a:cs typeface="Times New Roman" panose="02020603050405020304" pitchFamily="18" charset="0"/>
              </a:rPr>
              <a:t>R. Educ. </a:t>
            </a:r>
            <a:r>
              <a:rPr lang="pt-BR" sz="1200" b="1" kern="100" dirty="0" err="1">
                <a:effectLst/>
                <a:latin typeface="Montserrat Medium" panose="00000600000000000000" pitchFamily="2" charset="0"/>
                <a:ea typeface="Aptos" panose="020B0004020202020204" pitchFamily="34" charset="0"/>
                <a:cs typeface="Times New Roman" panose="02020603050405020304" pitchFamily="18" charset="0"/>
              </a:rPr>
              <a:t>Públ</a:t>
            </a:r>
            <a:r>
              <a:rPr lang="pt-BR" sz="1200" b="1" kern="100" dirty="0">
                <a:effectLst/>
                <a:latin typeface="Montserrat Medium" panose="00000600000000000000" pitchFamily="2" charset="0"/>
                <a:ea typeface="Aptos" panose="020B0004020202020204" pitchFamily="34" charset="0"/>
                <a:cs typeface="Times New Roman" panose="02020603050405020304" pitchFamily="18" charset="0"/>
              </a:rPr>
              <a:t>. Cuiabá</a:t>
            </a:r>
            <a: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t>. V. 21. N. 46. P. 401-412. Maio/</a:t>
            </a:r>
            <a:r>
              <a:rPr lang="pt-BR" sz="1200" kern="100" dirty="0" err="1">
                <a:effectLst/>
                <a:latin typeface="Montserrat Medium" panose="00000600000000000000" pitchFamily="2" charset="0"/>
                <a:ea typeface="Aptos" panose="020B0004020202020204" pitchFamily="34" charset="0"/>
                <a:cs typeface="Times New Roman" panose="02020603050405020304" pitchFamily="18" charset="0"/>
              </a:rPr>
              <a:t>ago</a:t>
            </a:r>
            <a: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t> 2012</a:t>
            </a:r>
            <a:b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br>
            <a:b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br>
            <a: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t>DAL´IGNA, Maria Cláudia. Desempenho escolar de meninos e meninas: há diferença? </a:t>
            </a:r>
            <a:r>
              <a:rPr lang="pt-BR" sz="1200" b="1" kern="100" dirty="0">
                <a:effectLst/>
                <a:latin typeface="Montserrat Medium" panose="00000600000000000000" pitchFamily="2" charset="0"/>
                <a:ea typeface="Aptos" panose="020B0004020202020204" pitchFamily="34" charset="0"/>
                <a:cs typeface="Times New Roman" panose="02020603050405020304" pitchFamily="18" charset="0"/>
              </a:rPr>
              <a:t>Educação em Revista</a:t>
            </a:r>
            <a: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t>. Belo Horizonte. N. 46. P. 241-267. Dez 2007</a:t>
            </a:r>
            <a:b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br>
            <a:b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br>
            <a: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t>KERGOAT, </a:t>
            </a:r>
            <a:r>
              <a:rPr lang="pt-BR" sz="1200" kern="100" dirty="0" err="1">
                <a:effectLst/>
                <a:latin typeface="Montserrat Medium" panose="00000600000000000000" pitchFamily="2" charset="0"/>
                <a:ea typeface="Aptos" panose="020B0004020202020204" pitchFamily="34" charset="0"/>
                <a:cs typeface="Times New Roman" panose="02020603050405020304" pitchFamily="18" charset="0"/>
              </a:rPr>
              <a:t>Danièle</a:t>
            </a:r>
            <a: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t>. Divisão sexual do trabalho e relações sociais de sexo. In: HIRATA, Helena [et al]. </a:t>
            </a:r>
            <a:r>
              <a:rPr lang="pt-BR" sz="1200" b="1" kern="100" dirty="0">
                <a:effectLst/>
                <a:latin typeface="Montserrat Medium" panose="00000600000000000000" pitchFamily="2" charset="0"/>
                <a:ea typeface="Aptos" panose="020B0004020202020204" pitchFamily="34" charset="0"/>
                <a:cs typeface="Times New Roman" panose="02020603050405020304" pitchFamily="18" charset="0"/>
              </a:rPr>
              <a:t>Dicionário crítico do feminismo</a:t>
            </a:r>
            <a: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t>. São Paulo: Editora UNESP, 2009.</a:t>
            </a:r>
            <a:b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br>
            <a:br>
              <a:rPr lang="pt-BR" sz="1200" kern="100" dirty="0">
                <a:latin typeface="Montserrat Medium" panose="00000600000000000000" pitchFamily="2" charset="0"/>
                <a:ea typeface="Aptos" panose="020B0004020202020204" pitchFamily="34" charset="0"/>
                <a:cs typeface="Times New Roman" panose="02020603050405020304" pitchFamily="18" charset="0"/>
              </a:rPr>
            </a:br>
            <a: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t>PINTO, Érica Jaqueline Soares; CARVALHO, Maria Eulina Pessoa de; RABAY, Glória. As relações de gênero nas escolhas de cursos superiores. </a:t>
            </a:r>
            <a:r>
              <a:rPr lang="pt-BR" sz="1200" b="1" kern="100" dirty="0">
                <a:effectLst/>
                <a:latin typeface="Montserrat Medium" panose="00000600000000000000" pitchFamily="2" charset="0"/>
                <a:ea typeface="Aptos" panose="020B0004020202020204" pitchFamily="34" charset="0"/>
                <a:cs typeface="Times New Roman" panose="02020603050405020304" pitchFamily="18" charset="0"/>
              </a:rPr>
              <a:t>Revista Tempos e Espaços em Educação</a:t>
            </a:r>
            <a: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t>, São Cristóvão, Sergipe, Brasil, v. 10, n. 22, p. 47-58, mai./ago. 2017.2019.</a:t>
            </a:r>
            <a:b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br>
            <a:b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br>
            <a: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t>PINTO, Érica Jaqueline Soares. </a:t>
            </a:r>
            <a:r>
              <a:rPr lang="pt-BR" sz="1200" b="1" kern="100" dirty="0">
                <a:effectLst/>
                <a:latin typeface="Montserrat Medium" panose="00000600000000000000" pitchFamily="2" charset="0"/>
                <a:ea typeface="Aptos" panose="020B0004020202020204" pitchFamily="34" charset="0"/>
                <a:cs typeface="Times New Roman" panose="02020603050405020304" pitchFamily="18" charset="0"/>
              </a:rPr>
              <a:t>Relações de gênero na carreira acadêmica em Engenharia Civil</a:t>
            </a:r>
            <a: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t>. João Pessoa: UFPB, 2019.</a:t>
            </a:r>
            <a:b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br>
            <a:b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br>
            <a: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t>YANNOULAS, Silvia Cristina (</a:t>
            </a:r>
            <a:r>
              <a:rPr lang="pt-BR" sz="1200" kern="100" dirty="0" err="1">
                <a:effectLst/>
                <a:latin typeface="Montserrat Medium" panose="00000600000000000000" pitchFamily="2" charset="0"/>
                <a:ea typeface="Aptos" panose="020B0004020202020204" pitchFamily="34" charset="0"/>
                <a:cs typeface="Times New Roman" panose="02020603050405020304" pitchFamily="18" charset="0"/>
              </a:rPr>
              <a:t>coord</a:t>
            </a:r>
            <a: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t>). </a:t>
            </a:r>
            <a:r>
              <a:rPr lang="pt-BR" sz="1200" b="1" kern="100" dirty="0">
                <a:effectLst/>
                <a:latin typeface="Montserrat Medium" panose="00000600000000000000" pitchFamily="2" charset="0"/>
                <a:ea typeface="Aptos" panose="020B0004020202020204" pitchFamily="34" charset="0"/>
                <a:cs typeface="Times New Roman" panose="02020603050405020304" pitchFamily="18" charset="0"/>
              </a:rPr>
              <a:t>Trabalhadoras:</a:t>
            </a:r>
            <a:r>
              <a:rPr lang="pt-BR" sz="1200" kern="100" dirty="0">
                <a:effectLst/>
                <a:latin typeface="Montserrat Medium" panose="00000600000000000000" pitchFamily="2" charset="0"/>
                <a:ea typeface="Aptos" panose="020B0004020202020204" pitchFamily="34" charset="0"/>
                <a:cs typeface="Times New Roman" panose="02020603050405020304" pitchFamily="18" charset="0"/>
              </a:rPr>
              <a:t> análise de feminização das Profissões e Ocupações. Brasília: Editora Abaré, 2013.</a:t>
            </a:r>
            <a:endParaRPr lang="pt-BR" sz="1200" dirty="0">
              <a:latin typeface="Montserrat Medium" panose="00000600000000000000" pitchFamily="2" charset="0"/>
            </a:endParaRPr>
          </a:p>
        </p:txBody>
      </p:sp>
      <p:sp>
        <p:nvSpPr>
          <p:cNvPr id="5" name="Título 4">
            <a:extLst>
              <a:ext uri="{FF2B5EF4-FFF2-40B4-BE49-F238E27FC236}">
                <a16:creationId xmlns:a16="http://schemas.microsoft.com/office/drawing/2014/main" id="{9B0D38CE-2342-39EA-ACA9-24B5BA1E0778}"/>
              </a:ext>
            </a:extLst>
          </p:cNvPr>
          <p:cNvSpPr>
            <a:spLocks noGrp="1"/>
          </p:cNvSpPr>
          <p:nvPr>
            <p:ph type="title"/>
          </p:nvPr>
        </p:nvSpPr>
        <p:spPr/>
        <p:txBody>
          <a:bodyPr/>
          <a:lstStyle/>
          <a:p>
            <a:r>
              <a:rPr lang="pt-BR" dirty="0"/>
              <a:t>Referências</a:t>
            </a:r>
          </a:p>
        </p:txBody>
      </p:sp>
    </p:spTree>
    <p:extLst>
      <p:ext uri="{BB962C8B-B14F-4D97-AF65-F5344CB8AC3E}">
        <p14:creationId xmlns:p14="http://schemas.microsoft.com/office/powerpoint/2010/main" val="1980886983"/>
      </p:ext>
    </p:extLst>
  </p:cSld>
  <p:clrMapOvr>
    <a:masterClrMapping/>
  </p:clrMapOvr>
</p:sld>
</file>

<file path=ppt/theme/theme1.xml><?xml version="1.0" encoding="utf-8"?>
<a:theme xmlns:a="http://schemas.openxmlformats.org/drawingml/2006/main" name="TEMA MM">
  <a:themeElements>
    <a:clrScheme name="Simple Light">
      <a:dk1>
        <a:srgbClr val="631377"/>
      </a:dk1>
      <a:lt1>
        <a:srgbClr val="FFFFFF"/>
      </a:lt1>
      <a:dk2>
        <a:srgbClr val="6F6A70"/>
      </a:dk2>
      <a:lt2>
        <a:srgbClr val="6F6A70"/>
      </a:lt2>
      <a:accent1>
        <a:srgbClr val="6F6A70"/>
      </a:accent1>
      <a:accent2>
        <a:srgbClr val="212121"/>
      </a:accent2>
      <a:accent3>
        <a:srgbClr val="6B1581"/>
      </a:accent3>
      <a:accent4>
        <a:srgbClr val="6B1581"/>
      </a:accent4>
      <a:accent5>
        <a:srgbClr val="6B1581"/>
      </a:accent5>
      <a:accent6>
        <a:srgbClr val="6B1581"/>
      </a:accent6>
      <a:hlink>
        <a:srgbClr val="6B158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42498BA6CFF1F4BB8B493D483399FD7" ma:contentTypeVersion="11" ma:contentTypeDescription="Crie um novo documento." ma:contentTypeScope="" ma:versionID="953b7f76824e2f0c38f03233718161b8">
  <xsd:schema xmlns:xsd="http://www.w3.org/2001/XMLSchema" xmlns:xs="http://www.w3.org/2001/XMLSchema" xmlns:p="http://schemas.microsoft.com/office/2006/metadata/properties" xmlns:ns2="f6d6e621-e254-49cc-9cf0-39f2935acc5d" xmlns:ns3="4b3fa0f6-7265-4d65-afc2-5e21c0132e3e" targetNamespace="http://schemas.microsoft.com/office/2006/metadata/properties" ma:root="true" ma:fieldsID="d01eb1c278ff36822b39d8dc58948871" ns2:_="" ns3:_="">
    <xsd:import namespace="f6d6e621-e254-49cc-9cf0-39f2935acc5d"/>
    <xsd:import namespace="4b3fa0f6-7265-4d65-afc2-5e21c0132e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d6e621-e254-49cc-9cf0-39f2935ac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Marcações de imagem" ma:readOnly="false" ma:fieldId="{5cf76f15-5ced-4ddc-b409-7134ff3c332f}" ma:taxonomyMulti="true" ma:sspId="429f7ce5-b1b4-49c2-b478-55053dc3db8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3fa0f6-7265-4d65-afc2-5e21c0132e3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48e9cf7-4fc2-4038-9e4d-3c1daf545575}" ma:internalName="TaxCatchAll" ma:showField="CatchAllData" ma:web="4b3fa0f6-7265-4d65-afc2-5e21c0132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b3fa0f6-7265-4d65-afc2-5e21c0132e3e" xsi:nil="true"/>
    <lcf76f155ced4ddcb4097134ff3c332f xmlns="f6d6e621-e254-49cc-9cf0-39f2935acc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EB2605-E243-4DEF-A4F0-367C3A5BF057}">
  <ds:schemaRefs>
    <ds:schemaRef ds:uri="http://schemas.microsoft.com/sharepoint/v3/contenttype/forms"/>
  </ds:schemaRefs>
</ds:datastoreItem>
</file>

<file path=customXml/itemProps2.xml><?xml version="1.0" encoding="utf-8"?>
<ds:datastoreItem xmlns:ds="http://schemas.openxmlformats.org/officeDocument/2006/customXml" ds:itemID="{8DD12813-3476-4B24-8360-EE3FFBEC25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d6e621-e254-49cc-9cf0-39f2935acc5d"/>
    <ds:schemaRef ds:uri="4b3fa0f6-7265-4d65-afc2-5e21c0132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ABCE61-7FFB-4F3E-A97B-D5FD01AEC50B}">
  <ds:schemaRefs>
    <ds:schemaRef ds:uri="4b3fa0f6-7265-4d65-afc2-5e21c0132e3e"/>
    <ds:schemaRef ds:uri="http://purl.org/dc/terms/"/>
    <ds:schemaRef ds:uri="http://purl.org/dc/elements/1.1/"/>
    <ds:schemaRef ds:uri="http://schemas.microsoft.com/office/infopath/2007/PartnerControls"/>
    <ds:schemaRef ds:uri="f6d6e621-e254-49cc-9cf0-39f2935acc5d"/>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1919</TotalTime>
  <Words>1466</Words>
  <Application>Microsoft Office PowerPoint</Application>
  <PresentationFormat>Apresentação na tela (16:9)</PresentationFormat>
  <Paragraphs>50</Paragraphs>
  <Slides>10</Slides>
  <Notes>10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10</vt:i4>
      </vt:variant>
    </vt:vector>
  </HeadingPairs>
  <TitlesOfParts>
    <vt:vector size="17" baseType="lpstr">
      <vt:lpstr>Montserrat Medium</vt:lpstr>
      <vt:lpstr>Montserrat SemiBold</vt:lpstr>
      <vt:lpstr>Arial</vt:lpstr>
      <vt:lpstr>Montserrat ExtraBold</vt:lpstr>
      <vt:lpstr>Montserrat</vt:lpstr>
      <vt:lpstr>Montserrat Black</vt:lpstr>
      <vt:lpstr>TEMA MM</vt:lpstr>
      <vt:lpstr>Audiência Pública da Comissão de Educação</vt:lpstr>
      <vt:lpstr>“Causas de Apagão de Professoras e Professores”</vt:lpstr>
      <vt:lpstr>Censo Escolar e Censo da Educação Superior 2023</vt:lpstr>
      <vt:lpstr>É a forma de divisão do trabalho social decorrente das relações sociais de sexo. Tem por características a distinção prioritária dos homens à esfera produtiva e das mulheres à esfera reprodutiva e, simultaneamente, a ocupação pelos homens das funções de forte valor social agregado (políticas, religiosas, militares etc). (Kergoat, 2009)</vt:lpstr>
      <vt:lpstr>As relações de gênero interferem nas escolhas de cursos superiores de estudantes do ensino médio e os preconceitos  de  gênero,  presentes  na  cultura  e  relações  escolares, dificultam a desconstrução das dicotomias de gênero nas ocupações/profissões (Pinto; Carvalho; Rabay, 2017)   Concluintes dos cursos de graduação 61% mulheres: Educação – 77,9%, Saúde e bem-estar – 73,3%, Ciências Sociais, Comunicação e Informação – 72%  Há áreas que resistem à presença de mulheres e às características e comportamentos compreendidos culturalmente como femininos (Pinto, 2019) </vt:lpstr>
      <vt:lpstr>A masculinidade e a feminilidade são usadas para “diferenciar e hierarquizar, simbolicamente, elementos que nada têm a ver com sexo e reprodução” (Carvalho, 2012)  Há necessidade de visibilizar, discutir e agir sobre “as relações de poder que constituem, classificam e posicionam meninos e meninas em lugares diferenciados e hierarquizados no que se refere ao desempenho escolar” (Dal´Igna, 2007)</vt:lpstr>
      <vt:lpstr>Levantamento CNN 2023 – Lei de Acesso à Informação  Últimos 10 anos – mais de 270 denúncias de assédio nas universidades federais  6% dos acusados foram demitidos</vt:lpstr>
      <vt:lpstr>Secretaria Nacional de Autonomia Econômica e Política de Cuidados Política Nacional de Cuidados  Secretaria Nacional de Enfrentamento à Violência contra Mulheres  Edital para projetos de ações de educação popular e formação sobre acesso aos direitos e prevenção às violências contra mulheres.  Secretaria Nacional de Articulação Institucional, Ações Temáticas e Participação Política Atlânticas - Programa Beatriz Nascimento de Mulheres na Ciência Curso O Protagonismo das Mulheres: passos para a atuação política das mulheres em espaços de poder e decisão Curso Gestão e Implementação de Políticas Públicas e de Organismos de Políticas para as Mulheres Seminário Nacional Mulheres e Justiça Climática</vt:lpstr>
      <vt:lpstr>CARVALHO, Marília Pinto de. O conceito de gênero no dia a dia da sala de aula. R. Educ. Públ. Cuiabá. V. 21. N. 46. P. 401-412. Maio/ago 2012  DAL´IGNA, Maria Cláudia. Desempenho escolar de meninos e meninas: há diferença? Educação em Revista. Belo Horizonte. N. 46. P. 241-267. Dez 2007  KERGOAT, Danièle. Divisão sexual do trabalho e relações sociais de sexo. In: HIRATA, Helena [et al]. Dicionário crítico do feminismo. São Paulo: Editora UNESP, 2009.  PINTO, Érica Jaqueline Soares; CARVALHO, Maria Eulina Pessoa de; RABAY, Glória. As relações de gênero nas escolhas de cursos superiores. Revista Tempos e Espaços em Educação, São Cristóvão, Sergipe, Brasil, v. 10, n. 22, p. 47-58, mai./ago. 2017.2019.  PINTO, Érica Jaqueline Soares. Relações de gênero na carreira acadêmica em Engenharia Civil. João Pessoa: UFPB, 2019.  YANNOULAS, Silvia Cristina (coord). Trabalhadoras: análise de feminização das Profissões e Ocupações. Brasília: Editora Abaré, 2013.</vt:lpstr>
      <vt:lpstr>Obrigada!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InAssessoria Especial de Controle Interno Ministério da Igualdade Racial sira aqui o seu título</dc:title>
  <dc:creator>Poliana Rezende Soares Rodrigues</dc:creator>
  <cp:lastModifiedBy>Poliana Rezende Soares Rodrigues</cp:lastModifiedBy>
  <cp:revision>201</cp:revision>
  <cp:lastPrinted>2024-12-11T18:29:12Z</cp:lastPrinted>
  <dcterms:modified xsi:type="dcterms:W3CDTF">2024-12-11T18:31:12Z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0x010100642498BA6CFF1F4BB8B493D483399FD7</vt:lpwstr>
  </property>
  <property fmtid="{D5CDD505-2E9C-101B-9397-08002B2CF9AE}" pid="3" name="MediaServiceImageTags">
    <vt:lpwstr/>
  </property>
</Properties>
</file>