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83" r:id="rId3"/>
    <p:sldId id="270" r:id="rId4"/>
    <p:sldId id="269" r:id="rId5"/>
    <p:sldId id="285" r:id="rId6"/>
    <p:sldId id="286" r:id="rId7"/>
    <p:sldId id="278" r:id="rId8"/>
    <p:sldId id="279" r:id="rId9"/>
    <p:sldId id="280" r:id="rId10"/>
    <p:sldId id="272" r:id="rId11"/>
    <p:sldId id="262" r:id="rId12"/>
    <p:sldId id="287" r:id="rId13"/>
    <p:sldId id="267" r:id="rId14"/>
  </p:sldIdLst>
  <p:sldSz cx="9144000" cy="5143500" type="screen16x9"/>
  <p:notesSz cx="6858000" cy="9144000"/>
  <p:embeddedFontLst>
    <p:embeddedFont>
      <p:font typeface="Raleway Medium" panose="020B0604020202020204" charset="0"/>
      <p:regular r:id="rId16"/>
      <p:bold r:id="rId17"/>
      <p:italic r:id="rId18"/>
      <p:boldItalic r:id="rId19"/>
    </p:embeddedFont>
    <p:embeddedFont>
      <p:font typeface="Playfair Display" panose="020B0604020202020204" charset="0"/>
      <p:regular r:id="rId20"/>
      <p:bold r:id="rId21"/>
      <p:italic r:id="rId22"/>
      <p:boldItalic r:id="rId23"/>
    </p:embeddedFont>
    <p:embeddedFont>
      <p:font typeface="Raleway Black" panose="020B0604020202020204" charset="0"/>
      <p:bold r:id="rId24"/>
      <p:boldItalic r:id="rId25"/>
    </p:embeddedFont>
    <p:embeddedFont>
      <p:font typeface="Raleway" panose="020B0604020202020204" charset="0"/>
      <p:regular r:id="rId26"/>
      <p:bold r:id="rId27"/>
      <p:italic r:id="rId28"/>
      <p:boldItalic r:id="rId29"/>
    </p:embeddedFont>
    <p:embeddedFont>
      <p:font typeface="Helvetica Neue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heF4qEVABn0LyuzcNiV1TQn7Ph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stg09\deed_1\CGCQTI\CICQEB\Equipe\Trabalhos\DIVULGA&#199;&#195;O_DO_CENSO\Divulga&#231;&#227;o_do_Censo_2021\Apresenta&#231;&#227;o%20moreno\Gr&#225;ficos%20FINAL_32_40_vitor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stg09\deed_1\CGCQTI\CICQEB\Equipe\Trabalhos\DIVULGA&#199;&#195;O_DO_CENSO\Divulga&#231;&#227;o_do_Censo_2021\Apresenta&#231;&#227;o%20moreno\Gr&#225;ficos%20FINAL_32_40_vitor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stg09\deed_1\CGCQTI\CICQEB\Equipe\Trabalhos\DIVULGA&#199;&#195;O_DO_CENSO\Divulga&#231;&#227;o_do_Censo_2021\Apresenta&#231;&#227;o%20moreno\Gr&#225;ficos%20FINAL_32_40_vit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'SLIDE 36'!$B$8</c:f>
              <c:strCache>
                <c:ptCount val="1"/>
                <c:pt idx="0">
                  <c:v>Grupo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36'!$A$9:$A$17</c:f>
              <c:strCache>
                <c:ptCount val="9"/>
                <c:pt idx="0">
                  <c:v>Educação física</c:v>
                </c:pt>
                <c:pt idx="1">
                  <c:v>Língua portuguesa</c:v>
                </c:pt>
                <c:pt idx="2">
                  <c:v>Matemática</c:v>
                </c:pt>
                <c:pt idx="3">
                  <c:v>Artes</c:v>
                </c:pt>
                <c:pt idx="4">
                  <c:v>Ciências</c:v>
                </c:pt>
                <c:pt idx="5">
                  <c:v>Historia</c:v>
                </c:pt>
                <c:pt idx="6">
                  <c:v>Geografia</c:v>
                </c:pt>
                <c:pt idx="7">
                  <c:v>Ensino religioso</c:v>
                </c:pt>
                <c:pt idx="8">
                  <c:v>Língua estrangeira</c:v>
                </c:pt>
              </c:strCache>
            </c:strRef>
          </c:cat>
          <c:val>
            <c:numRef>
              <c:f>'SLIDE 36'!$B$9:$B$17</c:f>
              <c:numCache>
                <c:formatCode>#,##0.0</c:formatCode>
                <c:ptCount val="9"/>
                <c:pt idx="0">
                  <c:v>80.7</c:v>
                </c:pt>
                <c:pt idx="1">
                  <c:v>74.8</c:v>
                </c:pt>
                <c:pt idx="2">
                  <c:v>72</c:v>
                </c:pt>
                <c:pt idx="3">
                  <c:v>71.8</c:v>
                </c:pt>
                <c:pt idx="4">
                  <c:v>71.7</c:v>
                </c:pt>
                <c:pt idx="5">
                  <c:v>71.5</c:v>
                </c:pt>
                <c:pt idx="6">
                  <c:v>70.3</c:v>
                </c:pt>
                <c:pt idx="7">
                  <c:v>66.900000000000006</c:v>
                </c:pt>
                <c:pt idx="8">
                  <c:v>40.299999999999997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C1-4132-AB56-133AFE5F8A9D}"/>
            </c:ext>
          </c:extLst>
        </c:ser>
        <c:ser>
          <c:idx val="1"/>
          <c:order val="1"/>
          <c:tx>
            <c:strRef>
              <c:f>'SLIDE 36'!$C$8</c:f>
              <c:strCache>
                <c:ptCount val="1"/>
                <c:pt idx="0">
                  <c:v>Grupo 2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8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36'!$A$9:$A$17</c:f>
              <c:strCache>
                <c:ptCount val="9"/>
                <c:pt idx="0">
                  <c:v>Educação física</c:v>
                </c:pt>
                <c:pt idx="1">
                  <c:v>Língua portuguesa</c:v>
                </c:pt>
                <c:pt idx="2">
                  <c:v>Matemática</c:v>
                </c:pt>
                <c:pt idx="3">
                  <c:v>Artes</c:v>
                </c:pt>
                <c:pt idx="4">
                  <c:v>Ciências</c:v>
                </c:pt>
                <c:pt idx="5">
                  <c:v>Historia</c:v>
                </c:pt>
                <c:pt idx="6">
                  <c:v>Geografia</c:v>
                </c:pt>
                <c:pt idx="7">
                  <c:v>Ensino religioso</c:v>
                </c:pt>
                <c:pt idx="8">
                  <c:v>Língua estrangeira</c:v>
                </c:pt>
              </c:strCache>
            </c:strRef>
          </c:cat>
          <c:val>
            <c:numRef>
              <c:f>'SLIDE 36'!$C$9:$C$17</c:f>
              <c:numCache>
                <c:formatCode>#,##0.0</c:formatCode>
                <c:ptCount val="9"/>
                <c:pt idx="0">
                  <c:v>2.9</c:v>
                </c:pt>
                <c:pt idx="1">
                  <c:v>2.2000000000000002</c:v>
                </c:pt>
                <c:pt idx="2">
                  <c:v>2.2000000000000002</c:v>
                </c:pt>
                <c:pt idx="3">
                  <c:v>3.5</c:v>
                </c:pt>
                <c:pt idx="4">
                  <c:v>2.2999999999999998</c:v>
                </c:pt>
                <c:pt idx="5">
                  <c:v>2.2000000000000002</c:v>
                </c:pt>
                <c:pt idx="6">
                  <c:v>2.2000000000000002</c:v>
                </c:pt>
                <c:pt idx="7">
                  <c:v>2.7</c:v>
                </c:pt>
                <c:pt idx="8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C1-4132-AB56-133AFE5F8A9D}"/>
            </c:ext>
          </c:extLst>
        </c:ser>
        <c:ser>
          <c:idx val="2"/>
          <c:order val="2"/>
          <c:tx>
            <c:strRef>
              <c:f>'SLIDE 36'!$D$8</c:f>
              <c:strCache>
                <c:ptCount val="1"/>
                <c:pt idx="0">
                  <c:v>Grupo 3</c:v>
                </c:pt>
              </c:strCache>
            </c:strRef>
          </c:tx>
          <c:spPr>
            <a:solidFill>
              <a:srgbClr val="FFECAF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36'!$A$9:$A$17</c:f>
              <c:strCache>
                <c:ptCount val="9"/>
                <c:pt idx="0">
                  <c:v>Educação física</c:v>
                </c:pt>
                <c:pt idx="1">
                  <c:v>Língua portuguesa</c:v>
                </c:pt>
                <c:pt idx="2">
                  <c:v>Matemática</c:v>
                </c:pt>
                <c:pt idx="3">
                  <c:v>Artes</c:v>
                </c:pt>
                <c:pt idx="4">
                  <c:v>Ciências</c:v>
                </c:pt>
                <c:pt idx="5">
                  <c:v>Historia</c:v>
                </c:pt>
                <c:pt idx="6">
                  <c:v>Geografia</c:v>
                </c:pt>
                <c:pt idx="7">
                  <c:v>Ensino religioso</c:v>
                </c:pt>
                <c:pt idx="8">
                  <c:v>Língua estrangeira</c:v>
                </c:pt>
              </c:strCache>
            </c:strRef>
          </c:cat>
          <c:val>
            <c:numRef>
              <c:f>'SLIDE 36'!$D$9:$D$17</c:f>
              <c:numCache>
                <c:formatCode>#,##0.0</c:formatCode>
                <c:ptCount val="9"/>
                <c:pt idx="0">
                  <c:v>5.4</c:v>
                </c:pt>
                <c:pt idx="1">
                  <c:v>7.2</c:v>
                </c:pt>
                <c:pt idx="2">
                  <c:v>9.6</c:v>
                </c:pt>
                <c:pt idx="3">
                  <c:v>9.6</c:v>
                </c:pt>
                <c:pt idx="4">
                  <c:v>9.6999999999999993</c:v>
                </c:pt>
                <c:pt idx="5">
                  <c:v>9.6999999999999993</c:v>
                </c:pt>
                <c:pt idx="6">
                  <c:v>10.6</c:v>
                </c:pt>
                <c:pt idx="7">
                  <c:v>13.9</c:v>
                </c:pt>
                <c:pt idx="8">
                  <c:v>41.2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3C1-4132-AB56-133AFE5F8A9D}"/>
            </c:ext>
          </c:extLst>
        </c:ser>
        <c:ser>
          <c:idx val="3"/>
          <c:order val="3"/>
          <c:tx>
            <c:strRef>
              <c:f>'SLIDE 36'!$E$8</c:f>
              <c:strCache>
                <c:ptCount val="1"/>
                <c:pt idx="0">
                  <c:v>Grupo 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solidFill>
                <a:srgbClr val="EC5214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36'!$A$9:$A$17</c:f>
              <c:strCache>
                <c:ptCount val="9"/>
                <c:pt idx="0">
                  <c:v>Educação física</c:v>
                </c:pt>
                <c:pt idx="1">
                  <c:v>Língua portuguesa</c:v>
                </c:pt>
                <c:pt idx="2">
                  <c:v>Matemática</c:v>
                </c:pt>
                <c:pt idx="3">
                  <c:v>Artes</c:v>
                </c:pt>
                <c:pt idx="4">
                  <c:v>Ciências</c:v>
                </c:pt>
                <c:pt idx="5">
                  <c:v>Historia</c:v>
                </c:pt>
                <c:pt idx="6">
                  <c:v>Geografia</c:v>
                </c:pt>
                <c:pt idx="7">
                  <c:v>Ensino religioso</c:v>
                </c:pt>
                <c:pt idx="8">
                  <c:v>Língua estrangeira</c:v>
                </c:pt>
              </c:strCache>
            </c:strRef>
          </c:cat>
          <c:val>
            <c:numRef>
              <c:f>'SLIDE 36'!$E$9:$E$17</c:f>
              <c:numCache>
                <c:formatCode>#,##0.0</c:formatCode>
                <c:ptCount val="9"/>
                <c:pt idx="0">
                  <c:v>1.5</c:v>
                </c:pt>
                <c:pt idx="1">
                  <c:v>1.7</c:v>
                </c:pt>
                <c:pt idx="2">
                  <c:v>1.7</c:v>
                </c:pt>
                <c:pt idx="3">
                  <c:v>1.8</c:v>
                </c:pt>
                <c:pt idx="4">
                  <c:v>1.7</c:v>
                </c:pt>
                <c:pt idx="5">
                  <c:v>1.7</c:v>
                </c:pt>
                <c:pt idx="6">
                  <c:v>1.8</c:v>
                </c:pt>
                <c:pt idx="7">
                  <c:v>2</c:v>
                </c:pt>
                <c:pt idx="8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3C1-4132-AB56-133AFE5F8A9D}"/>
            </c:ext>
          </c:extLst>
        </c:ser>
        <c:ser>
          <c:idx val="4"/>
          <c:order val="4"/>
          <c:tx>
            <c:strRef>
              <c:f>'SLIDE 36'!$F$8</c:f>
              <c:strCache>
                <c:ptCount val="1"/>
                <c:pt idx="0">
                  <c:v>Grupo 5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36'!$A$9:$A$17</c:f>
              <c:strCache>
                <c:ptCount val="9"/>
                <c:pt idx="0">
                  <c:v>Educação física</c:v>
                </c:pt>
                <c:pt idx="1">
                  <c:v>Língua portuguesa</c:v>
                </c:pt>
                <c:pt idx="2">
                  <c:v>Matemática</c:v>
                </c:pt>
                <c:pt idx="3">
                  <c:v>Artes</c:v>
                </c:pt>
                <c:pt idx="4">
                  <c:v>Ciências</c:v>
                </c:pt>
                <c:pt idx="5">
                  <c:v>Historia</c:v>
                </c:pt>
                <c:pt idx="6">
                  <c:v>Geografia</c:v>
                </c:pt>
                <c:pt idx="7">
                  <c:v>Ensino religioso</c:v>
                </c:pt>
                <c:pt idx="8">
                  <c:v>Língua estrangeira</c:v>
                </c:pt>
              </c:strCache>
            </c:strRef>
          </c:cat>
          <c:val>
            <c:numRef>
              <c:f>'SLIDE 36'!$F$9:$F$17</c:f>
              <c:numCache>
                <c:formatCode>#,##0.0</c:formatCode>
                <c:ptCount val="9"/>
                <c:pt idx="0">
                  <c:v>9.5</c:v>
                </c:pt>
                <c:pt idx="1">
                  <c:v>14.1</c:v>
                </c:pt>
                <c:pt idx="2">
                  <c:v>14.5</c:v>
                </c:pt>
                <c:pt idx="3">
                  <c:v>13.3</c:v>
                </c:pt>
                <c:pt idx="4">
                  <c:v>14.6</c:v>
                </c:pt>
                <c:pt idx="5">
                  <c:v>14.9</c:v>
                </c:pt>
                <c:pt idx="6">
                  <c:v>15.1</c:v>
                </c:pt>
                <c:pt idx="7">
                  <c:v>14.5</c:v>
                </c:pt>
                <c:pt idx="8">
                  <c:v>14.1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3C1-4132-AB56-133AFE5F8A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93102752"/>
        <c:axId val="393097656"/>
      </c:barChart>
      <c:catAx>
        <c:axId val="393102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 Light" panose="020B0306020202020204" pitchFamily="34" charset="0"/>
                <a:ea typeface="+mn-ea"/>
                <a:cs typeface="+mn-cs"/>
              </a:defRPr>
            </a:pPr>
            <a:endParaRPr lang="pt-BR"/>
          </a:p>
        </c:txPr>
        <c:crossAx val="393097656"/>
        <c:crosses val="autoZero"/>
        <c:auto val="1"/>
        <c:lblAlgn val="ctr"/>
        <c:lblOffset val="100"/>
        <c:noMultiLvlLbl val="0"/>
      </c:catAx>
      <c:valAx>
        <c:axId val="393097656"/>
        <c:scaling>
          <c:orientation val="minMax"/>
          <c:max val="100"/>
        </c:scaling>
        <c:delete val="0"/>
        <c:axPos val="b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 Light" panose="020B0306020202020204" pitchFamily="34" charset="0"/>
                <a:ea typeface="+mn-ea"/>
                <a:cs typeface="+mn-cs"/>
              </a:defRPr>
            </a:pPr>
            <a:endParaRPr lang="pt-BR"/>
          </a:p>
        </c:txPr>
        <c:crossAx val="39310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ova Cond Light" panose="020B0306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'SLIDE 36'!$B$20</c:f>
              <c:strCache>
                <c:ptCount val="1"/>
                <c:pt idx="0">
                  <c:v>Grupo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36'!$A$21:$A$29</c:f>
              <c:strCache>
                <c:ptCount val="9"/>
                <c:pt idx="0">
                  <c:v>Educação física</c:v>
                </c:pt>
                <c:pt idx="1">
                  <c:v>Língua portuguesa</c:v>
                </c:pt>
                <c:pt idx="2">
                  <c:v>Historia</c:v>
                </c:pt>
                <c:pt idx="3">
                  <c:v>Matemática</c:v>
                </c:pt>
                <c:pt idx="4">
                  <c:v>Ciências</c:v>
                </c:pt>
                <c:pt idx="5">
                  <c:v>Geografia</c:v>
                </c:pt>
                <c:pt idx="6">
                  <c:v>Língua estrangeira</c:v>
                </c:pt>
                <c:pt idx="7">
                  <c:v>Artes</c:v>
                </c:pt>
                <c:pt idx="8">
                  <c:v>Ensino religioso</c:v>
                </c:pt>
              </c:strCache>
            </c:strRef>
          </c:cat>
          <c:val>
            <c:numRef>
              <c:f>'SLIDE 36'!$B$21:$B$29</c:f>
              <c:numCache>
                <c:formatCode>#,##0.0</c:formatCode>
                <c:ptCount val="9"/>
                <c:pt idx="0">
                  <c:v>74.400000000000006</c:v>
                </c:pt>
                <c:pt idx="1">
                  <c:v>68.5</c:v>
                </c:pt>
                <c:pt idx="2">
                  <c:v>67.7</c:v>
                </c:pt>
                <c:pt idx="3">
                  <c:v>66.3</c:v>
                </c:pt>
                <c:pt idx="4">
                  <c:v>66</c:v>
                </c:pt>
                <c:pt idx="5">
                  <c:v>63.2</c:v>
                </c:pt>
                <c:pt idx="6">
                  <c:v>45.3</c:v>
                </c:pt>
                <c:pt idx="7">
                  <c:v>44.9</c:v>
                </c:pt>
                <c:pt idx="8">
                  <c:v>9.1999999999999993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91-4666-A612-D6BE059C0242}"/>
            </c:ext>
          </c:extLst>
        </c:ser>
        <c:ser>
          <c:idx val="1"/>
          <c:order val="1"/>
          <c:tx>
            <c:strRef>
              <c:f>'SLIDE 36'!$C$20</c:f>
              <c:strCache>
                <c:ptCount val="1"/>
                <c:pt idx="0">
                  <c:v>Grupo 2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36'!$A$21:$A$29</c:f>
              <c:strCache>
                <c:ptCount val="9"/>
                <c:pt idx="0">
                  <c:v>Educação física</c:v>
                </c:pt>
                <c:pt idx="1">
                  <c:v>Língua portuguesa</c:v>
                </c:pt>
                <c:pt idx="2">
                  <c:v>Historia</c:v>
                </c:pt>
                <c:pt idx="3">
                  <c:v>Matemática</c:v>
                </c:pt>
                <c:pt idx="4">
                  <c:v>Ciências</c:v>
                </c:pt>
                <c:pt idx="5">
                  <c:v>Geografia</c:v>
                </c:pt>
                <c:pt idx="6">
                  <c:v>Língua estrangeira</c:v>
                </c:pt>
                <c:pt idx="7">
                  <c:v>Artes</c:v>
                </c:pt>
                <c:pt idx="8">
                  <c:v>Ensino religioso</c:v>
                </c:pt>
              </c:strCache>
            </c:strRef>
          </c:cat>
          <c:val>
            <c:numRef>
              <c:f>'SLIDE 36'!$C$21:$C$29</c:f>
              <c:numCache>
                <c:formatCode>#,##0.0</c:formatCode>
                <c:ptCount val="9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1.5</c:v>
                </c:pt>
                <c:pt idx="4">
                  <c:v>2.2999999999999998</c:v>
                </c:pt>
                <c:pt idx="5">
                  <c:v>0.6</c:v>
                </c:pt>
                <c:pt idx="6">
                  <c:v>0.2</c:v>
                </c:pt>
                <c:pt idx="7">
                  <c:v>4.4000000000000004</c:v>
                </c:pt>
                <c:pt idx="8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F91-4666-A612-D6BE059C0242}"/>
            </c:ext>
          </c:extLst>
        </c:ser>
        <c:ser>
          <c:idx val="2"/>
          <c:order val="2"/>
          <c:tx>
            <c:strRef>
              <c:f>'SLIDE 36'!$D$20</c:f>
              <c:strCache>
                <c:ptCount val="1"/>
                <c:pt idx="0">
                  <c:v>Grupo 3</c:v>
                </c:pt>
              </c:strCache>
            </c:strRef>
          </c:tx>
          <c:spPr>
            <a:solidFill>
              <a:srgbClr val="FFE389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36'!$A$21:$A$29</c:f>
              <c:strCache>
                <c:ptCount val="9"/>
                <c:pt idx="0">
                  <c:v>Educação física</c:v>
                </c:pt>
                <c:pt idx="1">
                  <c:v>Língua portuguesa</c:v>
                </c:pt>
                <c:pt idx="2">
                  <c:v>Historia</c:v>
                </c:pt>
                <c:pt idx="3">
                  <c:v>Matemática</c:v>
                </c:pt>
                <c:pt idx="4">
                  <c:v>Ciências</c:v>
                </c:pt>
                <c:pt idx="5">
                  <c:v>Geografia</c:v>
                </c:pt>
                <c:pt idx="6">
                  <c:v>Língua estrangeira</c:v>
                </c:pt>
                <c:pt idx="7">
                  <c:v>Artes</c:v>
                </c:pt>
                <c:pt idx="8">
                  <c:v>Ensino religioso</c:v>
                </c:pt>
              </c:strCache>
            </c:strRef>
          </c:cat>
          <c:val>
            <c:numRef>
              <c:f>'SLIDE 36'!$D$21:$D$29</c:f>
              <c:numCache>
                <c:formatCode>#,##0.0</c:formatCode>
                <c:ptCount val="9"/>
                <c:pt idx="0">
                  <c:v>13.9</c:v>
                </c:pt>
                <c:pt idx="1">
                  <c:v>18.8</c:v>
                </c:pt>
                <c:pt idx="2">
                  <c:v>22.5</c:v>
                </c:pt>
                <c:pt idx="3">
                  <c:v>22.2</c:v>
                </c:pt>
                <c:pt idx="4">
                  <c:v>22.1</c:v>
                </c:pt>
                <c:pt idx="5">
                  <c:v>26.9</c:v>
                </c:pt>
                <c:pt idx="6">
                  <c:v>41.1</c:v>
                </c:pt>
                <c:pt idx="7">
                  <c:v>38.5</c:v>
                </c:pt>
                <c:pt idx="8">
                  <c:v>71.8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F91-4666-A612-D6BE059C0242}"/>
            </c:ext>
          </c:extLst>
        </c:ser>
        <c:ser>
          <c:idx val="3"/>
          <c:order val="3"/>
          <c:tx>
            <c:strRef>
              <c:f>'SLIDE 36'!$E$20</c:f>
              <c:strCache>
                <c:ptCount val="1"/>
                <c:pt idx="0">
                  <c:v>Grupo 4</c:v>
                </c:pt>
              </c:strCache>
            </c:strRef>
          </c:tx>
          <c:spPr>
            <a:solidFill>
              <a:srgbClr val="FF6D6D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solidFill>
                <a:srgbClr val="EC5214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36'!$A$21:$A$29</c:f>
              <c:strCache>
                <c:ptCount val="9"/>
                <c:pt idx="0">
                  <c:v>Educação física</c:v>
                </c:pt>
                <c:pt idx="1">
                  <c:v>Língua portuguesa</c:v>
                </c:pt>
                <c:pt idx="2">
                  <c:v>Historia</c:v>
                </c:pt>
                <c:pt idx="3">
                  <c:v>Matemática</c:v>
                </c:pt>
                <c:pt idx="4">
                  <c:v>Ciências</c:v>
                </c:pt>
                <c:pt idx="5">
                  <c:v>Geografia</c:v>
                </c:pt>
                <c:pt idx="6">
                  <c:v>Língua estrangeira</c:v>
                </c:pt>
                <c:pt idx="7">
                  <c:v>Artes</c:v>
                </c:pt>
                <c:pt idx="8">
                  <c:v>Ensino religioso</c:v>
                </c:pt>
              </c:strCache>
            </c:strRef>
          </c:cat>
          <c:val>
            <c:numRef>
              <c:f>'SLIDE 36'!$E$21:$E$29</c:f>
              <c:numCache>
                <c:formatCode>#,##0.0</c:formatCode>
                <c:ptCount val="9"/>
                <c:pt idx="0">
                  <c:v>2</c:v>
                </c:pt>
                <c:pt idx="1">
                  <c:v>4.5999999999999996</c:v>
                </c:pt>
                <c:pt idx="2">
                  <c:v>1.8</c:v>
                </c:pt>
                <c:pt idx="3">
                  <c:v>2.5</c:v>
                </c:pt>
                <c:pt idx="4">
                  <c:v>2.2000000000000002</c:v>
                </c:pt>
                <c:pt idx="5">
                  <c:v>1.9</c:v>
                </c:pt>
                <c:pt idx="6">
                  <c:v>5.9</c:v>
                </c:pt>
                <c:pt idx="7">
                  <c:v>3.3</c:v>
                </c:pt>
                <c:pt idx="8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F91-4666-A612-D6BE059C0242}"/>
            </c:ext>
          </c:extLst>
        </c:ser>
        <c:ser>
          <c:idx val="4"/>
          <c:order val="4"/>
          <c:tx>
            <c:strRef>
              <c:f>'SLIDE 36'!$F$20</c:f>
              <c:strCache>
                <c:ptCount val="1"/>
                <c:pt idx="0">
                  <c:v>Grupo 5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36'!$A$21:$A$29</c:f>
              <c:strCache>
                <c:ptCount val="9"/>
                <c:pt idx="0">
                  <c:v>Educação física</c:v>
                </c:pt>
                <c:pt idx="1">
                  <c:v>Língua portuguesa</c:v>
                </c:pt>
                <c:pt idx="2">
                  <c:v>Historia</c:v>
                </c:pt>
                <c:pt idx="3">
                  <c:v>Matemática</c:v>
                </c:pt>
                <c:pt idx="4">
                  <c:v>Ciências</c:v>
                </c:pt>
                <c:pt idx="5">
                  <c:v>Geografia</c:v>
                </c:pt>
                <c:pt idx="6">
                  <c:v>Língua estrangeira</c:v>
                </c:pt>
                <c:pt idx="7">
                  <c:v>Artes</c:v>
                </c:pt>
                <c:pt idx="8">
                  <c:v>Ensino religioso</c:v>
                </c:pt>
              </c:strCache>
            </c:strRef>
          </c:cat>
          <c:val>
            <c:numRef>
              <c:f>'SLIDE 36'!$F$21:$F$29</c:f>
              <c:numCache>
                <c:formatCode>#,##0.0</c:formatCode>
                <c:ptCount val="9"/>
                <c:pt idx="0">
                  <c:v>7.7</c:v>
                </c:pt>
                <c:pt idx="1">
                  <c:v>7.1</c:v>
                </c:pt>
                <c:pt idx="2">
                  <c:v>7</c:v>
                </c:pt>
                <c:pt idx="3">
                  <c:v>7.5</c:v>
                </c:pt>
                <c:pt idx="4">
                  <c:v>7.4</c:v>
                </c:pt>
                <c:pt idx="5">
                  <c:v>7.4</c:v>
                </c:pt>
                <c:pt idx="6">
                  <c:v>7.5</c:v>
                </c:pt>
                <c:pt idx="7">
                  <c:v>8.9</c:v>
                </c:pt>
                <c:pt idx="8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F91-4666-A612-D6BE059C0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93104320"/>
        <c:axId val="393100400"/>
      </c:barChart>
      <c:catAx>
        <c:axId val="393104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 Light" panose="020B0306020202020204" pitchFamily="34" charset="0"/>
                <a:ea typeface="+mn-ea"/>
                <a:cs typeface="+mn-cs"/>
              </a:defRPr>
            </a:pPr>
            <a:endParaRPr lang="pt-BR"/>
          </a:p>
        </c:txPr>
        <c:crossAx val="393100400"/>
        <c:crosses val="autoZero"/>
        <c:auto val="1"/>
        <c:lblAlgn val="ctr"/>
        <c:lblOffset val="100"/>
        <c:noMultiLvlLbl val="0"/>
      </c:catAx>
      <c:valAx>
        <c:axId val="393100400"/>
        <c:scaling>
          <c:orientation val="minMax"/>
          <c:max val="100"/>
        </c:scaling>
        <c:delete val="0"/>
        <c:axPos val="b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 Light" panose="020B0306020202020204" pitchFamily="34" charset="0"/>
                <a:ea typeface="+mn-ea"/>
                <a:cs typeface="+mn-cs"/>
              </a:defRPr>
            </a:pPr>
            <a:endParaRPr lang="pt-BR"/>
          </a:p>
        </c:txPr>
        <c:crossAx val="39310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ova Cond Light" panose="020B0306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'SLIDE 36'!$B$33</c:f>
              <c:strCache>
                <c:ptCount val="1"/>
                <c:pt idx="0">
                  <c:v>Grupo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36'!$A$34:$A$45</c:f>
              <c:strCache>
                <c:ptCount val="12"/>
                <c:pt idx="0">
                  <c:v>Educação física</c:v>
                </c:pt>
                <c:pt idx="1">
                  <c:v>Biologia</c:v>
                </c:pt>
                <c:pt idx="2">
                  <c:v>Matemática</c:v>
                </c:pt>
                <c:pt idx="3">
                  <c:v>Historia</c:v>
                </c:pt>
                <c:pt idx="4">
                  <c:v>Geografia</c:v>
                </c:pt>
                <c:pt idx="5">
                  <c:v>Língua portuguesa</c:v>
                </c:pt>
                <c:pt idx="6">
                  <c:v>Química</c:v>
                </c:pt>
                <c:pt idx="7">
                  <c:v>Artes</c:v>
                </c:pt>
                <c:pt idx="8">
                  <c:v>Física</c:v>
                </c:pt>
                <c:pt idx="9">
                  <c:v>Filosofia</c:v>
                </c:pt>
                <c:pt idx="10">
                  <c:v>Língua estrangeira</c:v>
                </c:pt>
                <c:pt idx="11">
                  <c:v>Sociologia</c:v>
                </c:pt>
              </c:strCache>
            </c:strRef>
          </c:cat>
          <c:val>
            <c:numRef>
              <c:f>'SLIDE 36'!$B$34:$B$45</c:f>
              <c:numCache>
                <c:formatCode>#,##0.0</c:formatCode>
                <c:ptCount val="12"/>
                <c:pt idx="0">
                  <c:v>85.2</c:v>
                </c:pt>
                <c:pt idx="1">
                  <c:v>80.900000000000006</c:v>
                </c:pt>
                <c:pt idx="2">
                  <c:v>78.900000000000006</c:v>
                </c:pt>
                <c:pt idx="3">
                  <c:v>78.099999999999994</c:v>
                </c:pt>
                <c:pt idx="4">
                  <c:v>77.5</c:v>
                </c:pt>
                <c:pt idx="5">
                  <c:v>77.400000000000006</c:v>
                </c:pt>
                <c:pt idx="6">
                  <c:v>66.599999999999994</c:v>
                </c:pt>
                <c:pt idx="7">
                  <c:v>59</c:v>
                </c:pt>
                <c:pt idx="8">
                  <c:v>53.1</c:v>
                </c:pt>
                <c:pt idx="9">
                  <c:v>52.4</c:v>
                </c:pt>
                <c:pt idx="10">
                  <c:v>46.6</c:v>
                </c:pt>
                <c:pt idx="11">
                  <c:v>40.700000000000003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74-46EC-8F53-9A544DD9051E}"/>
            </c:ext>
          </c:extLst>
        </c:ser>
        <c:ser>
          <c:idx val="1"/>
          <c:order val="1"/>
          <c:tx>
            <c:strRef>
              <c:f>'SLIDE 36'!$C$33</c:f>
              <c:strCache>
                <c:ptCount val="1"/>
                <c:pt idx="0">
                  <c:v>Grupo 2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-8.0807147317019457E-17"/>
                  <c:y val="-6.44122383252818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274-46EC-8F53-9A544DD9051E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36'!$A$34:$A$45</c:f>
              <c:strCache>
                <c:ptCount val="12"/>
                <c:pt idx="0">
                  <c:v>Educação física</c:v>
                </c:pt>
                <c:pt idx="1">
                  <c:v>Biologia</c:v>
                </c:pt>
                <c:pt idx="2">
                  <c:v>Matemática</c:v>
                </c:pt>
                <c:pt idx="3">
                  <c:v>Historia</c:v>
                </c:pt>
                <c:pt idx="4">
                  <c:v>Geografia</c:v>
                </c:pt>
                <c:pt idx="5">
                  <c:v>Língua portuguesa</c:v>
                </c:pt>
                <c:pt idx="6">
                  <c:v>Química</c:v>
                </c:pt>
                <c:pt idx="7">
                  <c:v>Artes</c:v>
                </c:pt>
                <c:pt idx="8">
                  <c:v>Física</c:v>
                </c:pt>
                <c:pt idx="9">
                  <c:v>Filosofia</c:v>
                </c:pt>
                <c:pt idx="10">
                  <c:v>Língua estrangeira</c:v>
                </c:pt>
                <c:pt idx="11">
                  <c:v>Sociologia</c:v>
                </c:pt>
              </c:strCache>
            </c:strRef>
          </c:cat>
          <c:val>
            <c:numRef>
              <c:f>'SLIDE 36'!$C$34:$C$45</c:f>
              <c:numCache>
                <c:formatCode>#,##0.0</c:formatCode>
                <c:ptCount val="12"/>
                <c:pt idx="0">
                  <c:v>1.8</c:v>
                </c:pt>
                <c:pt idx="1">
                  <c:v>2.5</c:v>
                </c:pt>
                <c:pt idx="2">
                  <c:v>1.7</c:v>
                </c:pt>
                <c:pt idx="3">
                  <c:v>1.3</c:v>
                </c:pt>
                <c:pt idx="4">
                  <c:v>0.8</c:v>
                </c:pt>
                <c:pt idx="5">
                  <c:v>1.4</c:v>
                </c:pt>
                <c:pt idx="6">
                  <c:v>2.4</c:v>
                </c:pt>
                <c:pt idx="7">
                  <c:v>5.3</c:v>
                </c:pt>
                <c:pt idx="8">
                  <c:v>1.9</c:v>
                </c:pt>
                <c:pt idx="9">
                  <c:v>2.1</c:v>
                </c:pt>
                <c:pt idx="10">
                  <c:v>0.3</c:v>
                </c:pt>
                <c:pt idx="11">
                  <c:v>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274-46EC-8F53-9A544DD9051E}"/>
            </c:ext>
          </c:extLst>
        </c:ser>
        <c:ser>
          <c:idx val="2"/>
          <c:order val="2"/>
          <c:tx>
            <c:strRef>
              <c:f>'SLIDE 36'!$D$33</c:f>
              <c:strCache>
                <c:ptCount val="1"/>
                <c:pt idx="0">
                  <c:v>Grupo 3</c:v>
                </c:pt>
              </c:strCache>
            </c:strRef>
          </c:tx>
          <c:spPr>
            <a:solidFill>
              <a:srgbClr val="FFE389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36'!$A$34:$A$45</c:f>
              <c:strCache>
                <c:ptCount val="12"/>
                <c:pt idx="0">
                  <c:v>Educação física</c:v>
                </c:pt>
                <c:pt idx="1">
                  <c:v>Biologia</c:v>
                </c:pt>
                <c:pt idx="2">
                  <c:v>Matemática</c:v>
                </c:pt>
                <c:pt idx="3">
                  <c:v>Historia</c:v>
                </c:pt>
                <c:pt idx="4">
                  <c:v>Geografia</c:v>
                </c:pt>
                <c:pt idx="5">
                  <c:v>Língua portuguesa</c:v>
                </c:pt>
                <c:pt idx="6">
                  <c:v>Química</c:v>
                </c:pt>
                <c:pt idx="7">
                  <c:v>Artes</c:v>
                </c:pt>
                <c:pt idx="8">
                  <c:v>Física</c:v>
                </c:pt>
                <c:pt idx="9">
                  <c:v>Filosofia</c:v>
                </c:pt>
                <c:pt idx="10">
                  <c:v>Língua estrangeira</c:v>
                </c:pt>
                <c:pt idx="11">
                  <c:v>Sociologia</c:v>
                </c:pt>
              </c:strCache>
            </c:strRef>
          </c:cat>
          <c:val>
            <c:numRef>
              <c:f>'SLIDE 36'!$D$34:$D$45</c:f>
              <c:numCache>
                <c:formatCode>#,##0.0</c:formatCode>
                <c:ptCount val="12"/>
                <c:pt idx="0">
                  <c:v>8.9</c:v>
                </c:pt>
                <c:pt idx="1">
                  <c:v>12</c:v>
                </c:pt>
                <c:pt idx="2">
                  <c:v>14.3</c:v>
                </c:pt>
                <c:pt idx="3">
                  <c:v>17.3</c:v>
                </c:pt>
                <c:pt idx="4">
                  <c:v>17.3</c:v>
                </c:pt>
                <c:pt idx="5">
                  <c:v>12.1</c:v>
                </c:pt>
                <c:pt idx="6">
                  <c:v>24.1</c:v>
                </c:pt>
                <c:pt idx="7">
                  <c:v>29</c:v>
                </c:pt>
                <c:pt idx="8">
                  <c:v>37.200000000000003</c:v>
                </c:pt>
                <c:pt idx="9">
                  <c:v>39.200000000000003</c:v>
                </c:pt>
                <c:pt idx="10">
                  <c:v>40.4</c:v>
                </c:pt>
                <c:pt idx="11">
                  <c:v>48.9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274-46EC-8F53-9A544DD9051E}"/>
            </c:ext>
          </c:extLst>
        </c:ser>
        <c:ser>
          <c:idx val="3"/>
          <c:order val="3"/>
          <c:tx>
            <c:strRef>
              <c:f>'SLIDE 36'!$E$33</c:f>
              <c:strCache>
                <c:ptCount val="1"/>
                <c:pt idx="0">
                  <c:v>Grupo 4</c:v>
                </c:pt>
              </c:strCache>
            </c:strRef>
          </c:tx>
          <c:spPr>
            <a:solidFill>
              <a:srgbClr val="EC5214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36'!$A$34:$A$45</c:f>
              <c:strCache>
                <c:ptCount val="12"/>
                <c:pt idx="0">
                  <c:v>Educação física</c:v>
                </c:pt>
                <c:pt idx="1">
                  <c:v>Biologia</c:v>
                </c:pt>
                <c:pt idx="2">
                  <c:v>Matemática</c:v>
                </c:pt>
                <c:pt idx="3">
                  <c:v>Historia</c:v>
                </c:pt>
                <c:pt idx="4">
                  <c:v>Geografia</c:v>
                </c:pt>
                <c:pt idx="5">
                  <c:v>Língua portuguesa</c:v>
                </c:pt>
                <c:pt idx="6">
                  <c:v>Química</c:v>
                </c:pt>
                <c:pt idx="7">
                  <c:v>Artes</c:v>
                </c:pt>
                <c:pt idx="8">
                  <c:v>Física</c:v>
                </c:pt>
                <c:pt idx="9">
                  <c:v>Filosofia</c:v>
                </c:pt>
                <c:pt idx="10">
                  <c:v>Língua estrangeira</c:v>
                </c:pt>
                <c:pt idx="11">
                  <c:v>Sociologia</c:v>
                </c:pt>
              </c:strCache>
            </c:strRef>
          </c:cat>
          <c:val>
            <c:numRef>
              <c:f>'SLIDE 36'!$E$34:$E$45</c:f>
              <c:numCache>
                <c:formatCode>#,##0.0</c:formatCode>
                <c:ptCount val="12"/>
                <c:pt idx="0">
                  <c:v>2.2000000000000002</c:v>
                </c:pt>
                <c:pt idx="1">
                  <c:v>2.7</c:v>
                </c:pt>
                <c:pt idx="2">
                  <c:v>2.7</c:v>
                </c:pt>
                <c:pt idx="3">
                  <c:v>1.6</c:v>
                </c:pt>
                <c:pt idx="4">
                  <c:v>1.8</c:v>
                </c:pt>
                <c:pt idx="5">
                  <c:v>6.5</c:v>
                </c:pt>
                <c:pt idx="6">
                  <c:v>3.9</c:v>
                </c:pt>
                <c:pt idx="7">
                  <c:v>3.6</c:v>
                </c:pt>
                <c:pt idx="8">
                  <c:v>4.3</c:v>
                </c:pt>
                <c:pt idx="9">
                  <c:v>3.5</c:v>
                </c:pt>
                <c:pt idx="10">
                  <c:v>8.6</c:v>
                </c:pt>
                <c:pt idx="1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274-46EC-8F53-9A544DD9051E}"/>
            </c:ext>
          </c:extLst>
        </c:ser>
        <c:ser>
          <c:idx val="4"/>
          <c:order val="4"/>
          <c:tx>
            <c:strRef>
              <c:f>'SLIDE 36'!$F$33</c:f>
              <c:strCache>
                <c:ptCount val="1"/>
                <c:pt idx="0">
                  <c:v>Grupo 5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4.4077134986225891E-3"/>
                  <c:y val="-6.4412238325282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274-46EC-8F53-9A544DD9051E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36'!$A$34:$A$45</c:f>
              <c:strCache>
                <c:ptCount val="12"/>
                <c:pt idx="0">
                  <c:v>Educação física</c:v>
                </c:pt>
                <c:pt idx="1">
                  <c:v>Biologia</c:v>
                </c:pt>
                <c:pt idx="2">
                  <c:v>Matemática</c:v>
                </c:pt>
                <c:pt idx="3">
                  <c:v>Historia</c:v>
                </c:pt>
                <c:pt idx="4">
                  <c:v>Geografia</c:v>
                </c:pt>
                <c:pt idx="5">
                  <c:v>Língua portuguesa</c:v>
                </c:pt>
                <c:pt idx="6">
                  <c:v>Química</c:v>
                </c:pt>
                <c:pt idx="7">
                  <c:v>Artes</c:v>
                </c:pt>
                <c:pt idx="8">
                  <c:v>Física</c:v>
                </c:pt>
                <c:pt idx="9">
                  <c:v>Filosofia</c:v>
                </c:pt>
                <c:pt idx="10">
                  <c:v>Língua estrangeira</c:v>
                </c:pt>
                <c:pt idx="11">
                  <c:v>Sociologia</c:v>
                </c:pt>
              </c:strCache>
            </c:strRef>
          </c:cat>
          <c:val>
            <c:numRef>
              <c:f>'SLIDE 36'!$F$34:$F$45</c:f>
              <c:numCache>
                <c:formatCode>#,##0.0</c:formatCode>
                <c:ptCount val="12"/>
                <c:pt idx="0">
                  <c:v>1.9</c:v>
                </c:pt>
                <c:pt idx="1">
                  <c:v>1.9</c:v>
                </c:pt>
                <c:pt idx="2">
                  <c:v>2.4</c:v>
                </c:pt>
                <c:pt idx="3">
                  <c:v>1.7</c:v>
                </c:pt>
                <c:pt idx="4">
                  <c:v>2.6</c:v>
                </c:pt>
                <c:pt idx="5">
                  <c:v>2.6</c:v>
                </c:pt>
                <c:pt idx="6">
                  <c:v>3</c:v>
                </c:pt>
                <c:pt idx="7">
                  <c:v>3.1</c:v>
                </c:pt>
                <c:pt idx="8">
                  <c:v>3.5</c:v>
                </c:pt>
                <c:pt idx="9">
                  <c:v>2.8</c:v>
                </c:pt>
                <c:pt idx="10">
                  <c:v>4.0999999999999996</c:v>
                </c:pt>
                <c:pt idx="1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274-46EC-8F53-9A544DD905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93100792"/>
        <c:axId val="393103144"/>
      </c:barChart>
      <c:catAx>
        <c:axId val="393100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 Light" panose="020B0306020202020204" pitchFamily="34" charset="0"/>
                <a:ea typeface="+mn-ea"/>
                <a:cs typeface="+mn-cs"/>
              </a:defRPr>
            </a:pPr>
            <a:endParaRPr lang="pt-BR"/>
          </a:p>
        </c:txPr>
        <c:crossAx val="393103144"/>
        <c:crosses val="autoZero"/>
        <c:auto val="1"/>
        <c:lblAlgn val="ctr"/>
        <c:lblOffset val="100"/>
        <c:noMultiLvlLbl val="0"/>
      </c:catAx>
      <c:valAx>
        <c:axId val="393103144"/>
        <c:scaling>
          <c:orientation val="minMax"/>
          <c:max val="100"/>
        </c:scaling>
        <c:delete val="0"/>
        <c:axPos val="b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 Light" panose="020B0306020202020204" pitchFamily="34" charset="0"/>
                <a:ea typeface="+mn-ea"/>
                <a:cs typeface="+mn-cs"/>
              </a:defRPr>
            </a:pPr>
            <a:endParaRPr lang="pt-BR"/>
          </a:p>
        </c:txPr>
        <c:crossAx val="393100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ova Cond Light" panose="020B0306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80997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0432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xmlns="" id="{F8A09AFF-8BAE-148C-1487-C764232A3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>
            <a:extLst>
              <a:ext uri="{FF2B5EF4-FFF2-40B4-BE49-F238E27FC236}">
                <a16:creationId xmlns:a16="http://schemas.microsoft.com/office/drawing/2014/main" xmlns="" id="{2B50B80B-F96D-43EA-10B5-2288254175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>
            <a:extLst>
              <a:ext uri="{FF2B5EF4-FFF2-40B4-BE49-F238E27FC236}">
                <a16:creationId xmlns:a16="http://schemas.microsoft.com/office/drawing/2014/main" xmlns="" id="{E0146F41-A36D-B1A7-22E7-D48BAE58EF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4907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961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2800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xmlns="" id="{8B1F2289-491A-E70A-40C9-3640C9ACB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>
            <a:extLst>
              <a:ext uri="{FF2B5EF4-FFF2-40B4-BE49-F238E27FC236}">
                <a16:creationId xmlns:a16="http://schemas.microsoft.com/office/drawing/2014/main" xmlns="" id="{91249AD7-8FF8-C0AA-D819-F3635EE5E8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>
            <a:extLst>
              <a:ext uri="{FF2B5EF4-FFF2-40B4-BE49-F238E27FC236}">
                <a16:creationId xmlns:a16="http://schemas.microsoft.com/office/drawing/2014/main" xmlns="" id="{F4C9D683-007C-37CB-987E-E31691C624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7383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8844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5711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411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ctrTitle"/>
          </p:nvPr>
        </p:nvSpPr>
        <p:spPr>
          <a:xfrm>
            <a:off x="360000" y="744575"/>
            <a:ext cx="8424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subTitle" idx="1"/>
          </p:nvPr>
        </p:nvSpPr>
        <p:spPr>
          <a:xfrm>
            <a:off x="360000" y="2834125"/>
            <a:ext cx="8424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body" idx="1"/>
          </p:nvPr>
        </p:nvSpPr>
        <p:spPr>
          <a:xfrm>
            <a:off x="360000" y="1152475"/>
            <a:ext cx="8244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360000" y="1152475"/>
            <a:ext cx="8244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113">
          <p15:clr>
            <a:srgbClr val="EA4335"/>
          </p15:clr>
        </p15:guide>
        <p15:guide id="3" pos="227">
          <p15:clr>
            <a:srgbClr val="EA4335"/>
          </p15:clr>
        </p15:guide>
        <p15:guide id="4" pos="340">
          <p15:clr>
            <a:srgbClr val="EA4335"/>
          </p15:clr>
        </p15:guide>
        <p15:guide id="5" pos="5647">
          <p15:clr>
            <a:srgbClr val="EA4335"/>
          </p15:clr>
        </p15:guide>
        <p15:guide id="6" pos="5533">
          <p15:clr>
            <a:srgbClr val="EA4335"/>
          </p15:clr>
        </p15:guide>
        <p15:guide id="7" pos="5420">
          <p15:clr>
            <a:srgbClr val="EA4335"/>
          </p15:clr>
        </p15:guide>
        <p15:guide id="8" orient="horz" pos="1620">
          <p15:clr>
            <a:srgbClr val="EA4335"/>
          </p15:clr>
        </p15:guide>
        <p15:guide id="9" orient="horz" pos="113">
          <p15:clr>
            <a:srgbClr val="EA4335"/>
          </p15:clr>
        </p15:guide>
        <p15:guide id="10" orient="horz" pos="227">
          <p15:clr>
            <a:srgbClr val="EA4335"/>
          </p15:clr>
        </p15:guide>
        <p15:guide id="11" orient="horz" pos="340">
          <p15:clr>
            <a:srgbClr val="EA4335"/>
          </p15:clr>
        </p15:guide>
        <p15:guide id="12" orient="horz" pos="3127">
          <p15:clr>
            <a:srgbClr val="EA4335"/>
          </p15:clr>
        </p15:guide>
        <p15:guide id="13" orient="horz" pos="3014">
          <p15:clr>
            <a:srgbClr val="EA4335"/>
          </p15:clr>
        </p15:guide>
        <p15:guide id="14" orient="horz" pos="2900">
          <p15:clr>
            <a:srgbClr val="EA4335"/>
          </p15:clr>
        </p15:guide>
        <p15:guide id="15" pos="2033">
          <p15:clr>
            <a:srgbClr val="EA4335"/>
          </p15:clr>
        </p15:guide>
        <p15:guide id="16" pos="3727">
          <p15:clr>
            <a:srgbClr val="EA4335"/>
          </p15:clr>
        </p15:guide>
        <p15:guide id="17" orient="horz" pos="1194">
          <p15:clr>
            <a:srgbClr val="EA4335"/>
          </p15:clr>
        </p15:guide>
        <p15:guide id="18" orient="horz" pos="204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/>
          <p:nvPr/>
        </p:nvSpPr>
        <p:spPr>
          <a:xfrm>
            <a:off x="252423" y="3833649"/>
            <a:ext cx="3566542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aleway Medium"/>
                <a:ea typeface="Raleway Medium"/>
                <a:cs typeface="Raleway Medium"/>
                <a:sym typeface="Raleway Medium"/>
              </a:rPr>
              <a:t>Lucianna Magri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aleway Medium"/>
                <a:ea typeface="Raleway Medium"/>
                <a:cs typeface="Raleway Medium"/>
                <a:sym typeface="Raleway Medium"/>
              </a:rPr>
              <a:t>Coordenadora-geral de formação de professores da Educação Básica - MEC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F5F51E2-BA08-BF1C-AE30-F0A7C8C4BAF0}"/>
              </a:ext>
            </a:extLst>
          </p:cNvPr>
          <p:cNvSpPr txBox="1"/>
          <p:nvPr/>
        </p:nvSpPr>
        <p:spPr>
          <a:xfrm>
            <a:off x="252423" y="1906936"/>
            <a:ext cx="3136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AUDIÊNCIA PÚBLICA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800" b="1" dirty="0">
              <a:solidFill>
                <a:schemeClr val="accent2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APAGÃO DOCENTE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/>
        </p:nvSpPr>
        <p:spPr>
          <a:xfrm>
            <a:off x="3736815" y="538324"/>
            <a:ext cx="5084836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4800"/>
            </a:pPr>
            <a:r>
              <a:rPr lang="pt-BR" sz="1800" b="1" kern="0" dirty="0">
                <a:effectLst/>
                <a:latin typeface="Raleway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3. Aprimoramento do ENADE das Licenciaturas</a:t>
            </a:r>
            <a:endParaRPr lang="pt-BR" sz="1800" kern="100" dirty="0">
              <a:effectLst/>
              <a:latin typeface="Raleway Mediu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3915783" y="1756925"/>
            <a:ext cx="4726900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1800"/>
            </a:pPr>
            <a:r>
              <a:rPr lang="pt-BR" kern="100" dirty="0">
                <a:effectLst/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Aprimorar a capacidade do ENADE em avaliar se os licenciandos desenvolveram os conhecimentos necessários para exercer a futura profissão, foi proposta a elaboração de provas específicas para cada uma das áreas das licenciaturas, a partir da discussão de matrizes que representem o conjunto de conhecimentos próprios da docência.</a:t>
            </a:r>
          </a:p>
          <a:p>
            <a:pPr>
              <a:buSzPts val="1800"/>
            </a:pPr>
            <a:endParaRPr lang="pt-BR" kern="100" dirty="0">
              <a:effectLst/>
              <a:latin typeface="Raleway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ts val="1800"/>
            </a:pPr>
            <a:r>
              <a:rPr lang="pt-BR" dirty="0">
                <a:effectLst/>
                <a:latin typeface="Raleway" pitchFamily="2" charset="0"/>
                <a:ea typeface="Calibri" panose="020F0502020204030204" pitchFamily="34" charset="0"/>
              </a:rPr>
              <a:t>Destaca-se que o Inep iniciou os esforços nessa direção, instituindo comissão assessora para subsidiar a reformulação dos instrumentos de avaliação dos cursos de licenciatura no âmbito do ENADE.</a:t>
            </a:r>
            <a:endParaRPr b="0" i="0" u="none" strike="noStrike" cap="none" dirty="0">
              <a:solidFill>
                <a:srgbClr val="434343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F4923DD-73FA-F040-9DFF-FE035F249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92" y="1850315"/>
            <a:ext cx="3193392" cy="329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85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/>
          <p:nvPr/>
        </p:nvSpPr>
        <p:spPr>
          <a:xfrm>
            <a:off x="3508558" y="501491"/>
            <a:ext cx="5320364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4800"/>
            </a:pPr>
            <a:r>
              <a:rPr lang="pt-BR" sz="1800" b="1" kern="100" dirty="0">
                <a:effectLst/>
                <a:latin typeface="Raleway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4. Institucionalizar e ampliar as iniciativas voltadas para o fortalecimento da formação teórico-prática dos licenciandos</a:t>
            </a:r>
            <a:endParaRPr lang="pt-BR" sz="1800" kern="100" dirty="0">
              <a:effectLst/>
              <a:latin typeface="Raleway Mediu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3345628" y="2109038"/>
            <a:ext cx="5584035" cy="169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>
              <a:buSzPts val="1800"/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rgbClr val="000000"/>
                </a:solidFill>
                <a:effectLst/>
                <a:latin typeface="Raleway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Agregar o Pibid e o Programa Residência Pedagógica em uma única iniciativa;</a:t>
            </a:r>
            <a:endParaRPr lang="pt-BR" kern="100" dirty="0">
              <a:latin typeface="Raleway Medium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SzPts val="1800"/>
              <a:buFont typeface="Arial" panose="020B0604020202020204" pitchFamily="34" charset="0"/>
              <a:buChar char="•"/>
            </a:pPr>
            <a:endParaRPr lang="pt-BR" kern="100" dirty="0">
              <a:solidFill>
                <a:srgbClr val="000000"/>
              </a:solidFill>
              <a:effectLst/>
              <a:latin typeface="Raleway Medium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SzPts val="1800"/>
              <a:buFont typeface="Arial" panose="020B0604020202020204" pitchFamily="34" charset="0"/>
              <a:buChar char="•"/>
            </a:pPr>
            <a:r>
              <a:rPr lang="pt-BR" kern="100" dirty="0">
                <a:latin typeface="Raleway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Incentivar programas de universidades públicas e privadas, que articulam formação inicial e continuada na relação com as redes de ensino. </a:t>
            </a:r>
            <a:endParaRPr lang="pt-BR" kern="100" dirty="0">
              <a:solidFill>
                <a:srgbClr val="000000"/>
              </a:solidFill>
              <a:effectLst/>
              <a:latin typeface="Raleway Medium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SzPts val="1800"/>
              <a:buFont typeface="Arial" panose="020B0604020202020204" pitchFamily="34" charset="0"/>
              <a:buChar char="•"/>
            </a:pPr>
            <a:endParaRPr lang="pt-BR" kern="100" dirty="0">
              <a:solidFill>
                <a:srgbClr val="000000"/>
              </a:solidFill>
              <a:effectLst/>
              <a:latin typeface="Raleway Medium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11B32AB-325E-C100-26FA-A2CD03FCCE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6232" r="25294"/>
          <a:stretch/>
        </p:blipFill>
        <p:spPr>
          <a:xfrm>
            <a:off x="914400" y="-237940"/>
            <a:ext cx="6519134" cy="348034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696FA32-9AD0-BDCA-03ED-E486DB073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814" y="2208536"/>
            <a:ext cx="4954879" cy="293496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15B8C6D-C87F-8087-3190-3471A700E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07" y="2390142"/>
            <a:ext cx="3603129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98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6">
          <a:extLst>
            <a:ext uri="{FF2B5EF4-FFF2-40B4-BE49-F238E27FC236}">
              <a16:creationId xmlns:a16="http://schemas.microsoft.com/office/drawing/2014/main" xmlns="" id="{32D9E9F9-1602-1245-72DE-A6D04D894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9;p5">
            <a:extLst>
              <a:ext uri="{FF2B5EF4-FFF2-40B4-BE49-F238E27FC236}">
                <a16:creationId xmlns:a16="http://schemas.microsoft.com/office/drawing/2014/main" xmlns="" id="{75E5BD2F-7918-E848-E6C0-69F5990B9223}"/>
              </a:ext>
            </a:extLst>
          </p:cNvPr>
          <p:cNvSpPr txBox="1"/>
          <p:nvPr/>
        </p:nvSpPr>
        <p:spPr>
          <a:xfrm>
            <a:off x="2033195" y="826283"/>
            <a:ext cx="7034823" cy="1368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>
              <a:buSzPts val="4800"/>
            </a:pPr>
            <a:endParaRPr lang="pt-BR" sz="1600" kern="100" dirty="0">
              <a:effectLst/>
              <a:latin typeface="Raleway Mediu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C4F9007-69A8-9CDA-5F56-08767778B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226" y="2358371"/>
            <a:ext cx="6413548" cy="42675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62C2837-C0EA-1299-5EA6-7C7700DCCD70}"/>
              </a:ext>
            </a:extLst>
          </p:cNvPr>
          <p:cNvSpPr txBox="1"/>
          <p:nvPr/>
        </p:nvSpPr>
        <p:spPr>
          <a:xfrm>
            <a:off x="4491437" y="970490"/>
            <a:ext cx="457658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 a finalidade de propor políticas de melhoria para a formação inicial de professores, o Ministério da Educação (MEC) constituiu, por meio da Portaria nº 604, de 30 de março de 2023, Grupo de Trabalho (GT) de caráter consultivo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  <a:endParaRPr lang="pt-BR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 sz="20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PNE 2024/2034;</a:t>
            </a:r>
          </a:p>
          <a:p>
            <a:endParaRPr lang="pt-BR" sz="1600" b="1" dirty="0"/>
          </a:p>
          <a:p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443364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/>
        </p:nvSpPr>
        <p:spPr>
          <a:xfrm>
            <a:off x="2618509" y="666714"/>
            <a:ext cx="6078085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>
              <a:buSzPts val="4800"/>
            </a:pPr>
            <a:r>
              <a:rPr lang="pt-BR" sz="1600" b="1" kern="100" dirty="0">
                <a:latin typeface="Raleway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t-BR" sz="1600" b="1" kern="100" dirty="0">
                <a:effectLst/>
                <a:latin typeface="Raleway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Elaboração de diagnóstico detalhado acerca dos desafios para equilibrar a oferta e a demanda por professores no país</a:t>
            </a:r>
            <a:endParaRPr lang="pt-BR" sz="1600" kern="100" dirty="0">
              <a:effectLst/>
              <a:latin typeface="Raleway Mediu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3346974" y="1706827"/>
            <a:ext cx="5495812" cy="3123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kern="100" dirty="0">
                <a:effectLst/>
                <a:latin typeface="Raleway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Atratividade de candidatos para os cursos de licenciatura;</a:t>
            </a:r>
            <a:endParaRPr lang="pt-BR" kern="100" dirty="0">
              <a:latin typeface="Raleway Mediu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kern="100" dirty="0">
                <a:effectLst/>
                <a:latin typeface="Raleway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Permanência e conclusão dos cursos;</a:t>
            </a:r>
            <a:endParaRPr lang="pt-BR" kern="100" dirty="0">
              <a:latin typeface="Raleway Mediu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kern="100" dirty="0">
                <a:effectLst/>
                <a:latin typeface="Raleway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Oportunidades de ingresso na carreira por meio de concursos públicos;</a:t>
            </a:r>
            <a:endParaRPr lang="pt-BR" kern="100" dirty="0">
              <a:latin typeface="Raleway Mediu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kern="100" dirty="0">
                <a:effectLst/>
                <a:latin typeface="Raleway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Alocação dos professores às escolas e às turmas;</a:t>
            </a:r>
            <a:endParaRPr lang="pt-BR" kern="100" dirty="0">
              <a:latin typeface="Raleway Mediu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kern="100" dirty="0">
                <a:effectLst/>
                <a:latin typeface="Raleway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Permanência dos professores na carreira. </a:t>
            </a:r>
          </a:p>
          <a:p>
            <a:pPr marL="171450" indent="-1714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kern="100" dirty="0">
                <a:effectLst/>
                <a:latin typeface="Raleway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Necessário diagnóstico acerca da falta de professores com formação adequada nas redes de ensino do país, por área do conhecimento e por unidade da federação, </a:t>
            </a:r>
            <a:r>
              <a:rPr lang="pt-BR" kern="100" dirty="0">
                <a:latin typeface="Raleway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que revele a</a:t>
            </a:r>
            <a:r>
              <a:rPr lang="pt-BR" kern="100" dirty="0">
                <a:effectLst/>
                <a:latin typeface="Raleway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s causas dessa falta e dos elevados índices observados.</a:t>
            </a:r>
            <a:r>
              <a:rPr lang="pt-BR" dirty="0">
                <a:effectLst/>
                <a:latin typeface="Raleway Medium" pitchFamily="2" charset="0"/>
                <a:ea typeface="Calibri" panose="020F0502020204030204" pitchFamily="34" charset="0"/>
              </a:rPr>
              <a:t> </a:t>
            </a:r>
            <a:endParaRPr b="0" i="0" u="none" strike="noStrike" cap="none" dirty="0">
              <a:solidFill>
                <a:srgbClr val="434343"/>
              </a:solidFill>
              <a:latin typeface="Raleway Medium" pitchFamily="2" charset="0"/>
              <a:ea typeface="Raleway Medium"/>
              <a:cs typeface="Raleway Medium"/>
              <a:sym typeface="Raleway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83892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/>
        </p:nvSpPr>
        <p:spPr>
          <a:xfrm>
            <a:off x="3639264" y="598215"/>
            <a:ext cx="5517083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4800"/>
            </a:pPr>
            <a:r>
              <a:rPr lang="pt-BR" sz="1600" b="1" dirty="0">
                <a:latin typeface="Raleway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pt-BR" sz="1600" b="1" kern="0" dirty="0">
                <a:effectLst/>
                <a:latin typeface="Raleway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Melhoria e mai</a:t>
            </a:r>
            <a:r>
              <a:rPr lang="pt-BR" sz="1600" b="1" dirty="0">
                <a:latin typeface="Raleway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pt-BR" sz="1600" b="1" kern="0" dirty="0">
                <a:effectLst/>
                <a:latin typeface="Raleway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rigor na regulação dos cursos de licenciatura ofertados </a:t>
            </a:r>
            <a:r>
              <a:rPr lang="pt-BR" sz="1600" b="1" kern="100" dirty="0">
                <a:effectLst/>
                <a:latin typeface="Raleway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na modalidade a distância</a:t>
            </a:r>
            <a:r>
              <a:rPr lang="pt-BR" sz="1600" kern="100" dirty="0">
                <a:effectLst/>
                <a:latin typeface="Raleway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BR" sz="1600" b="1" kern="0" dirty="0">
                <a:effectLst/>
                <a:latin typeface="Raleway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EaD)</a:t>
            </a:r>
            <a:endParaRPr sz="1600" b="0" i="0" u="none" strike="noStrike" cap="none" dirty="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3626917" y="1665655"/>
            <a:ext cx="5517083" cy="347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50" indent="-171450">
              <a:buSzPts val="1800"/>
              <a:buFont typeface="Arial" panose="020B0604020202020204" pitchFamily="34" charset="0"/>
              <a:buChar char="•"/>
            </a:pPr>
            <a:r>
              <a:rPr lang="pt-BR" dirty="0">
                <a:latin typeface="Raleway Medium" pitchFamily="2" charset="0"/>
                <a:ea typeface="Calibri" panose="020F0502020204030204" pitchFamily="34" charset="0"/>
              </a:rPr>
              <a:t>E</a:t>
            </a:r>
            <a:r>
              <a:rPr lang="pt-BR" dirty="0">
                <a:effectLst/>
                <a:latin typeface="Raleway Medium" pitchFamily="2" charset="0"/>
                <a:ea typeface="Calibri" panose="020F0502020204030204" pitchFamily="34" charset="0"/>
              </a:rPr>
              <a:t>mpreender esforços para que a formação inicial dos profissionais do magistério seja, preferencialmente, realizada por meio do ensino presencial, conforme estabelecido pela LDB (art. 62, § 3º)</a:t>
            </a:r>
          </a:p>
          <a:p>
            <a:pPr marL="171450" indent="-171450">
              <a:buSzPts val="1800"/>
              <a:buFont typeface="Arial" panose="020B0604020202020204" pitchFamily="34" charset="0"/>
              <a:buChar char="•"/>
            </a:pPr>
            <a:endParaRPr lang="pt-BR" dirty="0">
              <a:effectLst/>
              <a:latin typeface="Raleway Medium" pitchFamily="2" charset="0"/>
              <a:ea typeface="Calibri" panose="020F0502020204030204" pitchFamily="34" charset="0"/>
            </a:endParaRPr>
          </a:p>
          <a:p>
            <a:pPr marL="171450" indent="-171450">
              <a:buSzPts val="1800"/>
              <a:buFont typeface="Arial" panose="020B0604020202020204" pitchFamily="34" charset="0"/>
              <a:buChar char="•"/>
            </a:pPr>
            <a:r>
              <a:rPr lang="pt-BR" kern="100" dirty="0">
                <a:latin typeface="Raleway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Maior </a:t>
            </a:r>
            <a:r>
              <a:rPr lang="pt-BR" kern="100" dirty="0">
                <a:effectLst/>
                <a:latin typeface="Raleway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rigor nos processos de regulação e supervisão de cursos de licenciatura ofertados em EaD;</a:t>
            </a:r>
          </a:p>
          <a:p>
            <a:pPr marL="171450" indent="-171450">
              <a:buSzPts val="1800"/>
              <a:buFont typeface="Arial" panose="020B0604020202020204" pitchFamily="34" charset="0"/>
              <a:buChar char="•"/>
            </a:pPr>
            <a:endParaRPr lang="pt-BR" kern="100" dirty="0">
              <a:effectLst/>
              <a:latin typeface="Raleway Medium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SzPts val="1800"/>
              <a:buFont typeface="Arial" panose="020B0604020202020204" pitchFamily="34" charset="0"/>
              <a:buChar char="•"/>
            </a:pPr>
            <a:r>
              <a:rPr lang="pt-BR" kern="100" dirty="0">
                <a:effectLst/>
                <a:latin typeface="Raleway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Incluir condicionalidades que limitem o crescimento indiscriminado da oferta de novas vagas nessa modalidade;</a:t>
            </a:r>
          </a:p>
          <a:p>
            <a:pPr marL="171450" indent="-171450">
              <a:buSzPts val="1800"/>
              <a:buFont typeface="Arial" panose="020B0604020202020204" pitchFamily="34" charset="0"/>
              <a:buChar char="•"/>
            </a:pPr>
            <a:endParaRPr lang="pt-BR" kern="100" dirty="0">
              <a:effectLst/>
              <a:latin typeface="Raleway Medium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SzPts val="1800"/>
              <a:buFont typeface="Arial" panose="020B0604020202020204" pitchFamily="34" charset="0"/>
              <a:buChar char="•"/>
            </a:pPr>
            <a:r>
              <a:rPr lang="pt-BR" kern="100" dirty="0">
                <a:latin typeface="Raleway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pt-BR" kern="100" dirty="0">
                <a:effectLst/>
                <a:latin typeface="Raleway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espeitando aos critérios de qualidade como, por exemplo, os relativos à existência de quadros docentes fixos e da relação professor-tutor-alunos.</a:t>
            </a:r>
            <a:endParaRPr lang="pt-BR" b="0" i="0" u="none" strike="noStrike" cap="none" dirty="0">
              <a:solidFill>
                <a:srgbClr val="434343"/>
              </a:solidFill>
              <a:latin typeface="Raleway Medium" pitchFamily="2" charset="0"/>
              <a:ea typeface="Raleway Medium"/>
              <a:cs typeface="Raleway Medium"/>
              <a:sym typeface="Raleway Medium"/>
            </a:endParaRPr>
          </a:p>
          <a:p>
            <a:pPr algn="r">
              <a:buSzPts val="1800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sz="1800" b="0" i="0" u="none" strike="noStrike" cap="none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70425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0">
          <a:extLst>
            <a:ext uri="{FF2B5EF4-FFF2-40B4-BE49-F238E27FC236}">
              <a16:creationId xmlns:a16="http://schemas.microsoft.com/office/drawing/2014/main" xmlns="" id="{2A2179F3-77B9-D046-A36F-ED5FBA05E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DC63827-4211-13BD-E03D-BC40E3B26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209" y="-20843"/>
            <a:ext cx="3546489" cy="517420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1613DAF-F492-BF67-FF03-35AFE049CE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3675" y="1294761"/>
            <a:ext cx="2387742" cy="255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61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FFF3142C-5A97-C1D8-EBE0-8385FAED3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35066" cy="51435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386DB11-1159-FAE3-2AF7-6850FE092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117" y="1338090"/>
            <a:ext cx="2457793" cy="24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83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xmlns="" id="{D8203EA0-DFA8-941E-064A-9757D94B6E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8463389"/>
              </p:ext>
            </p:extLst>
          </p:nvPr>
        </p:nvGraphicFramePr>
        <p:xfrm>
          <a:off x="907676" y="925158"/>
          <a:ext cx="7031468" cy="4218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C14E17E6-FDB9-2CE5-4864-76C81D3E8F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7977" y="215154"/>
            <a:ext cx="8236324" cy="517992"/>
          </a:xfrm>
        </p:spPr>
        <p:txBody>
          <a:bodyPr/>
          <a:lstStyle/>
          <a:p>
            <a:pPr algn="l"/>
            <a:r>
              <a:rPr lang="pt-BR" sz="1600" b="1" kern="1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Gráfico 1. Indicador de Adequação da Formação Docente para os Anos Iniciais do Ensino Fundamental - 2021</a:t>
            </a:r>
            <a:endParaRPr lang="pt-BR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853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xmlns="" id="{A4E006F0-3E84-963C-45C6-733126A4F0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6828143"/>
              </p:ext>
            </p:extLst>
          </p:nvPr>
        </p:nvGraphicFramePr>
        <p:xfrm>
          <a:off x="710005" y="1054249"/>
          <a:ext cx="6895651" cy="4001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2B8F98A0-6313-B7D1-0082-8DC7BB611B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0831" y="197074"/>
            <a:ext cx="7945437" cy="573088"/>
          </a:xfrm>
        </p:spPr>
        <p:txBody>
          <a:bodyPr/>
          <a:lstStyle/>
          <a:p>
            <a:r>
              <a:rPr lang="pt-BR" sz="16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Gráfico 2. Indicador de Adequação da Formação Docente para os Anos Finais do Ensino Fundamental – 2021</a:t>
            </a:r>
            <a:endParaRPr lang="pt-BR" sz="15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223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xmlns="" id="{6E6076B2-1AC7-BAF8-C81B-516578EC9A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203703"/>
              </p:ext>
            </p:extLst>
          </p:nvPr>
        </p:nvGraphicFramePr>
        <p:xfrm>
          <a:off x="622300" y="860612"/>
          <a:ext cx="7295328" cy="4209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9AB6D13A-08F7-B357-EBEC-039B3D81F7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0060" y="73603"/>
            <a:ext cx="7600576" cy="573088"/>
          </a:xfrm>
        </p:spPr>
        <p:txBody>
          <a:bodyPr/>
          <a:lstStyle/>
          <a:p>
            <a:r>
              <a:rPr lang="pt-BR" sz="16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Gráfico 3. Indicador de Adequação da Formação Docente para o Ensino Médio – 2021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91622278"/>
      </p:ext>
    </p:extLst>
  </p:cSld>
  <p:clrMapOvr>
    <a:masterClrMapping/>
  </p:clrMapOvr>
</p:sld>
</file>

<file path=ppt/theme/theme1.xml><?xml version="1.0" encoding="utf-8"?>
<a:theme xmlns:a="http://schemas.openxmlformats.org/drawingml/2006/main" name="Gruv">
  <a:themeElements>
    <a:clrScheme name="Simple Light">
      <a:dk1>
        <a:srgbClr val="0096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466</Words>
  <Application>Microsoft Office PowerPoint</Application>
  <PresentationFormat>Apresentação na tela (16:9)</PresentationFormat>
  <Paragraphs>36</Paragraphs>
  <Slides>13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2" baseType="lpstr">
      <vt:lpstr>Raleway Medium</vt:lpstr>
      <vt:lpstr>Times New Roman</vt:lpstr>
      <vt:lpstr>Arial</vt:lpstr>
      <vt:lpstr>Playfair Display</vt:lpstr>
      <vt:lpstr>Raleway Black</vt:lpstr>
      <vt:lpstr>Raleway</vt:lpstr>
      <vt:lpstr>Helvetica Neue</vt:lpstr>
      <vt:lpstr>Calibri</vt:lpstr>
      <vt:lpstr>Gruv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Gráfico 1. Indicador de Adequação da Formação Docente para os Anos Iniciais do Ensino Fundamental - 2021</vt:lpstr>
      <vt:lpstr>Gráfico 2. Indicador de Adequação da Formação Docente para os Anos Finais do Ensino Fundamental – 2021</vt:lpstr>
      <vt:lpstr>Gráfico 3. Indicador de Adequação da Formação Docente para o Ensino Médio – 2021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Kamila de Souza Silva</cp:lastModifiedBy>
  <cp:revision>15</cp:revision>
  <dcterms:modified xsi:type="dcterms:W3CDTF">2024-12-11T20:04:29Z</dcterms:modified>
</cp:coreProperties>
</file>