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9" r:id="rId4"/>
    <p:sldId id="258" r:id="rId5"/>
    <p:sldId id="262" r:id="rId6"/>
    <p:sldId id="263" r:id="rId7"/>
    <p:sldId id="264" r:id="rId8"/>
    <p:sldId id="265" r:id="rId9"/>
    <p:sldId id="276" r:id="rId10"/>
    <p:sldId id="269" r:id="rId11"/>
    <p:sldId id="277" r:id="rId12"/>
    <p:sldId id="273" r:id="rId13"/>
    <p:sldId id="274" r:id="rId14"/>
    <p:sldId id="27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3"/>
  </p:normalViewPr>
  <p:slideViewPr>
    <p:cSldViewPr snapToGrid="0">
      <p:cViewPr>
        <p:scale>
          <a:sx n="110" d="100"/>
          <a:sy n="110" d="100"/>
        </p:scale>
        <p:origin x="632" y="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40547-8201-5249-8A94-3C3F3D87ED3B}" type="datetimeFigureOut">
              <a:rPr lang="pt-BR" smtClean="0"/>
              <a:t>11/09/2024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C19BEF-41AF-8A4A-96DD-E83D9D7D4B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8113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9/11/24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1F501C-85A2-5AB9-7B88-DF00A253E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3945" y="3277590"/>
            <a:ext cx="7766936" cy="1502229"/>
          </a:xfrm>
        </p:spPr>
        <p:txBody>
          <a:bodyPr/>
          <a:lstStyle/>
          <a:p>
            <a:r>
              <a:rPr lang="pt-BR" sz="4400" b="1" dirty="0">
                <a:solidFill>
                  <a:schemeClr val="accent2"/>
                </a:solidFill>
              </a:rPr>
              <a:t>AVALIAÇÕES INTERNACIONAIS E O SISTEMA EDUCACIONAL BRASILEIRO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153F960-5259-EE44-992D-D6E36A290F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3945" y="4929606"/>
            <a:ext cx="7766936" cy="1096899"/>
          </a:xfrm>
        </p:spPr>
        <p:txBody>
          <a:bodyPr>
            <a:normAutofit/>
          </a:bodyPr>
          <a:lstStyle/>
          <a:p>
            <a:r>
              <a:rPr lang="pt-BR" sz="2000" dirty="0"/>
              <a:t>Claudia Costin</a:t>
            </a:r>
          </a:p>
        </p:txBody>
      </p:sp>
    </p:spTree>
    <p:extLst>
      <p:ext uri="{BB962C8B-B14F-4D97-AF65-F5344CB8AC3E}">
        <p14:creationId xmlns:p14="http://schemas.microsoft.com/office/powerpoint/2010/main" val="900838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F818FDA6-1A6A-1E9F-FD81-17FC86015566}"/>
              </a:ext>
            </a:extLst>
          </p:cNvPr>
          <p:cNvSpPr/>
          <p:nvPr/>
        </p:nvSpPr>
        <p:spPr>
          <a:xfrm>
            <a:off x="7006442" y="0"/>
            <a:ext cx="518555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71F501C-85A2-5AB9-7B88-DF00A253E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7162" y="-1"/>
            <a:ext cx="10677675" cy="1646302"/>
          </a:xfrm>
        </p:spPr>
        <p:txBody>
          <a:bodyPr/>
          <a:lstStyle/>
          <a:p>
            <a:pPr algn="l"/>
            <a:r>
              <a:rPr lang="pt-BR" sz="4000" b="1" dirty="0">
                <a:solidFill>
                  <a:schemeClr val="accent3"/>
                </a:solidFill>
              </a:rPr>
              <a:t>POLÍTICAS EDUCACIONAIS </a:t>
            </a:r>
            <a:r>
              <a:rPr lang="pt-BR" sz="4000" b="1" dirty="0">
                <a:solidFill>
                  <a:srgbClr val="EB6209"/>
                </a:solidFill>
              </a:rPr>
              <a:t>PARA O PAÍS</a:t>
            </a:r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1F97272B-D939-E5E0-9ACD-2EDAA0CE9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9994" y="2124323"/>
            <a:ext cx="11187839" cy="2609353"/>
          </a:xfrm>
        </p:spPr>
        <p:txBody>
          <a:bodyPr>
            <a:noAutofit/>
          </a:bodyPr>
          <a:lstStyle/>
          <a:p>
            <a:pPr marL="857250" indent="-425250" algn="l">
              <a:spcBef>
                <a:spcPts val="2500"/>
              </a:spcBef>
              <a:buClr>
                <a:schemeClr val="accent4"/>
              </a:buClr>
              <a:buFont typeface="Wingdings" pitchFamily="2" charset="2"/>
              <a:buChar char="§"/>
            </a:pPr>
            <a:r>
              <a:rPr lang="pt-BR" sz="2100" dirty="0"/>
              <a:t>Escolas em tempo integral e professores prioritariamente alocados a uma única escola.</a:t>
            </a:r>
          </a:p>
          <a:p>
            <a:pPr marL="857250" indent="-425250" algn="l">
              <a:spcBef>
                <a:spcPts val="2500"/>
              </a:spcBef>
              <a:buClr>
                <a:schemeClr val="accent4"/>
              </a:buClr>
              <a:buFont typeface="Wingdings" pitchFamily="2" charset="2"/>
              <a:buChar char="§"/>
            </a:pPr>
            <a:r>
              <a:rPr lang="pt-BR" sz="2100" dirty="0"/>
              <a:t>Formação específica para o tempo integral para todos os profissionais da Educação.</a:t>
            </a:r>
          </a:p>
          <a:p>
            <a:pPr marL="857250" indent="-425250" algn="l">
              <a:spcBef>
                <a:spcPts val="2500"/>
              </a:spcBef>
              <a:buClr>
                <a:schemeClr val="accent4"/>
              </a:buClr>
              <a:buFont typeface="Wingdings" pitchFamily="2" charset="2"/>
              <a:buChar char="§"/>
            </a:pPr>
            <a:r>
              <a:rPr lang="pt-BR" sz="2100" dirty="0"/>
              <a:t>Obsessão por equidade. </a:t>
            </a:r>
          </a:p>
          <a:p>
            <a:pPr marL="857250" indent="-425250" algn="l">
              <a:spcBef>
                <a:spcPts val="2500"/>
              </a:spcBef>
              <a:buClr>
                <a:schemeClr val="accent4"/>
              </a:buClr>
              <a:buFont typeface="Wingdings" pitchFamily="2" charset="2"/>
              <a:buChar char="§"/>
            </a:pPr>
            <a:r>
              <a:rPr lang="pt-BR" sz="2100" dirty="0"/>
              <a:t>Fortalecer as políticas voltadas à Primeira Infância, iniciar a alfabetização na pré-escola, de forma lúdica.</a:t>
            </a:r>
          </a:p>
          <a:p>
            <a:pPr marL="857250" indent="-425250" algn="l">
              <a:spcBef>
                <a:spcPts val="2500"/>
              </a:spcBef>
              <a:buClr>
                <a:schemeClr val="accent4"/>
              </a:buClr>
              <a:buFont typeface="Wingdings" pitchFamily="2" charset="2"/>
              <a:buChar char="§"/>
            </a:pPr>
            <a:r>
              <a:rPr lang="pt-BR" sz="2100" dirty="0"/>
              <a:t>Atuar em rede dentro de cada território, para construir equidade.</a:t>
            </a:r>
          </a:p>
          <a:p>
            <a:pPr marL="857250" indent="-425250" algn="l">
              <a:spcBef>
                <a:spcPts val="2500"/>
              </a:spcBef>
              <a:buClr>
                <a:schemeClr val="accent4"/>
              </a:buClr>
              <a:buFont typeface="Wingdings" pitchFamily="2" charset="2"/>
              <a:buChar char="§"/>
            </a:pPr>
            <a:r>
              <a:rPr lang="pt-BR" sz="2100" dirty="0"/>
              <a:t>Trabalhar com dados de aprendizagem e com base em evidências científicas.</a:t>
            </a:r>
          </a:p>
        </p:txBody>
      </p:sp>
    </p:spTree>
    <p:extLst>
      <p:ext uri="{BB962C8B-B14F-4D97-AF65-F5344CB8AC3E}">
        <p14:creationId xmlns:p14="http://schemas.microsoft.com/office/powerpoint/2010/main" val="17005805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F818FDA6-1A6A-1E9F-FD81-17FC86015566}"/>
              </a:ext>
            </a:extLst>
          </p:cNvPr>
          <p:cNvSpPr/>
          <p:nvPr/>
        </p:nvSpPr>
        <p:spPr>
          <a:xfrm>
            <a:off x="7006442" y="0"/>
            <a:ext cx="518555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71F501C-85A2-5AB9-7B88-DF00A253E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7162" y="-1"/>
            <a:ext cx="10677675" cy="1646302"/>
          </a:xfrm>
        </p:spPr>
        <p:txBody>
          <a:bodyPr/>
          <a:lstStyle/>
          <a:p>
            <a:pPr algn="l"/>
            <a:r>
              <a:rPr lang="pt-BR" sz="4000" b="1" dirty="0">
                <a:solidFill>
                  <a:schemeClr val="accent4"/>
                </a:solidFill>
              </a:rPr>
              <a:t>PNE</a:t>
            </a:r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1F97272B-D939-E5E0-9ACD-2EDAA0CE9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2121" y="1858105"/>
            <a:ext cx="11187839" cy="2609353"/>
          </a:xfrm>
        </p:spPr>
        <p:txBody>
          <a:bodyPr>
            <a:noAutofit/>
          </a:bodyPr>
          <a:lstStyle/>
          <a:p>
            <a:pPr marL="857250" indent="-425250" algn="l">
              <a:spcBef>
                <a:spcPts val="2500"/>
              </a:spcBef>
              <a:buClr>
                <a:schemeClr val="accent4"/>
              </a:buClr>
              <a:buFont typeface="Wingdings" pitchFamily="2" charset="2"/>
              <a:buChar char="§"/>
            </a:pPr>
            <a:r>
              <a:rPr lang="pt-BR" sz="2100" dirty="0"/>
              <a:t>Integrar diferentes metas.</a:t>
            </a:r>
          </a:p>
          <a:p>
            <a:pPr marL="857250" indent="-425250" algn="l">
              <a:spcBef>
                <a:spcPts val="2500"/>
              </a:spcBef>
              <a:buClr>
                <a:schemeClr val="accent4"/>
              </a:buClr>
              <a:buFont typeface="Wingdings" pitchFamily="2" charset="2"/>
              <a:buChar char="§"/>
            </a:pPr>
            <a:r>
              <a:rPr lang="pt-BR" sz="2100" dirty="0"/>
              <a:t>Escolas em tempo integral e professores com dedicação exclusiva.</a:t>
            </a:r>
          </a:p>
          <a:p>
            <a:pPr marL="857250" indent="-425250" algn="l">
              <a:spcBef>
                <a:spcPts val="2500"/>
              </a:spcBef>
              <a:buClr>
                <a:schemeClr val="accent4"/>
              </a:buClr>
              <a:buFont typeface="Wingdings" pitchFamily="2" charset="2"/>
              <a:buChar char="§"/>
            </a:pPr>
            <a:r>
              <a:rPr lang="pt-BR" sz="2100" dirty="0"/>
              <a:t>Valorização profissional – tornar a profissão atrativa.</a:t>
            </a:r>
          </a:p>
          <a:p>
            <a:pPr marL="857250" indent="-425250" algn="l">
              <a:spcBef>
                <a:spcPts val="2500"/>
              </a:spcBef>
              <a:buClr>
                <a:schemeClr val="accent4"/>
              </a:buClr>
              <a:buFont typeface="Wingdings" pitchFamily="2" charset="2"/>
              <a:buChar char="§"/>
            </a:pPr>
            <a:r>
              <a:rPr lang="pt-BR" sz="2100" dirty="0"/>
              <a:t>Formar professores para a prática.</a:t>
            </a:r>
          </a:p>
          <a:p>
            <a:pPr marL="857250" indent="-425250" algn="l">
              <a:spcBef>
                <a:spcPts val="2500"/>
              </a:spcBef>
              <a:buClr>
                <a:schemeClr val="accent4"/>
              </a:buClr>
              <a:buFont typeface="Wingdings" pitchFamily="2" charset="2"/>
              <a:buChar char="§"/>
            </a:pPr>
            <a:r>
              <a:rPr lang="pt-BR" sz="2100" dirty="0"/>
              <a:t>Criar e implementar o </a:t>
            </a:r>
            <a:r>
              <a:rPr lang="pt-BR" sz="2100" b="1" dirty="0"/>
              <a:t>Sistema Nacional de Educação</a:t>
            </a:r>
            <a:r>
              <a:rPr lang="pt-BR" sz="2100" dirty="0"/>
              <a:t> e fortalecer as instâncias de monitoramento e avaliação de educação.</a:t>
            </a:r>
          </a:p>
          <a:p>
            <a:pPr marL="857250" indent="-425250" algn="l">
              <a:spcBef>
                <a:spcPts val="2500"/>
              </a:spcBef>
              <a:buClr>
                <a:schemeClr val="accent4"/>
              </a:buClr>
              <a:buFont typeface="Wingdings" pitchFamily="2" charset="2"/>
              <a:buChar char="§"/>
            </a:pPr>
            <a:r>
              <a:rPr lang="pt-BR" sz="2100" dirty="0"/>
              <a:t>Construir equidade.</a:t>
            </a:r>
          </a:p>
          <a:p>
            <a:pPr marL="857250" indent="-425250" algn="l">
              <a:spcBef>
                <a:spcPts val="2500"/>
              </a:spcBef>
              <a:buClr>
                <a:schemeClr val="accent4"/>
              </a:buClr>
              <a:buFont typeface="Wingdings" pitchFamily="2" charset="2"/>
              <a:buChar char="§"/>
            </a:pPr>
            <a:r>
              <a:rPr lang="pt-BR" sz="2100" dirty="0"/>
              <a:t>Centrar o processo educacional em aprendizagem para todos.</a:t>
            </a:r>
          </a:p>
        </p:txBody>
      </p:sp>
    </p:spTree>
    <p:extLst>
      <p:ext uri="{BB962C8B-B14F-4D97-AF65-F5344CB8AC3E}">
        <p14:creationId xmlns:p14="http://schemas.microsoft.com/office/powerpoint/2010/main" val="638870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1F501C-85A2-5AB9-7B88-DF00A253E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9921" y="1840374"/>
            <a:ext cx="7766936" cy="7193890"/>
          </a:xfrm>
        </p:spPr>
        <p:txBody>
          <a:bodyPr/>
          <a:lstStyle/>
          <a:p>
            <a:r>
              <a:rPr lang="en-US" sz="4500" dirty="0"/>
              <a:t>NESTE CONTEXTO, </a:t>
            </a:r>
            <a:br>
              <a:rPr lang="en-US" sz="4500" dirty="0"/>
            </a:br>
            <a:r>
              <a:rPr lang="en-US" sz="4500" dirty="0"/>
              <a:t>QUAL A ESCOLA A SE </a:t>
            </a:r>
            <a:r>
              <a:rPr lang="en-US" sz="4500" dirty="0">
                <a:solidFill>
                  <a:schemeClr val="accent4"/>
                </a:solidFill>
              </a:rPr>
              <a:t>CONSTRUIR </a:t>
            </a:r>
            <a:r>
              <a:rPr lang="en-US" sz="4500" dirty="0"/>
              <a:t>PARA ATINGIR AS  METAS DO </a:t>
            </a:r>
            <a:r>
              <a:rPr lang="en-US" sz="4500" dirty="0">
                <a:solidFill>
                  <a:schemeClr val="accent4"/>
                </a:solidFill>
              </a:rPr>
              <a:t>PNE</a:t>
            </a:r>
            <a:r>
              <a:rPr lang="en-US" sz="4500" dirty="0"/>
              <a:t> NO</a:t>
            </a:r>
            <a:br>
              <a:rPr lang="en-US" sz="4500" dirty="0"/>
            </a:br>
            <a:r>
              <a:rPr lang="en-US" sz="4500" dirty="0"/>
              <a:t> </a:t>
            </a:r>
            <a:r>
              <a:rPr lang="en-US" sz="4500" dirty="0">
                <a:solidFill>
                  <a:schemeClr val="accent4"/>
                </a:solidFill>
              </a:rPr>
              <a:t>FUTURO</a:t>
            </a:r>
            <a:r>
              <a:rPr lang="en-US" sz="4500" dirty="0"/>
              <a:t>? </a:t>
            </a:r>
            <a:br>
              <a:rPr lang="en-US" sz="4500" dirty="0"/>
            </a:br>
            <a:br>
              <a:rPr lang="en-US" sz="4500" dirty="0"/>
            </a:br>
            <a:br>
              <a:rPr lang="en-US" sz="4800" dirty="0"/>
            </a:br>
            <a:br>
              <a:rPr lang="pt-BR" sz="4800" dirty="0"/>
            </a:br>
            <a:br>
              <a:rPr lang="pt-BR" sz="4800" dirty="0"/>
            </a:br>
            <a:endParaRPr lang="pt-BR" sz="4800" dirty="0"/>
          </a:p>
        </p:txBody>
      </p:sp>
    </p:spTree>
    <p:extLst>
      <p:ext uri="{BB962C8B-B14F-4D97-AF65-F5344CB8AC3E}">
        <p14:creationId xmlns:p14="http://schemas.microsoft.com/office/powerpoint/2010/main" val="4114145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F818FDA6-1A6A-1E9F-FD81-17FC86015566}"/>
              </a:ext>
            </a:extLst>
          </p:cNvPr>
          <p:cNvSpPr/>
          <p:nvPr/>
        </p:nvSpPr>
        <p:spPr>
          <a:xfrm>
            <a:off x="7006442" y="0"/>
            <a:ext cx="518555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1F97272B-D939-E5E0-9ACD-2EDAA0CE9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292" y="1464266"/>
            <a:ext cx="11645514" cy="5238378"/>
          </a:xfrm>
        </p:spPr>
        <p:txBody>
          <a:bodyPr>
            <a:noAutofit/>
          </a:bodyPr>
          <a:lstStyle/>
          <a:p>
            <a:pPr marL="857250" indent="-425250" algn="l">
              <a:spcBef>
                <a:spcPts val="4300"/>
              </a:spcBef>
              <a:buClr>
                <a:schemeClr val="accent4"/>
              </a:buClr>
              <a:buFont typeface="Wingdings" pitchFamily="2" charset="2"/>
              <a:buChar char="§"/>
              <a:defRPr/>
            </a:pPr>
            <a:r>
              <a:rPr lang="pt-BR" sz="2200" dirty="0"/>
              <a:t>Uma escola em que todos aprendam – </a:t>
            </a:r>
            <a:r>
              <a:rPr lang="pt-BR" sz="2200" b="1" dirty="0">
                <a:solidFill>
                  <a:schemeClr val="accent4"/>
                </a:solidFill>
              </a:rPr>
              <a:t>excelência com equidade</a:t>
            </a:r>
            <a:r>
              <a:rPr lang="pt-BR" sz="2200" dirty="0"/>
              <a:t>;</a:t>
            </a:r>
          </a:p>
          <a:p>
            <a:pPr marL="857250" indent="-425250" algn="l">
              <a:spcBef>
                <a:spcPts val="4300"/>
              </a:spcBef>
              <a:buClr>
                <a:schemeClr val="accent4"/>
              </a:buClr>
              <a:buFont typeface="Wingdings" pitchFamily="2" charset="2"/>
              <a:buChar char="§"/>
              <a:defRPr/>
            </a:pPr>
            <a:r>
              <a:rPr lang="pt-BR" sz="2200" dirty="0"/>
              <a:t>Uma escola em que tanto alunos como professores trabalhem </a:t>
            </a:r>
            <a:r>
              <a:rPr lang="pt-BR" sz="2200" b="1" dirty="0">
                <a:solidFill>
                  <a:schemeClr val="accent4"/>
                </a:solidFill>
              </a:rPr>
              <a:t>colaborativamente</a:t>
            </a:r>
            <a:r>
              <a:rPr lang="pt-BR" sz="2200" dirty="0"/>
              <a:t>;</a:t>
            </a:r>
          </a:p>
          <a:p>
            <a:pPr marL="857250" indent="-425250" algn="l">
              <a:spcBef>
                <a:spcPts val="4300"/>
              </a:spcBef>
              <a:buClr>
                <a:schemeClr val="accent4"/>
              </a:buClr>
              <a:buFont typeface="Wingdings" pitchFamily="2" charset="2"/>
              <a:buChar char="§"/>
              <a:defRPr/>
            </a:pPr>
            <a:r>
              <a:rPr lang="pt-BR" sz="2200" dirty="0"/>
              <a:t>Uma escola em que os saberes </a:t>
            </a:r>
            <a:r>
              <a:rPr lang="pt-BR" sz="2200" b="1" dirty="0">
                <a:solidFill>
                  <a:schemeClr val="accent4"/>
                </a:solidFill>
              </a:rPr>
              <a:t>não estejam fragmentados </a:t>
            </a:r>
            <a:r>
              <a:rPr lang="pt-BR" sz="2200" dirty="0"/>
              <a:t>(Edgar Morin);</a:t>
            </a:r>
          </a:p>
          <a:p>
            <a:pPr marL="857250" indent="-425250" algn="l">
              <a:spcBef>
                <a:spcPts val="4300"/>
              </a:spcBef>
              <a:buClr>
                <a:schemeClr val="accent4"/>
              </a:buClr>
              <a:buFont typeface="Wingdings" pitchFamily="2" charset="2"/>
              <a:buChar char="§"/>
              <a:defRPr/>
            </a:pPr>
            <a:r>
              <a:rPr lang="pt-BR" sz="2200" dirty="0"/>
              <a:t>Uma escola que ensine a </a:t>
            </a:r>
            <a:r>
              <a:rPr lang="pt-BR" sz="2200" b="1" dirty="0">
                <a:solidFill>
                  <a:schemeClr val="accent4"/>
                </a:solidFill>
              </a:rPr>
              <a:t>pensar </a:t>
            </a:r>
            <a:r>
              <a:rPr lang="pt-BR" sz="2200" dirty="0"/>
              <a:t>e a </a:t>
            </a:r>
            <a:r>
              <a:rPr lang="pt-BR" sz="2200" b="1" dirty="0">
                <a:solidFill>
                  <a:schemeClr val="accent4"/>
                </a:solidFill>
              </a:rPr>
              <a:t>aprender</a:t>
            </a:r>
            <a:r>
              <a:rPr lang="pt-BR" sz="2200" dirty="0"/>
              <a:t>;</a:t>
            </a:r>
          </a:p>
          <a:p>
            <a:pPr marL="857250" indent="-425250" algn="l">
              <a:spcBef>
                <a:spcPts val="4300"/>
              </a:spcBef>
              <a:buClr>
                <a:schemeClr val="accent4"/>
              </a:buClr>
              <a:buFont typeface="Wingdings" pitchFamily="2" charset="2"/>
              <a:buChar char="§"/>
              <a:defRPr/>
            </a:pPr>
            <a:r>
              <a:rPr lang="pt-BR" sz="2200" dirty="0"/>
              <a:t>Uma escola que reserve </a:t>
            </a:r>
            <a:r>
              <a:rPr lang="pt-BR" sz="2200" b="1" dirty="0">
                <a:solidFill>
                  <a:schemeClr val="accent4"/>
                </a:solidFill>
              </a:rPr>
              <a:t>tempo e espaço </a:t>
            </a:r>
            <a:r>
              <a:rPr lang="pt-BR" sz="2200" dirty="0"/>
              <a:t>para formar todos os estudantes para a </a:t>
            </a:r>
            <a:r>
              <a:rPr lang="pt-BR" sz="2200" b="1" dirty="0">
                <a:solidFill>
                  <a:schemeClr val="accent4"/>
                </a:solidFill>
              </a:rPr>
              <a:t>autonomia</a:t>
            </a:r>
            <a:r>
              <a:rPr lang="pt-BR" sz="2200" dirty="0"/>
              <a:t> e para a </a:t>
            </a:r>
            <a:r>
              <a:rPr lang="pt-BR" sz="2200" b="1" dirty="0">
                <a:solidFill>
                  <a:schemeClr val="accent4"/>
                </a:solidFill>
              </a:rPr>
              <a:t>convivência</a:t>
            </a:r>
            <a:r>
              <a:rPr lang="pt-BR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63329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7"/>
          <p:cNvSpPr txBox="1">
            <a:spLocks noGrp="1"/>
          </p:cNvSpPr>
          <p:nvPr>
            <p:ph type="ctrTitle"/>
          </p:nvPr>
        </p:nvSpPr>
        <p:spPr>
          <a:xfrm>
            <a:off x="1605405" y="1928394"/>
            <a:ext cx="7766936" cy="15006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Trebuchet MS"/>
              <a:buNone/>
            </a:pPr>
            <a:r>
              <a:rPr lang="pt-BR" sz="4800" dirty="0"/>
              <a:t>OBRIGADA!</a:t>
            </a:r>
            <a:br>
              <a:rPr lang="pt-BR" sz="4800" dirty="0"/>
            </a:br>
            <a:endParaRPr sz="4800" dirty="0"/>
          </a:p>
        </p:txBody>
      </p:sp>
      <p:sp>
        <p:nvSpPr>
          <p:cNvPr id="250" name="Google Shape;250;p17"/>
          <p:cNvSpPr txBox="1">
            <a:spLocks noGrp="1"/>
          </p:cNvSpPr>
          <p:nvPr>
            <p:ph type="subTitle" idx="1"/>
          </p:nvPr>
        </p:nvSpPr>
        <p:spPr>
          <a:xfrm>
            <a:off x="2196534" y="3583603"/>
            <a:ext cx="4690754" cy="402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40"/>
              <a:buNone/>
            </a:pPr>
            <a:r>
              <a:rPr lang="pt-BR" sz="2300" dirty="0" err="1"/>
              <a:t>contato.ccostin@gmail.com</a:t>
            </a:r>
            <a:endParaRPr sz="2300" dirty="0"/>
          </a:p>
        </p:txBody>
      </p:sp>
      <p:sp>
        <p:nvSpPr>
          <p:cNvPr id="251" name="Google Shape;251;p17"/>
          <p:cNvSpPr txBox="1"/>
          <p:nvPr/>
        </p:nvSpPr>
        <p:spPr>
          <a:xfrm>
            <a:off x="2196534" y="3007207"/>
            <a:ext cx="3015707" cy="402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40"/>
              <a:buFont typeface="Noto Sans Symbols"/>
              <a:buNone/>
            </a:pPr>
            <a:r>
              <a:rPr lang="pt-BR" sz="2300" b="0" i="0" u="none" strike="noStrike" cap="none" dirty="0" err="1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claudiacostin</a:t>
            </a:r>
            <a:r>
              <a:rPr lang="pt-BR" sz="2300" b="0" i="0" u="none" strike="noStrike" cap="none" dirty="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_</a:t>
            </a:r>
            <a:endParaRPr sz="2300" b="0" i="0" u="none" strike="noStrike" cap="none" dirty="0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55" name="Google Shape;255;p17"/>
          <p:cNvSpPr txBox="1"/>
          <p:nvPr/>
        </p:nvSpPr>
        <p:spPr>
          <a:xfrm>
            <a:off x="2196534" y="4213182"/>
            <a:ext cx="4690754" cy="1040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40"/>
              <a:buFont typeface="Noto Sans Symbols"/>
              <a:buNone/>
            </a:pPr>
            <a:r>
              <a:rPr lang="pt-BR" sz="2300" b="0" i="0" u="none" strike="noStrike" cap="none" dirty="0" err="1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www.claudiacostin-educacao.org</a:t>
            </a:r>
            <a:endParaRPr sz="2300" b="0" i="0" u="none" strike="noStrike" cap="none" dirty="0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lang="pt-BR" sz="1600" b="0" i="1" u="none" strike="noStrike" cap="none" dirty="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(em construção) </a:t>
            </a:r>
            <a:endParaRPr dirty="0"/>
          </a:p>
        </p:txBody>
      </p:sp>
      <p:pic>
        <p:nvPicPr>
          <p:cNvPr id="1028" name="Picture 4" descr="Logotipo do instagram - ícones de social grátis">
            <a:extLst>
              <a:ext uri="{FF2B5EF4-FFF2-40B4-BE49-F238E27FC236}">
                <a16:creationId xmlns:a16="http://schemas.microsoft.com/office/drawing/2014/main" id="{474BE9F6-7AF4-E535-AF2C-C1A55AC7D1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334" y="3022457"/>
            <a:ext cx="411275" cy="411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mail Logo Vetores, Ícones e Planos de Fundo para Baixar Grátis">
            <a:extLst>
              <a:ext uri="{FF2B5EF4-FFF2-40B4-BE49-F238E27FC236}">
                <a16:creationId xmlns:a16="http://schemas.microsoft.com/office/drawing/2014/main" id="{FA7C02A8-771C-EF92-A335-CB439D9F2F0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61" t="23125" r="7847" b="22916"/>
          <a:stretch/>
        </p:blipFill>
        <p:spPr bwMode="auto">
          <a:xfrm>
            <a:off x="1651503" y="3678579"/>
            <a:ext cx="498935" cy="317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nternet PNGs for Free Download">
            <a:extLst>
              <a:ext uri="{FF2B5EF4-FFF2-40B4-BE49-F238E27FC236}">
                <a16:creationId xmlns:a16="http://schemas.microsoft.com/office/drawing/2014/main" id="{A36C4DF7-F9F6-4588-D299-C9172BE2FB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05" y="4142183"/>
            <a:ext cx="591129" cy="591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F818FDA6-1A6A-1E9F-FD81-17FC86015566}"/>
              </a:ext>
            </a:extLst>
          </p:cNvPr>
          <p:cNvSpPr/>
          <p:nvPr/>
        </p:nvSpPr>
        <p:spPr>
          <a:xfrm>
            <a:off x="7006442" y="0"/>
            <a:ext cx="518555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71F501C-85A2-5AB9-7B88-DF00A253E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618" y="1236765"/>
            <a:ext cx="9833868" cy="1646302"/>
          </a:xfrm>
        </p:spPr>
        <p:txBody>
          <a:bodyPr/>
          <a:lstStyle/>
          <a:p>
            <a:r>
              <a:rPr lang="pt-BR" sz="3200" b="1" dirty="0">
                <a:solidFill>
                  <a:schemeClr val="accent4"/>
                </a:solidFill>
              </a:rPr>
              <a:t>A AGENDA 2030</a:t>
            </a:r>
            <a:br>
              <a:rPr lang="pt-BR" sz="3200" b="1" dirty="0">
                <a:solidFill>
                  <a:schemeClr val="accent4"/>
                </a:solidFill>
              </a:rPr>
            </a:br>
            <a:r>
              <a:rPr lang="pt-BR" sz="3200" b="1" dirty="0">
                <a:solidFill>
                  <a:schemeClr val="accent4"/>
                </a:solidFill>
              </a:rPr>
              <a:t>PARA A EDUCAÇÃO- ODS 4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153F960-5259-EE44-992D-D6E36A290F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37071" y="3292683"/>
            <a:ext cx="4120112" cy="2609353"/>
          </a:xfrm>
        </p:spPr>
        <p:txBody>
          <a:bodyPr>
            <a:noAutofit/>
          </a:bodyPr>
          <a:lstStyle/>
          <a:p>
            <a:pPr marL="0" indent="0" hangingPunct="1">
              <a:lnSpc>
                <a:spcPct val="100000"/>
              </a:lnSpc>
              <a:buFontTx/>
              <a:buNone/>
              <a:defRPr>
                <a:solidFill>
                  <a:srgbClr val="52297D"/>
                </a:solidFill>
              </a:defRPr>
            </a:pPr>
            <a:r>
              <a:rPr lang="pt-BR" sz="2800" dirty="0">
                <a:solidFill>
                  <a:schemeClr val="bg1">
                    <a:lumMod val="50000"/>
                  </a:schemeClr>
                </a:solidFill>
                <a:latin typeface="Titillium Web Regular"/>
                <a:sym typeface="Titillium Web Regular"/>
              </a:rPr>
              <a:t>Assegurar uma educação inclusiva, equitativa e de qualidade, e promover oportunidades de aprendizagem ao longo da vida para todos.</a:t>
            </a:r>
          </a:p>
        </p:txBody>
      </p:sp>
      <p:pic>
        <p:nvPicPr>
          <p:cNvPr id="4" name="Picture 2" descr="Inner Development Goals">
            <a:extLst>
              <a:ext uri="{FF2B5EF4-FFF2-40B4-BE49-F238E27FC236}">
                <a16:creationId xmlns:a16="http://schemas.microsoft.com/office/drawing/2014/main" id="{EA2D4F72-1D53-F4FE-6989-D162C6FA5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571" y="1384545"/>
            <a:ext cx="4550125" cy="4517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3875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F818FDA6-1A6A-1E9F-FD81-17FC86015566}"/>
              </a:ext>
            </a:extLst>
          </p:cNvPr>
          <p:cNvSpPr/>
          <p:nvPr/>
        </p:nvSpPr>
        <p:spPr>
          <a:xfrm>
            <a:off x="7006442" y="0"/>
            <a:ext cx="518555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71F501C-85A2-5AB9-7B88-DF00A253E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9521" y="1025564"/>
            <a:ext cx="5531042" cy="1646302"/>
          </a:xfrm>
        </p:spPr>
        <p:txBody>
          <a:bodyPr/>
          <a:lstStyle/>
          <a:p>
            <a:pPr algn="l"/>
            <a:r>
              <a:rPr lang="pt-BR" sz="4000" b="1" dirty="0">
                <a:solidFill>
                  <a:srgbClr val="EB6209"/>
                </a:solidFill>
              </a:rPr>
              <a:t>ALGUMAS METAS ESPECÍFICAS</a:t>
            </a:r>
            <a:br>
              <a:rPr lang="pt-BR" sz="5400" dirty="0">
                <a:solidFill>
                  <a:srgbClr val="EB6209"/>
                </a:solidFill>
              </a:rPr>
            </a:br>
            <a:endParaRPr lang="pt-BR" sz="32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153F960-5259-EE44-992D-D6E36A290F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9521" y="2778744"/>
            <a:ext cx="9108372" cy="2609353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pt-BR" sz="2800" dirty="0"/>
              <a:t>Até 2030, assegurar que todas as meninas e meninos completem </a:t>
            </a:r>
            <a:r>
              <a:rPr lang="pt-BR" sz="2800" b="1" dirty="0">
                <a:solidFill>
                  <a:schemeClr val="accent4"/>
                </a:solidFill>
              </a:rPr>
              <a:t>Educação Primária e Secundária</a:t>
            </a:r>
            <a:r>
              <a:rPr lang="pt-BR" sz="2800" dirty="0">
                <a:solidFill>
                  <a:schemeClr val="accent4"/>
                </a:solidFill>
              </a:rPr>
              <a:t> </a:t>
            </a:r>
            <a:r>
              <a:rPr lang="pt-BR" sz="2800" dirty="0"/>
              <a:t>de qualidade e equitativa, que conduza a resultados de aprendizagem relevantes e efetivos.</a:t>
            </a:r>
          </a:p>
        </p:txBody>
      </p:sp>
      <p:pic>
        <p:nvPicPr>
          <p:cNvPr id="6" name="Imagem 5" descr="Gráfico, Gráfico de explosão solar&#10;&#10;Descrição gerada automaticamente">
            <a:extLst>
              <a:ext uri="{FF2B5EF4-FFF2-40B4-BE49-F238E27FC236}">
                <a16:creationId xmlns:a16="http://schemas.microsoft.com/office/drawing/2014/main" id="{A0CA05CD-8D39-4DB4-87B7-EC11C8C3B2B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89" t="-1541" r="16553" b="30235"/>
          <a:stretch/>
        </p:blipFill>
        <p:spPr>
          <a:xfrm>
            <a:off x="9664026" y="4381994"/>
            <a:ext cx="2670478" cy="2770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712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1F501C-85A2-5AB9-7B88-DF00A253E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5810" y="5765252"/>
            <a:ext cx="7766936" cy="1646302"/>
          </a:xfrm>
        </p:spPr>
        <p:txBody>
          <a:bodyPr/>
          <a:lstStyle/>
          <a:p>
            <a:r>
              <a:rPr lang="pt-BR" sz="4500" dirty="0"/>
              <a:t>COMO ESTAMOS </a:t>
            </a:r>
            <a:br>
              <a:rPr lang="pt-BR" sz="4500" dirty="0"/>
            </a:br>
            <a:r>
              <a:rPr lang="pt-BR" sz="4500" dirty="0"/>
              <a:t>EM APRENDIZAGEM E EM </a:t>
            </a:r>
            <a:br>
              <a:rPr lang="pt-BR" sz="4500" dirty="0"/>
            </a:br>
            <a:r>
              <a:rPr lang="pt-BR" sz="4500" dirty="0">
                <a:solidFill>
                  <a:schemeClr val="accent4"/>
                </a:solidFill>
              </a:rPr>
              <a:t>DESIGUALDADE </a:t>
            </a:r>
            <a:br>
              <a:rPr lang="pt-BR" sz="4500" dirty="0">
                <a:solidFill>
                  <a:schemeClr val="accent4"/>
                </a:solidFill>
              </a:rPr>
            </a:br>
            <a:r>
              <a:rPr lang="pt-BR" sz="4500" dirty="0">
                <a:solidFill>
                  <a:schemeClr val="accent4"/>
                </a:solidFill>
              </a:rPr>
              <a:t>EDUCACIONAL</a:t>
            </a:r>
            <a:r>
              <a:rPr lang="pt-BR" sz="4500" dirty="0"/>
              <a:t>? </a:t>
            </a:r>
            <a:br>
              <a:rPr lang="pt-BR" sz="4500" dirty="0"/>
            </a:br>
            <a:br>
              <a:rPr lang="pt-BR" sz="4500" dirty="0"/>
            </a:br>
            <a:br>
              <a:rPr lang="pt-BR" sz="4800" dirty="0"/>
            </a:br>
            <a:endParaRPr lang="pt-BR" sz="4800" dirty="0"/>
          </a:p>
        </p:txBody>
      </p:sp>
    </p:spTree>
    <p:extLst>
      <p:ext uri="{BB962C8B-B14F-4D97-AF65-F5344CB8AC3E}">
        <p14:creationId xmlns:p14="http://schemas.microsoft.com/office/powerpoint/2010/main" val="65469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F818FDA6-1A6A-1E9F-FD81-17FC86015566}"/>
              </a:ext>
            </a:extLst>
          </p:cNvPr>
          <p:cNvSpPr/>
          <p:nvPr/>
        </p:nvSpPr>
        <p:spPr>
          <a:xfrm>
            <a:off x="7006442" y="0"/>
            <a:ext cx="518555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4D2EC0EA-8AFA-FD2D-495B-E263E73491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5219" y="101818"/>
            <a:ext cx="11283085" cy="5218706"/>
          </a:xfrm>
        </p:spPr>
        <p:txBody>
          <a:bodyPr>
            <a:noAutofit/>
          </a:bodyPr>
          <a:lstStyle/>
          <a:p>
            <a:pPr marL="685800" indent="-397800" algn="l">
              <a:spcBef>
                <a:spcPts val="1600"/>
              </a:spcBef>
              <a:buClr>
                <a:schemeClr val="accent4"/>
              </a:buClr>
              <a:buFont typeface="Wingdings" pitchFamily="2" charset="2"/>
              <a:buChar char="§"/>
            </a:pPr>
            <a:r>
              <a:rPr lang="pt-BR" sz="2000" b="1" dirty="0"/>
              <a:t>2023</a:t>
            </a:r>
            <a:r>
              <a:rPr lang="pt-BR" sz="2000" dirty="0"/>
              <a:t>- 44% das crianças de escolas públicas não alfabetizadas no final do 2ºano.</a:t>
            </a:r>
          </a:p>
          <a:p>
            <a:pPr marL="685800" indent="-397800" algn="l">
              <a:spcBef>
                <a:spcPts val="1600"/>
              </a:spcBef>
              <a:buClr>
                <a:schemeClr val="accent4"/>
              </a:buClr>
              <a:buFont typeface="Wingdings" pitchFamily="2" charset="2"/>
              <a:buChar char="§"/>
            </a:pPr>
            <a:r>
              <a:rPr lang="pt-BR" sz="2000" b="1" dirty="0"/>
              <a:t>Só 10,8% dos jovens </a:t>
            </a:r>
            <a:r>
              <a:rPr lang="pt-BR" sz="2000" dirty="0"/>
              <a:t>da 3ª série do EM aprenderam o suficiente em Matemática e 37,1% em Português (SAEB 2019). </a:t>
            </a:r>
            <a:r>
              <a:rPr lang="pt-BR" sz="2000" b="1" dirty="0"/>
              <a:t>2021</a:t>
            </a:r>
            <a:r>
              <a:rPr lang="pt-BR" sz="2000" dirty="0"/>
              <a:t>- Perdas importantes em Matemática, só 5% aprenderam o suficiente (SAEB 2021). </a:t>
            </a:r>
          </a:p>
          <a:p>
            <a:pPr marL="685800" indent="-397800" algn="l">
              <a:spcBef>
                <a:spcPts val="1600"/>
              </a:spcBef>
              <a:buClr>
                <a:schemeClr val="accent4"/>
              </a:buClr>
              <a:buFont typeface="Wingdings" pitchFamily="2" charset="2"/>
              <a:buChar char="§"/>
            </a:pPr>
            <a:r>
              <a:rPr lang="pt-BR" sz="2000" b="1" dirty="0"/>
              <a:t>PISA 2022- </a:t>
            </a:r>
            <a:r>
              <a:rPr lang="pt-BR" sz="2000" dirty="0"/>
              <a:t>Escolas públicas e particulares. País subiu algumas posições no ranking em relação a 2018. Dentre os 81 participantes, a classificação foi 65º em Matemática                               (6 posições, mas está atrás do Chile, Colômbia, Costa Rica e Peru), 52º em Leitura                    (5 posições; atrás do Chile, Costa Rica, México e Uruguai) e 62º em Ciências                      (atrás do México, Peru e Argentina). </a:t>
            </a:r>
            <a:r>
              <a:rPr lang="pt-BR" sz="2000" b="1" dirty="0"/>
              <a:t>PISA Pensamento Criativo </a:t>
            </a:r>
            <a:r>
              <a:rPr lang="pt-BR" sz="2000" dirty="0"/>
              <a:t>– 54,3% abaixo do básico.</a:t>
            </a:r>
          </a:p>
          <a:p>
            <a:pPr marL="685800" indent="-397800" algn="l">
              <a:spcBef>
                <a:spcPts val="1600"/>
              </a:spcBef>
              <a:buClr>
                <a:schemeClr val="accent4"/>
              </a:buClr>
              <a:buFont typeface="Wingdings" pitchFamily="2" charset="2"/>
              <a:buChar char="§"/>
            </a:pPr>
            <a:r>
              <a:rPr lang="pt-BR" sz="2000" b="1" dirty="0"/>
              <a:t>73% dos estudantes </a:t>
            </a:r>
            <a:r>
              <a:rPr lang="pt-BR" sz="2000" dirty="0"/>
              <a:t>não alcançaram o nível básico (nível 2) em Matemática no PISA, metade não tem o nível básico em Leitura e mais da metade (55%) não atingiu o nível básico em Ciências. </a:t>
            </a:r>
          </a:p>
          <a:p>
            <a:pPr marL="685800" indent="-397800" algn="l">
              <a:spcBef>
                <a:spcPts val="1600"/>
              </a:spcBef>
              <a:buClr>
                <a:schemeClr val="accent4"/>
              </a:buClr>
              <a:buFont typeface="Wingdings" pitchFamily="2" charset="2"/>
              <a:buChar char="§"/>
            </a:pPr>
            <a:r>
              <a:rPr lang="pt-BR" sz="2000" b="1" dirty="0"/>
              <a:t>Questionário do PISA- </a:t>
            </a:r>
            <a:r>
              <a:rPr lang="pt-BR" sz="2000" dirty="0"/>
              <a:t>Profissão de professor pouco atrativa e formação desconectada do preparo para a profissão.</a:t>
            </a:r>
          </a:p>
          <a:p>
            <a:pPr marL="685800" indent="-397800" algn="l">
              <a:spcBef>
                <a:spcPts val="1600"/>
              </a:spcBef>
              <a:buClr>
                <a:schemeClr val="accent4"/>
              </a:buClr>
              <a:buFont typeface="Wingdings" pitchFamily="2" charset="2"/>
              <a:buChar char="§"/>
            </a:pPr>
            <a:r>
              <a:rPr lang="pt-BR" sz="2000" b="1" dirty="0"/>
              <a:t>ENEM 2022</a:t>
            </a:r>
            <a:r>
              <a:rPr lang="pt-BR" sz="2000" dirty="0"/>
              <a:t>– análise da SAS- diminuiu a diferença entre escolas públicas e particulares. Ambas melhoraram. Em redação, diferença já foi de 68% em 2018, despencou para 35% em 2022, mesmo com a melhora da particular. Mas nas 500 melhores notas em redação,      483 são de escolas particulares. </a:t>
            </a:r>
          </a:p>
        </p:txBody>
      </p:sp>
    </p:spTree>
    <p:extLst>
      <p:ext uri="{BB962C8B-B14F-4D97-AF65-F5344CB8AC3E}">
        <p14:creationId xmlns:p14="http://schemas.microsoft.com/office/powerpoint/2010/main" val="1638380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1F501C-85A2-5AB9-7B88-DF00A253E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9786" y="6117603"/>
            <a:ext cx="7766936" cy="1646302"/>
          </a:xfrm>
        </p:spPr>
        <p:txBody>
          <a:bodyPr/>
          <a:lstStyle/>
          <a:p>
            <a:r>
              <a:rPr lang="pt-BR" sz="4500" dirty="0"/>
              <a:t>REVOLUÇÃO DIGITAL E A INTELIGÊNCIA ARTIFICAL</a:t>
            </a:r>
            <a:br>
              <a:rPr lang="pt-BR" sz="4500" dirty="0"/>
            </a:br>
            <a:r>
              <a:rPr lang="pt-BR" sz="4500" dirty="0"/>
              <a:t> </a:t>
            </a:r>
            <a:br>
              <a:rPr lang="pt-BR" sz="4500" dirty="0"/>
            </a:br>
            <a:r>
              <a:rPr lang="pt-BR" sz="4500" dirty="0">
                <a:solidFill>
                  <a:schemeClr val="accent4"/>
                </a:solidFill>
              </a:rPr>
              <a:t>O FUTURO DA EDUCAÇÃO </a:t>
            </a:r>
            <a:br>
              <a:rPr lang="pt-BR" sz="4500" dirty="0"/>
            </a:br>
            <a:br>
              <a:rPr lang="pt-BR" sz="4500" dirty="0"/>
            </a:br>
            <a:r>
              <a:rPr lang="pt-BR" sz="4500" dirty="0"/>
              <a:t> </a:t>
            </a:r>
            <a:br>
              <a:rPr lang="pt-BR" sz="4800" dirty="0"/>
            </a:br>
            <a:br>
              <a:rPr lang="pt-BR" sz="4800" dirty="0"/>
            </a:br>
            <a:endParaRPr lang="pt-BR" sz="4800" dirty="0"/>
          </a:p>
        </p:txBody>
      </p:sp>
    </p:spTree>
    <p:extLst>
      <p:ext uri="{BB962C8B-B14F-4D97-AF65-F5344CB8AC3E}">
        <p14:creationId xmlns:p14="http://schemas.microsoft.com/office/powerpoint/2010/main" val="2896635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F818FDA6-1A6A-1E9F-FD81-17FC86015566}"/>
              </a:ext>
            </a:extLst>
          </p:cNvPr>
          <p:cNvSpPr/>
          <p:nvPr/>
        </p:nvSpPr>
        <p:spPr>
          <a:xfrm>
            <a:off x="7006442" y="0"/>
            <a:ext cx="518555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71F501C-85A2-5AB9-7B88-DF00A253E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9521" y="1132889"/>
            <a:ext cx="9108372" cy="1646302"/>
          </a:xfrm>
        </p:spPr>
        <p:txBody>
          <a:bodyPr/>
          <a:lstStyle/>
          <a:p>
            <a:pPr algn="l"/>
            <a:r>
              <a:rPr lang="pt-BR" sz="4000" b="1" dirty="0">
                <a:solidFill>
                  <a:srgbClr val="EB6209"/>
                </a:solidFill>
              </a:rPr>
              <a:t>DESAFIOS QUE O FUTURO TRAZ PARA A EDUCAÇÃO BRASILEIRA</a:t>
            </a:r>
            <a:br>
              <a:rPr lang="pt-BR" sz="5400" dirty="0">
                <a:solidFill>
                  <a:srgbClr val="EB6209"/>
                </a:solidFill>
              </a:rPr>
            </a:br>
            <a:endParaRPr lang="pt-BR" sz="3200" b="1" dirty="0"/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1F97272B-D939-E5E0-9ACD-2EDAA0CE9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2013" y="2939806"/>
            <a:ext cx="11010183" cy="2609353"/>
          </a:xfrm>
        </p:spPr>
        <p:txBody>
          <a:bodyPr>
            <a:noAutofit/>
          </a:bodyPr>
          <a:lstStyle/>
          <a:p>
            <a:pPr marL="857250" indent="-497250" algn="l">
              <a:spcBef>
                <a:spcPts val="2500"/>
              </a:spcBef>
              <a:buClr>
                <a:schemeClr val="accent4"/>
              </a:buClr>
              <a:buFont typeface="Wingdings" pitchFamily="2" charset="2"/>
              <a:buChar char="§"/>
            </a:pPr>
            <a:r>
              <a:rPr lang="pt-BR" sz="2200" dirty="0"/>
              <a:t>Automação e advento da Inteligência Artificial, extinção de postos de trabalho: o Futuro do Trabalho ou 4ª Revolução Industrial.</a:t>
            </a:r>
          </a:p>
          <a:p>
            <a:pPr marL="857250" indent="-497250" algn="l">
              <a:spcBef>
                <a:spcPts val="2500"/>
              </a:spcBef>
              <a:buClr>
                <a:schemeClr val="accent4"/>
              </a:buClr>
              <a:buFont typeface="Wingdings" pitchFamily="2" charset="2"/>
              <a:buChar char="§"/>
            </a:pPr>
            <a:r>
              <a:rPr lang="pt-BR" sz="2200" dirty="0"/>
              <a:t>Demanda por competências mais sofisticadas.</a:t>
            </a:r>
          </a:p>
          <a:p>
            <a:pPr marL="857250" indent="-497250" algn="l">
              <a:spcBef>
                <a:spcPts val="2500"/>
              </a:spcBef>
              <a:buClr>
                <a:schemeClr val="accent4"/>
              </a:buClr>
              <a:buFont typeface="Wingdings" pitchFamily="2" charset="2"/>
              <a:buChar char="§"/>
            </a:pPr>
            <a:r>
              <a:rPr lang="pt-BR" sz="2400" dirty="0"/>
              <a:t>Crescimento da desigualdade social e violência.</a:t>
            </a:r>
          </a:p>
          <a:p>
            <a:pPr marL="857250" indent="-497250" algn="l">
              <a:spcBef>
                <a:spcPts val="2500"/>
              </a:spcBef>
              <a:buClr>
                <a:schemeClr val="accent4"/>
              </a:buClr>
              <a:buFont typeface="Wingdings" pitchFamily="2" charset="2"/>
              <a:buChar char="§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727860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6BD06B64-DD8F-6B45-8517-C440A60452F5}"/>
              </a:ext>
            </a:extLst>
          </p:cNvPr>
          <p:cNvSpPr/>
          <p:nvPr/>
        </p:nvSpPr>
        <p:spPr>
          <a:xfrm>
            <a:off x="0" y="0"/>
            <a:ext cx="973777" cy="67095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" name="Imagem 3" descr="Uma imagem contendo Interface gráfica do usuário&#10;&#10;Descrição gerada automaticamente">
            <a:extLst>
              <a:ext uri="{FF2B5EF4-FFF2-40B4-BE49-F238E27FC236}">
                <a16:creationId xmlns:a16="http://schemas.microsoft.com/office/drawing/2014/main" id="{9C85F2C4-493A-F402-8850-100EBBF25DD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1246" b="1039"/>
          <a:stretch/>
        </p:blipFill>
        <p:spPr>
          <a:xfrm rot="10800000">
            <a:off x="0" y="0"/>
            <a:ext cx="4071591" cy="6858000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FA50E1BE-DB5A-8C5C-590E-F9C1A551FBCB}"/>
              </a:ext>
            </a:extLst>
          </p:cNvPr>
          <p:cNvSpPr/>
          <p:nvPr/>
        </p:nvSpPr>
        <p:spPr>
          <a:xfrm>
            <a:off x="5972537" y="0"/>
            <a:ext cx="6219463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71F501C-85A2-5AB9-7B88-DF00A253E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9061" y="1472358"/>
            <a:ext cx="4476373" cy="4750130"/>
          </a:xfrm>
        </p:spPr>
        <p:txBody>
          <a:bodyPr/>
          <a:lstStyle/>
          <a:p>
            <a:r>
              <a:rPr lang="pt-BR" sz="4500" b="1" dirty="0">
                <a:solidFill>
                  <a:schemeClr val="accent4"/>
                </a:solidFill>
              </a:rPr>
              <a:t>TENDÊNCIAS </a:t>
            </a:r>
            <a:br>
              <a:rPr lang="pt-BR" sz="4500" b="1" dirty="0">
                <a:solidFill>
                  <a:schemeClr val="accent4"/>
                </a:solidFill>
              </a:rPr>
            </a:br>
            <a:r>
              <a:rPr lang="pt-BR" sz="4500" b="1" dirty="0">
                <a:solidFill>
                  <a:schemeClr val="accent4"/>
                </a:solidFill>
              </a:rPr>
              <a:t>EM EDUCAÇÃO</a:t>
            </a:r>
            <a:br>
              <a:rPr lang="pt-BR" sz="4500" b="1" dirty="0">
                <a:solidFill>
                  <a:schemeClr val="accent4"/>
                </a:solidFill>
              </a:rPr>
            </a:br>
            <a:r>
              <a:rPr lang="pt-BR" sz="4500" b="1" dirty="0">
                <a:solidFill>
                  <a:schemeClr val="accent4"/>
                </a:solidFill>
              </a:rPr>
              <a:t>NO MUNDO</a:t>
            </a:r>
            <a:br>
              <a:rPr lang="pt-BR" sz="4800" dirty="0"/>
            </a:br>
            <a:br>
              <a:rPr lang="pt-BR" sz="4800" dirty="0"/>
            </a:br>
            <a:endParaRPr lang="pt-BR" sz="4800" dirty="0"/>
          </a:p>
        </p:txBody>
      </p:sp>
      <p:sp>
        <p:nvSpPr>
          <p:cNvPr id="7" name="Adicionar texto">
            <a:extLst>
              <a:ext uri="{FF2B5EF4-FFF2-40B4-BE49-F238E27FC236}">
                <a16:creationId xmlns:a16="http://schemas.microsoft.com/office/drawing/2014/main" id="{C6F88890-32FD-F85F-8A5B-FD4BBB531888}"/>
              </a:ext>
            </a:extLst>
          </p:cNvPr>
          <p:cNvSpPr txBox="1">
            <a:spLocks/>
          </p:cNvSpPr>
          <p:nvPr/>
        </p:nvSpPr>
        <p:spPr>
          <a:xfrm>
            <a:off x="5355434" y="760853"/>
            <a:ext cx="6732315" cy="685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Autofit/>
          </a:bodyPr>
          <a:lstStyle>
            <a:lvl1pPr marL="0" marR="0" indent="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0" u="none" strike="noStrike" cap="none" spc="0" baseline="0">
                <a:solidFill>
                  <a:srgbClr val="FFFFFF"/>
                </a:solidFill>
                <a:uFillTx/>
                <a:latin typeface="Titillium Web Regular"/>
                <a:ea typeface="Titillium Web Regular"/>
                <a:cs typeface="Titillium Web Regular"/>
                <a:sym typeface="Titillium Web Regular"/>
              </a:defRPr>
            </a:lvl1pPr>
            <a:lvl2pPr marL="1219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1828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2438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30480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3657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4267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4876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5486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marL="685800" indent="-469800" hangingPunct="1">
              <a:spcBef>
                <a:spcPts val="2800"/>
              </a:spcBef>
              <a:buClr>
                <a:srgbClr val="EB6209"/>
              </a:buClr>
              <a:buFont typeface="Wingdings" pitchFamily="2" charset="2"/>
              <a:buChar char="ü"/>
            </a:pPr>
            <a:r>
              <a:rPr lang="pt-BR" sz="20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Foco em resolução colaborativa de problemas com criatividade e em pensamento sistêmico e crítico. (metacognição).</a:t>
            </a:r>
          </a:p>
          <a:p>
            <a:pPr marL="685800" indent="-469800" hangingPunct="1">
              <a:spcBef>
                <a:spcPts val="2800"/>
              </a:spcBef>
              <a:buClr>
                <a:srgbClr val="EB6209"/>
              </a:buClr>
              <a:buFont typeface="Wingdings" pitchFamily="2" charset="2"/>
              <a:buChar char="ü"/>
            </a:pPr>
            <a:r>
              <a:rPr lang="pt-BR" sz="20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Flexibilização dos currículos e interdisciplinaridade (Aprendizagem baseada em Projetos ou Problemas).</a:t>
            </a:r>
          </a:p>
          <a:p>
            <a:pPr marL="685800" indent="-469800" hangingPunct="1">
              <a:spcBef>
                <a:spcPts val="2800"/>
              </a:spcBef>
              <a:buClr>
                <a:srgbClr val="EB6209"/>
              </a:buClr>
              <a:buFont typeface="Wingdings" pitchFamily="2" charset="2"/>
              <a:buChar char="ü"/>
            </a:pPr>
            <a:r>
              <a:rPr lang="pt-BR" sz="20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Educação mão na massa, aulas com mais diálogos e atividades.</a:t>
            </a:r>
          </a:p>
          <a:p>
            <a:pPr marL="685800" indent="-469800" hangingPunct="1">
              <a:spcBef>
                <a:spcPts val="2800"/>
              </a:spcBef>
              <a:buClr>
                <a:srgbClr val="EB6209"/>
              </a:buClr>
              <a:buFont typeface="Wingdings" pitchFamily="2" charset="2"/>
              <a:buChar char="ü"/>
            </a:pPr>
            <a:r>
              <a:rPr lang="pt-BR" sz="20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Cultura digital e ensino híbrido. Sala de aula invertida.</a:t>
            </a:r>
          </a:p>
          <a:p>
            <a:pPr marL="685800" indent="-469800" hangingPunct="1">
              <a:spcBef>
                <a:spcPts val="2800"/>
              </a:spcBef>
              <a:buClr>
                <a:srgbClr val="EB6209"/>
              </a:buClr>
              <a:buFont typeface="Wingdings" pitchFamily="2" charset="2"/>
              <a:buChar char="ü"/>
            </a:pPr>
            <a:r>
              <a:rPr lang="pt-BR" sz="20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Competências para o século 21 e educação para valores e atitudes.</a:t>
            </a:r>
          </a:p>
          <a:p>
            <a:pPr marL="685800" indent="-469800" hangingPunct="1">
              <a:spcBef>
                <a:spcPts val="2800"/>
              </a:spcBef>
              <a:buClr>
                <a:srgbClr val="EB6209"/>
              </a:buClr>
              <a:buFont typeface="Wingdings" pitchFamily="2" charset="2"/>
              <a:buChar char="ü"/>
            </a:pPr>
            <a:r>
              <a:rPr lang="pt-BR" sz="20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Protagonismo jovem (formar para a autonomia e para a cidadania global).</a:t>
            </a:r>
          </a:p>
        </p:txBody>
      </p:sp>
    </p:spTree>
    <p:extLst>
      <p:ext uri="{BB962C8B-B14F-4D97-AF65-F5344CB8AC3E}">
        <p14:creationId xmlns:p14="http://schemas.microsoft.com/office/powerpoint/2010/main" val="1817716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1F501C-85A2-5AB9-7B88-DF00A253E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9786" y="6742636"/>
            <a:ext cx="7766936" cy="1646302"/>
          </a:xfrm>
        </p:spPr>
        <p:txBody>
          <a:bodyPr/>
          <a:lstStyle/>
          <a:p>
            <a:r>
              <a:rPr lang="en-US" sz="4500" dirty="0">
                <a:solidFill>
                  <a:schemeClr val="accent4"/>
                </a:solidFill>
                <a:sym typeface="Titillium Web Black"/>
              </a:rPr>
              <a:t>POLÍTICAS EDUCACIONAIS</a:t>
            </a:r>
            <a:br>
              <a:rPr lang="en-US" sz="4500" dirty="0">
                <a:sym typeface="Titillium Web Black"/>
              </a:rPr>
            </a:br>
            <a:r>
              <a:rPr lang="en-US" sz="4500" dirty="0">
                <a:sym typeface="Titillium Web Black"/>
              </a:rPr>
              <a:t>NUM MUNDO </a:t>
            </a:r>
            <a:br>
              <a:rPr lang="en-US" sz="4500" dirty="0">
                <a:sym typeface="Titillium Web Black"/>
              </a:rPr>
            </a:br>
            <a:r>
              <a:rPr lang="en-US" sz="4500" dirty="0">
                <a:sym typeface="Titillium Web Black"/>
              </a:rPr>
              <a:t>EM </a:t>
            </a:r>
            <a:r>
              <a:rPr lang="en-US" sz="4500" dirty="0">
                <a:solidFill>
                  <a:schemeClr val="accent4"/>
                </a:solidFill>
                <a:sym typeface="Titillium Web Black"/>
              </a:rPr>
              <a:t>MUDANÇA </a:t>
            </a:r>
            <a:br>
              <a:rPr kumimoji="0" lang="pt-BR" sz="4800" b="0" i="0" u="none" strike="noStrike" kern="0" cap="all" spc="425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Titillium Web Black"/>
                <a:ea typeface="Titillium Web Black"/>
                <a:cs typeface="Titillium Web Black"/>
                <a:sym typeface="Titillium Web Black"/>
              </a:rPr>
            </a:br>
            <a:br>
              <a:rPr lang="pt-BR" sz="4500" dirty="0"/>
            </a:br>
            <a:br>
              <a:rPr lang="pt-BR" sz="4500" dirty="0"/>
            </a:br>
            <a:r>
              <a:rPr lang="pt-BR" sz="4500" dirty="0"/>
              <a:t> </a:t>
            </a:r>
            <a:br>
              <a:rPr lang="pt-BR" sz="4800" dirty="0"/>
            </a:br>
            <a:br>
              <a:rPr lang="pt-BR" sz="4800" dirty="0"/>
            </a:br>
            <a:endParaRPr lang="pt-BR" sz="4800" dirty="0"/>
          </a:p>
        </p:txBody>
      </p:sp>
    </p:spTree>
    <p:extLst>
      <p:ext uri="{BB962C8B-B14F-4D97-AF65-F5344CB8AC3E}">
        <p14:creationId xmlns:p14="http://schemas.microsoft.com/office/powerpoint/2010/main" val="153037578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Facetado</Template>
  <TotalTime>11368</TotalTime>
  <Words>761</Words>
  <Application>Microsoft Macintosh PowerPoint</Application>
  <PresentationFormat>Widescreen</PresentationFormat>
  <Paragraphs>52</Paragraphs>
  <Slides>14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23" baseType="lpstr">
      <vt:lpstr>Aptos</vt:lpstr>
      <vt:lpstr>Arial</vt:lpstr>
      <vt:lpstr>Noto Sans Symbols</vt:lpstr>
      <vt:lpstr>Titillium Web Black</vt:lpstr>
      <vt:lpstr>Titillium Web Regular</vt:lpstr>
      <vt:lpstr>Trebuchet MS</vt:lpstr>
      <vt:lpstr>Wingdings</vt:lpstr>
      <vt:lpstr>Wingdings 3</vt:lpstr>
      <vt:lpstr>Facetado</vt:lpstr>
      <vt:lpstr>AVALIAÇÕES INTERNACIONAIS E O SISTEMA EDUCACIONAL BRASILEIRO </vt:lpstr>
      <vt:lpstr>A AGENDA 2030 PARA A EDUCAÇÃO- ODS 4</vt:lpstr>
      <vt:lpstr>ALGUMAS METAS ESPECÍFICAS </vt:lpstr>
      <vt:lpstr>COMO ESTAMOS  EM APRENDIZAGEM E EM  DESIGUALDADE  EDUCACIONAL?    </vt:lpstr>
      <vt:lpstr>Apresentação do PowerPoint</vt:lpstr>
      <vt:lpstr>REVOLUÇÃO DIGITAL E A INTELIGÊNCIA ARTIFICAL   O FUTURO DA EDUCAÇÃO      </vt:lpstr>
      <vt:lpstr>DESAFIOS QUE O FUTURO TRAZ PARA A EDUCAÇÃO BRASILEIRA </vt:lpstr>
      <vt:lpstr>TENDÊNCIAS  EM EDUCAÇÃO NO MUNDO  </vt:lpstr>
      <vt:lpstr>POLÍTICAS EDUCACIONAIS NUM MUNDO  EM MUDANÇA       </vt:lpstr>
      <vt:lpstr>POLÍTICAS EDUCACIONAIS PARA O PAÍS</vt:lpstr>
      <vt:lpstr>PNE</vt:lpstr>
      <vt:lpstr>NESTE CONTEXTO,  QUAL A ESCOLA A SE CONSTRUIR PARA ATINGIR AS  METAS DO PNE NO  FUTURO?      </vt:lpstr>
      <vt:lpstr>Apresentação do PowerPoint</vt:lpstr>
      <vt:lpstr>OBRIGADA!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Cristiano Americano do Brasil</dc:creator>
  <cp:lastModifiedBy>Cristiano Americano do Brasil</cp:lastModifiedBy>
  <cp:revision>6</cp:revision>
  <dcterms:created xsi:type="dcterms:W3CDTF">2024-07-29T18:24:00Z</dcterms:created>
  <dcterms:modified xsi:type="dcterms:W3CDTF">2024-09-11T12:43:51Z</dcterms:modified>
</cp:coreProperties>
</file>