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398" r:id="rId2"/>
    <p:sldId id="270" r:id="rId3"/>
    <p:sldId id="331" r:id="rId4"/>
    <p:sldId id="333" r:id="rId5"/>
    <p:sldId id="351" r:id="rId6"/>
    <p:sldId id="336" r:id="rId7"/>
    <p:sldId id="388" r:id="rId8"/>
    <p:sldId id="338" r:id="rId9"/>
    <p:sldId id="342" r:id="rId10"/>
    <p:sldId id="345" r:id="rId11"/>
    <p:sldId id="352" r:id="rId12"/>
    <p:sldId id="403" r:id="rId13"/>
    <p:sldId id="395" r:id="rId14"/>
    <p:sldId id="357" r:id="rId15"/>
    <p:sldId id="359" r:id="rId16"/>
    <p:sldId id="364" r:id="rId17"/>
    <p:sldId id="365" r:id="rId18"/>
    <p:sldId id="396" r:id="rId19"/>
    <p:sldId id="386" r:id="rId20"/>
    <p:sldId id="397" r:id="rId21"/>
    <p:sldId id="400" r:id="rId22"/>
    <p:sldId id="387" r:id="rId23"/>
    <p:sldId id="380" r:id="rId24"/>
    <p:sldId id="381" r:id="rId25"/>
    <p:sldId id="382" r:id="rId26"/>
    <p:sldId id="383" r:id="rId27"/>
    <p:sldId id="384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6C31"/>
    <a:srgbClr val="FFC50D"/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779" autoAdjust="0"/>
    <p:restoredTop sz="94660"/>
  </p:normalViewPr>
  <p:slideViewPr>
    <p:cSldViewPr snapToGrid="0">
      <p:cViewPr varScale="1">
        <p:scale>
          <a:sx n="59" d="100"/>
          <a:sy n="59" d="100"/>
        </p:scale>
        <p:origin x="288" y="6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6" d="100"/>
        <a:sy n="126" d="100"/>
      </p:scale>
      <p:origin x="0" y="-8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973D7-194B-EA78-9F14-19922B4E8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44D604-78D8-E31B-CD67-77F0782A2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A1190E-CFC2-1EEE-A9D5-EB10DEA2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9753-E47E-4440-991C-8E9D374A9477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507AC1-711E-A309-B464-6DF15B0A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2F08BB-076A-46CD-4E0B-3C346C61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4B17-56B6-4FA2-8AC9-492444423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73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70C54-4C27-C288-8BB5-777DB255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B183F15-2193-1831-1DDE-CF396FC8A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232CFF-61BC-6A87-FADC-00F0AE74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9753-E47E-4440-991C-8E9D374A9477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2DE482-B63A-0A73-D379-2B298640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52856A-3E62-36AE-90E8-DAFCC0FB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4B17-56B6-4FA2-8AC9-492444423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08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4958D2-082E-5191-E1DC-6B1CF858A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A3250F-43D2-3F50-04F4-914D66F8A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2EF41C-99DA-31DA-AAF1-9293725C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9753-E47E-4440-991C-8E9D374A9477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3BF03-8C92-B8D1-D98F-F34A5605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453E28-3C48-2912-121D-AA492571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4B17-56B6-4FA2-8AC9-492444423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67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FC225-7259-67A5-25FF-9706B825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8FB1-308F-9652-3E6D-B18496F3D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71A2C1-0DF5-6938-5ACD-8FEE08AA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9753-E47E-4440-991C-8E9D374A9477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F8C253-4BB9-3511-4D9A-2EA6F89D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E460A8-8472-E852-01BC-285F3E9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4B17-56B6-4FA2-8AC9-492444423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81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FB6D6-1598-F481-B727-A223396C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FFAA0B-EBD4-E880-5AC1-EA7A41699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DEA613-240A-F0C8-0E2E-CC3E37C5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9753-E47E-4440-991C-8E9D374A9477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2BA295-5AFB-C8D9-9336-5166FEA6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A257AC-FEA0-6282-ABC4-8D9C0029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4B17-56B6-4FA2-8AC9-492444423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77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16B5C-18B6-F4DF-9901-1909545D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E8C491-7392-4FB1-AAD4-471D68E6E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4AC3F6-60FA-1D65-D1E4-3CE53DED0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416350-FFD6-FC22-4184-BAAFD037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9753-E47E-4440-991C-8E9D374A9477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C04A25-C64E-FBA0-E9A1-B390B47E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7855F-7C1D-C639-4DC5-5C7C3D4E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4B17-56B6-4FA2-8AC9-492444423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55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9F8A6-2EA9-F7F0-A2D0-A9B41937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8BFE92-8D15-4B79-0EF4-A82F8320E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413C50-F8C8-8ED5-A3E6-B551A708F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045D407-7095-E4BA-2AED-922F1BA72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C1D03CB-1742-DA84-EC70-1B841CC5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36D824C-CA2A-B387-02EB-BEF3E5CF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9753-E47E-4440-991C-8E9D374A9477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56A479-8B03-A589-5057-4850EAFF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086BD04-F641-FAF4-DE32-CBE8B57B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4B17-56B6-4FA2-8AC9-492444423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44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E76D4-1C00-ADB3-ECDE-0866854D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096133-7178-4F19-4048-8785277A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9753-E47E-4440-991C-8E9D374A9477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F638841-5BEB-3DC4-92D4-3B5847FF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B00774-D99D-CEF0-BF13-970111F4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4B17-56B6-4FA2-8AC9-492444423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75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10E294-F47B-C37F-ECA3-C8BD9EB7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9753-E47E-4440-991C-8E9D374A9477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87BE1E-EF08-0124-BE55-4D40DCED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7D453B-0B67-984C-2AE5-7D8F5875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4B17-56B6-4FA2-8AC9-492444423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86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B6218-6FBA-DB6F-B1E5-D9D2315F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B0C692-B0B9-C9AC-BF9E-BF127419C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058CC7-7A99-624C-3C3F-743152A8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2CED07-EF48-3880-89EB-E053DF20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9753-E47E-4440-991C-8E9D374A9477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8B6F10-7AF1-5683-DA39-80CF2809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D2066A-8817-DD67-E9B7-AFE51F6B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4B17-56B6-4FA2-8AC9-492444423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05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F17A7-8E6D-36E4-7D0D-AF8F21D4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A1D61DC-87AE-E413-1020-0276D2BDA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952758-969F-E7E2-F84C-DD35A28A8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92F29E-F6E4-D9AA-0320-9724602D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9753-E47E-4440-991C-8E9D374A9477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7AFC33-F719-7AC1-54D3-E0C97FD4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7054BF-AAE7-BB99-7906-C476412B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4B17-56B6-4FA2-8AC9-492444423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64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1324B60-3492-5F6D-55DF-C399E9E2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E5F99E-CF27-7F49-3D11-23F9EE3DF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64F895-7B8A-777E-6EBA-E2A1F94F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9753-E47E-4440-991C-8E9D374A9477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B705A6-3212-83B3-9B63-C1227DB93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431E90-BAD7-D357-0809-88BC9ACCE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B4B17-56B6-4FA2-8AC9-4924444239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75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sbrasil.com.br/legislacao/109224/LDBE-Lei-n-9.394-de-20-de-Dezembro-de-1996#art-23_par-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ec.gov.br/cne/arquivos/pdf/pceb18_00.pdf" TargetMode="External"/><Relationship Id="rId2" Type="http://schemas.openxmlformats.org/officeDocument/2006/relationships/hyperlink" Target="http://portal.mec.gov.br/cne/arquivos/pdf/1999/pceb011_99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ec.gov.br/index.php?option=com_docman&amp;task=doc_download&amp;gid=14800&amp;Itemid=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ec.gov.br/index.php?option=com_docman&amp;task=doc_download&amp;gid=10244&amp;Itemid=" TargetMode="External"/><Relationship Id="rId2" Type="http://schemas.openxmlformats.org/officeDocument/2006/relationships/hyperlink" Target="http://portal.mec.gov.br/index.php?option=com_docman&amp;task=doc_download&amp;gid=9465&amp;Itemid=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ec.gov.br/index.php?option=com_docman&amp;task=doc_download&amp;gid=14693&amp;Itemid=" TargetMode="External"/><Relationship Id="rId2" Type="http://schemas.openxmlformats.org/officeDocument/2006/relationships/hyperlink" Target="http://portal.mec.gov.br/index.php?option=com_docman&amp;task=doc_download&amp;gid=14811&amp;Itemid=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cshinoda_cbjs@yahoo.com.b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F923F-633F-3688-D560-74A8641A3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9268" y="638413"/>
            <a:ext cx="6905577" cy="2095500"/>
          </a:xfrm>
        </p:spPr>
        <p:txBody>
          <a:bodyPr>
            <a:noAutofit/>
          </a:bodyPr>
          <a:lstStyle/>
          <a:p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Comissão de Educação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7A189F-6A51-13BE-AC68-10897C247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" y="3046178"/>
            <a:ext cx="11868150" cy="352425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000A1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Audiência Pública</a:t>
            </a:r>
            <a:br>
              <a:rPr lang="pt-BR" sz="4000" b="1" dirty="0">
                <a:solidFill>
                  <a:srgbClr val="000A1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4000" b="1" dirty="0">
                <a:solidFill>
                  <a:srgbClr val="000A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Educação para brasileiros que residem fora do Brasil, em especial no Japão</a:t>
            </a:r>
            <a:br>
              <a:rPr lang="pt-BR" sz="4000" b="1" dirty="0">
                <a:solidFill>
                  <a:srgbClr val="000A1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4000" b="1" dirty="0">
                <a:solidFill>
                  <a:srgbClr val="000A1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b="1" dirty="0">
                <a:solidFill>
                  <a:srgbClr val="000A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Requerimento: n</a:t>
            </a:r>
            <a:r>
              <a:rPr lang="pt-BR" sz="2800" b="1" u="sng" baseline="30000" dirty="0">
                <a:solidFill>
                  <a:srgbClr val="000A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pt-BR" sz="2800" b="1" dirty="0">
                <a:solidFill>
                  <a:srgbClr val="000A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263/23</a:t>
            </a:r>
            <a:br>
              <a:rPr lang="pt-BR" sz="2800" b="1" dirty="0">
                <a:solidFill>
                  <a:srgbClr val="000A1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b="1" dirty="0">
                <a:solidFill>
                  <a:srgbClr val="000A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Autoria: Deputado Moses Rodrigues (União/CE)</a:t>
            </a:r>
          </a:p>
          <a:p>
            <a:r>
              <a:rPr lang="pt-BR" sz="2800" b="1" dirty="0">
                <a:solidFill>
                  <a:srgbClr val="000A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de junho de 2024 (10h)</a:t>
            </a:r>
            <a:endParaRPr lang="pt-BR" sz="2800" dirty="0">
              <a:solidFill>
                <a:srgbClr val="000A1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E3BB29-66DF-A5A8-3E86-65964FD1B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65" y="326148"/>
            <a:ext cx="7451784" cy="1586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370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9738BA7-2FB6-5BB8-498A-F5183908D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94" y="1038143"/>
            <a:ext cx="6499057" cy="478171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6B328EA-CA18-1FF3-A018-AE6C3948D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819" y="255757"/>
            <a:ext cx="4413887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7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9648E-2287-58B6-E00E-74F274BD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36" y="1346544"/>
            <a:ext cx="3201366" cy="191512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pt-BR" sz="30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LDBE - Lei nº 9.394 de 20 de Dezembro de 199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LDB </a:t>
            </a:r>
            <a:br>
              <a:rPr lang="pt-BR" sz="30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LDBE - Lei nº 9.394 de 20 de Dezembro de 199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t-BR" sz="30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LDBE - Lei nº 9.394 de 20 de Dezembro de 199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 nº 9.394 de 20 de dezembro de 1996</a:t>
            </a:r>
            <a:endParaRPr lang="en-US" sz="3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C09119-C47C-83A3-9E0C-03BF8BE02A1E}"/>
              </a:ext>
            </a:extLst>
          </p:cNvPr>
          <p:cNvSpPr txBox="1"/>
          <p:nvPr/>
        </p:nvSpPr>
        <p:spPr>
          <a:xfrm>
            <a:off x="4587498" y="951746"/>
            <a:ext cx="7392691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pt-BR" sz="3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23.  ......</a:t>
            </a:r>
            <a:br>
              <a:rPr kumimoji="0" lang="pt-BR" sz="3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t-BR" sz="3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1º </a:t>
            </a:r>
            <a:r>
              <a:rPr kumimoji="0" lang="pt-BR" sz="30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escola poderá </a:t>
            </a:r>
            <a:r>
              <a:rPr kumimoji="0" lang="pt-BR" sz="300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reclassificar </a:t>
            </a:r>
            <a:r>
              <a:rPr kumimoji="0" lang="pt-BR" sz="30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alunos, inclusive quando se tratar de transferências entre estabelecimentos situados </a:t>
            </a:r>
            <a:r>
              <a:rPr kumimoji="0" lang="pt-BR" sz="300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País e no exterior, </a:t>
            </a:r>
            <a:r>
              <a:rPr kumimoji="0" lang="pt-BR" sz="30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tendo como base as normas curriculares gerais.</a:t>
            </a:r>
            <a:br>
              <a:rPr kumimoji="0" lang="pt-B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316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4C0B7F63-2815-93B3-DA83-3607E6D22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349" y="347760"/>
            <a:ext cx="10895302" cy="1655762"/>
          </a:xfrm>
        </p:spPr>
        <p:txBody>
          <a:bodyPr>
            <a:normAutofit/>
          </a:bodyPr>
          <a:lstStyle/>
          <a:p>
            <a:r>
              <a:rPr lang="pt-BR" sz="4800" dirty="0">
                <a:solidFill>
                  <a:srgbClr val="002060"/>
                </a:solidFill>
                <a:latin typeface="Arial Black" panose="020B0A04020102020204" pitchFamily="34" charset="0"/>
              </a:rPr>
              <a:t>EDUCAÇÃO DOS BRASILEIROS NO JAPÃO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8B36CA3A-FDA8-230B-A28E-21F7E5E97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7882" y="5316440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6700" b="1" dirty="0">
                <a:solidFill>
                  <a:srgbClr val="002060"/>
                </a:solidFill>
                <a:latin typeface="&gt;&gt; .Arial Black"/>
              </a:rPr>
              <a:t>A Partir de </a:t>
            </a:r>
            <a:r>
              <a:rPr lang="pt-BR" sz="12200" b="1" dirty="0">
                <a:solidFill>
                  <a:srgbClr val="FF0000"/>
                </a:solidFill>
                <a:latin typeface="&gt;&gt; .Arial Black"/>
              </a:rPr>
              <a:t>1999</a:t>
            </a:r>
            <a:br>
              <a:rPr lang="pt-BR" sz="13300" b="1" dirty="0">
                <a:solidFill>
                  <a:srgbClr val="FF0000"/>
                </a:solidFill>
                <a:latin typeface="&gt;&gt; .Arial Black"/>
              </a:rPr>
            </a:br>
            <a:r>
              <a:rPr kumimoji="0" lang="pt-BR" sz="7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MEC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CNE - CONSELHO NACIONAL</a:t>
            </a:r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EDUCAÇÃO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CEB - Câmara de Educação Básica</a:t>
            </a:r>
            <a:br>
              <a:rPr lang="pt-BR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2149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9648E-2287-58B6-E00E-74F274BD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21" y="2101632"/>
            <a:ext cx="3469774" cy="191512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PARECERES E RESOLUÇÕES DO CONSELHO NACIONAL DE EDUCAÇÃO </a:t>
            </a:r>
            <a:endParaRPr lang="en-US" sz="30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52B3B4A1-D54B-F726-999B-F4635E93B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16" y="-129118"/>
            <a:ext cx="8154184" cy="70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0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C09119-C47C-83A3-9E0C-03BF8BE02A1E}"/>
              </a:ext>
            </a:extLst>
          </p:cNvPr>
          <p:cNvSpPr txBox="1"/>
          <p:nvPr/>
        </p:nvSpPr>
        <p:spPr>
          <a:xfrm>
            <a:off x="4553281" y="71071"/>
            <a:ext cx="7201774" cy="5976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br>
              <a:rPr kumimoji="0" lang="pt-B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t-BR" sz="3000" b="1" i="0" u="sng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Parecer CNE/CEB nº 11/1999, aprovado em 7 de julho de 1999</a:t>
            </a:r>
            <a:r>
              <a:rPr kumimoji="0" lang="pt-BR" sz="3000" b="1" i="0" u="sng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3000" b="1" i="0" u="sng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(p. 64)</a:t>
            </a:r>
          </a:p>
          <a:p>
            <a:pPr>
              <a:lnSpc>
                <a:spcPct val="150000"/>
              </a:lnSpc>
            </a:pPr>
            <a:r>
              <a:rPr kumimoji="0" lang="pt-BR" sz="300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3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 Estabelece normas para escolas brasileiras sediadas no exterior.</a:t>
            </a:r>
          </a:p>
          <a:p>
            <a:pPr>
              <a:lnSpc>
                <a:spcPct val="150000"/>
              </a:lnSpc>
            </a:pPr>
            <a:br>
              <a:rPr lang="pt-BR" sz="3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000" b="1" u="sng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Parecer CNE/CEB nº 18/2000, aprovado em 5 de julho de 2000</a:t>
            </a:r>
            <a:r>
              <a:rPr lang="pt-BR" sz="3000" b="1" u="sng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3000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(p.82)</a:t>
            </a:r>
            <a:br>
              <a:rPr lang="pt-BR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Exame Supletivo no Japão.</a:t>
            </a:r>
            <a:endParaRPr lang="pt-BR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59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9779FA-12E5-373D-B672-DBBC5A206D2A}"/>
              </a:ext>
            </a:extLst>
          </p:cNvPr>
          <p:cNvSpPr txBox="1"/>
          <p:nvPr/>
        </p:nvSpPr>
        <p:spPr>
          <a:xfrm>
            <a:off x="4347782" y="175031"/>
            <a:ext cx="7738263" cy="6498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Artigo 2º</a:t>
            </a: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Os estabelecimentos de ensino poderão solicitar ao </a:t>
            </a:r>
            <a:r>
              <a:rPr lang="pt-BR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Conselho Nacional de Educação</a:t>
            </a: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através dos órgãos próprios do </a:t>
            </a:r>
            <a:r>
              <a:rPr lang="pt-BR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Ministério da Educação</a:t>
            </a: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por intermédio da </a:t>
            </a:r>
            <a:r>
              <a:rPr lang="pt-BR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Embaixada Brasileira </a:t>
            </a:r>
            <a:r>
              <a:rPr lang="pt-BR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Japão</a:t>
            </a: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pt-BR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declaração de validade dos documentos escolares </a:t>
            </a: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eles </a:t>
            </a:r>
            <a:r>
              <a:rPr lang="pt-BR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emitidos para cidadãos brasileiros ali residentes,</a:t>
            </a: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cumpridas as exigências da presente Resolução. </a:t>
            </a:r>
            <a:b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Parágrafo único. </a:t>
            </a:r>
            <a:b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 para a oferta e funcionamento no Japão dos seguintes cursos:</a:t>
            </a:r>
            <a:b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– Educação Infantil</a:t>
            </a:r>
            <a:b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 – Ensino Fundamental</a:t>
            </a:r>
            <a:b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III – Ensino Médio</a:t>
            </a:r>
            <a:br>
              <a:rPr lang="pt-B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IV – Educação de Jovens e Adultos nas etapas do Ensino Fundamental e Médio                                                                  </a:t>
            </a:r>
            <a:endParaRPr lang="pt-BR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287CBE-33DC-F4DF-2513-E2C955A73597}"/>
              </a:ext>
            </a:extLst>
          </p:cNvPr>
          <p:cNvSpPr txBox="1"/>
          <p:nvPr/>
        </p:nvSpPr>
        <p:spPr>
          <a:xfrm>
            <a:off x="244930" y="252636"/>
            <a:ext cx="365604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30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Resolução CNE/CEB n.º 2,</a:t>
            </a:r>
          </a:p>
          <a:p>
            <a:pPr algn="r"/>
            <a:r>
              <a:rPr lang="pt-BR" sz="30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17 de fevereiro de 2004</a:t>
            </a:r>
            <a:r>
              <a:rPr lang="pt-BR" sz="3000" b="1" u="sng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000" b="1" u="sng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(p. 116)</a:t>
            </a:r>
            <a:endParaRPr lang="pt-BR" b="1" u="sng" kern="1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b="1" u="sng" kern="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b="1" u="sng" kern="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b="1" u="sng" kern="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pt-BR" sz="24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Define normas para declaração de validade de documentos escolares emitidos por escolas de educação básica que atendem a cidadãos brasileiros residentes no </a:t>
            </a:r>
            <a:r>
              <a:rPr kumimoji="0" lang="pt-BR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Japão</a:t>
            </a:r>
            <a:r>
              <a:rPr kumimoji="0" lang="pt-BR" sz="24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7300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9648E-2287-58B6-E00E-74F274BD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21" y="491112"/>
            <a:ext cx="3469774" cy="92187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3000" b="1" u="sng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DESTAQUE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E8BEF3E-30CC-FA26-7F5C-44C4CB47DFD5}"/>
              </a:ext>
            </a:extLst>
          </p:cNvPr>
          <p:cNvSpPr txBox="1"/>
          <p:nvPr/>
        </p:nvSpPr>
        <p:spPr>
          <a:xfrm>
            <a:off x="4576005" y="652798"/>
            <a:ext cx="7156325" cy="557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Parecer CNE/CEB nº 13/2011, aprovado em 9 de novembro de 2011</a:t>
            </a:r>
            <a:r>
              <a:rPr lang="pt-BR" sz="2400" b="1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(p. 176)</a:t>
            </a:r>
            <a:endParaRPr lang="pt-BR" sz="2400" b="1" u="sng" kern="1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Revalidação dos diplomas de cursos técnicos e tecnológicos emitidos por instituições estrangeiras.</a:t>
            </a:r>
            <a:br>
              <a:rPr lang="pt-BR" sz="24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t-BR" sz="2400" b="1" i="0" u="sng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Parecer CNE/CEB nº 3/2012, aprovado em 26 de janeiro de 2012</a:t>
            </a:r>
            <a:r>
              <a:rPr kumimoji="0" lang="pt-BR" sz="2400" b="1" i="0" u="sng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(p.183)</a:t>
            </a:r>
            <a:br>
              <a:rPr kumimoji="0" lang="pt-BR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t-BR" sz="240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Atualização do Catálogo Nacional de Cursos Técnicos de Nível Médio</a:t>
            </a:r>
            <a:r>
              <a:rPr kumimoji="0" lang="pt-BR" sz="240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10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9648E-2287-58B6-E00E-74F274BD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00" y="4656907"/>
            <a:ext cx="3469774" cy="191512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pt-BR" sz="30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Resolução CNE/CEB nº 1</a:t>
            </a:r>
            <a:r>
              <a:rPr lang="pt-BR" sz="30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de 3 de dezembro de 2013</a:t>
            </a:r>
            <a:r>
              <a:rPr lang="pt-BR" sz="30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(p.155)</a:t>
            </a:r>
            <a:endParaRPr lang="en-US" sz="30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E36896-7670-A08B-D560-AF51C03BCF69}"/>
              </a:ext>
            </a:extLst>
          </p:cNvPr>
          <p:cNvSpPr txBox="1"/>
          <p:nvPr/>
        </p:nvSpPr>
        <p:spPr>
          <a:xfrm>
            <a:off x="4905054" y="250130"/>
            <a:ext cx="6741763" cy="6031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2013</a:t>
            </a:r>
          </a:p>
          <a:p>
            <a:pPr algn="ctr">
              <a:lnSpc>
                <a:spcPct val="150000"/>
              </a:lnSpc>
            </a:pPr>
            <a:endParaRPr lang="pt-BR" sz="1100" b="1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3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Define normas para declaração de validade de documentos escolares emitidos por escolas de Educação Básica que atendem a cidadãos brasileiros residentes no </a:t>
            </a:r>
            <a:r>
              <a:rPr lang="pt-BR" sz="4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exterior</a:t>
            </a:r>
            <a:r>
              <a:rPr lang="pt-BR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pt-BR" sz="3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91110F-362A-7668-1A4B-F82EDFEF5460}"/>
              </a:ext>
            </a:extLst>
          </p:cNvPr>
          <p:cNvSpPr txBox="1"/>
          <p:nvPr/>
        </p:nvSpPr>
        <p:spPr>
          <a:xfrm>
            <a:off x="169334" y="10138"/>
            <a:ext cx="3731640" cy="2697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9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Parecer CNE/CEB nº 6/2013</a:t>
            </a:r>
            <a:r>
              <a:rPr lang="pt-BR" sz="29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aprovado em 14 de março de 2013</a:t>
            </a:r>
            <a:r>
              <a:rPr lang="pt-BR" sz="2900" b="1" u="sng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900" b="1" u="sng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(p. 142)</a:t>
            </a:r>
            <a:endParaRPr lang="pt-BR" sz="2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9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9648E-2287-58B6-E00E-74F274BD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12" y="4809947"/>
            <a:ext cx="3201366" cy="1308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pt-BR" sz="3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t-BR" sz="30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NCCEJA EXTERIOR</a:t>
            </a:r>
            <a:r>
              <a:rPr lang="pt-BR" sz="3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pt-BR" sz="3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3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  <a:br>
              <a:rPr lang="pt-BR" sz="3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3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EDITAL Nº 44, DE 5 DE JULHO DE 2023</a:t>
            </a:r>
            <a:b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PRESIDENTE SUBSTITUTO DO INSTITUTO NACIONAL DE ESTUDOS E PESQUISAS EDUCACIONAIS ANÍSIO TEIXEIRA </a:t>
            </a:r>
            <a:r>
              <a:rPr lang="pt-BR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(INEP)</a:t>
            </a:r>
            <a:endParaRPr lang="en-US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0FDAA9-454A-A428-8A77-A4FA05BC4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" y="5396105"/>
            <a:ext cx="5386647" cy="210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5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5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D.O.U.</a:t>
            </a:r>
            <a:endParaRPr lang="en-US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76EE80-B806-8428-E001-878BDD86F07D}"/>
              </a:ext>
            </a:extLst>
          </p:cNvPr>
          <p:cNvSpPr txBox="1"/>
          <p:nvPr/>
        </p:nvSpPr>
        <p:spPr>
          <a:xfrm>
            <a:off x="4212771" y="181120"/>
            <a:ext cx="7788730" cy="1792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9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 Nacional para Certificação de Competências de Jovens e Adultos</a:t>
            </a:r>
            <a:r>
              <a:rPr lang="pt-BR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</a:t>
            </a:r>
            <a:r>
              <a:rPr lang="pt-BR" sz="19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brasileiros residentes no Exterior </a:t>
            </a:r>
            <a:r>
              <a:rPr lang="pt-BR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para Jovens e Adultos submetidos a </a:t>
            </a:r>
            <a:r>
              <a:rPr lang="pt-BR" sz="19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Penas Privativas de Liberdade (PPL) </a:t>
            </a:r>
            <a:r>
              <a:rPr lang="pt-BR" sz="19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Exterior (Encceja Exterior 2023).</a:t>
            </a:r>
            <a:endParaRPr lang="pt-BR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BA06C33-2A5B-A2CD-DC4C-602F3E2CB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618891"/>
              </p:ext>
            </p:extLst>
          </p:nvPr>
        </p:nvGraphicFramePr>
        <p:xfrm>
          <a:off x="4905055" y="2171046"/>
          <a:ext cx="6459632" cy="4311398"/>
        </p:xfrm>
        <a:graphic>
          <a:graphicData uri="http://schemas.openxmlformats.org/drawingml/2006/table">
            <a:tbl>
              <a:tblPr firstRow="1" firstCol="1" bandRow="1"/>
              <a:tblGrid>
                <a:gridCol w="2010039">
                  <a:extLst>
                    <a:ext uri="{9D8B030D-6E8A-4147-A177-3AD203B41FA5}">
                      <a16:colId xmlns:a16="http://schemas.microsoft.com/office/drawing/2014/main" val="324735747"/>
                    </a:ext>
                  </a:extLst>
                </a:gridCol>
                <a:gridCol w="4449593">
                  <a:extLst>
                    <a:ext uri="{9D8B030D-6E8A-4147-A177-3AD203B41FA5}">
                      <a16:colId xmlns:a16="http://schemas.microsoft.com/office/drawing/2014/main" val="2484468923"/>
                    </a:ext>
                  </a:extLst>
                </a:gridCol>
              </a:tblGrid>
              <a:tr h="329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Alemanha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Frankfurt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135898"/>
                  </a:ext>
                </a:extLst>
              </a:tr>
              <a:tr h="329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Bélgica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Bruxelas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000854"/>
                  </a:ext>
                </a:extLst>
              </a:tr>
              <a:tr h="329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Espanha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Barcelona, Madri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005092"/>
                  </a:ext>
                </a:extLst>
              </a:tr>
              <a:tr h="3669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Estados Unidos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Nova Iorque, Miami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267399"/>
                  </a:ext>
                </a:extLst>
              </a:tr>
              <a:tr h="329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França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197673"/>
                  </a:ext>
                </a:extLst>
              </a:tr>
              <a:tr h="329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Holanda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Amsterdã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172359"/>
                  </a:ext>
                </a:extLst>
              </a:tr>
              <a:tr h="329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Itália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311780"/>
                  </a:ext>
                </a:extLst>
              </a:tr>
              <a:tr h="329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Japão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Nagoia, Hamamatsu, Tóquio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661768"/>
                  </a:ext>
                </a:extLst>
              </a:tr>
              <a:tr h="329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Portugal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Lisboa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393585"/>
                  </a:ext>
                </a:extLst>
              </a:tr>
              <a:tr h="329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Reino Unido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Londres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598323"/>
                  </a:ext>
                </a:extLst>
              </a:tr>
              <a:tr h="329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Suiça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Genebra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802613"/>
                  </a:ext>
                </a:extLst>
              </a:tr>
              <a:tr h="3177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Suriname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Paramaribo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001748"/>
                  </a:ext>
                </a:extLst>
              </a:tr>
              <a:tr h="329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TOTAL: 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TOTAL: 16</a:t>
                      </a:r>
                      <a:endParaRPr lang="pt-BR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173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455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9648E-2287-58B6-E00E-74F274BD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1250994"/>
            <a:ext cx="3201366" cy="1308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pt-BR" sz="3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EDUCAÇÃO BÁSICA </a:t>
            </a:r>
            <a:br>
              <a:rPr lang="pt-BR" sz="3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3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</a:t>
            </a:r>
            <a:endParaRPr lang="en-US" sz="3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EFD51E5-9C84-3EA8-F626-E1311A99F104}"/>
              </a:ext>
            </a:extLst>
          </p:cNvPr>
          <p:cNvSpPr txBox="1"/>
          <p:nvPr/>
        </p:nvSpPr>
        <p:spPr>
          <a:xfrm>
            <a:off x="4456051" y="511389"/>
            <a:ext cx="7496463" cy="5867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Educação Infantil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Ensino Fundamental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Ensino Médio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Educação de Jovens e  Adultos (EJA)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500" kern="1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Japão, EUA (New Jersey), Portugal (Lisboa) e Inglaterra (Londres)	</a:t>
            </a:r>
            <a:endParaRPr kumimoji="0" lang="pt-BR" sz="25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Educação Profissional Técnico de Nível Médio</a:t>
            </a:r>
            <a:endParaRPr lang="pt-BR" sz="2500" kern="1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5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 Nacional para Certificação de Competências de Jovens e Adultos (Encceja)</a:t>
            </a:r>
            <a:endParaRPr lang="pt-BR" sz="2500" kern="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1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C9BA29E-E2B6-948F-B67F-F1CC440E1BC6}"/>
              </a:ext>
            </a:extLst>
          </p:cNvPr>
          <p:cNvSpPr txBox="1"/>
          <p:nvPr/>
        </p:nvSpPr>
        <p:spPr>
          <a:xfrm>
            <a:off x="717535" y="2228671"/>
            <a:ext cx="1043035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4.598.735</a:t>
            </a:r>
          </a:p>
        </p:txBody>
      </p:sp>
    </p:spTree>
    <p:extLst>
      <p:ext uri="{BB962C8B-B14F-4D97-AF65-F5344CB8AC3E}">
        <p14:creationId xmlns:p14="http://schemas.microsoft.com/office/powerpoint/2010/main" val="2466685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9648E-2287-58B6-E00E-74F274BD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838084"/>
            <a:ext cx="3201366" cy="15179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CANAIS PARA VALIDAÇÃO DA EDUCAÇÃO BÁSICA NO EXTERIOR</a:t>
            </a:r>
            <a:b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sz="3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0AE70CD-4783-34A3-B14A-1EC59328D8A5}"/>
              </a:ext>
            </a:extLst>
          </p:cNvPr>
          <p:cNvSpPr txBox="1"/>
          <p:nvPr/>
        </p:nvSpPr>
        <p:spPr>
          <a:xfrm>
            <a:off x="4246934" y="419926"/>
            <a:ext cx="773290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pt-BR" sz="280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Embaixada do Brasil</a:t>
            </a:r>
          </a:p>
          <a:p>
            <a:endParaRPr lang="pt-BR" sz="2800" kern="100" dirty="0">
              <a:solidFill>
                <a:srgbClr val="006C3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pt-BR" sz="2800" i="0" u="none" strike="noStrike" kern="1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 – Assessoria Internacional (AI)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800" kern="1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pt-BR" sz="280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INEP – Encceja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kumimoji="0" lang="pt-BR" sz="2800" i="0" u="none" strike="noStrike" kern="1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pt-BR" sz="2800" i="0" u="none" strike="noStrike" kern="1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 – Secretaria de Educação Básica (SEB)</a:t>
            </a:r>
          </a:p>
          <a:p>
            <a:endParaRPr kumimoji="0" lang="pt-BR" sz="2800" i="0" u="none" strike="noStrike" kern="100" cap="none" spc="0" normalizeH="0" baseline="0" noProof="0" dirty="0">
              <a:ln>
                <a:noFill/>
              </a:ln>
              <a:solidFill>
                <a:srgbClr val="006C3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pt-BR" sz="2800" i="0" u="none" strike="noStrike" kern="100" cap="none" spc="0" normalizeH="0" baseline="0" noProof="0" dirty="0">
                <a:ln>
                  <a:noFill/>
                </a:ln>
                <a:solidFill>
                  <a:srgbClr val="006C3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 – Secretaria de Educação Profissional e Tecnológica (SETEC)</a:t>
            </a:r>
          </a:p>
          <a:p>
            <a:endParaRPr lang="pt-BR" sz="2800" kern="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pt-BR" sz="28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 – Conselho Nacional de Educação (CNE)</a:t>
            </a:r>
            <a:br>
              <a:rPr kumimoji="0" lang="pt-BR" sz="28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t-BR" sz="28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Câmara de Educação Básica (CEB)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9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67890A6-AB70-D91F-44FB-DAFDAC399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6412" y="-1352876"/>
            <a:ext cx="10919176" cy="802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br>
              <a:rPr lang="pt-BR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0" b="1" dirty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- 25 Anos do MEC no Japão</a:t>
            </a:r>
            <a:br>
              <a:rPr lang="pt-BR" sz="5000" b="1" dirty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0" b="1" dirty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(Educação Básica)</a:t>
            </a:r>
            <a:br>
              <a:rPr lang="pt-BR" sz="5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- 35 Anos de presença dos Brasileiros no Japão</a:t>
            </a:r>
          </a:p>
        </p:txBody>
      </p:sp>
    </p:spTree>
    <p:extLst>
      <p:ext uri="{BB962C8B-B14F-4D97-AF65-F5344CB8AC3E}">
        <p14:creationId xmlns:p14="http://schemas.microsoft.com/office/powerpoint/2010/main" val="447930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9648E-2287-58B6-E00E-74F274BD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3418860"/>
            <a:ext cx="3201366" cy="1308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pt-BR" sz="3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EDUCAÇÃO SUPERIOR DO BRASIL NO EXTERIOR</a:t>
            </a:r>
            <a:br>
              <a:rPr lang="pt-BR" sz="3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300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3F4A39-B36A-7BE8-EFBA-86D84762C76B}"/>
              </a:ext>
            </a:extLst>
          </p:cNvPr>
          <p:cNvSpPr txBox="1"/>
          <p:nvPr/>
        </p:nvSpPr>
        <p:spPr>
          <a:xfrm>
            <a:off x="4591985" y="243052"/>
            <a:ext cx="6769093" cy="6620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A partir de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, instituições do Brasil com polos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ofertando </a:t>
            </a:r>
            <a:r>
              <a:rPr lang="pt-BR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Graduação e Pós-Graduação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no Japão. Em </a:t>
            </a:r>
            <a:r>
              <a:rPr lang="pt-B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, temos dezenas de polos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espalhados nas províncias de maior concentração de brasileiros.</a:t>
            </a:r>
          </a:p>
          <a:p>
            <a:pPr algn="just">
              <a:lnSpc>
                <a:spcPct val="150000"/>
              </a:lnSpc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5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também nos Estados Unidos, Portugal, Argentina, Alemanha, Bélgica, Espanha,  França,  Holanda, Inglaterra, Irlanda, Itália, </a:t>
            </a:r>
            <a:r>
              <a:rPr lang="pt-BR" sz="25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Suiça</a:t>
            </a:r>
            <a:r>
              <a:rPr lang="pt-BR" sz="25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Emirados Árabes</a:t>
            </a: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28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9648E-2287-58B6-E00E-74F274BD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2764636"/>
            <a:ext cx="3392317" cy="1308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SUPERIOR</a:t>
            </a:r>
            <a:b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(ÓRGÃOS RESPONSÁVEIS) </a:t>
            </a:r>
            <a:b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sz="3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41BB2F-613A-2A80-4B40-6FF636084DD9}"/>
              </a:ext>
            </a:extLst>
          </p:cNvPr>
          <p:cNvSpPr txBox="1"/>
          <p:nvPr/>
        </p:nvSpPr>
        <p:spPr>
          <a:xfrm>
            <a:off x="4703273" y="241300"/>
            <a:ext cx="6820224" cy="664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</a:t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de Regulação  e Supervisão de Educação Superior (Seres) </a:t>
            </a:r>
          </a:p>
          <a:p>
            <a:pPr>
              <a:lnSpc>
                <a:spcPct val="150000"/>
              </a:lnSpc>
            </a:pPr>
            <a:b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CNE</a:t>
            </a:r>
            <a:b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Câmara de Educação Superior (CES)</a:t>
            </a:r>
            <a:b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70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9648E-2287-58B6-E00E-74F274BD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5075" y="2869744"/>
            <a:ext cx="4467031" cy="109823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pt-BR" sz="3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UFMT/</a:t>
            </a:r>
            <a:br>
              <a:rPr lang="pt-BR" sz="3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3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</a:t>
            </a:r>
            <a:br>
              <a:rPr lang="pt-BR" sz="3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3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TOKAI</a:t>
            </a:r>
            <a:br>
              <a:rPr lang="pt-BR" sz="3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30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(ACORDO BRASIL/JAPÃO)</a:t>
            </a:r>
            <a:endParaRPr lang="en-US" sz="3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6AB806-FFC2-50E9-5F83-24DD2FDE69A1}"/>
              </a:ext>
            </a:extLst>
          </p:cNvPr>
          <p:cNvSpPr txBox="1"/>
          <p:nvPr/>
        </p:nvSpPr>
        <p:spPr>
          <a:xfrm>
            <a:off x="4379901" y="690033"/>
            <a:ext cx="7548534" cy="6004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 DE LICENCIATURA EM PEDAGOGIA</a:t>
            </a:r>
            <a:b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UNIVERSIDADE FEDERAL DE MATO GROSSO EM PARCERIA COM A UNIVERSIDADE TOKAI </a:t>
            </a:r>
            <a:endParaRPr lang="pt-BR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(2009 – 2013)</a:t>
            </a:r>
            <a:b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 – Secretaria de Educação a Distância </a:t>
            </a:r>
            <a:b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Universidade Aberta do Brasil</a:t>
            </a:r>
            <a:b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Embaixada do Brasil em Tóquio</a:t>
            </a:r>
            <a:b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Banco do Brasil </a:t>
            </a:r>
            <a:b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Mitsui &amp; Co Ltd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9586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6AB806-FFC2-50E9-5F83-24DD2FDE69A1}"/>
              </a:ext>
            </a:extLst>
          </p:cNvPr>
          <p:cNvSpPr txBox="1"/>
          <p:nvPr/>
        </p:nvSpPr>
        <p:spPr>
          <a:xfrm>
            <a:off x="4610100" y="511388"/>
            <a:ext cx="7029450" cy="518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Art. 205 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educação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direito de todos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dever do Estado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da familia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será promovida e incentivada com a colaboração da sociedade, visando ao pleno desenvolvimento da pessoa , seu preparo para o exercício da cidadania e sua qualificação para o trabalho.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8ADB00B-0DAD-AB82-FCBF-7873DC6E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99" y="1789597"/>
            <a:ext cx="3262818" cy="1325563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CONSTITUIÇÃO </a:t>
            </a:r>
            <a:b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REPÚBLICA FEDERATIVA </a:t>
            </a:r>
            <a:b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BRASIL (1988)</a:t>
            </a:r>
            <a:endParaRPr lang="pt-BR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71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accent1">
                <a:lumMod val="50000"/>
              </a:schemeClr>
            </a:gs>
            <a:gs pos="47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77F615-FA21-5475-E38C-723C749116AB}"/>
              </a:ext>
            </a:extLst>
          </p:cNvPr>
          <p:cNvSpPr txBox="1"/>
          <p:nvPr/>
        </p:nvSpPr>
        <p:spPr>
          <a:xfrm>
            <a:off x="609600" y="1257301"/>
            <a:ext cx="109728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sz="1600" dirty="0"/>
            </a:br>
            <a:br>
              <a:rPr lang="pt-BR" sz="1600" dirty="0"/>
            </a:br>
            <a:r>
              <a:rPr lang="pt-BR" sz="1600" dirty="0"/>
              <a:t>                  </a:t>
            </a:r>
            <a:r>
              <a:rPr lang="pt-BR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Se a gente quiser modificar alguma coisa, é pelas</a:t>
            </a:r>
            <a:br>
              <a:rPr lang="pt-BR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crianças que devemos começar. Devemos respeitar e </a:t>
            </a:r>
            <a:br>
              <a:rPr lang="pt-BR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educar nossas crianças para que o futuro das nações e</a:t>
            </a:r>
            <a:br>
              <a:rPr lang="pt-BR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planeta seja digno</a:t>
            </a:r>
            <a:r>
              <a:rPr lang="pt-B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 </a:t>
            </a:r>
          </a:p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</a:t>
            </a:r>
          </a:p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Ayrton Senna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31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>
                <a:lumMod val="84000"/>
                <a:lumOff val="16000"/>
              </a:srgbClr>
            </a:gs>
            <a:gs pos="100000">
              <a:schemeClr val="accent1">
                <a:lumMod val="72000"/>
              </a:schemeClr>
            </a:gs>
            <a:gs pos="47000">
              <a:schemeClr val="accent1">
                <a:lumMod val="39000"/>
                <a:lumOff val="61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017F8DD-9D7E-60B9-6BA5-0CB30AF3AF15}"/>
              </a:ext>
            </a:extLst>
          </p:cNvPr>
          <p:cNvSpPr txBox="1"/>
          <p:nvPr/>
        </p:nvSpPr>
        <p:spPr>
          <a:xfrm>
            <a:off x="685800" y="282882"/>
            <a:ext cx="11182350" cy="6292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Contato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Prof. Carlos Shinoda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: +55 11 94856-2640</a:t>
            </a: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cshinoda_cbjs@yahoo.com.br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pt-BR" sz="4000" dirty="0">
                <a:solidFill>
                  <a:schemeClr val="bg1"/>
                </a:solidFill>
                <a:latin typeface="Baguet Script" panose="00000500000000000000" pitchFamily="2" charset="0"/>
                <a:cs typeface="Arial" panose="020B0604020202020204" pitchFamily="34" charset="0"/>
              </a:rPr>
              <a:t>Muito obrigado!</a:t>
            </a:r>
          </a:p>
        </p:txBody>
      </p:sp>
    </p:spTree>
    <p:extLst>
      <p:ext uri="{BB962C8B-B14F-4D97-AF65-F5344CB8AC3E}">
        <p14:creationId xmlns:p14="http://schemas.microsoft.com/office/powerpoint/2010/main" val="378034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9648E-2287-58B6-E00E-74F274BD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5225820"/>
            <a:ext cx="3201366" cy="1308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3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BRASILEIROS NO MUNDO</a:t>
            </a:r>
            <a:br>
              <a:rPr lang="en-US" sz="3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4.598.735</a:t>
            </a:r>
            <a:b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0FDAA9-454A-A428-8A77-A4FA05BC4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4" y="5396105"/>
            <a:ext cx="5386647" cy="210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5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en-US" sz="1500" b="1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</a:t>
            </a:r>
            <a:r>
              <a:rPr lang="en-US" sz="15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1500" b="1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Relações</a:t>
            </a:r>
            <a:r>
              <a:rPr lang="en-US" sz="15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Exteriores</a:t>
            </a:r>
            <a:endParaRPr lang="en-US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6B88622-02BF-995B-5116-5D1A7B680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127" y="353301"/>
            <a:ext cx="7584081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2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9C23C-1499-9152-F612-19598A83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4153"/>
            <a:ext cx="10515600" cy="297595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</a:t>
            </a:r>
            <a:r>
              <a:rPr lang="pt-BR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</a:t>
            </a:r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bilhões</a:t>
            </a:r>
            <a:endParaRPr lang="pt-BR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6FC0B2-9749-99B7-C80E-9144051F9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602777"/>
            <a:ext cx="10515600" cy="769505"/>
          </a:xfrm>
        </p:spPr>
        <p:txBody>
          <a:bodyPr>
            <a:normAutofit/>
          </a:bodyPr>
          <a:lstStyle/>
          <a:p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Remessas financeiras do exterior (Banco Central 2022)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568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9648E-2287-58B6-E00E-74F274BD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59" y="3059197"/>
            <a:ext cx="3730698" cy="97921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4.598.735 </a:t>
            </a:r>
            <a:b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2200" b="1" u="sng" baseline="30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  <a:r>
              <a:rPr lang="en-US" sz="2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Federativa</a:t>
            </a:r>
            <a:b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Contingente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Superior </a:t>
            </a:r>
            <a:b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15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Federativas</a:t>
            </a:r>
            <a:b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0FDAA9-454A-A428-8A77-A4FA05BC4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4" y="5607005"/>
            <a:ext cx="5386647" cy="210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altLang="pt-BR" sz="1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</a:t>
            </a:r>
            <a:r>
              <a:rPr kumimoji="0" lang="pt-BR" altLang="pt-BR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Censo 2022 - Dados IBGE 28/06/23</a:t>
            </a:r>
            <a:endParaRPr lang="pt-BR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E38F478-CB30-1FE0-0E51-F91E57449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187" y="295383"/>
            <a:ext cx="6982690" cy="62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8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9648E-2287-58B6-E00E-74F274BD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54" y="2760876"/>
            <a:ext cx="3418707" cy="1308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ESTRANGEIROS RESIDENTES NO JAPÃO</a:t>
            </a:r>
            <a:br>
              <a:rPr lang="en-US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3.223.258</a:t>
            </a:r>
            <a:endParaRPr lang="en-US" sz="3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0FDAA9-454A-A428-8A77-A4FA05BC4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" y="5396105"/>
            <a:ext cx="5386647" cy="210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5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en-US" sz="1500" b="1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</a:t>
            </a:r>
            <a:r>
              <a:rPr lang="en-US" sz="15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Justiça do </a:t>
            </a:r>
            <a:r>
              <a:rPr lang="en-US" sz="1500" b="1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Japão</a:t>
            </a:r>
            <a:endParaRPr lang="en-US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77A03A-DD49-B564-4BF0-8D45DB6D00A7}"/>
              </a:ext>
            </a:extLst>
          </p:cNvPr>
          <p:cNvSpPr txBox="1"/>
          <p:nvPr/>
        </p:nvSpPr>
        <p:spPr>
          <a:xfrm>
            <a:off x="4347380" y="282104"/>
            <a:ext cx="7251953" cy="7381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b="1" kern="100" dirty="0">
                <a:latin typeface="&gt;&gt; .Arial Black"/>
                <a:ea typeface="Calibri" panose="020F0502020204030204" pitchFamily="34" charset="0"/>
                <a:cs typeface="Arial" panose="020B0604020202020204" pitchFamily="34" charset="0"/>
              </a:rPr>
              <a:t>AS DEZ MAIORES COMUNIDADES ESTRANGEIRAS (Junho/2023)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China: 788.595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Vietnã: 520.154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Coréia do Sul: 411.748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Filipinas: 309.943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Brasil: 210.563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Nepal: 156.333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Indonésia: 122.028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Myanmar: 69.613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Estados Unidos: 62.425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Taiwan: 60.220</a:t>
            </a:r>
          </a:p>
          <a:p>
            <a:pPr algn="just">
              <a:lnSpc>
                <a:spcPct val="150000"/>
              </a:lnSpc>
            </a:pPr>
            <a:endParaRPr lang="pt-BR" b="1" kern="1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kern="1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D106002-2251-0933-7260-7FB2186A5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95005"/>
              </p:ext>
            </p:extLst>
          </p:nvPr>
        </p:nvGraphicFramePr>
        <p:xfrm>
          <a:off x="8135826" y="2265717"/>
          <a:ext cx="3746620" cy="2938844"/>
        </p:xfrm>
        <a:graphic>
          <a:graphicData uri="http://schemas.openxmlformats.org/drawingml/2006/table">
            <a:tbl>
              <a:tblPr firstRow="1" firstCol="1" bandRow="1"/>
              <a:tblGrid>
                <a:gridCol w="3746620">
                  <a:extLst>
                    <a:ext uri="{9D8B030D-6E8A-4147-A177-3AD203B41FA5}">
                      <a16:colId xmlns:a16="http://schemas.microsoft.com/office/drawing/2014/main" val="1174434828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tabLst>
                          <a:tab pos="2506345" algn="l"/>
                        </a:tabLst>
                      </a:pPr>
                      <a:r>
                        <a:rPr lang="pt-BR" sz="22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8DB3E2"/>
                          </a:highlight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TIPOS DE VISTO</a:t>
                      </a:r>
                      <a:endParaRPr lang="pt-BR" sz="2200" kern="100">
                        <a:effectLst/>
                        <a:highlight>
                          <a:srgbClr val="8DB3E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263760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Residentes Permanentes</a:t>
                      </a:r>
                      <a:endParaRPr lang="pt-BR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731454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Estagiários Técnicos</a:t>
                      </a:r>
                      <a:endParaRPr lang="pt-B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113646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Trabalho Qualificado e Negócios</a:t>
                      </a:r>
                      <a:endParaRPr lang="pt-B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417860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Estudantes</a:t>
                      </a:r>
                      <a:endParaRPr lang="pt-BR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89523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Residentes Permanentes Especiais</a:t>
                      </a:r>
                      <a:endParaRPr lang="pt-B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407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10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9648E-2287-58B6-E00E-74F274BD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68" y="-10147"/>
            <a:ext cx="3290631" cy="272335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kumimoji="0" lang="pt-BR" altLang="pt-BR" sz="3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BRASILEIROS NO JAPÃO </a:t>
            </a:r>
            <a:br>
              <a:rPr kumimoji="0" lang="pt-BR" altLang="pt-B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sz="3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0FDAA9-454A-A428-8A77-A4FA05BC4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24" y="5506539"/>
            <a:ext cx="5749636" cy="210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5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5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Imigração </a:t>
            </a:r>
          </a:p>
          <a:p>
            <a:pPr marL="0" indent="0">
              <a:buNone/>
            </a:pPr>
            <a:r>
              <a:rPr lang="pt-BR" sz="15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Japão (2022)</a:t>
            </a:r>
          </a:p>
          <a:p>
            <a:pPr marL="0" indent="0">
              <a:buNone/>
            </a:pPr>
            <a:endParaRPr lang="en-US" sz="1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821E980-050D-3712-7E86-6D4AECA08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165195"/>
              </p:ext>
            </p:extLst>
          </p:nvPr>
        </p:nvGraphicFramePr>
        <p:xfrm>
          <a:off x="4287207" y="314654"/>
          <a:ext cx="7226026" cy="6425936"/>
        </p:xfrm>
        <a:graphic>
          <a:graphicData uri="http://schemas.openxmlformats.org/drawingml/2006/table">
            <a:tbl>
              <a:tblPr firstRow="1" firstCol="1" bandRow="1"/>
              <a:tblGrid>
                <a:gridCol w="1805231">
                  <a:extLst>
                    <a:ext uri="{9D8B030D-6E8A-4147-A177-3AD203B41FA5}">
                      <a16:colId xmlns:a16="http://schemas.microsoft.com/office/drawing/2014/main" val="94747068"/>
                    </a:ext>
                  </a:extLst>
                </a:gridCol>
                <a:gridCol w="1808633">
                  <a:extLst>
                    <a:ext uri="{9D8B030D-6E8A-4147-A177-3AD203B41FA5}">
                      <a16:colId xmlns:a16="http://schemas.microsoft.com/office/drawing/2014/main" val="3437895951"/>
                    </a:ext>
                  </a:extLst>
                </a:gridCol>
                <a:gridCol w="3612162">
                  <a:extLst>
                    <a:ext uri="{9D8B030D-6E8A-4147-A177-3AD203B41FA5}">
                      <a16:colId xmlns:a16="http://schemas.microsoft.com/office/drawing/2014/main" val="376378933"/>
                    </a:ext>
                  </a:extLst>
                </a:gridCol>
              </a:tblGrid>
              <a:tr h="255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Faixa etária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Obs.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636439"/>
                  </a:ext>
                </a:extLst>
              </a:tr>
              <a:tr h="159239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 &gt; 05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&gt; 14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&gt; 17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10.994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21.557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7.087</a:t>
                      </a: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 &gt; 05 :    10.994 (   5 %)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O6 &gt; 14:    21.557 ( 11 %)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&gt; 17:       7.087 (   4 %)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BR" sz="18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 &gt; 17:     39.638 ( 20 %)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397175"/>
                  </a:ext>
                </a:extLst>
              </a:tr>
              <a:tr h="693062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&gt; 35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52.711</a:t>
                      </a: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&gt; 35:     52.711 ( 26 %)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291193"/>
                  </a:ext>
                </a:extLst>
              </a:tr>
              <a:tr h="49256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36 &gt; 45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41.788</a:t>
                      </a: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BR" sz="2400" b="1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&gt; 45:     41.788 ( 21 %)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000069"/>
                  </a:ext>
                </a:extLst>
              </a:tr>
              <a:tr h="622356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&gt; 60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52.080</a:t>
                      </a: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&gt; 60:    52.080 ( 26 %)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386055"/>
                  </a:ext>
                </a:extLst>
              </a:tr>
              <a:tr h="1127480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&gt; 65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 &gt; 75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+ 76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10.526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8.713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1.625</a:t>
                      </a: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BR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+ 61:    20.864 ( 11 %)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801735"/>
                  </a:ext>
                </a:extLst>
              </a:tr>
              <a:tr h="1242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GERAL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t-BR" sz="1800" b="1">
                          <a:effectLst/>
                          <a:latin typeface="&gt;&gt; .Arial Black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207.081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Homens:     111.868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Mulheres:     95.213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688" marR="5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553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81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4C0B7F63-2815-93B3-DA83-3607E6D22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031" y="422399"/>
            <a:ext cx="10895302" cy="1655762"/>
          </a:xfrm>
        </p:spPr>
        <p:txBody>
          <a:bodyPr>
            <a:normAutofit/>
          </a:bodyPr>
          <a:lstStyle/>
          <a:p>
            <a:r>
              <a:rPr lang="pt-BR" sz="4800" dirty="0">
                <a:solidFill>
                  <a:srgbClr val="002060"/>
                </a:solidFill>
                <a:latin typeface="Arial Black" panose="020B0A04020102020204" pitchFamily="34" charset="0"/>
              </a:rPr>
              <a:t>EDUCAÇÃO DOS BRASILEIROS NO JAPÃO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8B36CA3A-FDA8-230B-A28E-21F7E5E97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682" y="27830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sz="6700" b="1" dirty="0">
                <a:solidFill>
                  <a:srgbClr val="002060"/>
                </a:solidFill>
                <a:latin typeface="&gt;&gt; .Arial Black"/>
              </a:rPr>
              <a:t>Antes de </a:t>
            </a:r>
            <a:r>
              <a:rPr lang="pt-BR" sz="13300" b="1" dirty="0">
                <a:solidFill>
                  <a:srgbClr val="FF0000"/>
                </a:solidFill>
                <a:latin typeface="&gt;&gt; .Arial Black"/>
              </a:rPr>
              <a:t>1999</a:t>
            </a:r>
            <a:br>
              <a:rPr lang="pt-BR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4366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138E4C3-451E-08C7-377A-5EC816643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141" y="0"/>
            <a:ext cx="4083718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B8D7588-33EB-6A81-E516-9B496934D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083716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3796EB0-E2FE-B372-614A-298FA7FDA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332" y="0"/>
            <a:ext cx="4083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24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4283</TotalTime>
  <Words>1316</Words>
  <Application>Microsoft Office PowerPoint</Application>
  <PresentationFormat>Widescreen</PresentationFormat>
  <Paragraphs>167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8" baseType="lpstr">
      <vt:lpstr>&gt;&gt; .Arial Black</vt:lpstr>
      <vt:lpstr>Aptos</vt:lpstr>
      <vt:lpstr>Arial</vt:lpstr>
      <vt:lpstr>Arial Black</vt:lpstr>
      <vt:lpstr>Baguet Script</vt:lpstr>
      <vt:lpstr>Calibri</vt:lpstr>
      <vt:lpstr>Calibri Light</vt:lpstr>
      <vt:lpstr>Symbol</vt:lpstr>
      <vt:lpstr>Verdana</vt:lpstr>
      <vt:lpstr>Wingdings</vt:lpstr>
      <vt:lpstr>Tema do Office</vt:lpstr>
      <vt:lpstr>Comissão de Educação</vt:lpstr>
      <vt:lpstr>Apresentação do PowerPoint</vt:lpstr>
      <vt:lpstr>BRASILEIROS NO MUNDO 4.598.735   </vt:lpstr>
      <vt:lpstr>US$ 4,7 bilhões</vt:lpstr>
      <vt:lpstr>4.598.735  28a Unidade Federativa Contingente Superior  à 15 Unidades Federativas </vt:lpstr>
      <vt:lpstr>ESTRANGEIROS RESIDENTES NO JAPÃO  3.223.258</vt:lpstr>
      <vt:lpstr>BRASILEIROS NO JAPÃO  </vt:lpstr>
      <vt:lpstr>Antes de 1999 </vt:lpstr>
      <vt:lpstr>Apresentação do PowerPoint</vt:lpstr>
      <vt:lpstr>Apresentação do PowerPoint</vt:lpstr>
      <vt:lpstr>LDB  Lei nº 9.394 de 20 de dezembro de 1996</vt:lpstr>
      <vt:lpstr>A Partir de 1999 MEC CNE - CONSELHO NACIONAL DE EDUCAÇÃO CEB - Câmara de Educação Básica </vt:lpstr>
      <vt:lpstr>PARECERES E RESOLUÇÕES DO CONSELHO NACIONAL DE EDUCAÇÃO </vt:lpstr>
      <vt:lpstr>Apresentação do PowerPoint</vt:lpstr>
      <vt:lpstr>Apresentação do PowerPoint</vt:lpstr>
      <vt:lpstr>DESTAQUE</vt:lpstr>
      <vt:lpstr>Resolução CNE/CEB nº 1, de 3 de dezembro de 2013 (p.155)</vt:lpstr>
      <vt:lpstr>ENCCEJA EXTERIOR  2023  EDITAL Nº 44, DE 5 DE JULHO DE 2023 O PRESIDENTE SUBSTITUTO DO INSTITUTO NACIONAL DE ESTUDOS E PESQUISAS EDUCACIONAIS ANÍSIO TEIXEIRA (INEP)</vt:lpstr>
      <vt:lpstr>EDUCAÇÃO BÁSICA  2024</vt:lpstr>
      <vt:lpstr>CANAIS PARA VALIDAÇÃO DA EDUCAÇÃO BÁSICA NO EXTERIOR 2024</vt:lpstr>
      <vt:lpstr> 2024 - 25 Anos do MEC no Japão (Educação Básica) - 35 Anos de presença dos Brasileiros no Japão</vt:lpstr>
      <vt:lpstr>EDUCAÇÃO SUPERIOR DO BRASIL NO EXTERIOR  </vt:lpstr>
      <vt:lpstr>EDUCAÇÃO SUPERIOR (ÓRGÃOS RESPONSÁVEIS)  2024</vt:lpstr>
      <vt:lpstr>UFMT/ UNIVERSIDADE  TOKAI   (ACORDO BRASIL/JAPÃO)</vt:lpstr>
      <vt:lpstr>CONSTITUIÇÃO  DA REPÚBLICA FEDERATIVA  DO BRASIL (1988)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Yuyu Shinoda</dc:creator>
  <cp:lastModifiedBy>Carlos Shinoda</cp:lastModifiedBy>
  <cp:revision>39</cp:revision>
  <dcterms:created xsi:type="dcterms:W3CDTF">2023-10-05T13:11:30Z</dcterms:created>
  <dcterms:modified xsi:type="dcterms:W3CDTF">2024-06-08T15:11:18Z</dcterms:modified>
</cp:coreProperties>
</file>