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71" r:id="rId3"/>
    <p:sldId id="2147470913" r:id="rId4"/>
    <p:sldId id="266" r:id="rId5"/>
    <p:sldId id="2147470882" r:id="rId6"/>
    <p:sldId id="2147470909" r:id="rId7"/>
    <p:sldId id="2147470932" r:id="rId8"/>
    <p:sldId id="313" r:id="rId9"/>
    <p:sldId id="315" r:id="rId10"/>
    <p:sldId id="214747093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3C67A76-EA66-6B48-B132-F94444EBD339}">
          <p14:sldIdLst>
            <p14:sldId id="258"/>
            <p14:sldId id="271"/>
            <p14:sldId id="2147470913"/>
            <p14:sldId id="266"/>
            <p14:sldId id="2147470882"/>
            <p14:sldId id="2147470909"/>
            <p14:sldId id="2147470932"/>
            <p14:sldId id="313"/>
            <p14:sldId id="315"/>
            <p14:sldId id="2147470933"/>
          </p14:sldIdLst>
        </p14:section>
        <p14:section name="Seção 1" id="{5A25623B-1E62-5A44-9FEA-10451CB5A049}">
          <p14:sldIdLst/>
        </p14:section>
      </p14:sectionLst>
    </p:ext>
    <p:ext uri="{EFAFB233-063F-42B5-8137-9DF3F51BA10A}">
      <p15:sldGuideLst xmlns:p15="http://schemas.microsoft.com/office/powerpoint/2012/main">
        <p15:guide id="1" pos="43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199F"/>
    <a:srgbClr val="7C28A8"/>
    <a:srgbClr val="243355"/>
    <a:srgbClr val="151515"/>
    <a:srgbClr val="5081BC"/>
    <a:srgbClr val="04B2E8"/>
    <a:srgbClr val="45BAB9"/>
    <a:srgbClr val="A6A6A6"/>
    <a:srgbClr val="4F81BC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44982-67C9-4E85-9987-E6F70E0F58A9}" v="191" dt="2024-12-09T17:19:25.061"/>
  </p1510:revLst>
</p1510:revInfo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1112" y="72"/>
      </p:cViewPr>
      <p:guideLst>
        <p:guide pos="438"/>
        <p:guide orient="horz" pos="2160"/>
        <p:guide pos="7242"/>
        <p:guide orient="horz" pos="10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D0761-F052-4B65-B639-DC37ECABE0F2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3E635-B34B-42B1-BCD3-23BA489568D4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0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3E635-B34B-42B1-BCD3-23BA489568D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57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17482-D753-83FF-EA19-C640957B2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07CF2B8-C4C0-36E2-2465-BDE66A134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2EB3F4B-3974-A3D7-C05D-874986A48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E35DA8-9448-5A23-9EBD-6180FC4DF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42CB-9C05-784D-9B3A-C7542361C27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04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3E635-B34B-42B1-BCD3-23BA489568D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6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3E635-B34B-42B1-BCD3-23BA489568D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3E635-B34B-42B1-BCD3-23BA489568D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9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42CB-9C05-784D-9B3A-C7542361C27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140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3E635-B34B-42B1-BCD3-23BA489568D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35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42CB-9C05-784D-9B3A-C7542361C27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78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313c4314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Público-alvo: Investidores</a:t>
            </a:r>
            <a:br>
              <a:rPr lang="en-US"/>
            </a:br>
            <a:r>
              <a:rPr lang="en-US"/>
              <a:t>Objetivo é demonstrar que: (1) o problema é (i) grande, (ii) popular e está crescendo, (iii) urgente, (iv) caro e (v) frequente/constante; (2) seu produto tem vantagens “injustas” e (3) nós somos o time certo</a:t>
            </a:r>
            <a:endParaRPr/>
          </a:p>
        </p:txBody>
      </p:sp>
      <p:sp>
        <p:nvSpPr>
          <p:cNvPr id="1199" name="Google Shape;1199;g313c4314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313c431466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Público-alvo: Investidores</a:t>
            </a:r>
            <a:br>
              <a:rPr lang="en-US"/>
            </a:br>
            <a:r>
              <a:rPr lang="en-US"/>
              <a:t>Objetivo é demonstrar que: (1) o problema é (i) grande, (ii) popular e está crescendo, (iii) urgente, (iv) caro e (v) frequente/constante; (2) seu produto tem vantagens “injustas” e (3) nós somos o time certo</a:t>
            </a:r>
            <a:endParaRPr/>
          </a:p>
        </p:txBody>
      </p:sp>
      <p:sp>
        <p:nvSpPr>
          <p:cNvPr id="1214" name="Google Shape;1214;g313c431466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63EE6-C61D-4B4E-8B33-8E5B68FEB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B57DF7-88C6-4EA7-89AF-5BEFA9AC1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49032-2653-4F46-B495-0244B15B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E279-2A0B-4347-8278-4307E90CB64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C54D52-78DB-4DFD-BEA9-77E81FA3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B8FC83-B3C2-4806-B1D6-835AF726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8441-3A6F-4B31-91C1-0A82627AD157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42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01AB1-8CDE-42C1-9A9C-3F292EC9A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F21BD0-4EBE-4515-9CF7-91F020A99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FF2342-F9A2-490B-856F-BC79CD8B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E279-2A0B-4347-8278-4307E90CB64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BB7EEB-FE14-4C2C-B7E1-2BCE685D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795196-3F24-4D62-AE8E-1A70F5CD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8441-3A6F-4B31-91C1-0A82627AD157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9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D41EB4-B95A-40F1-AF1A-C3436CFFA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6FB3D3-48AD-4551-A091-87E909CA9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A0B35-AFF9-4EA0-ACB0-61E8EF1D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E279-2A0B-4347-8278-4307E90CB64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1584F5-8462-4D6C-9983-4BF75818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6D277E-5200-4C4B-BF40-4011EB16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8441-3A6F-4B31-91C1-0A82627AD157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22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7C18F-F8CA-4549-A763-1F3347408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127058-A804-4399-8835-03723CB00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A987BA-F924-4DA9-8D1F-2DDE30AC0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E279-2A0B-4347-8278-4307E90CB64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4BA193-D950-46F6-B7EC-680A3D55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9B3BF0-4F49-4A0B-A487-B8754492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8441-3A6F-4B31-91C1-0A82627AD157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49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41FCA-0B1B-4E6D-895D-A0B8EBDA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FE90E-BEAB-4F7A-8249-31DAEDE4F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096BB-F32F-4127-91EE-1F9228DDD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E279-2A0B-4347-8278-4307E90CB64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3660FD-1F3A-4DC9-B261-E5AC2397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633ED-6E65-4553-8B36-0003A1D7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8441-3A6F-4B31-91C1-0A82627AD157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5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60F16-FD80-4E2F-9B08-72F8A15A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6AD0EF-BC78-4B28-A7A5-871F6C4AD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8E0D8-E0B7-4E96-BC1E-0F20576FC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A574B0-39A2-4D25-AF5F-F3032CB2D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E279-2A0B-4347-8278-4307E90CB64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096C55-02FA-48A8-AFFB-9EE78B89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10A8BD-89BA-4C8A-A4A2-7A222B28A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8441-3A6F-4B31-91C1-0A82627AD157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51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DA17C-3E5F-4446-8540-B008A232C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E61F39-FE9E-4465-ADD4-CF6A8EB36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673B53-6F7F-406E-87A0-32F96B11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F7FC0D-A8F0-44AB-BC4B-F0FB028AF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EE29E9-3608-48E4-9582-0AE6F3BB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3D9495A-124D-44F9-B433-E3DFE9A8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E279-2A0B-4347-8278-4307E90CB64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329C5F-6AF6-4D40-999A-470E77E62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060456-A9FE-4414-AE18-0590FA24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8441-3A6F-4B31-91C1-0A82627AD157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81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B1653-2A18-4552-9257-5B6E00D1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30D2CB-A216-4DCC-954E-2C8966A0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E279-2A0B-4347-8278-4307E90CB64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7DB5C6-AB7B-468E-BBC7-74908223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CF6793-E3D9-4ED5-A560-9743AF19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8441-3A6F-4B31-91C1-0A82627AD157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58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1B5281-A302-4D38-8258-AD1092D2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E279-2A0B-4347-8278-4307E90CB64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06A341-30F2-4B04-A3D5-7EA1F70D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4043E6-77CD-4748-853A-4F05D63B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8441-3A6F-4B31-91C1-0A82627AD157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72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07BA3-60CD-495B-8C2A-25E4D532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03F2C1-C19A-438C-9940-8B3C697D3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7C31E9-3AEE-4C74-82F3-9210CB7EC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A9305D-1311-43B9-A5B8-E2C32D91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E279-2A0B-4347-8278-4307E90CB64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89FD5E-EE45-42C7-88AC-ADF0EF5C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C1AFEF-E1A2-4124-9D30-3D7EF8D1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8441-3A6F-4B31-91C1-0A82627AD157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05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0ABD0-B364-4C30-BD22-2C62A13C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019E19-D905-42A3-9B20-EC74EB3E5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9CD3A2-1A84-4B5A-BA0D-41DE57193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DDB473-B375-4EC7-886E-29AF91D6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E279-2A0B-4347-8278-4307E90CB64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F1CBD1-A42D-4A01-B091-E5CA0105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3B3BEE-F2CE-4561-9F16-284D5A31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8441-3A6F-4B31-91C1-0A82627AD157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260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16D03-ACCE-47E3-A9E3-CB70F64A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1D128F-2BAF-4957-BC30-415624A39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00F7F4-6961-4860-8796-36FBC6D7C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7E279-2A0B-4347-8278-4307E90CB64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F06A75-899F-4D8E-BF24-A58BA3B61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882A6-5508-4156-9FA6-6AEB28D5E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B8441-3A6F-4B31-91C1-0A82627AD157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3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26" Type="http://schemas.openxmlformats.org/officeDocument/2006/relationships/image" Target="../media/image32.sv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svg"/><Relationship Id="rId42" Type="http://schemas.openxmlformats.org/officeDocument/2006/relationships/image" Target="../media/image48.sv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sv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svg"/><Relationship Id="rId32" Type="http://schemas.openxmlformats.org/officeDocument/2006/relationships/image" Target="../media/image38.svg"/><Relationship Id="rId37" Type="http://schemas.openxmlformats.org/officeDocument/2006/relationships/image" Target="../media/image43.png"/><Relationship Id="rId40" Type="http://schemas.openxmlformats.org/officeDocument/2006/relationships/image" Target="../media/image46.sv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svg"/><Relationship Id="rId36" Type="http://schemas.openxmlformats.org/officeDocument/2006/relationships/image" Target="../media/image42.svg"/><Relationship Id="rId49" Type="http://schemas.openxmlformats.org/officeDocument/2006/relationships/image" Target="../media/image1.pn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28.svg"/><Relationship Id="rId27" Type="http://schemas.openxmlformats.org/officeDocument/2006/relationships/image" Target="../media/image33.png"/><Relationship Id="rId30" Type="http://schemas.openxmlformats.org/officeDocument/2006/relationships/image" Target="../media/image36.sv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svg"/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svg"/><Relationship Id="rId46" Type="http://schemas.openxmlformats.org/officeDocument/2006/relationships/image" Target="../media/image52.svg"/><Relationship Id="rId20" Type="http://schemas.openxmlformats.org/officeDocument/2006/relationships/image" Target="../media/image26.sv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Овал 56">
            <a:extLst>
              <a:ext uri="{FF2B5EF4-FFF2-40B4-BE49-F238E27FC236}">
                <a16:creationId xmlns:a16="http://schemas.microsoft.com/office/drawing/2014/main" id="{6C5576EA-5DED-42C7-8F13-367475B3AC92}"/>
              </a:ext>
            </a:extLst>
          </p:cNvPr>
          <p:cNvSpPr/>
          <p:nvPr/>
        </p:nvSpPr>
        <p:spPr>
          <a:xfrm>
            <a:off x="961105" y="409497"/>
            <a:ext cx="6310591" cy="657491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alpha val="41000"/>
                </a:schemeClr>
              </a:gs>
              <a:gs pos="1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C3C2017-7AB8-4CB4-81C1-B33792DBEAD4}"/>
              </a:ext>
            </a:extLst>
          </p:cNvPr>
          <p:cNvSpPr/>
          <p:nvPr/>
        </p:nvSpPr>
        <p:spPr>
          <a:xfrm>
            <a:off x="5205178" y="684092"/>
            <a:ext cx="6333989" cy="6173908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/>
              </a:gs>
            </a:gsLst>
            <a:lin ang="2700000" scaled="1"/>
            <a:tileRect/>
          </a:gra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1D50D20-014D-4D04-8257-1CE2AD58F8C7}"/>
              </a:ext>
            </a:extLst>
          </p:cNvPr>
          <p:cNvSpPr/>
          <p:nvPr/>
        </p:nvSpPr>
        <p:spPr>
          <a:xfrm>
            <a:off x="3034571" y="-460432"/>
            <a:ext cx="6333989" cy="6125715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42000"/>
                </a:schemeClr>
              </a:gs>
              <a:gs pos="0">
                <a:schemeClr val="accent5">
                  <a:alpha val="78000"/>
                </a:schemeClr>
              </a:gs>
            </a:gsLst>
            <a:lin ang="2700000" scaled="1"/>
            <a:tileRect/>
          </a:gra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B2395F3-539E-452C-A4C2-56F03FC8D513}"/>
              </a:ext>
            </a:extLst>
          </p:cNvPr>
          <p:cNvSpPr/>
          <p:nvPr/>
        </p:nvSpPr>
        <p:spPr>
          <a:xfrm>
            <a:off x="2514600" y="0"/>
            <a:ext cx="7162800" cy="6858000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41">
            <a:extLst>
              <a:ext uri="{FF2B5EF4-FFF2-40B4-BE49-F238E27FC236}">
                <a16:creationId xmlns:a16="http://schemas.microsoft.com/office/drawing/2014/main" id="{7E1E389D-6EFA-0B84-DFB5-943E879E87AF}"/>
              </a:ext>
            </a:extLst>
          </p:cNvPr>
          <p:cNvSpPr/>
          <p:nvPr/>
        </p:nvSpPr>
        <p:spPr>
          <a:xfrm>
            <a:off x="4983251" y="5867460"/>
            <a:ext cx="2224585" cy="51691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Dez/2024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711F87D6-CDE8-2535-0B48-5EE46A46E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94" y="694978"/>
            <a:ext cx="3091773" cy="101306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B37B405-2225-D4BA-B6EB-BDFBA735C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65" y="2029438"/>
            <a:ext cx="6060302" cy="279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3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04B41-4443-1627-02F0-CB9E4BC6C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183EC140-4C12-B74C-09B7-A49E64641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53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B550D07E-B094-C3F8-66E2-F2CA2AF84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106" y="374869"/>
            <a:ext cx="1617569" cy="530018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A0ACED7B-CCFF-E005-9243-14709A384695}"/>
              </a:ext>
            </a:extLst>
          </p:cNvPr>
          <p:cNvSpPr txBox="1"/>
          <p:nvPr/>
        </p:nvSpPr>
        <p:spPr>
          <a:xfrm>
            <a:off x="59772" y="31732"/>
            <a:ext cx="9819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00" dirty="0" err="1">
                <a:solidFill>
                  <a:schemeClr val="accent4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Organização</a:t>
            </a:r>
            <a:r>
              <a:rPr lang="en-US" sz="3000" b="1" spc="300" dirty="0">
                <a:solidFill>
                  <a:schemeClr val="accent4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 dos </a:t>
            </a:r>
            <a:r>
              <a:rPr lang="en-US" sz="3000" b="1" spc="300" dirty="0" err="1">
                <a:solidFill>
                  <a:schemeClr val="accent4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horários</a:t>
            </a:r>
            <a:r>
              <a:rPr lang="en-US" sz="3000" b="1" spc="300" dirty="0">
                <a:solidFill>
                  <a:schemeClr val="accent4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 para o EMT </a:t>
            </a:r>
            <a:r>
              <a:rPr lang="en-US" sz="3000" b="1" spc="300" dirty="0" err="1">
                <a:solidFill>
                  <a:schemeClr val="accent4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funcionar</a:t>
            </a:r>
            <a:endParaRPr lang="ru-RU" sz="3000" b="1" spc="300" dirty="0">
              <a:solidFill>
                <a:schemeClr val="accent4"/>
              </a:solidFill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8527B09-25D3-BE3D-7094-243D9CEA9A29}"/>
              </a:ext>
            </a:extLst>
          </p:cNvPr>
          <p:cNvGrpSpPr/>
          <p:nvPr/>
        </p:nvGrpSpPr>
        <p:grpSpPr>
          <a:xfrm>
            <a:off x="661351" y="1501952"/>
            <a:ext cx="11237881" cy="4838087"/>
            <a:chOff x="536000" y="307681"/>
            <a:chExt cx="15976726" cy="9206619"/>
          </a:xfrm>
        </p:grpSpPr>
        <p:sp>
          <p:nvSpPr>
            <p:cNvPr id="7" name="Google Shape;1343;p95">
              <a:extLst>
                <a:ext uri="{FF2B5EF4-FFF2-40B4-BE49-F238E27FC236}">
                  <a16:creationId xmlns:a16="http://schemas.microsoft.com/office/drawing/2014/main" id="{AA407CA8-1307-77F6-7963-CFFD769FB000}"/>
                </a:ext>
              </a:extLst>
            </p:cNvPr>
            <p:cNvSpPr txBox="1"/>
            <p:nvPr/>
          </p:nvSpPr>
          <p:spPr>
            <a:xfrm>
              <a:off x="2388248" y="307681"/>
              <a:ext cx="12589926" cy="1639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EMT </a:t>
              </a:r>
              <a:r>
                <a:rPr lang="en-US" sz="2800" b="1" dirty="0" err="1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integrado</a:t>
              </a:r>
              <a:r>
                <a:rPr lang="en-US" sz="2800" b="1" dirty="0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 é </a:t>
              </a:r>
              <a:r>
                <a:rPr lang="en-US" sz="2800" b="1" dirty="0" err="1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único</a:t>
              </a:r>
              <a:r>
                <a:rPr lang="en-US" sz="2800" b="1" dirty="0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 que </a:t>
              </a:r>
              <a:r>
                <a:rPr lang="en-US" sz="2800" b="1" dirty="0" err="1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viabiliza</a:t>
              </a:r>
              <a:r>
                <a:rPr lang="en-US" sz="2800" b="1" dirty="0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estudo</a:t>
              </a:r>
              <a:r>
                <a:rPr lang="en-US" sz="2800" b="1" dirty="0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 e </a:t>
              </a:r>
              <a:r>
                <a:rPr lang="en-US" sz="2800" b="1" dirty="0" err="1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estágio</a:t>
              </a:r>
              <a:r>
                <a:rPr lang="en-US" sz="2800" b="1" dirty="0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/</a:t>
              </a:r>
              <a:r>
                <a:rPr lang="en-US" sz="2800" b="1" dirty="0" err="1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aprendiz</a:t>
              </a:r>
              <a:r>
                <a:rPr lang="en-US" sz="2800" b="1" dirty="0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 2 </a:t>
              </a:r>
              <a:r>
                <a:rPr lang="en-US" sz="2800" b="1" dirty="0" err="1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períodos</a:t>
              </a:r>
              <a:endParaRPr sz="2800" b="1" dirty="0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" name="Google Shape;1344;p95">
              <a:extLst>
                <a:ext uri="{FF2B5EF4-FFF2-40B4-BE49-F238E27FC236}">
                  <a16:creationId xmlns:a16="http://schemas.microsoft.com/office/drawing/2014/main" id="{418D40D4-4894-28F2-D642-8453E43EFC67}"/>
                </a:ext>
              </a:extLst>
            </p:cNvPr>
            <p:cNvSpPr txBox="1"/>
            <p:nvPr/>
          </p:nvSpPr>
          <p:spPr>
            <a:xfrm>
              <a:off x="4748225" y="4549039"/>
              <a:ext cx="2853900" cy="14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00323A"/>
                  </a:solidFill>
                  <a:highlight>
                    <a:srgbClr val="CFE2F3"/>
                  </a:highlight>
                  <a:latin typeface="Inter"/>
                  <a:ea typeface="Inter"/>
                  <a:cs typeface="Inter"/>
                  <a:sym typeface="Inter"/>
                </a:rPr>
                <a:t>Prático</a:t>
              </a:r>
              <a:endParaRPr sz="2700">
                <a:solidFill>
                  <a:srgbClr val="00323A"/>
                </a:solidFill>
                <a:highlight>
                  <a:srgbClr val="CFE2F3"/>
                </a:highlight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" name="Google Shape;1345;p95">
              <a:extLst>
                <a:ext uri="{FF2B5EF4-FFF2-40B4-BE49-F238E27FC236}">
                  <a16:creationId xmlns:a16="http://schemas.microsoft.com/office/drawing/2014/main" id="{EFE0689A-4220-4A23-2198-FE3B93AAD042}"/>
                </a:ext>
              </a:extLst>
            </p:cNvPr>
            <p:cNvSpPr/>
            <p:nvPr/>
          </p:nvSpPr>
          <p:spPr>
            <a:xfrm>
              <a:off x="536000" y="4549039"/>
              <a:ext cx="3039300" cy="1472400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rgbClr val="0032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rgbClr val="0B5157"/>
                  </a:solidFill>
                  <a:latin typeface="Inter"/>
                  <a:ea typeface="Inter"/>
                  <a:cs typeface="Inter"/>
                  <a:sym typeface="Inter"/>
                </a:rPr>
                <a:t>Manhã</a:t>
              </a:r>
              <a:endParaRPr sz="2100" b="1">
                <a:solidFill>
                  <a:srgbClr val="0B515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0" name="Google Shape;1346;p95">
              <a:extLst>
                <a:ext uri="{FF2B5EF4-FFF2-40B4-BE49-F238E27FC236}">
                  <a16:creationId xmlns:a16="http://schemas.microsoft.com/office/drawing/2014/main" id="{B691521C-BA38-7F28-EF24-0D2371631683}"/>
                </a:ext>
              </a:extLst>
            </p:cNvPr>
            <p:cNvSpPr txBox="1"/>
            <p:nvPr/>
          </p:nvSpPr>
          <p:spPr>
            <a:xfrm>
              <a:off x="4748225" y="2788075"/>
              <a:ext cx="2853900" cy="171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dirty="0">
                  <a:solidFill>
                    <a:srgbClr val="00323A"/>
                  </a:solidFill>
                  <a:latin typeface="Inter"/>
                  <a:ea typeface="Inter"/>
                  <a:cs typeface="Inter"/>
                  <a:sym typeface="Inter"/>
                </a:rPr>
                <a:t>EMT </a:t>
              </a:r>
              <a:r>
                <a:rPr lang="en-US" sz="2400" b="1" dirty="0" err="1">
                  <a:solidFill>
                    <a:srgbClr val="00323A"/>
                  </a:solidFill>
                  <a:latin typeface="Inter"/>
                  <a:ea typeface="Inter"/>
                  <a:cs typeface="Inter"/>
                  <a:sym typeface="Inter"/>
                </a:rPr>
                <a:t>concomitante</a:t>
              </a:r>
              <a:endParaRPr sz="2400" b="1" dirty="0">
                <a:solidFill>
                  <a:srgbClr val="00323A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" name="Google Shape;1347;p95">
              <a:extLst>
                <a:ext uri="{FF2B5EF4-FFF2-40B4-BE49-F238E27FC236}">
                  <a16:creationId xmlns:a16="http://schemas.microsoft.com/office/drawing/2014/main" id="{A8E95F8B-082F-D4CA-F91E-B837A44FB66C}"/>
                </a:ext>
              </a:extLst>
            </p:cNvPr>
            <p:cNvSpPr/>
            <p:nvPr/>
          </p:nvSpPr>
          <p:spPr>
            <a:xfrm>
              <a:off x="536000" y="6263450"/>
              <a:ext cx="3039300" cy="1472400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rgbClr val="0032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rgbClr val="0B5157"/>
                  </a:solidFill>
                  <a:latin typeface="Inter"/>
                  <a:ea typeface="Inter"/>
                  <a:cs typeface="Inter"/>
                  <a:sym typeface="Inter"/>
                </a:rPr>
                <a:t>Tarde</a:t>
              </a:r>
              <a:endParaRPr sz="2100" b="1">
                <a:solidFill>
                  <a:srgbClr val="0B515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" name="Google Shape;1348;p95">
              <a:extLst>
                <a:ext uri="{FF2B5EF4-FFF2-40B4-BE49-F238E27FC236}">
                  <a16:creationId xmlns:a16="http://schemas.microsoft.com/office/drawing/2014/main" id="{77BBFA94-45B0-33E4-DC57-ED507072C39F}"/>
                </a:ext>
              </a:extLst>
            </p:cNvPr>
            <p:cNvSpPr/>
            <p:nvPr/>
          </p:nvSpPr>
          <p:spPr>
            <a:xfrm>
              <a:off x="536000" y="8041879"/>
              <a:ext cx="3039300" cy="1472400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rgbClr val="0032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rgbClr val="0B5157"/>
                  </a:solidFill>
                  <a:latin typeface="Inter"/>
                  <a:ea typeface="Inter"/>
                  <a:cs typeface="Inter"/>
                  <a:sym typeface="Inter"/>
                </a:rPr>
                <a:t>Noite</a:t>
              </a:r>
              <a:endParaRPr sz="2100" b="1">
                <a:solidFill>
                  <a:srgbClr val="0B515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3" name="Google Shape;1349;p95">
              <a:extLst>
                <a:ext uri="{FF2B5EF4-FFF2-40B4-BE49-F238E27FC236}">
                  <a16:creationId xmlns:a16="http://schemas.microsoft.com/office/drawing/2014/main" id="{8DD94957-1886-0BF0-ACF8-512F5E6C8158}"/>
                </a:ext>
              </a:extLst>
            </p:cNvPr>
            <p:cNvSpPr txBox="1"/>
            <p:nvPr/>
          </p:nvSpPr>
          <p:spPr>
            <a:xfrm>
              <a:off x="4748225" y="6295463"/>
              <a:ext cx="2853900" cy="14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00323A"/>
                  </a:solidFill>
                  <a:highlight>
                    <a:srgbClr val="D9EAD3"/>
                  </a:highlight>
                  <a:latin typeface="Inter"/>
                  <a:ea typeface="Inter"/>
                  <a:cs typeface="Inter"/>
                  <a:sym typeface="Inter"/>
                </a:rPr>
                <a:t>Teórico</a:t>
              </a:r>
              <a:endParaRPr sz="2700">
                <a:solidFill>
                  <a:srgbClr val="00323A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" name="Google Shape;1350;p95">
              <a:extLst>
                <a:ext uri="{FF2B5EF4-FFF2-40B4-BE49-F238E27FC236}">
                  <a16:creationId xmlns:a16="http://schemas.microsoft.com/office/drawing/2014/main" id="{1D5866E3-1F68-4AC7-3696-1B9A376FC773}"/>
                </a:ext>
              </a:extLst>
            </p:cNvPr>
            <p:cNvSpPr txBox="1"/>
            <p:nvPr/>
          </p:nvSpPr>
          <p:spPr>
            <a:xfrm>
              <a:off x="4748225" y="8041900"/>
              <a:ext cx="2853900" cy="14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00323A"/>
                  </a:solidFill>
                  <a:highlight>
                    <a:srgbClr val="FFF2CC"/>
                  </a:highlight>
                  <a:latin typeface="Inter"/>
                  <a:ea typeface="Inter"/>
                  <a:cs typeface="Inter"/>
                  <a:sym typeface="Inter"/>
                </a:rPr>
                <a:t>EM Regular</a:t>
              </a:r>
              <a:endParaRPr sz="2700">
                <a:solidFill>
                  <a:srgbClr val="00323A"/>
                </a:solidFill>
                <a:highlight>
                  <a:srgbClr val="FFF2CC"/>
                </a:highlight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5" name="Google Shape;1351;p95">
              <a:extLst>
                <a:ext uri="{FF2B5EF4-FFF2-40B4-BE49-F238E27FC236}">
                  <a16:creationId xmlns:a16="http://schemas.microsoft.com/office/drawing/2014/main" id="{A8A8C33C-5C19-C413-358A-70CFFD026440}"/>
                </a:ext>
              </a:extLst>
            </p:cNvPr>
            <p:cNvSpPr txBox="1"/>
            <p:nvPr/>
          </p:nvSpPr>
          <p:spPr>
            <a:xfrm>
              <a:off x="9203525" y="4549039"/>
              <a:ext cx="2853900" cy="14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00323A"/>
                  </a:solidFill>
                  <a:highlight>
                    <a:srgbClr val="FFF2CC"/>
                  </a:highlight>
                  <a:latin typeface="Inter"/>
                  <a:ea typeface="Inter"/>
                  <a:cs typeface="Inter"/>
                  <a:sym typeface="Inter"/>
                </a:rPr>
                <a:t>EM Regular</a:t>
              </a:r>
              <a:endParaRPr sz="2700">
                <a:solidFill>
                  <a:srgbClr val="00323A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" name="Google Shape;1352;p95">
              <a:extLst>
                <a:ext uri="{FF2B5EF4-FFF2-40B4-BE49-F238E27FC236}">
                  <a16:creationId xmlns:a16="http://schemas.microsoft.com/office/drawing/2014/main" id="{9FF290E8-49EE-6824-95B4-B0F08F7B463B}"/>
                </a:ext>
              </a:extLst>
            </p:cNvPr>
            <p:cNvSpPr txBox="1"/>
            <p:nvPr/>
          </p:nvSpPr>
          <p:spPr>
            <a:xfrm>
              <a:off x="8683212" y="2788076"/>
              <a:ext cx="3374216" cy="171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dirty="0">
                  <a:solidFill>
                    <a:srgbClr val="00323A"/>
                  </a:solidFill>
                  <a:latin typeface="Inter"/>
                  <a:ea typeface="Inter"/>
                  <a:cs typeface="Inter"/>
                  <a:sym typeface="Inter"/>
                </a:rPr>
                <a:t>EMT </a:t>
              </a:r>
              <a:r>
                <a:rPr lang="en-US" sz="2400" b="1" dirty="0" err="1">
                  <a:solidFill>
                    <a:srgbClr val="00323A"/>
                  </a:solidFill>
                  <a:latin typeface="Inter"/>
                  <a:ea typeface="Inter"/>
                  <a:cs typeface="Inter"/>
                  <a:sym typeface="Inter"/>
                </a:rPr>
                <a:t>integrado</a:t>
              </a:r>
              <a:r>
                <a:rPr lang="en-US" sz="2400" b="1" dirty="0">
                  <a:solidFill>
                    <a:srgbClr val="00323A"/>
                  </a:solidFill>
                  <a:latin typeface="Inter"/>
                  <a:ea typeface="Inter"/>
                  <a:cs typeface="Inter"/>
                  <a:sym typeface="Inter"/>
                </a:rPr>
                <a:t> (integral)</a:t>
              </a:r>
              <a:endParaRPr sz="2400" b="1" dirty="0">
                <a:solidFill>
                  <a:srgbClr val="00323A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" name="Google Shape;1353;p95">
              <a:extLst>
                <a:ext uri="{FF2B5EF4-FFF2-40B4-BE49-F238E27FC236}">
                  <a16:creationId xmlns:a16="http://schemas.microsoft.com/office/drawing/2014/main" id="{36042717-0FAE-B8A1-2CAB-EF5C8E54D711}"/>
                </a:ext>
              </a:extLst>
            </p:cNvPr>
            <p:cNvSpPr txBox="1"/>
            <p:nvPr/>
          </p:nvSpPr>
          <p:spPr>
            <a:xfrm>
              <a:off x="9203525" y="6295463"/>
              <a:ext cx="2853900" cy="14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00323A"/>
                  </a:solidFill>
                  <a:highlight>
                    <a:srgbClr val="D9EAD3"/>
                  </a:highlight>
                  <a:latin typeface="Inter"/>
                  <a:ea typeface="Inter"/>
                  <a:cs typeface="Inter"/>
                  <a:sym typeface="Inter"/>
                </a:rPr>
                <a:t>Teórico</a:t>
              </a:r>
              <a:endParaRPr sz="2700">
                <a:solidFill>
                  <a:srgbClr val="00323A"/>
                </a:solidFill>
                <a:highlight>
                  <a:srgbClr val="D9EAD3"/>
                </a:highlight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" name="Google Shape;1354;p95">
              <a:extLst>
                <a:ext uri="{FF2B5EF4-FFF2-40B4-BE49-F238E27FC236}">
                  <a16:creationId xmlns:a16="http://schemas.microsoft.com/office/drawing/2014/main" id="{D9E8D875-5F84-53F5-15FB-9D5233183413}"/>
                </a:ext>
              </a:extLst>
            </p:cNvPr>
            <p:cNvSpPr txBox="1"/>
            <p:nvPr/>
          </p:nvSpPr>
          <p:spPr>
            <a:xfrm>
              <a:off x="9203525" y="8041900"/>
              <a:ext cx="2853900" cy="14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323A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" name="Google Shape;1355;p95">
              <a:extLst>
                <a:ext uri="{FF2B5EF4-FFF2-40B4-BE49-F238E27FC236}">
                  <a16:creationId xmlns:a16="http://schemas.microsoft.com/office/drawing/2014/main" id="{B949F2B2-4940-A0DA-F35B-FB10EFF07E2B}"/>
                </a:ext>
              </a:extLst>
            </p:cNvPr>
            <p:cNvSpPr txBox="1"/>
            <p:nvPr/>
          </p:nvSpPr>
          <p:spPr>
            <a:xfrm>
              <a:off x="13658825" y="4549039"/>
              <a:ext cx="2853900" cy="14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00323A"/>
                  </a:solidFill>
                  <a:highlight>
                    <a:srgbClr val="FFF2CC"/>
                  </a:highlight>
                  <a:latin typeface="Inter"/>
                  <a:ea typeface="Inter"/>
                  <a:cs typeface="Inter"/>
                  <a:sym typeface="Inter"/>
                </a:rPr>
                <a:t>EM Regular</a:t>
              </a:r>
              <a:endParaRPr sz="2700">
                <a:solidFill>
                  <a:srgbClr val="00323A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ctr" rtl="0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00323A"/>
                  </a:solidFill>
                  <a:highlight>
                    <a:srgbClr val="D9EAD3"/>
                  </a:highlight>
                  <a:latin typeface="Inter"/>
                  <a:ea typeface="Inter"/>
                  <a:cs typeface="Inter"/>
                  <a:sym typeface="Inter"/>
                </a:rPr>
                <a:t>Teórico</a:t>
              </a:r>
              <a:endParaRPr sz="2700">
                <a:solidFill>
                  <a:srgbClr val="00323A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" name="Google Shape;1356;p95">
              <a:extLst>
                <a:ext uri="{FF2B5EF4-FFF2-40B4-BE49-F238E27FC236}">
                  <a16:creationId xmlns:a16="http://schemas.microsoft.com/office/drawing/2014/main" id="{707B45EF-6C28-F72A-136E-25EE744F6266}"/>
                </a:ext>
              </a:extLst>
            </p:cNvPr>
            <p:cNvSpPr txBox="1"/>
            <p:nvPr/>
          </p:nvSpPr>
          <p:spPr>
            <a:xfrm>
              <a:off x="12961920" y="2788076"/>
              <a:ext cx="3550806" cy="171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dirty="0">
                  <a:solidFill>
                    <a:srgbClr val="00323A"/>
                  </a:solidFill>
                  <a:latin typeface="Inter"/>
                  <a:ea typeface="Inter"/>
                  <a:cs typeface="Inter"/>
                  <a:sym typeface="Inter"/>
                </a:rPr>
                <a:t>EMT </a:t>
              </a:r>
              <a:r>
                <a:rPr lang="en-US" sz="2400" b="1" dirty="0" err="1">
                  <a:solidFill>
                    <a:srgbClr val="00323A"/>
                  </a:solidFill>
                  <a:latin typeface="Inter"/>
                  <a:ea typeface="Inter"/>
                  <a:cs typeface="Inter"/>
                  <a:sym typeface="Inter"/>
                </a:rPr>
                <a:t>integrado</a:t>
              </a:r>
              <a:r>
                <a:rPr lang="en-US" sz="2400" b="1" dirty="0">
                  <a:solidFill>
                    <a:srgbClr val="00323A"/>
                  </a:solidFill>
                  <a:latin typeface="Inter"/>
                  <a:ea typeface="Inter"/>
                  <a:cs typeface="Inter"/>
                  <a:sym typeface="Inter"/>
                </a:rPr>
                <a:t> (</a:t>
              </a:r>
              <a:r>
                <a:rPr lang="en-US" sz="2400" b="1" dirty="0" err="1">
                  <a:solidFill>
                    <a:srgbClr val="00323A"/>
                  </a:solidFill>
                  <a:latin typeface="Inter"/>
                  <a:ea typeface="Inter"/>
                  <a:cs typeface="Inter"/>
                  <a:sym typeface="Inter"/>
                </a:rPr>
                <a:t>meio</a:t>
              </a:r>
              <a:r>
                <a:rPr lang="en-US" sz="2400" b="1" dirty="0">
                  <a:solidFill>
                    <a:srgbClr val="00323A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b="1" dirty="0" err="1">
                  <a:solidFill>
                    <a:srgbClr val="00323A"/>
                  </a:solidFill>
                  <a:latin typeface="Inter"/>
                  <a:ea typeface="Inter"/>
                  <a:cs typeface="Inter"/>
                  <a:sym typeface="Inter"/>
                </a:rPr>
                <a:t>período</a:t>
              </a:r>
              <a:r>
                <a:rPr lang="en-US" sz="2400" b="1" dirty="0">
                  <a:solidFill>
                    <a:srgbClr val="00323A"/>
                  </a:solidFill>
                  <a:latin typeface="Inter"/>
                  <a:ea typeface="Inter"/>
                  <a:cs typeface="Inter"/>
                  <a:sym typeface="Inter"/>
                </a:rPr>
                <a:t>)</a:t>
              </a:r>
              <a:endParaRPr sz="2400" b="1" dirty="0">
                <a:solidFill>
                  <a:srgbClr val="00323A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" name="Google Shape;1357;p95">
              <a:extLst>
                <a:ext uri="{FF2B5EF4-FFF2-40B4-BE49-F238E27FC236}">
                  <a16:creationId xmlns:a16="http://schemas.microsoft.com/office/drawing/2014/main" id="{0032F9EA-9DE4-B7DB-1AC6-705A1A742C4E}"/>
                </a:ext>
              </a:extLst>
            </p:cNvPr>
            <p:cNvSpPr txBox="1"/>
            <p:nvPr/>
          </p:nvSpPr>
          <p:spPr>
            <a:xfrm>
              <a:off x="13658825" y="6295463"/>
              <a:ext cx="2853900" cy="14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00323A"/>
                  </a:solidFill>
                  <a:highlight>
                    <a:srgbClr val="CFE2F3"/>
                  </a:highlight>
                  <a:latin typeface="Inter"/>
                  <a:ea typeface="Inter"/>
                  <a:cs typeface="Inter"/>
                  <a:sym typeface="Inter"/>
                </a:rPr>
                <a:t>Prático</a:t>
              </a:r>
              <a:endParaRPr sz="2700">
                <a:solidFill>
                  <a:srgbClr val="00323A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Овал 56">
            <a:extLst>
              <a:ext uri="{FF2B5EF4-FFF2-40B4-BE49-F238E27FC236}">
                <a16:creationId xmlns:a16="http://schemas.microsoft.com/office/drawing/2014/main" id="{6C5576EA-5DED-42C7-8F13-367475B3AC92}"/>
              </a:ext>
            </a:extLst>
          </p:cNvPr>
          <p:cNvSpPr/>
          <p:nvPr/>
        </p:nvSpPr>
        <p:spPr>
          <a:xfrm>
            <a:off x="2819497" y="505169"/>
            <a:ext cx="4431385" cy="4616999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alpha val="41000"/>
                </a:schemeClr>
              </a:gs>
              <a:gs pos="1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C3C2017-7AB8-4CB4-81C1-B33792DBEAD4}"/>
              </a:ext>
            </a:extLst>
          </p:cNvPr>
          <p:cNvSpPr/>
          <p:nvPr/>
        </p:nvSpPr>
        <p:spPr>
          <a:xfrm>
            <a:off x="3841524" y="1484590"/>
            <a:ext cx="5512736" cy="5373410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/>
              </a:gs>
            </a:gsLst>
            <a:lin ang="2700000" scaled="1"/>
            <a:tileRect/>
          </a:gra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1D50D20-014D-4D04-8257-1CE2AD58F8C7}"/>
              </a:ext>
            </a:extLst>
          </p:cNvPr>
          <p:cNvSpPr/>
          <p:nvPr/>
        </p:nvSpPr>
        <p:spPr>
          <a:xfrm>
            <a:off x="4215659" y="172229"/>
            <a:ext cx="6239453" cy="6034289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42000"/>
                </a:schemeClr>
              </a:gs>
              <a:gs pos="0">
                <a:schemeClr val="accent5">
                  <a:alpha val="78000"/>
                </a:schemeClr>
              </a:gs>
            </a:gsLst>
            <a:lin ang="2700000" scaled="1"/>
            <a:tileRect/>
          </a:gra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1755E8-D5A7-48CC-AE3C-11E299E0B990}"/>
              </a:ext>
            </a:extLst>
          </p:cNvPr>
          <p:cNvSpPr/>
          <p:nvPr/>
        </p:nvSpPr>
        <p:spPr>
          <a:xfrm>
            <a:off x="760257" y="2151628"/>
            <a:ext cx="5416079" cy="3140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5149CCE-3362-4FEC-82A4-EB34EDD73842}"/>
              </a:ext>
            </a:extLst>
          </p:cNvPr>
          <p:cNvSpPr/>
          <p:nvPr/>
        </p:nvSpPr>
        <p:spPr>
          <a:xfrm>
            <a:off x="6626626" y="2151628"/>
            <a:ext cx="4906091" cy="3140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C5CAB9-D066-464A-9BD9-32FF4A0FA214}"/>
              </a:ext>
            </a:extLst>
          </p:cNvPr>
          <p:cNvSpPr txBox="1"/>
          <p:nvPr/>
        </p:nvSpPr>
        <p:spPr>
          <a:xfrm>
            <a:off x="695325" y="1351776"/>
            <a:ext cx="34225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00" dirty="0">
                <a:solidFill>
                  <a:schemeClr val="accent4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EVOLUÇÃO</a:t>
            </a:r>
            <a:endParaRPr lang="ru-RU" sz="3000" b="1" spc="300" dirty="0">
              <a:solidFill>
                <a:schemeClr val="accent4"/>
              </a:solidFill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BF6C71-B946-4666-A3A7-0B299BBE183E}"/>
              </a:ext>
            </a:extLst>
          </p:cNvPr>
          <p:cNvSpPr txBox="1"/>
          <p:nvPr/>
        </p:nvSpPr>
        <p:spPr>
          <a:xfrm>
            <a:off x="6663666" y="1351776"/>
            <a:ext cx="34225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00">
                <a:solidFill>
                  <a:schemeClr val="accent4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ESTAGNAÇÃO</a:t>
            </a:r>
            <a:endParaRPr lang="ru-RU" sz="3000" b="1" spc="300">
              <a:solidFill>
                <a:schemeClr val="accent4"/>
              </a:solidFill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2B8A2778-B893-6E53-4453-BB1198FBE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7" y="2443715"/>
            <a:ext cx="5065847" cy="2525234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id="{CF157FAD-04B0-586A-1F34-BFE22509D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33" y="2461146"/>
            <a:ext cx="4519557" cy="253516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C21F50D-DC51-E518-6941-CF59FBA5B08E}"/>
              </a:ext>
            </a:extLst>
          </p:cNvPr>
          <p:cNvSpPr txBox="1"/>
          <p:nvPr/>
        </p:nvSpPr>
        <p:spPr>
          <a:xfrm>
            <a:off x="7441481" y="5555815"/>
            <a:ext cx="1186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>
                <a:solidFill>
                  <a:schemeClr val="bg1"/>
                </a:solidFill>
              </a:rPr>
              <a:t>Ensino Superior</a:t>
            </a:r>
          </a:p>
        </p:txBody>
      </p:sp>
      <p:sp>
        <p:nvSpPr>
          <p:cNvPr id="8" name="Овал 109">
            <a:extLst>
              <a:ext uri="{FF2B5EF4-FFF2-40B4-BE49-F238E27FC236}">
                <a16:creationId xmlns:a16="http://schemas.microsoft.com/office/drawing/2014/main" id="{DA8F506A-4DF4-861E-95F9-99AFFD1B7B9C}"/>
              </a:ext>
            </a:extLst>
          </p:cNvPr>
          <p:cNvSpPr/>
          <p:nvPr/>
        </p:nvSpPr>
        <p:spPr>
          <a:xfrm>
            <a:off x="3288970" y="5595605"/>
            <a:ext cx="197419" cy="197419"/>
          </a:xfrm>
          <a:prstGeom prst="ellipse">
            <a:avLst/>
          </a:prstGeom>
          <a:solidFill>
            <a:srgbClr val="508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605D5AA-9FBF-15F0-58DD-C91D82CFEC4A}"/>
              </a:ext>
            </a:extLst>
          </p:cNvPr>
          <p:cNvSpPr txBox="1"/>
          <p:nvPr/>
        </p:nvSpPr>
        <p:spPr>
          <a:xfrm>
            <a:off x="10047239" y="6289276"/>
            <a:ext cx="1449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>
                <a:solidFill>
                  <a:schemeClr val="bg1"/>
                </a:solidFill>
              </a:rPr>
              <a:t>Fonte: </a:t>
            </a:r>
            <a:r>
              <a:rPr lang="pt-BR" sz="1100" err="1">
                <a:solidFill>
                  <a:schemeClr val="bg1"/>
                </a:solidFill>
              </a:rPr>
              <a:t>Insper</a:t>
            </a:r>
            <a:r>
              <a:rPr lang="pt-BR" sz="1100">
                <a:solidFill>
                  <a:schemeClr val="bg1"/>
                </a:solidFill>
              </a:rPr>
              <a:t> e </a:t>
            </a:r>
            <a:r>
              <a:rPr lang="pt-BR" sz="1100" err="1">
                <a:solidFill>
                  <a:schemeClr val="bg1"/>
                </a:solidFill>
              </a:rPr>
              <a:t>PNAds</a:t>
            </a:r>
            <a:endParaRPr lang="pt-BR" sz="1100">
              <a:solidFill>
                <a:schemeClr val="bg1"/>
              </a:solidFill>
            </a:endParaRPr>
          </a:p>
        </p:txBody>
      </p:sp>
      <p:sp>
        <p:nvSpPr>
          <p:cNvPr id="10" name="Овал 109">
            <a:extLst>
              <a:ext uri="{FF2B5EF4-FFF2-40B4-BE49-F238E27FC236}">
                <a16:creationId xmlns:a16="http://schemas.microsoft.com/office/drawing/2014/main" id="{30E589FF-6F41-CD49-33B9-EE22CA4575DD}"/>
              </a:ext>
            </a:extLst>
          </p:cNvPr>
          <p:cNvSpPr/>
          <p:nvPr/>
        </p:nvSpPr>
        <p:spPr>
          <a:xfrm>
            <a:off x="4303966" y="5595605"/>
            <a:ext cx="197419" cy="197419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09">
            <a:extLst>
              <a:ext uri="{FF2B5EF4-FFF2-40B4-BE49-F238E27FC236}">
                <a16:creationId xmlns:a16="http://schemas.microsoft.com/office/drawing/2014/main" id="{EE5AC1D9-E4F1-32A5-2D80-08098408CE31}"/>
              </a:ext>
            </a:extLst>
          </p:cNvPr>
          <p:cNvSpPr/>
          <p:nvPr/>
        </p:nvSpPr>
        <p:spPr>
          <a:xfrm>
            <a:off x="5979174" y="5595605"/>
            <a:ext cx="197419" cy="197419"/>
          </a:xfrm>
          <a:prstGeom prst="ellipse">
            <a:avLst/>
          </a:prstGeom>
          <a:solidFill>
            <a:srgbClr val="7C2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09">
            <a:extLst>
              <a:ext uri="{FF2B5EF4-FFF2-40B4-BE49-F238E27FC236}">
                <a16:creationId xmlns:a16="http://schemas.microsoft.com/office/drawing/2014/main" id="{D3DD7265-E497-0C38-CC97-B02C10EBBB0A}"/>
              </a:ext>
            </a:extLst>
          </p:cNvPr>
          <p:cNvSpPr/>
          <p:nvPr/>
        </p:nvSpPr>
        <p:spPr>
          <a:xfrm>
            <a:off x="7235839" y="5595605"/>
            <a:ext cx="197419" cy="197419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28515AC-BBB5-95D0-5B94-12BDD9BB5CED}"/>
              </a:ext>
            </a:extLst>
          </p:cNvPr>
          <p:cNvSpPr txBox="1"/>
          <p:nvPr/>
        </p:nvSpPr>
        <p:spPr>
          <a:xfrm>
            <a:off x="3482365" y="5555815"/>
            <a:ext cx="832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>
                <a:solidFill>
                  <a:schemeClr val="bg1"/>
                </a:solidFill>
              </a:rPr>
              <a:t>Pré-escola</a:t>
            </a:r>
            <a:endParaRPr lang="pt-BR" sz="12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402BA65-A326-4661-B96B-02037FEC229D}"/>
              </a:ext>
            </a:extLst>
          </p:cNvPr>
          <p:cNvSpPr txBox="1"/>
          <p:nvPr/>
        </p:nvSpPr>
        <p:spPr>
          <a:xfrm>
            <a:off x="4501213" y="5555815"/>
            <a:ext cx="1455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>
                <a:solidFill>
                  <a:schemeClr val="bg1"/>
                </a:solidFill>
              </a:rPr>
              <a:t>Ensino Fundamental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50B9A04-CDD0-6E22-AAE2-24CC38F21C0E}"/>
              </a:ext>
            </a:extLst>
          </p:cNvPr>
          <p:cNvSpPr txBox="1"/>
          <p:nvPr/>
        </p:nvSpPr>
        <p:spPr>
          <a:xfrm>
            <a:off x="6184575" y="5555815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>
                <a:solidFill>
                  <a:schemeClr val="bg1"/>
                </a:solidFill>
              </a:rPr>
              <a:t>Ensino Médio</a:t>
            </a:r>
          </a:p>
        </p:txBody>
      </p:sp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742964A6-A5A9-AF24-E4CB-458361259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106" y="374869"/>
            <a:ext cx="1617569" cy="530018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3762B165-3B35-F0BF-835E-8DB5BBFF2548}"/>
              </a:ext>
            </a:extLst>
          </p:cNvPr>
          <p:cNvSpPr txBox="1"/>
          <p:nvPr/>
        </p:nvSpPr>
        <p:spPr>
          <a:xfrm>
            <a:off x="59772" y="31732"/>
            <a:ext cx="8568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00" dirty="0">
                <a:solidFill>
                  <a:schemeClr val="accent4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FAZEMOS MUITO QUANDO NOS UNIMOS</a:t>
            </a:r>
            <a:endParaRPr lang="ru-RU" sz="3000" b="1" spc="300" dirty="0">
              <a:solidFill>
                <a:schemeClr val="accent4"/>
              </a:solidFill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9" name="Retângulo: Cantos Arredondados 16">
            <a:extLst>
              <a:ext uri="{FF2B5EF4-FFF2-40B4-BE49-F238E27FC236}">
                <a16:creationId xmlns:a16="http://schemas.microsoft.com/office/drawing/2014/main" id="{E6AC2E42-7213-9061-04AE-E2C365EC4A80}"/>
              </a:ext>
            </a:extLst>
          </p:cNvPr>
          <p:cNvSpPr/>
          <p:nvPr/>
        </p:nvSpPr>
        <p:spPr>
          <a:xfrm>
            <a:off x="9511996" y="986492"/>
            <a:ext cx="2644760" cy="26397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dirty="0"/>
              <a:t>BNCC , Reforma do Médio, Técnicos e Financiamento são </a:t>
            </a:r>
            <a:r>
              <a:rPr lang="pt-BR" b="1" dirty="0"/>
              <a:t>FUNDAMENTAIS</a:t>
            </a:r>
          </a:p>
        </p:txBody>
      </p:sp>
    </p:spTree>
    <p:extLst>
      <p:ext uri="{BB962C8B-B14F-4D97-AF65-F5344CB8AC3E}">
        <p14:creationId xmlns:p14="http://schemas.microsoft.com/office/powerpoint/2010/main" val="3521643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  <p:bldP spid="13" grpId="1" animBg="1"/>
      <p:bldP spid="3" grpId="0"/>
      <p:bldP spid="18" grpId="0"/>
      <p:bldP spid="8" grpId="0" animBg="1"/>
      <p:bldP spid="10" grpId="0" animBg="1"/>
      <p:bldP spid="12" grpId="0" animBg="1"/>
      <p:bldP spid="17" grpId="0" animBg="1"/>
      <p:bldP spid="15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Овал 56">
            <a:extLst>
              <a:ext uri="{FF2B5EF4-FFF2-40B4-BE49-F238E27FC236}">
                <a16:creationId xmlns:a16="http://schemas.microsoft.com/office/drawing/2014/main" id="{6C5576EA-5DED-42C7-8F13-367475B3AC92}"/>
              </a:ext>
            </a:extLst>
          </p:cNvPr>
          <p:cNvSpPr/>
          <p:nvPr/>
        </p:nvSpPr>
        <p:spPr>
          <a:xfrm>
            <a:off x="2276843" y="-570300"/>
            <a:ext cx="6310591" cy="657491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alpha val="41000"/>
                </a:schemeClr>
              </a:gs>
              <a:gs pos="1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C3C2017-7AB8-4CB4-81C1-B33792DBEAD4}"/>
              </a:ext>
            </a:extLst>
          </p:cNvPr>
          <p:cNvSpPr/>
          <p:nvPr/>
        </p:nvSpPr>
        <p:spPr>
          <a:xfrm>
            <a:off x="498170" y="499426"/>
            <a:ext cx="6333989" cy="6173908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/>
              </a:gs>
            </a:gsLst>
            <a:lin ang="2700000" scaled="1"/>
            <a:tileRect/>
          </a:gra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1D50D20-014D-4D04-8257-1CE2AD58F8C7}"/>
              </a:ext>
            </a:extLst>
          </p:cNvPr>
          <p:cNvSpPr/>
          <p:nvPr/>
        </p:nvSpPr>
        <p:spPr>
          <a:xfrm>
            <a:off x="4366908" y="314760"/>
            <a:ext cx="7434776" cy="7190306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42000"/>
                </a:schemeClr>
              </a:gs>
              <a:gs pos="0">
                <a:schemeClr val="accent5">
                  <a:alpha val="78000"/>
                </a:schemeClr>
              </a:gs>
            </a:gsLst>
            <a:lin ang="2700000" scaled="1"/>
            <a:tileRect/>
          </a:gra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BE20F87-EE1F-40E2-AE99-57C7A914BE04}"/>
              </a:ext>
            </a:extLst>
          </p:cNvPr>
          <p:cNvSpPr/>
          <p:nvPr/>
        </p:nvSpPr>
        <p:spPr>
          <a:xfrm>
            <a:off x="6009836" y="0"/>
            <a:ext cx="6096000" cy="6858000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3CA6FEB-0734-A779-EBA7-9F187FC8CB46}"/>
              </a:ext>
            </a:extLst>
          </p:cNvPr>
          <p:cNvGrpSpPr/>
          <p:nvPr/>
        </p:nvGrpSpPr>
        <p:grpSpPr>
          <a:xfrm>
            <a:off x="906506" y="1116723"/>
            <a:ext cx="4611189" cy="4302260"/>
            <a:chOff x="2431183" y="902677"/>
            <a:chExt cx="5511666" cy="5194274"/>
          </a:xfrm>
        </p:grpSpPr>
        <p:sp>
          <p:nvSpPr>
            <p:cNvPr id="3" name="Retângulo Arredondado 2">
              <a:extLst>
                <a:ext uri="{FF2B5EF4-FFF2-40B4-BE49-F238E27FC236}">
                  <a16:creationId xmlns:a16="http://schemas.microsoft.com/office/drawing/2014/main" id="{5C02CEF9-18A6-7B89-8742-EE659A84AB5C}"/>
                </a:ext>
              </a:extLst>
            </p:cNvPr>
            <p:cNvSpPr/>
            <p:nvPr/>
          </p:nvSpPr>
          <p:spPr>
            <a:xfrm>
              <a:off x="2431183" y="902677"/>
              <a:ext cx="5511666" cy="5194274"/>
            </a:xfrm>
            <a:prstGeom prst="roundRect">
              <a:avLst>
                <a:gd name="adj" fmla="val 856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5">
              <a:extLst>
                <a:ext uri="{FF2B5EF4-FFF2-40B4-BE49-F238E27FC236}">
                  <a16:creationId xmlns:a16="http://schemas.microsoft.com/office/drawing/2014/main" id="{A898799A-F36D-2E54-F9E5-8AF1333D4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946" y="1318984"/>
              <a:ext cx="4583083" cy="4628360"/>
            </a:xfrm>
            <a:prstGeom prst="rect">
              <a:avLst/>
            </a:prstGeom>
          </p:spPr>
        </p:pic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259A1B28-6E38-74AE-AB96-193D260EE1DB}"/>
              </a:ext>
            </a:extLst>
          </p:cNvPr>
          <p:cNvSpPr txBox="1"/>
          <p:nvPr/>
        </p:nvSpPr>
        <p:spPr>
          <a:xfrm>
            <a:off x="985171" y="5712243"/>
            <a:ext cx="4239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Em 2022 a média é de 12 anos ou 5,6 mais que em 1992</a:t>
            </a:r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084A39B1-DB74-6118-1ECD-245E01BE9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106" y="374869"/>
            <a:ext cx="1617569" cy="530018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BAFBF1FE-6586-5947-5F20-C04C837AF7DA}"/>
              </a:ext>
            </a:extLst>
          </p:cNvPr>
          <p:cNvGrpSpPr/>
          <p:nvPr/>
        </p:nvGrpSpPr>
        <p:grpSpPr>
          <a:xfrm>
            <a:off x="6355899" y="1129391"/>
            <a:ext cx="5238956" cy="4289591"/>
            <a:chOff x="2661717" y="1110737"/>
            <a:chExt cx="6868566" cy="4986214"/>
          </a:xfrm>
        </p:grpSpPr>
        <p:sp>
          <p:nvSpPr>
            <p:cNvPr id="9" name="Retângulo Arredondado 2">
              <a:extLst>
                <a:ext uri="{FF2B5EF4-FFF2-40B4-BE49-F238E27FC236}">
                  <a16:creationId xmlns:a16="http://schemas.microsoft.com/office/drawing/2014/main" id="{F6407967-A7B4-2407-8915-9E6E02E2F9A6}"/>
                </a:ext>
              </a:extLst>
            </p:cNvPr>
            <p:cNvSpPr/>
            <p:nvPr/>
          </p:nvSpPr>
          <p:spPr>
            <a:xfrm>
              <a:off x="2661717" y="1110737"/>
              <a:ext cx="6868566" cy="4986214"/>
            </a:xfrm>
            <a:prstGeom prst="roundRect">
              <a:avLst>
                <a:gd name="adj" fmla="val 856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0" name="Imagem 7">
              <a:extLst>
                <a:ext uri="{FF2B5EF4-FFF2-40B4-BE49-F238E27FC236}">
                  <a16:creationId xmlns:a16="http://schemas.microsoft.com/office/drawing/2014/main" id="{B714D1FD-C58A-AA2A-1161-D4651DE34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166" y="2110547"/>
              <a:ext cx="5671668" cy="3636716"/>
            </a:xfrm>
            <a:prstGeom prst="rect">
              <a:avLst/>
            </a:prstGeom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414125C9-A7A9-7BD4-5EB4-3B150DE9E535}"/>
                </a:ext>
              </a:extLst>
            </p:cNvPr>
            <p:cNvSpPr txBox="1"/>
            <p:nvPr/>
          </p:nvSpPr>
          <p:spPr>
            <a:xfrm>
              <a:off x="3353594" y="1220599"/>
              <a:ext cx="5671668" cy="146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rgbClr val="57199F"/>
                  </a:solidFill>
                </a:rPr>
                <a:t>Escolaridade média das mães com filhos entre 7 e 14 anos</a:t>
              </a:r>
            </a:p>
            <a:p>
              <a:pPr algn="ctr"/>
              <a:endParaRPr lang="pt-BR" sz="2400" dirty="0"/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61ADFE38-0FAF-1A1B-6F0F-8C470F2DB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0658" y="4377133"/>
            <a:ext cx="2194464" cy="2189408"/>
          </a:xfrm>
          <a:prstGeom prst="rect">
            <a:avLst/>
          </a:prstGeom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7F4B0111-C61E-4B08-194E-704293DFB17D}"/>
              </a:ext>
            </a:extLst>
          </p:cNvPr>
          <p:cNvSpPr txBox="1"/>
          <p:nvPr/>
        </p:nvSpPr>
        <p:spPr>
          <a:xfrm>
            <a:off x="59772" y="31732"/>
            <a:ext cx="8568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00" dirty="0">
                <a:solidFill>
                  <a:schemeClr val="accent4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FAZEMOS MUITO QUANDO NOS UNIMOS</a:t>
            </a:r>
            <a:endParaRPr lang="ru-RU" sz="3000" b="1" spc="300" dirty="0">
              <a:solidFill>
                <a:schemeClr val="accent4"/>
              </a:solidFill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4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Овал 56">
            <a:extLst>
              <a:ext uri="{FF2B5EF4-FFF2-40B4-BE49-F238E27FC236}">
                <a16:creationId xmlns:a16="http://schemas.microsoft.com/office/drawing/2014/main" id="{6C5576EA-5DED-42C7-8F13-367475B3AC92}"/>
              </a:ext>
            </a:extLst>
          </p:cNvPr>
          <p:cNvSpPr/>
          <p:nvPr/>
        </p:nvSpPr>
        <p:spPr>
          <a:xfrm>
            <a:off x="5663628" y="2431251"/>
            <a:ext cx="5533054" cy="5764812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alpha val="41000"/>
                </a:schemeClr>
              </a:gs>
              <a:gs pos="1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1D50D20-014D-4D04-8257-1CE2AD58F8C7}"/>
              </a:ext>
            </a:extLst>
          </p:cNvPr>
          <p:cNvSpPr/>
          <p:nvPr/>
        </p:nvSpPr>
        <p:spPr>
          <a:xfrm>
            <a:off x="5316774" y="-1179037"/>
            <a:ext cx="6875225" cy="6649155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42000"/>
                </a:schemeClr>
              </a:gs>
              <a:gs pos="0">
                <a:schemeClr val="accent5">
                  <a:alpha val="78000"/>
                </a:schemeClr>
              </a:gs>
            </a:gsLst>
            <a:lin ang="2700000" scaled="1"/>
            <a:tileRect/>
          </a:gra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C3C2017-7AB8-4CB4-81C1-B33792DBEAD4}"/>
              </a:ext>
            </a:extLst>
          </p:cNvPr>
          <p:cNvSpPr/>
          <p:nvPr/>
        </p:nvSpPr>
        <p:spPr>
          <a:xfrm>
            <a:off x="196566" y="1226572"/>
            <a:ext cx="6518623" cy="6353875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/>
              </a:gs>
            </a:gsLst>
            <a:lin ang="2700000" scaled="1"/>
            <a:tileRect/>
          </a:gra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F3EC4DE-5E68-A0DB-CEE0-3DB04CD88063}"/>
              </a:ext>
            </a:extLst>
          </p:cNvPr>
          <p:cNvSpPr txBox="1"/>
          <p:nvPr/>
        </p:nvSpPr>
        <p:spPr>
          <a:xfrm>
            <a:off x="5955025" y="-3280567"/>
            <a:ext cx="2338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b="1"/>
              <a:t>Escolaridade média das mães com filhos entre 7 e 14 anos</a:t>
            </a: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BE839647-0EC9-8EAA-96A0-8FF1F78C84E7}"/>
              </a:ext>
            </a:extLst>
          </p:cNvPr>
          <p:cNvSpPr/>
          <p:nvPr/>
        </p:nvSpPr>
        <p:spPr>
          <a:xfrm>
            <a:off x="1" y="1400034"/>
            <a:ext cx="12192000" cy="45958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04DD7CC-694D-147A-11FF-6AD1E66F8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532" y="1833562"/>
            <a:ext cx="9678188" cy="3989195"/>
          </a:xfrm>
          <a:prstGeom prst="rect">
            <a:avLst/>
          </a:prstGeom>
        </p:spPr>
      </p:pic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E9415660-DFC0-F540-B59B-2D81A905C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106" y="374869"/>
            <a:ext cx="1617569" cy="530018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83935005-F465-0099-9E6B-F473BA4BA494}"/>
              </a:ext>
            </a:extLst>
          </p:cNvPr>
          <p:cNvSpPr txBox="1"/>
          <p:nvPr/>
        </p:nvSpPr>
        <p:spPr>
          <a:xfrm>
            <a:off x="59772" y="31732"/>
            <a:ext cx="8568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00" dirty="0">
                <a:solidFill>
                  <a:schemeClr val="accent4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QUALIDADE É O DESAFIO ATUAL</a:t>
            </a:r>
            <a:endParaRPr lang="ru-RU" sz="3000" b="1" spc="300" dirty="0">
              <a:solidFill>
                <a:schemeClr val="accent4"/>
              </a:solidFill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02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38">
            <a:extLst>
              <a:ext uri="{FF2B5EF4-FFF2-40B4-BE49-F238E27FC236}">
                <a16:creationId xmlns:a16="http://schemas.microsoft.com/office/drawing/2014/main" id="{8D3D735C-1E61-E011-479F-C0A9FBA25A17}"/>
              </a:ext>
            </a:extLst>
          </p:cNvPr>
          <p:cNvSpPr/>
          <p:nvPr/>
        </p:nvSpPr>
        <p:spPr>
          <a:xfrm>
            <a:off x="0" y="2470"/>
            <a:ext cx="12192000" cy="6858000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302A2D25-38A9-B037-9F24-64FFB3CE6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55073">
            <a:off x="2664354" y="6239176"/>
            <a:ext cx="1180235" cy="440617"/>
          </a:xfrm>
          <a:prstGeom prst="rect">
            <a:avLst/>
          </a:prstGeom>
        </p:spPr>
      </p:pic>
      <p:sp>
        <p:nvSpPr>
          <p:cNvPr id="30" name="TextBox 9">
            <a:extLst>
              <a:ext uri="{FF2B5EF4-FFF2-40B4-BE49-F238E27FC236}">
                <a16:creationId xmlns:a16="http://schemas.microsoft.com/office/drawing/2014/main" id="{FFEEC989-CB41-778B-558A-8E4622071594}"/>
              </a:ext>
            </a:extLst>
          </p:cNvPr>
          <p:cNvSpPr txBox="1"/>
          <p:nvPr/>
        </p:nvSpPr>
        <p:spPr>
          <a:xfrm>
            <a:off x="295415" y="117221"/>
            <a:ext cx="10307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Científica da Escola</a:t>
            </a:r>
            <a:endParaRPr lang="pt-BR" sz="4000" dirty="0">
              <a:solidFill>
                <a:schemeClr val="bg1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51A1E35-A0C9-5A70-D095-D9730CCABC8B}"/>
              </a:ext>
            </a:extLst>
          </p:cNvPr>
          <p:cNvGrpSpPr/>
          <p:nvPr/>
        </p:nvGrpSpPr>
        <p:grpSpPr>
          <a:xfrm>
            <a:off x="780043" y="1026421"/>
            <a:ext cx="10569799" cy="5597577"/>
            <a:chOff x="780043" y="1026421"/>
            <a:chExt cx="10569799" cy="5597577"/>
          </a:xfrm>
        </p:grpSpPr>
        <p:sp>
          <p:nvSpPr>
            <p:cNvPr id="17" name="Lágrima 16">
              <a:extLst>
                <a:ext uri="{FF2B5EF4-FFF2-40B4-BE49-F238E27FC236}">
                  <a16:creationId xmlns:a16="http://schemas.microsoft.com/office/drawing/2014/main" id="{DC85211E-37A0-F944-FD6E-676037D46DE2}"/>
                </a:ext>
              </a:extLst>
            </p:cNvPr>
            <p:cNvSpPr>
              <a:spLocks noChangeAspect="1"/>
            </p:cNvSpPr>
            <p:nvPr/>
          </p:nvSpPr>
          <p:spPr>
            <a:xfrm rot="2839983">
              <a:off x="1159674" y="1827327"/>
              <a:ext cx="3920804" cy="3924165"/>
            </a:xfrm>
            <a:prstGeom prst="teardrop">
              <a:avLst/>
            </a:prstGeom>
            <a:solidFill>
              <a:srgbClr val="092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Lágrima 12">
              <a:extLst>
                <a:ext uri="{FF2B5EF4-FFF2-40B4-BE49-F238E27FC236}">
                  <a16:creationId xmlns:a16="http://schemas.microsoft.com/office/drawing/2014/main" id="{826079CC-6651-824C-B3F1-4DB6544AB580}"/>
                </a:ext>
              </a:extLst>
            </p:cNvPr>
            <p:cNvSpPr>
              <a:spLocks noChangeAspect="1"/>
            </p:cNvSpPr>
            <p:nvPr/>
          </p:nvSpPr>
          <p:spPr>
            <a:xfrm rot="2839983">
              <a:off x="3635916" y="2954879"/>
              <a:ext cx="2016462" cy="2018192"/>
            </a:xfrm>
            <a:prstGeom prst="teardrop">
              <a:avLst/>
            </a:prstGeom>
            <a:solidFill>
              <a:srgbClr val="092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E3EDFBE6-5014-29C8-F1AA-81096BAB08F6}"/>
                </a:ext>
              </a:extLst>
            </p:cNvPr>
            <p:cNvSpPr>
              <a:spLocks noChangeAspect="1"/>
            </p:cNvSpPr>
            <p:nvPr/>
          </p:nvSpPr>
          <p:spPr>
            <a:xfrm rot="2839983">
              <a:off x="4262762" y="3274745"/>
              <a:ext cx="1553972" cy="1555309"/>
            </a:xfrm>
            <a:prstGeom prst="teardrop">
              <a:avLst/>
            </a:prstGeom>
            <a:solidFill>
              <a:srgbClr val="571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9" name="Gráfico 58">
              <a:extLst>
                <a:ext uri="{FF2B5EF4-FFF2-40B4-BE49-F238E27FC236}">
                  <a16:creationId xmlns:a16="http://schemas.microsoft.com/office/drawing/2014/main" id="{021BCC7F-5267-5DF0-0445-FE4C4CE05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30969">
              <a:off x="1192941" y="1827131"/>
              <a:ext cx="5247309" cy="4120110"/>
            </a:xfrm>
            <a:prstGeom prst="rect">
              <a:avLst/>
            </a:prstGeom>
          </p:spPr>
        </p:pic>
        <p:pic>
          <p:nvPicPr>
            <p:cNvPr id="60" name="Gráfico 59">
              <a:extLst>
                <a:ext uri="{FF2B5EF4-FFF2-40B4-BE49-F238E27FC236}">
                  <a16:creationId xmlns:a16="http://schemas.microsoft.com/office/drawing/2014/main" id="{740D3B00-8D1A-AA6D-A77C-3748CC53D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86829">
              <a:off x="1868162" y="2141572"/>
              <a:ext cx="4259885" cy="3532901"/>
            </a:xfrm>
            <a:prstGeom prst="rect">
              <a:avLst/>
            </a:prstGeom>
          </p:spPr>
        </p:pic>
        <p:pic>
          <p:nvPicPr>
            <p:cNvPr id="61" name="Gráfico 60">
              <a:extLst>
                <a:ext uri="{FF2B5EF4-FFF2-40B4-BE49-F238E27FC236}">
                  <a16:creationId xmlns:a16="http://schemas.microsoft.com/office/drawing/2014/main" id="{BCB628DC-D954-C9C0-B792-E89B77080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632319">
              <a:off x="2490922" y="2385393"/>
              <a:ext cx="3462343" cy="2897829"/>
            </a:xfrm>
            <a:prstGeom prst="rect">
              <a:avLst/>
            </a:prstGeom>
          </p:spPr>
        </p:pic>
        <p:pic>
          <p:nvPicPr>
            <p:cNvPr id="19" name="Gráfico 18">
              <a:extLst>
                <a:ext uri="{FF2B5EF4-FFF2-40B4-BE49-F238E27FC236}">
                  <a16:creationId xmlns:a16="http://schemas.microsoft.com/office/drawing/2014/main" id="{5A36E28A-1926-9289-7CF2-2FBA77E9C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3185738">
              <a:off x="3738871" y="3121885"/>
              <a:ext cx="2414098" cy="2005557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7B7AE3E4-5731-D7D4-1A06-3C6A49288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2086999">
              <a:off x="3170107" y="2754641"/>
              <a:ext cx="2912083" cy="2433038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95A6B3A0-F55A-5087-830B-EACACED67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2014280">
              <a:off x="4353231" y="3512131"/>
              <a:ext cx="1500984" cy="1248722"/>
            </a:xfrm>
            <a:prstGeom prst="rect">
              <a:avLst/>
            </a:prstGeom>
          </p:spPr>
        </p:pic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13D7E3BA-F62B-F4BA-864A-68480D4D3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820348" y="3952717"/>
              <a:ext cx="481507" cy="481507"/>
            </a:xfrm>
            <a:prstGeom prst="rect">
              <a:avLst/>
            </a:prstGeom>
          </p:spPr>
        </p:pic>
        <p:pic>
          <p:nvPicPr>
            <p:cNvPr id="39" name="Gráfico 38">
              <a:extLst>
                <a:ext uri="{FF2B5EF4-FFF2-40B4-BE49-F238E27FC236}">
                  <a16:creationId xmlns:a16="http://schemas.microsoft.com/office/drawing/2014/main" id="{A978EA2E-AE80-24D5-A5C0-0917E7966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696334" y="4668377"/>
              <a:ext cx="277694" cy="277694"/>
            </a:xfrm>
            <a:prstGeom prst="rect">
              <a:avLst/>
            </a:prstGeom>
          </p:spPr>
        </p:pic>
        <p:pic>
          <p:nvPicPr>
            <p:cNvPr id="27" name="Gráfico 26">
              <a:extLst>
                <a:ext uri="{FF2B5EF4-FFF2-40B4-BE49-F238E27FC236}">
                  <a16:creationId xmlns:a16="http://schemas.microsoft.com/office/drawing/2014/main" id="{06639E42-AFDB-58C3-E929-599407FEF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363759" y="4375351"/>
              <a:ext cx="330176" cy="283006"/>
            </a:xfrm>
            <a:prstGeom prst="rect">
              <a:avLst/>
            </a:prstGeom>
          </p:spPr>
        </p:pic>
        <p:pic>
          <p:nvPicPr>
            <p:cNvPr id="41" name="Gráfico 40">
              <a:extLst>
                <a:ext uri="{FF2B5EF4-FFF2-40B4-BE49-F238E27FC236}">
                  <a16:creationId xmlns:a16="http://schemas.microsoft.com/office/drawing/2014/main" id="{A2B27F52-0CFE-4499-9921-5E75EDE67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793771" y="5106678"/>
              <a:ext cx="434259" cy="241255"/>
            </a:xfrm>
            <a:prstGeom prst="rect">
              <a:avLst/>
            </a:prstGeom>
          </p:spPr>
        </p:pic>
        <p:pic>
          <p:nvPicPr>
            <p:cNvPr id="47" name="Gráfico 46">
              <a:extLst>
                <a:ext uri="{FF2B5EF4-FFF2-40B4-BE49-F238E27FC236}">
                  <a16:creationId xmlns:a16="http://schemas.microsoft.com/office/drawing/2014/main" id="{20026B3A-E41F-6022-E5E9-2B3C65F73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659807" y="4305300"/>
              <a:ext cx="288187" cy="288187"/>
            </a:xfrm>
            <a:prstGeom prst="rect">
              <a:avLst/>
            </a:prstGeom>
          </p:spPr>
        </p:pic>
        <p:pic>
          <p:nvPicPr>
            <p:cNvPr id="68" name="Gráfico 67" descr="Coroa com preenchimento sólido">
              <a:extLst>
                <a:ext uri="{FF2B5EF4-FFF2-40B4-BE49-F238E27FC236}">
                  <a16:creationId xmlns:a16="http://schemas.microsoft.com/office/drawing/2014/main" id="{97AA682C-F31B-E5F9-2950-88D61D0EF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4025252" y="4375351"/>
              <a:ext cx="318755" cy="318755"/>
            </a:xfrm>
            <a:prstGeom prst="rect">
              <a:avLst/>
            </a:prstGeom>
          </p:spPr>
        </p:pic>
        <p:sp>
          <p:nvSpPr>
            <p:cNvPr id="69" name="Lágrima 68">
              <a:extLst>
                <a:ext uri="{FF2B5EF4-FFF2-40B4-BE49-F238E27FC236}">
                  <a16:creationId xmlns:a16="http://schemas.microsoft.com/office/drawing/2014/main" id="{ED48A1D3-F711-326E-8688-04227D1167B1}"/>
                </a:ext>
              </a:extLst>
            </p:cNvPr>
            <p:cNvSpPr>
              <a:spLocks noChangeAspect="1"/>
            </p:cNvSpPr>
            <p:nvPr/>
          </p:nvSpPr>
          <p:spPr>
            <a:xfrm rot="13500000">
              <a:off x="7182201" y="1986057"/>
              <a:ext cx="3920804" cy="3924165"/>
            </a:xfrm>
            <a:prstGeom prst="teardrop">
              <a:avLst/>
            </a:prstGeom>
            <a:solidFill>
              <a:srgbClr val="571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Lágrima 69">
              <a:extLst>
                <a:ext uri="{FF2B5EF4-FFF2-40B4-BE49-F238E27FC236}">
                  <a16:creationId xmlns:a16="http://schemas.microsoft.com/office/drawing/2014/main" id="{D54BB346-EAB4-72A3-B81F-FB921A960E6F}"/>
                </a:ext>
              </a:extLst>
            </p:cNvPr>
            <p:cNvSpPr>
              <a:spLocks noChangeAspect="1"/>
            </p:cNvSpPr>
            <p:nvPr/>
          </p:nvSpPr>
          <p:spPr>
            <a:xfrm rot="13500000">
              <a:off x="6886238" y="2572009"/>
              <a:ext cx="2977341" cy="2979894"/>
            </a:xfrm>
            <a:prstGeom prst="teardrop">
              <a:avLst/>
            </a:prstGeom>
            <a:solidFill>
              <a:srgbClr val="00D9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FC001F2-517D-444E-F9D0-B14D9E00BE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6523" y="4897962"/>
              <a:ext cx="1726036" cy="1726036"/>
            </a:xfrm>
            <a:prstGeom prst="ellipse">
              <a:avLst/>
            </a:prstGeom>
            <a:solidFill>
              <a:srgbClr val="571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4" name="Gráfico 73">
              <a:extLst>
                <a:ext uri="{FF2B5EF4-FFF2-40B4-BE49-F238E27FC236}">
                  <a16:creationId xmlns:a16="http://schemas.microsoft.com/office/drawing/2014/main" id="{DAFD1377-7B57-DDED-E605-09C1060E7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 rot="21157533">
              <a:off x="6752989" y="2330471"/>
              <a:ext cx="4286934" cy="3607449"/>
            </a:xfrm>
            <a:prstGeom prst="rect">
              <a:avLst/>
            </a:prstGeom>
          </p:spPr>
        </p:pic>
        <p:pic>
          <p:nvPicPr>
            <p:cNvPr id="76" name="Gráfico 75">
              <a:extLst>
                <a:ext uri="{FF2B5EF4-FFF2-40B4-BE49-F238E27FC236}">
                  <a16:creationId xmlns:a16="http://schemas.microsoft.com/office/drawing/2014/main" id="{BF3AE6CD-041D-5C90-F80B-253A247DF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 rot="20970218">
              <a:off x="6210668" y="2575332"/>
              <a:ext cx="3504068" cy="2943417"/>
            </a:xfrm>
            <a:prstGeom prst="rect">
              <a:avLst/>
            </a:prstGeom>
          </p:spPr>
        </p:pic>
        <p:pic>
          <p:nvPicPr>
            <p:cNvPr id="78" name="Gráfico 77">
              <a:extLst>
                <a:ext uri="{FF2B5EF4-FFF2-40B4-BE49-F238E27FC236}">
                  <a16:creationId xmlns:a16="http://schemas.microsoft.com/office/drawing/2014/main" id="{37F99DFD-2B4F-0B3C-DA96-662980775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 rot="764507">
              <a:off x="10056817" y="3709684"/>
              <a:ext cx="519303" cy="596646"/>
            </a:xfrm>
            <a:prstGeom prst="rect">
              <a:avLst/>
            </a:prstGeom>
          </p:spPr>
        </p:pic>
        <p:pic>
          <p:nvPicPr>
            <p:cNvPr id="80" name="Gráfico 79">
              <a:extLst>
                <a:ext uri="{FF2B5EF4-FFF2-40B4-BE49-F238E27FC236}">
                  <a16:creationId xmlns:a16="http://schemas.microsoft.com/office/drawing/2014/main" id="{5B454E02-5944-3AD2-F98B-41178AE05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8661702" y="3618708"/>
              <a:ext cx="427576" cy="641368"/>
            </a:xfrm>
            <a:prstGeom prst="rect">
              <a:avLst/>
            </a:prstGeom>
          </p:spPr>
        </p:pic>
        <p:pic>
          <p:nvPicPr>
            <p:cNvPr id="82" name="Gráfico 81">
              <a:extLst>
                <a:ext uri="{FF2B5EF4-FFF2-40B4-BE49-F238E27FC236}">
                  <a16:creationId xmlns:a16="http://schemas.microsoft.com/office/drawing/2014/main" id="{6E52FD2B-B4CC-02F2-E97A-9154304A4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5910019" y="5336598"/>
              <a:ext cx="497205" cy="364617"/>
            </a:xfrm>
            <a:prstGeom prst="rect">
              <a:avLst/>
            </a:prstGeom>
          </p:spPr>
        </p:pic>
        <p:sp>
          <p:nvSpPr>
            <p:cNvPr id="83" name="CaixaDeTexto 82">
              <a:extLst>
                <a:ext uri="{FF2B5EF4-FFF2-40B4-BE49-F238E27FC236}">
                  <a16:creationId xmlns:a16="http://schemas.microsoft.com/office/drawing/2014/main" id="{B71279C1-417E-4581-F46C-999DA896604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474921" y="5717532"/>
              <a:ext cx="1420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>
                  <a:solidFill>
                    <a:schemeClr val="bg1"/>
                  </a:solidFill>
                </a:rPr>
                <a:t>Comunidade</a:t>
              </a:r>
            </a:p>
          </p:txBody>
        </p:sp>
        <p:pic>
          <p:nvPicPr>
            <p:cNvPr id="117" name="Gráfico 116">
              <a:extLst>
                <a:ext uri="{FF2B5EF4-FFF2-40B4-BE49-F238E27FC236}">
                  <a16:creationId xmlns:a16="http://schemas.microsoft.com/office/drawing/2014/main" id="{DF3A3A8B-C529-72B9-50A5-E0AF540CE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871599" y="1428268"/>
              <a:ext cx="4501281" cy="1822834"/>
            </a:xfrm>
            <a:prstGeom prst="rect">
              <a:avLst/>
            </a:prstGeom>
          </p:spPr>
        </p:pic>
        <p:pic>
          <p:nvPicPr>
            <p:cNvPr id="119" name="Gráfico 118">
              <a:extLst>
                <a:ext uri="{FF2B5EF4-FFF2-40B4-BE49-F238E27FC236}">
                  <a16:creationId xmlns:a16="http://schemas.microsoft.com/office/drawing/2014/main" id="{327FB7B9-9FE5-AC0F-26DB-2BFD73BAE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 rot="300305">
              <a:off x="780043" y="4232778"/>
              <a:ext cx="4411682" cy="1994324"/>
            </a:xfrm>
            <a:prstGeom prst="rect">
              <a:avLst/>
            </a:prstGeom>
          </p:spPr>
        </p:pic>
        <p:pic>
          <p:nvPicPr>
            <p:cNvPr id="120" name="Gráfico 119">
              <a:extLst>
                <a:ext uri="{FF2B5EF4-FFF2-40B4-BE49-F238E27FC236}">
                  <a16:creationId xmlns:a16="http://schemas.microsoft.com/office/drawing/2014/main" id="{4EA781C0-39AF-E9E1-219A-6683A1E32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 flipH="1">
              <a:off x="6875249" y="1762123"/>
              <a:ext cx="4474593" cy="1822834"/>
            </a:xfrm>
            <a:prstGeom prst="rect">
              <a:avLst/>
            </a:prstGeom>
          </p:spPr>
        </p:pic>
        <p:pic>
          <p:nvPicPr>
            <p:cNvPr id="121" name="Gráfico 120">
              <a:extLst>
                <a:ext uri="{FF2B5EF4-FFF2-40B4-BE49-F238E27FC236}">
                  <a16:creationId xmlns:a16="http://schemas.microsoft.com/office/drawing/2014/main" id="{3C910627-06B0-0659-ABA6-CE7C77074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 flipH="1">
              <a:off x="6774107" y="4189645"/>
              <a:ext cx="4438054" cy="199432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4F596BED-C3B8-547B-65C3-80A051D23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 rot="21418896">
              <a:off x="2025099" y="1054738"/>
              <a:ext cx="1439672" cy="399113"/>
            </a:xfrm>
            <a:prstGeom prst="rect">
              <a:avLst/>
            </a:prstGeom>
          </p:spPr>
        </p:pic>
        <p:pic>
          <p:nvPicPr>
            <p:cNvPr id="24" name="Gráfico 23">
              <a:extLst>
                <a:ext uri="{FF2B5EF4-FFF2-40B4-BE49-F238E27FC236}">
                  <a16:creationId xmlns:a16="http://schemas.microsoft.com/office/drawing/2014/main" id="{0B420413-D35B-8E9C-00C1-227B9F2A8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 rot="21225706">
              <a:off x="8926389" y="5801989"/>
              <a:ext cx="2123834" cy="738726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3DAC9F76-5C04-4426-48CD-552C47308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 rot="150240">
              <a:off x="8194674" y="1367370"/>
              <a:ext cx="1030281" cy="445526"/>
            </a:xfrm>
            <a:prstGeom prst="rect">
              <a:avLst/>
            </a:prstGeom>
          </p:spPr>
        </p:pic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7B3D45F1-C48D-70CC-01A2-E068084359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28533" y="3566955"/>
              <a:ext cx="1175845" cy="1187285"/>
              <a:chOff x="5603383" y="2690655"/>
              <a:chExt cx="1175845" cy="1187285"/>
            </a:xfrm>
          </p:grpSpPr>
          <p:sp>
            <p:nvSpPr>
              <p:cNvPr id="32" name="Forma Livre 31">
                <a:extLst>
                  <a:ext uri="{FF2B5EF4-FFF2-40B4-BE49-F238E27FC236}">
                    <a16:creationId xmlns:a16="http://schemas.microsoft.com/office/drawing/2014/main" id="{7F07831F-2060-7D92-9896-A5FCB4857D17}"/>
                  </a:ext>
                </a:extLst>
              </p:cNvPr>
              <p:cNvSpPr/>
              <p:nvPr/>
            </p:nvSpPr>
            <p:spPr>
              <a:xfrm>
                <a:off x="5603383" y="2690655"/>
                <a:ext cx="1175845" cy="1181397"/>
              </a:xfrm>
              <a:custGeom>
                <a:avLst/>
                <a:gdLst>
                  <a:gd name="connsiteX0" fmla="*/ 1175845 w 1175845"/>
                  <a:gd name="connsiteY0" fmla="*/ 590699 h 1181397"/>
                  <a:gd name="connsiteX1" fmla="*/ 587923 w 1175845"/>
                  <a:gd name="connsiteY1" fmla="*/ 1181397 h 1181397"/>
                  <a:gd name="connsiteX2" fmla="*/ 0 w 1175845"/>
                  <a:gd name="connsiteY2" fmla="*/ 590699 h 1181397"/>
                  <a:gd name="connsiteX3" fmla="*/ 587923 w 1175845"/>
                  <a:gd name="connsiteY3" fmla="*/ 0 h 1181397"/>
                  <a:gd name="connsiteX4" fmla="*/ 1175845 w 1175845"/>
                  <a:gd name="connsiteY4" fmla="*/ 590699 h 118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5845" h="1181397">
                    <a:moveTo>
                      <a:pt x="1175845" y="590699"/>
                    </a:moveTo>
                    <a:cubicBezTo>
                      <a:pt x="1175845" y="916932"/>
                      <a:pt x="912623" y="1181397"/>
                      <a:pt x="587923" y="1181397"/>
                    </a:cubicBezTo>
                    <a:cubicBezTo>
                      <a:pt x="263222" y="1181397"/>
                      <a:pt x="0" y="916932"/>
                      <a:pt x="0" y="590699"/>
                    </a:cubicBezTo>
                    <a:cubicBezTo>
                      <a:pt x="0" y="264465"/>
                      <a:pt x="263222" y="0"/>
                      <a:pt x="587923" y="0"/>
                    </a:cubicBezTo>
                    <a:cubicBezTo>
                      <a:pt x="912623" y="0"/>
                      <a:pt x="1175845" y="264465"/>
                      <a:pt x="1175845" y="590699"/>
                    </a:cubicBezTo>
                    <a:close/>
                  </a:path>
                </a:pathLst>
              </a:custGeom>
              <a:solidFill>
                <a:srgbClr val="57199F"/>
              </a:solidFill>
              <a:ln w="16422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33" name="Gráfico 2">
                <a:extLst>
                  <a:ext uri="{FF2B5EF4-FFF2-40B4-BE49-F238E27FC236}">
                    <a16:creationId xmlns:a16="http://schemas.microsoft.com/office/drawing/2014/main" id="{ACC2499F-5F1C-868F-60E8-C5F891D70556}"/>
                  </a:ext>
                </a:extLst>
              </p:cNvPr>
              <p:cNvGrpSpPr/>
              <p:nvPr/>
            </p:nvGrpSpPr>
            <p:grpSpPr>
              <a:xfrm>
                <a:off x="5822448" y="3480998"/>
                <a:ext cx="725682" cy="396942"/>
                <a:chOff x="5822448" y="3480998"/>
                <a:chExt cx="725682" cy="396942"/>
              </a:xfrm>
              <a:solidFill>
                <a:srgbClr val="FFFFFF"/>
              </a:solidFill>
            </p:grpSpPr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64132572-D29A-B5B6-F082-E2C7D83FFD9B}"/>
                    </a:ext>
                  </a:extLst>
                </p:cNvPr>
                <p:cNvSpPr txBox="1"/>
                <p:nvPr/>
              </p:nvSpPr>
              <p:spPr>
                <a:xfrm rot="2066400">
                  <a:off x="5822448" y="3480998"/>
                  <a:ext cx="273405" cy="3229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pt-BR" sz="1800" b="1" spc="0" baseline="0" err="1">
                      <a:ln/>
                      <a:solidFill>
                        <a:srgbClr val="FFFFFF"/>
                      </a:solidFill>
                      <a:latin typeface="Calibri"/>
                      <a:cs typeface="Calibri"/>
                      <a:sym typeface="Calibri"/>
                      <a:rtl val="0"/>
                    </a:rPr>
                    <a:t>F</a:t>
                  </a:r>
                  <a:endParaRPr lang="pt-BR" sz="1800" b="1" spc="0" baseline="0">
                    <a:ln/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  <a:rtl val="0"/>
                  </a:endParaRPr>
                </a:p>
              </p:txBody>
            </p:sp>
            <p:sp>
              <p:nvSpPr>
                <p:cNvPr id="35" name="CaixaDeTexto 34">
                  <a:extLst>
                    <a:ext uri="{FF2B5EF4-FFF2-40B4-BE49-F238E27FC236}">
                      <a16:creationId xmlns:a16="http://schemas.microsoft.com/office/drawing/2014/main" id="{90C929DF-2DE9-82CF-DB07-AB7C4CE6F9DC}"/>
                    </a:ext>
                  </a:extLst>
                </p:cNvPr>
                <p:cNvSpPr txBox="1"/>
                <p:nvPr/>
              </p:nvSpPr>
              <p:spPr>
                <a:xfrm rot="1357201">
                  <a:off x="5893923" y="3525271"/>
                  <a:ext cx="281635" cy="3229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pt-BR" sz="1800" b="1" spc="0" baseline="0">
                      <a:ln/>
                      <a:solidFill>
                        <a:srgbClr val="FFFFFF"/>
                      </a:solidFill>
                      <a:latin typeface="Calibri"/>
                      <a:cs typeface="Calibri"/>
                      <a:sym typeface="Calibri"/>
                      <a:rtl val="0"/>
                    </a:rPr>
                    <a:t>a</a:t>
                  </a:r>
                </a:p>
              </p:txBody>
            </p:sp>
            <p:sp>
              <p:nvSpPr>
                <p:cNvPr id="36" name="CaixaDeTexto 35">
                  <a:extLst>
                    <a:ext uri="{FF2B5EF4-FFF2-40B4-BE49-F238E27FC236}">
                      <a16:creationId xmlns:a16="http://schemas.microsoft.com/office/drawing/2014/main" id="{5A101F0B-72E5-C3F7-0F24-7C6FF9C34CFC}"/>
                    </a:ext>
                  </a:extLst>
                </p:cNvPr>
                <p:cNvSpPr txBox="1"/>
                <p:nvPr/>
              </p:nvSpPr>
              <p:spPr>
                <a:xfrm rot="314400">
                  <a:off x="5982749" y="3554984"/>
                  <a:ext cx="347472" cy="3229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pt-BR" sz="1800" b="1" spc="0" baseline="0">
                      <a:ln/>
                      <a:solidFill>
                        <a:srgbClr val="FFFFFF"/>
                      </a:solidFill>
                      <a:latin typeface="Calibri"/>
                      <a:cs typeface="Calibri"/>
                      <a:sym typeface="Calibri"/>
                      <a:rtl val="0"/>
                    </a:rPr>
                    <a:t>m</a:t>
                  </a:r>
                </a:p>
              </p:txBody>
            </p:sp>
            <p:sp>
              <p:nvSpPr>
                <p:cNvPr id="37" name="CaixaDeTexto 36">
                  <a:extLst>
                    <a:ext uri="{FF2B5EF4-FFF2-40B4-BE49-F238E27FC236}">
                      <a16:creationId xmlns:a16="http://schemas.microsoft.com/office/drawing/2014/main" id="{620795E4-A99E-F5F8-FFB9-90D583689931}"/>
                    </a:ext>
                  </a:extLst>
                </p:cNvPr>
                <p:cNvSpPr txBox="1"/>
                <p:nvPr/>
              </p:nvSpPr>
              <p:spPr>
                <a:xfrm rot="21076800">
                  <a:off x="6138071" y="3551437"/>
                  <a:ext cx="232257" cy="3229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pt-BR" sz="1800" b="1" spc="0" baseline="0">
                      <a:ln/>
                      <a:solidFill>
                        <a:srgbClr val="FFFFFF"/>
                      </a:solidFill>
                      <a:latin typeface="Calibri"/>
                      <a:cs typeface="Calibri"/>
                      <a:sym typeface="Calibri"/>
                      <a:rtl val="0"/>
                    </a:rPr>
                    <a:t>í</a:t>
                  </a:r>
                </a:p>
              </p:txBody>
            </p:sp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5BFB013C-2171-8DEB-C25D-3907645DC4CB}"/>
                    </a:ext>
                  </a:extLst>
                </p:cNvPr>
                <p:cNvSpPr txBox="1"/>
                <p:nvPr/>
              </p:nvSpPr>
              <p:spPr>
                <a:xfrm rot="20692200">
                  <a:off x="6183873" y="3541652"/>
                  <a:ext cx="232257" cy="3229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pt-BR" sz="1800" b="1" spc="0" baseline="0">
                      <a:ln/>
                      <a:solidFill>
                        <a:srgbClr val="FFFFFF"/>
                      </a:solidFill>
                      <a:latin typeface="Calibri"/>
                      <a:cs typeface="Calibri"/>
                      <a:sym typeface="Calibri"/>
                      <a:rtl val="0"/>
                    </a:rPr>
                    <a:t>l</a:t>
                  </a:r>
                </a:p>
              </p:txBody>
            </p:sp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653515A4-2789-C26B-89BE-2628257E572D}"/>
                    </a:ext>
                  </a:extLst>
                </p:cNvPr>
                <p:cNvSpPr txBox="1"/>
                <p:nvPr/>
              </p:nvSpPr>
              <p:spPr>
                <a:xfrm rot="20300999">
                  <a:off x="6228222" y="3526796"/>
                  <a:ext cx="232257" cy="3229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pt-BR" sz="1800" b="1" spc="0" baseline="0">
                      <a:ln/>
                      <a:solidFill>
                        <a:srgbClr val="FFFFFF"/>
                      </a:solidFill>
                      <a:latin typeface="Calibri"/>
                      <a:cs typeface="Calibri"/>
                      <a:sym typeface="Calibri"/>
                      <a:rtl val="0"/>
                    </a:rPr>
                    <a:t>i</a:t>
                  </a:r>
                </a:p>
              </p:txBody>
            </p:sp>
            <p:sp>
              <p:nvSpPr>
                <p:cNvPr id="42" name="CaixaDeTexto 41">
                  <a:extLst>
                    <a:ext uri="{FF2B5EF4-FFF2-40B4-BE49-F238E27FC236}">
                      <a16:creationId xmlns:a16="http://schemas.microsoft.com/office/drawing/2014/main" id="{4354E703-42F8-802F-D878-4008418058E6}"/>
                    </a:ext>
                  </a:extLst>
                </p:cNvPr>
                <p:cNvSpPr txBox="1"/>
                <p:nvPr/>
              </p:nvSpPr>
              <p:spPr>
                <a:xfrm rot="19710599">
                  <a:off x="6266495" y="3494933"/>
                  <a:ext cx="281635" cy="3229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pt-BR" sz="1800" b="1" spc="0" baseline="0">
                      <a:ln/>
                      <a:solidFill>
                        <a:srgbClr val="FFFFFF"/>
                      </a:solidFill>
                      <a:latin typeface="Calibri"/>
                      <a:cs typeface="Calibri"/>
                      <a:sym typeface="Calibri"/>
                      <a:rtl val="0"/>
                    </a:rPr>
                    <a:t>a</a:t>
                  </a:r>
                </a:p>
              </p:txBody>
            </p:sp>
          </p:grpSp>
          <p:sp>
            <p:nvSpPr>
              <p:cNvPr id="43" name="Forma Livre 42">
                <a:extLst>
                  <a:ext uri="{FF2B5EF4-FFF2-40B4-BE49-F238E27FC236}">
                    <a16:creationId xmlns:a16="http://schemas.microsoft.com/office/drawing/2014/main" id="{7D7BCA26-D8E3-051E-EA7C-501FB669B8D8}"/>
                  </a:ext>
                </a:extLst>
              </p:cNvPr>
              <p:cNvSpPr/>
              <p:nvPr/>
            </p:nvSpPr>
            <p:spPr>
              <a:xfrm>
                <a:off x="5854962" y="2943422"/>
                <a:ext cx="672687" cy="675863"/>
              </a:xfrm>
              <a:custGeom>
                <a:avLst/>
                <a:gdLst>
                  <a:gd name="connsiteX0" fmla="*/ 672688 w 672687"/>
                  <a:gd name="connsiteY0" fmla="*/ 337932 h 675863"/>
                  <a:gd name="connsiteX1" fmla="*/ 336344 w 672687"/>
                  <a:gd name="connsiteY1" fmla="*/ 675864 h 675863"/>
                  <a:gd name="connsiteX2" fmla="*/ 0 w 672687"/>
                  <a:gd name="connsiteY2" fmla="*/ 337932 h 675863"/>
                  <a:gd name="connsiteX3" fmla="*/ 336344 w 672687"/>
                  <a:gd name="connsiteY3" fmla="*/ 0 h 675863"/>
                  <a:gd name="connsiteX4" fmla="*/ 672688 w 672687"/>
                  <a:gd name="connsiteY4" fmla="*/ 337932 h 67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687" h="675863">
                    <a:moveTo>
                      <a:pt x="672688" y="337932"/>
                    </a:moveTo>
                    <a:cubicBezTo>
                      <a:pt x="672688" y="524566"/>
                      <a:pt x="522101" y="675864"/>
                      <a:pt x="336344" y="675864"/>
                    </a:cubicBezTo>
                    <a:cubicBezTo>
                      <a:pt x="150586" y="675864"/>
                      <a:pt x="0" y="524567"/>
                      <a:pt x="0" y="337932"/>
                    </a:cubicBezTo>
                    <a:cubicBezTo>
                      <a:pt x="0" y="151297"/>
                      <a:pt x="150586" y="0"/>
                      <a:pt x="336344" y="0"/>
                    </a:cubicBezTo>
                    <a:cubicBezTo>
                      <a:pt x="522101" y="0"/>
                      <a:pt x="672688" y="151297"/>
                      <a:pt x="672688" y="3379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2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 43">
                <a:extLst>
                  <a:ext uri="{FF2B5EF4-FFF2-40B4-BE49-F238E27FC236}">
                    <a16:creationId xmlns:a16="http://schemas.microsoft.com/office/drawing/2014/main" id="{ECEF7A12-A771-4275-E79A-B2B71680AA7D}"/>
                  </a:ext>
                </a:extLst>
              </p:cNvPr>
              <p:cNvSpPr/>
              <p:nvPr/>
            </p:nvSpPr>
            <p:spPr>
              <a:xfrm>
                <a:off x="6049345" y="3031998"/>
                <a:ext cx="284511" cy="275092"/>
              </a:xfrm>
              <a:custGeom>
                <a:avLst/>
                <a:gdLst>
                  <a:gd name="connsiteX0" fmla="*/ 273387 w 284511"/>
                  <a:gd name="connsiteY0" fmla="*/ 43141 h 275092"/>
                  <a:gd name="connsiteX1" fmla="*/ 146981 w 284511"/>
                  <a:gd name="connsiteY1" fmla="*/ 806 h 275092"/>
                  <a:gd name="connsiteX2" fmla="*/ 137023 w 284511"/>
                  <a:gd name="connsiteY2" fmla="*/ 806 h 275092"/>
                  <a:gd name="connsiteX3" fmla="*/ 10945 w 284511"/>
                  <a:gd name="connsiteY3" fmla="*/ 43058 h 275092"/>
                  <a:gd name="connsiteX4" fmla="*/ 10945 w 284511"/>
                  <a:gd name="connsiteY4" fmla="*/ 43058 h 275092"/>
                  <a:gd name="connsiteX5" fmla="*/ 10699 w 284511"/>
                  <a:gd name="connsiteY5" fmla="*/ 43141 h 275092"/>
                  <a:gd name="connsiteX6" fmla="*/ 10040 w 284511"/>
                  <a:gd name="connsiteY6" fmla="*/ 43389 h 275092"/>
                  <a:gd name="connsiteX7" fmla="*/ 9217 w 284511"/>
                  <a:gd name="connsiteY7" fmla="*/ 43719 h 275092"/>
                  <a:gd name="connsiteX8" fmla="*/ 8230 w 284511"/>
                  <a:gd name="connsiteY8" fmla="*/ 44216 h 275092"/>
                  <a:gd name="connsiteX9" fmla="*/ 7736 w 284511"/>
                  <a:gd name="connsiteY9" fmla="*/ 44464 h 275092"/>
                  <a:gd name="connsiteX10" fmla="*/ 6995 w 284511"/>
                  <a:gd name="connsiteY10" fmla="*/ 44960 h 275092"/>
                  <a:gd name="connsiteX11" fmla="*/ 6584 w 284511"/>
                  <a:gd name="connsiteY11" fmla="*/ 45290 h 275092"/>
                  <a:gd name="connsiteX12" fmla="*/ 5843 w 284511"/>
                  <a:gd name="connsiteY12" fmla="*/ 45869 h 275092"/>
                  <a:gd name="connsiteX13" fmla="*/ 5514 w 284511"/>
                  <a:gd name="connsiteY13" fmla="*/ 46117 h 275092"/>
                  <a:gd name="connsiteX14" fmla="*/ 4691 w 284511"/>
                  <a:gd name="connsiteY14" fmla="*/ 46861 h 275092"/>
                  <a:gd name="connsiteX15" fmla="*/ 4526 w 284511"/>
                  <a:gd name="connsiteY15" fmla="*/ 47027 h 275092"/>
                  <a:gd name="connsiteX16" fmla="*/ 3621 w 284511"/>
                  <a:gd name="connsiteY16" fmla="*/ 48019 h 275092"/>
                  <a:gd name="connsiteX17" fmla="*/ 3374 w 284511"/>
                  <a:gd name="connsiteY17" fmla="*/ 48350 h 275092"/>
                  <a:gd name="connsiteX18" fmla="*/ 2798 w 284511"/>
                  <a:gd name="connsiteY18" fmla="*/ 49177 h 275092"/>
                  <a:gd name="connsiteX19" fmla="*/ 2469 w 284511"/>
                  <a:gd name="connsiteY19" fmla="*/ 49590 h 275092"/>
                  <a:gd name="connsiteX20" fmla="*/ 2057 w 284511"/>
                  <a:gd name="connsiteY20" fmla="*/ 50334 h 275092"/>
                  <a:gd name="connsiteX21" fmla="*/ 1811 w 284511"/>
                  <a:gd name="connsiteY21" fmla="*/ 50830 h 275092"/>
                  <a:gd name="connsiteX22" fmla="*/ 1399 w 284511"/>
                  <a:gd name="connsiteY22" fmla="*/ 51657 h 275092"/>
                  <a:gd name="connsiteX23" fmla="*/ 1152 w 284511"/>
                  <a:gd name="connsiteY23" fmla="*/ 52071 h 275092"/>
                  <a:gd name="connsiteX24" fmla="*/ 658 w 284511"/>
                  <a:gd name="connsiteY24" fmla="*/ 53311 h 275092"/>
                  <a:gd name="connsiteX25" fmla="*/ 494 w 284511"/>
                  <a:gd name="connsiteY25" fmla="*/ 53807 h 275092"/>
                  <a:gd name="connsiteX26" fmla="*/ 247 w 284511"/>
                  <a:gd name="connsiteY26" fmla="*/ 54634 h 275092"/>
                  <a:gd name="connsiteX27" fmla="*/ 165 w 284511"/>
                  <a:gd name="connsiteY27" fmla="*/ 55213 h 275092"/>
                  <a:gd name="connsiteX28" fmla="*/ 0 w 284511"/>
                  <a:gd name="connsiteY28" fmla="*/ 56122 h 275092"/>
                  <a:gd name="connsiteX29" fmla="*/ 0 w 284511"/>
                  <a:gd name="connsiteY29" fmla="*/ 56618 h 275092"/>
                  <a:gd name="connsiteX30" fmla="*/ 0 w 284511"/>
                  <a:gd name="connsiteY30" fmla="*/ 58107 h 275092"/>
                  <a:gd name="connsiteX31" fmla="*/ 0 w 284511"/>
                  <a:gd name="connsiteY31" fmla="*/ 163943 h 275092"/>
                  <a:gd name="connsiteX32" fmla="*/ 15801 w 284511"/>
                  <a:gd name="connsiteY32" fmla="*/ 179818 h 275092"/>
                  <a:gd name="connsiteX33" fmla="*/ 31602 w 284511"/>
                  <a:gd name="connsiteY33" fmla="*/ 163943 h 275092"/>
                  <a:gd name="connsiteX34" fmla="*/ 31602 w 284511"/>
                  <a:gd name="connsiteY34" fmla="*/ 80101 h 275092"/>
                  <a:gd name="connsiteX35" fmla="*/ 62792 w 284511"/>
                  <a:gd name="connsiteY35" fmla="*/ 90519 h 275092"/>
                  <a:gd name="connsiteX36" fmla="*/ 86658 w 284511"/>
                  <a:gd name="connsiteY36" fmla="*/ 202639 h 275092"/>
                  <a:gd name="connsiteX37" fmla="*/ 31849 w 284511"/>
                  <a:gd name="connsiteY37" fmla="*/ 250514 h 275092"/>
                  <a:gd name="connsiteX38" fmla="*/ 36457 w 284511"/>
                  <a:gd name="connsiteY38" fmla="*/ 272508 h 275092"/>
                  <a:gd name="connsiteX39" fmla="*/ 58348 w 284511"/>
                  <a:gd name="connsiteY39" fmla="*/ 267877 h 275092"/>
                  <a:gd name="connsiteX40" fmla="*/ 196852 w 284511"/>
                  <a:gd name="connsiteY40" fmla="*/ 238442 h 275092"/>
                  <a:gd name="connsiteX41" fmla="*/ 226149 w 284511"/>
                  <a:gd name="connsiteY41" fmla="*/ 267877 h 275092"/>
                  <a:gd name="connsiteX42" fmla="*/ 248040 w 284511"/>
                  <a:gd name="connsiteY42" fmla="*/ 272508 h 275092"/>
                  <a:gd name="connsiteX43" fmla="*/ 252649 w 284511"/>
                  <a:gd name="connsiteY43" fmla="*/ 250514 h 275092"/>
                  <a:gd name="connsiteX44" fmla="*/ 252649 w 284511"/>
                  <a:gd name="connsiteY44" fmla="*/ 250514 h 275092"/>
                  <a:gd name="connsiteX45" fmla="*/ 197840 w 284511"/>
                  <a:gd name="connsiteY45" fmla="*/ 202639 h 275092"/>
                  <a:gd name="connsiteX46" fmla="*/ 221705 w 284511"/>
                  <a:gd name="connsiteY46" fmla="*/ 90519 h 275092"/>
                  <a:gd name="connsiteX47" fmla="*/ 273716 w 284511"/>
                  <a:gd name="connsiteY47" fmla="*/ 73072 h 275092"/>
                  <a:gd name="connsiteX48" fmla="*/ 283674 w 284511"/>
                  <a:gd name="connsiteY48" fmla="*/ 52980 h 275092"/>
                  <a:gd name="connsiteX49" fmla="*/ 273716 w 284511"/>
                  <a:gd name="connsiteY49" fmla="*/ 42975 h 275092"/>
                  <a:gd name="connsiteX50" fmla="*/ 141961 w 284511"/>
                  <a:gd name="connsiteY50" fmla="*/ 32640 h 275092"/>
                  <a:gd name="connsiteX51" fmla="*/ 218414 w 284511"/>
                  <a:gd name="connsiteY51" fmla="*/ 58272 h 275092"/>
                  <a:gd name="connsiteX52" fmla="*/ 191174 w 284511"/>
                  <a:gd name="connsiteY52" fmla="*/ 67367 h 275092"/>
                  <a:gd name="connsiteX53" fmla="*/ 191174 w 284511"/>
                  <a:gd name="connsiteY53" fmla="*/ 67367 h 275092"/>
                  <a:gd name="connsiteX54" fmla="*/ 142043 w 284511"/>
                  <a:gd name="connsiteY54" fmla="*/ 83821 h 275092"/>
                  <a:gd name="connsiteX55" fmla="*/ 92912 w 284511"/>
                  <a:gd name="connsiteY55" fmla="*/ 67367 h 275092"/>
                  <a:gd name="connsiteX56" fmla="*/ 92912 w 284511"/>
                  <a:gd name="connsiteY56" fmla="*/ 67367 h 275092"/>
                  <a:gd name="connsiteX57" fmla="*/ 65672 w 284511"/>
                  <a:gd name="connsiteY57" fmla="*/ 58189 h 275092"/>
                  <a:gd name="connsiteX58" fmla="*/ 142125 w 284511"/>
                  <a:gd name="connsiteY58" fmla="*/ 32557 h 275092"/>
                  <a:gd name="connsiteX59" fmla="*/ 199897 w 284511"/>
                  <a:gd name="connsiteY59" fmla="*/ 132357 h 275092"/>
                  <a:gd name="connsiteX60" fmla="*/ 141961 w 284511"/>
                  <a:gd name="connsiteY60" fmla="*/ 190567 h 275092"/>
                  <a:gd name="connsiteX61" fmla="*/ 84024 w 284511"/>
                  <a:gd name="connsiteY61" fmla="*/ 132357 h 275092"/>
                  <a:gd name="connsiteX62" fmla="*/ 93159 w 284511"/>
                  <a:gd name="connsiteY62" fmla="*/ 100937 h 275092"/>
                  <a:gd name="connsiteX63" fmla="*/ 136941 w 284511"/>
                  <a:gd name="connsiteY63" fmla="*/ 115572 h 275092"/>
                  <a:gd name="connsiteX64" fmla="*/ 146898 w 284511"/>
                  <a:gd name="connsiteY64" fmla="*/ 115572 h 275092"/>
                  <a:gd name="connsiteX65" fmla="*/ 190680 w 284511"/>
                  <a:gd name="connsiteY65" fmla="*/ 100937 h 275092"/>
                  <a:gd name="connsiteX66" fmla="*/ 199815 w 284511"/>
                  <a:gd name="connsiteY66" fmla="*/ 132275 h 27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84511" h="275092">
                    <a:moveTo>
                      <a:pt x="273387" y="43141"/>
                    </a:moveTo>
                    <a:lnTo>
                      <a:pt x="146981" y="806"/>
                    </a:lnTo>
                    <a:cubicBezTo>
                      <a:pt x="143771" y="-269"/>
                      <a:pt x="140232" y="-269"/>
                      <a:pt x="137023" y="806"/>
                    </a:cubicBezTo>
                    <a:lnTo>
                      <a:pt x="10945" y="43058"/>
                    </a:lnTo>
                    <a:lnTo>
                      <a:pt x="10945" y="43058"/>
                    </a:lnTo>
                    <a:cubicBezTo>
                      <a:pt x="10945" y="43058"/>
                      <a:pt x="10699" y="43141"/>
                      <a:pt x="10699" y="43141"/>
                    </a:cubicBezTo>
                    <a:cubicBezTo>
                      <a:pt x="10452" y="43141"/>
                      <a:pt x="10287" y="43306"/>
                      <a:pt x="10040" y="43389"/>
                    </a:cubicBezTo>
                    <a:cubicBezTo>
                      <a:pt x="9793" y="43471"/>
                      <a:pt x="9546" y="43637"/>
                      <a:pt x="9217" y="43719"/>
                    </a:cubicBezTo>
                    <a:cubicBezTo>
                      <a:pt x="8888" y="43885"/>
                      <a:pt x="8559" y="44050"/>
                      <a:pt x="8230" y="44216"/>
                    </a:cubicBezTo>
                    <a:cubicBezTo>
                      <a:pt x="8065" y="44298"/>
                      <a:pt x="7900" y="44381"/>
                      <a:pt x="7736" y="44464"/>
                    </a:cubicBezTo>
                    <a:cubicBezTo>
                      <a:pt x="7489" y="44629"/>
                      <a:pt x="7242" y="44794"/>
                      <a:pt x="6995" y="44960"/>
                    </a:cubicBezTo>
                    <a:cubicBezTo>
                      <a:pt x="6831" y="45042"/>
                      <a:pt x="6748" y="45125"/>
                      <a:pt x="6584" y="45290"/>
                    </a:cubicBezTo>
                    <a:cubicBezTo>
                      <a:pt x="6337" y="45456"/>
                      <a:pt x="6090" y="45621"/>
                      <a:pt x="5843" y="45869"/>
                    </a:cubicBezTo>
                    <a:cubicBezTo>
                      <a:pt x="5761" y="45952"/>
                      <a:pt x="5596" y="46035"/>
                      <a:pt x="5514" y="46117"/>
                    </a:cubicBezTo>
                    <a:cubicBezTo>
                      <a:pt x="5185" y="46365"/>
                      <a:pt x="4938" y="46613"/>
                      <a:pt x="4691" y="46861"/>
                    </a:cubicBezTo>
                    <a:cubicBezTo>
                      <a:pt x="4691" y="46861"/>
                      <a:pt x="4609" y="46944"/>
                      <a:pt x="4526" y="47027"/>
                    </a:cubicBezTo>
                    <a:cubicBezTo>
                      <a:pt x="4197" y="47358"/>
                      <a:pt x="3868" y="47688"/>
                      <a:pt x="3621" y="48019"/>
                    </a:cubicBezTo>
                    <a:cubicBezTo>
                      <a:pt x="3539" y="48102"/>
                      <a:pt x="3456" y="48184"/>
                      <a:pt x="3374" y="48350"/>
                    </a:cubicBezTo>
                    <a:cubicBezTo>
                      <a:pt x="3210" y="48598"/>
                      <a:pt x="2963" y="48846"/>
                      <a:pt x="2798" y="49177"/>
                    </a:cubicBezTo>
                    <a:cubicBezTo>
                      <a:pt x="2716" y="49342"/>
                      <a:pt x="2633" y="49507"/>
                      <a:pt x="2469" y="49590"/>
                    </a:cubicBezTo>
                    <a:cubicBezTo>
                      <a:pt x="2304" y="49838"/>
                      <a:pt x="2140" y="50086"/>
                      <a:pt x="2057" y="50334"/>
                    </a:cubicBezTo>
                    <a:cubicBezTo>
                      <a:pt x="1975" y="50500"/>
                      <a:pt x="1893" y="50665"/>
                      <a:pt x="1811" y="50830"/>
                    </a:cubicBezTo>
                    <a:cubicBezTo>
                      <a:pt x="1646" y="51078"/>
                      <a:pt x="1564" y="51409"/>
                      <a:pt x="1399" y="51657"/>
                    </a:cubicBezTo>
                    <a:cubicBezTo>
                      <a:pt x="1399" y="51823"/>
                      <a:pt x="1234" y="51988"/>
                      <a:pt x="1152" y="52071"/>
                    </a:cubicBezTo>
                    <a:cubicBezTo>
                      <a:pt x="988" y="52484"/>
                      <a:pt x="823" y="52897"/>
                      <a:pt x="658" y="53311"/>
                    </a:cubicBezTo>
                    <a:cubicBezTo>
                      <a:pt x="658" y="53476"/>
                      <a:pt x="576" y="53642"/>
                      <a:pt x="494" y="53807"/>
                    </a:cubicBezTo>
                    <a:cubicBezTo>
                      <a:pt x="494" y="54055"/>
                      <a:pt x="329" y="54386"/>
                      <a:pt x="247" y="54634"/>
                    </a:cubicBezTo>
                    <a:cubicBezTo>
                      <a:pt x="247" y="54799"/>
                      <a:pt x="247" y="55047"/>
                      <a:pt x="165" y="55213"/>
                    </a:cubicBezTo>
                    <a:cubicBezTo>
                      <a:pt x="165" y="55543"/>
                      <a:pt x="82" y="55874"/>
                      <a:pt x="0" y="56122"/>
                    </a:cubicBezTo>
                    <a:cubicBezTo>
                      <a:pt x="0" y="56288"/>
                      <a:pt x="0" y="56453"/>
                      <a:pt x="0" y="56618"/>
                    </a:cubicBezTo>
                    <a:cubicBezTo>
                      <a:pt x="0" y="57114"/>
                      <a:pt x="0" y="57610"/>
                      <a:pt x="0" y="58107"/>
                    </a:cubicBezTo>
                    <a:lnTo>
                      <a:pt x="0" y="163943"/>
                    </a:lnTo>
                    <a:cubicBezTo>
                      <a:pt x="0" y="172707"/>
                      <a:pt x="7077" y="179818"/>
                      <a:pt x="15801" y="179818"/>
                    </a:cubicBezTo>
                    <a:cubicBezTo>
                      <a:pt x="24524" y="179818"/>
                      <a:pt x="31602" y="172707"/>
                      <a:pt x="31602" y="163943"/>
                    </a:cubicBezTo>
                    <a:lnTo>
                      <a:pt x="31602" y="80101"/>
                    </a:lnTo>
                    <a:lnTo>
                      <a:pt x="62792" y="90519"/>
                    </a:lnTo>
                    <a:cubicBezTo>
                      <a:pt x="42876" y="128802"/>
                      <a:pt x="52916" y="175849"/>
                      <a:pt x="86658" y="202639"/>
                    </a:cubicBezTo>
                    <a:cubicBezTo>
                      <a:pt x="64273" y="213140"/>
                      <a:pt x="45263" y="229677"/>
                      <a:pt x="31849" y="250514"/>
                    </a:cubicBezTo>
                    <a:cubicBezTo>
                      <a:pt x="27075" y="257873"/>
                      <a:pt x="29133" y="267712"/>
                      <a:pt x="36457" y="272508"/>
                    </a:cubicBezTo>
                    <a:cubicBezTo>
                      <a:pt x="43781" y="277303"/>
                      <a:pt x="53575" y="275236"/>
                      <a:pt x="58348" y="267877"/>
                    </a:cubicBezTo>
                    <a:cubicBezTo>
                      <a:pt x="88468" y="221326"/>
                      <a:pt x="150519" y="208179"/>
                      <a:pt x="196852" y="238442"/>
                    </a:cubicBezTo>
                    <a:cubicBezTo>
                      <a:pt x="208538" y="246131"/>
                      <a:pt x="218496" y="256136"/>
                      <a:pt x="226149" y="267877"/>
                    </a:cubicBezTo>
                    <a:cubicBezTo>
                      <a:pt x="230923" y="275236"/>
                      <a:pt x="240716" y="277303"/>
                      <a:pt x="248040" y="272508"/>
                    </a:cubicBezTo>
                    <a:cubicBezTo>
                      <a:pt x="255365" y="267712"/>
                      <a:pt x="257422" y="257873"/>
                      <a:pt x="252649" y="250514"/>
                    </a:cubicBezTo>
                    <a:lnTo>
                      <a:pt x="252649" y="250514"/>
                    </a:lnTo>
                    <a:cubicBezTo>
                      <a:pt x="239235" y="229677"/>
                      <a:pt x="220224" y="213140"/>
                      <a:pt x="197840" y="202639"/>
                    </a:cubicBezTo>
                    <a:cubicBezTo>
                      <a:pt x="231581" y="175849"/>
                      <a:pt x="241621" y="128802"/>
                      <a:pt x="221705" y="90519"/>
                    </a:cubicBezTo>
                    <a:lnTo>
                      <a:pt x="273716" y="73072"/>
                    </a:lnTo>
                    <a:cubicBezTo>
                      <a:pt x="282028" y="70261"/>
                      <a:pt x="286472" y="61331"/>
                      <a:pt x="283674" y="52980"/>
                    </a:cubicBezTo>
                    <a:cubicBezTo>
                      <a:pt x="282111" y="48267"/>
                      <a:pt x="278407" y="44546"/>
                      <a:pt x="273716" y="42975"/>
                    </a:cubicBezTo>
                    <a:close/>
                    <a:moveTo>
                      <a:pt x="141961" y="32640"/>
                    </a:moveTo>
                    <a:lnTo>
                      <a:pt x="218414" y="58272"/>
                    </a:lnTo>
                    <a:lnTo>
                      <a:pt x="191174" y="67367"/>
                    </a:lnTo>
                    <a:lnTo>
                      <a:pt x="191174" y="67367"/>
                    </a:lnTo>
                    <a:cubicBezTo>
                      <a:pt x="191174" y="67367"/>
                      <a:pt x="142043" y="83821"/>
                      <a:pt x="142043" y="83821"/>
                    </a:cubicBezTo>
                    <a:lnTo>
                      <a:pt x="92912" y="67367"/>
                    </a:lnTo>
                    <a:lnTo>
                      <a:pt x="92912" y="67367"/>
                    </a:lnTo>
                    <a:cubicBezTo>
                      <a:pt x="92912" y="67367"/>
                      <a:pt x="65672" y="58189"/>
                      <a:pt x="65672" y="58189"/>
                    </a:cubicBezTo>
                    <a:lnTo>
                      <a:pt x="142125" y="32557"/>
                    </a:lnTo>
                    <a:close/>
                    <a:moveTo>
                      <a:pt x="199897" y="132357"/>
                    </a:moveTo>
                    <a:cubicBezTo>
                      <a:pt x="199897" y="164522"/>
                      <a:pt x="173974" y="190567"/>
                      <a:pt x="141961" y="190567"/>
                    </a:cubicBezTo>
                    <a:cubicBezTo>
                      <a:pt x="109947" y="190567"/>
                      <a:pt x="84024" y="164522"/>
                      <a:pt x="84024" y="132357"/>
                    </a:cubicBezTo>
                    <a:cubicBezTo>
                      <a:pt x="84024" y="121195"/>
                      <a:pt x="87151" y="110363"/>
                      <a:pt x="93159" y="100937"/>
                    </a:cubicBezTo>
                    <a:lnTo>
                      <a:pt x="136941" y="115572"/>
                    </a:lnTo>
                    <a:cubicBezTo>
                      <a:pt x="140150" y="116647"/>
                      <a:pt x="143689" y="116647"/>
                      <a:pt x="146898" y="115572"/>
                    </a:cubicBezTo>
                    <a:lnTo>
                      <a:pt x="190680" y="100937"/>
                    </a:lnTo>
                    <a:cubicBezTo>
                      <a:pt x="196687" y="110281"/>
                      <a:pt x="199815" y="121195"/>
                      <a:pt x="199815" y="132275"/>
                    </a:cubicBezTo>
                    <a:close/>
                  </a:path>
                </a:pathLst>
              </a:custGeom>
              <a:solidFill>
                <a:srgbClr val="57199F"/>
              </a:solidFill>
              <a:ln w="82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DB46DBA4-A8FE-106F-D991-00C61EE8D8C5}"/>
                  </a:ext>
                </a:extLst>
              </p:cNvPr>
              <p:cNvSpPr txBox="1"/>
              <p:nvPr/>
            </p:nvSpPr>
            <p:spPr>
              <a:xfrm>
                <a:off x="5848831" y="3229418"/>
                <a:ext cx="750526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pt-BR" sz="1700" b="1" spc="0" baseline="0">
                    <a:ln/>
                    <a:solidFill>
                      <a:srgbClr val="57199F"/>
                    </a:solidFill>
                    <a:latin typeface="Calibri"/>
                    <a:cs typeface="Calibri"/>
                    <a:sym typeface="Calibri"/>
                    <a:rtl val="0"/>
                  </a:rPr>
                  <a:t>Aluno</a:t>
                </a:r>
              </a:p>
            </p:txBody>
          </p:sp>
        </p:grpSp>
        <p:sp>
          <p:nvSpPr>
            <p:cNvPr id="6" name="Oval 71">
              <a:extLst>
                <a:ext uri="{FF2B5EF4-FFF2-40B4-BE49-F238E27FC236}">
                  <a16:creationId xmlns:a16="http://schemas.microsoft.com/office/drawing/2014/main" id="{37703DAF-540E-1553-47F3-11A24CEF47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4300" y="1026421"/>
              <a:ext cx="2018690" cy="201869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73C88FF2-382F-64B6-A3AD-476590DEBE1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80304" y="1268147"/>
              <a:ext cx="169382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Capital Humano</a:t>
              </a:r>
            </a:p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(50% do sucesso do alunos)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7FD779A7-2326-672D-F879-5A882A42DB2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108669" y="2455501"/>
              <a:ext cx="1828800" cy="182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EBB884CB-8AAD-EFAA-7B0A-F2AB7731B9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24473" y="2648402"/>
              <a:ext cx="3806888" cy="2595844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5C5300D0-B449-997F-DAD9-062988394EAC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106" y="374869"/>
            <a:ext cx="1617569" cy="5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Овал 56">
            <a:extLst>
              <a:ext uri="{FF2B5EF4-FFF2-40B4-BE49-F238E27FC236}">
                <a16:creationId xmlns:a16="http://schemas.microsoft.com/office/drawing/2014/main" id="{6C5576EA-5DED-42C7-8F13-367475B3AC92}"/>
              </a:ext>
            </a:extLst>
          </p:cNvPr>
          <p:cNvSpPr/>
          <p:nvPr/>
        </p:nvSpPr>
        <p:spPr>
          <a:xfrm>
            <a:off x="1631607" y="1277359"/>
            <a:ext cx="5533054" cy="5764812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alpha val="41000"/>
                </a:schemeClr>
              </a:gs>
              <a:gs pos="1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1D50D20-014D-4D04-8257-1CE2AD58F8C7}"/>
              </a:ext>
            </a:extLst>
          </p:cNvPr>
          <p:cNvSpPr/>
          <p:nvPr/>
        </p:nvSpPr>
        <p:spPr>
          <a:xfrm>
            <a:off x="463677" y="-141356"/>
            <a:ext cx="6875225" cy="6649155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42000"/>
                </a:schemeClr>
              </a:gs>
              <a:gs pos="0">
                <a:schemeClr val="accent5">
                  <a:alpha val="78000"/>
                </a:schemeClr>
              </a:gs>
            </a:gsLst>
            <a:lin ang="2700000" scaled="1"/>
            <a:tileRect/>
          </a:gra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Полилиния: фигура 37">
            <a:extLst>
              <a:ext uri="{FF2B5EF4-FFF2-40B4-BE49-F238E27FC236}">
                <a16:creationId xmlns:a16="http://schemas.microsoft.com/office/drawing/2014/main" id="{2FB94F9E-5251-109A-319A-620C72028C27}"/>
              </a:ext>
            </a:extLst>
          </p:cNvPr>
          <p:cNvSpPr/>
          <p:nvPr/>
        </p:nvSpPr>
        <p:spPr>
          <a:xfrm flipH="1">
            <a:off x="4847573" y="0"/>
            <a:ext cx="10404000" cy="6858000"/>
          </a:xfrm>
          <a:custGeom>
            <a:avLst/>
            <a:gdLst>
              <a:gd name="connsiteX0" fmla="*/ 8555308 w 8555308"/>
              <a:gd name="connsiteY0" fmla="*/ 0 h 6858000"/>
              <a:gd name="connsiteX1" fmla="*/ 0 w 8555308"/>
              <a:gd name="connsiteY1" fmla="*/ 0 h 6858000"/>
              <a:gd name="connsiteX2" fmla="*/ 0 w 8555308"/>
              <a:gd name="connsiteY2" fmla="*/ 6858000 h 6858000"/>
              <a:gd name="connsiteX3" fmla="*/ 6658629 w 8555308"/>
              <a:gd name="connsiteY3" fmla="*/ 6858000 h 6858000"/>
              <a:gd name="connsiteX4" fmla="*/ 8555308 w 855530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5308" h="6858000">
                <a:moveTo>
                  <a:pt x="8555308" y="0"/>
                </a:moveTo>
                <a:lnTo>
                  <a:pt x="0" y="0"/>
                </a:lnTo>
                <a:lnTo>
                  <a:pt x="0" y="6858000"/>
                </a:lnTo>
                <a:lnTo>
                  <a:pt x="6658629" y="6858000"/>
                </a:lnTo>
                <a:lnTo>
                  <a:pt x="8555308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15973" r="-1597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C3C2017-7AB8-4CB4-81C1-B33792DBEAD4}"/>
              </a:ext>
            </a:extLst>
          </p:cNvPr>
          <p:cNvSpPr/>
          <p:nvPr/>
        </p:nvSpPr>
        <p:spPr>
          <a:xfrm>
            <a:off x="-95406" y="2683217"/>
            <a:ext cx="4783962" cy="4663055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/>
              </a:gs>
            </a:gsLst>
            <a:lin ang="2700000" scaled="1"/>
            <a:tileRect/>
          </a:gra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7B30D439-D38A-401F-85FF-D4DFA6317FD1}"/>
              </a:ext>
            </a:extLst>
          </p:cNvPr>
          <p:cNvSpPr/>
          <p:nvPr/>
        </p:nvSpPr>
        <p:spPr>
          <a:xfrm>
            <a:off x="361191" y="560443"/>
            <a:ext cx="4486382" cy="65430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/>
              <a:t>Do </a:t>
            </a:r>
            <a:r>
              <a:rPr lang="en-US" sz="2600" b="1" err="1"/>
              <a:t>trabalho</a:t>
            </a:r>
            <a:r>
              <a:rPr lang="en-US" sz="2600" b="1"/>
              <a:t> de Roland Fryer</a:t>
            </a:r>
            <a:endParaRPr lang="pt-BR" sz="2600" b="1"/>
          </a:p>
        </p:txBody>
      </p:sp>
      <p:sp>
        <p:nvSpPr>
          <p:cNvPr id="5" name="Прямоугольник 14">
            <a:extLst>
              <a:ext uri="{FF2B5EF4-FFF2-40B4-BE49-F238E27FC236}">
                <a16:creationId xmlns:a16="http://schemas.microsoft.com/office/drawing/2014/main" id="{EA12F559-19C4-F514-F996-D608F0C7842A}"/>
              </a:ext>
            </a:extLst>
          </p:cNvPr>
          <p:cNvSpPr/>
          <p:nvPr/>
        </p:nvSpPr>
        <p:spPr>
          <a:xfrm>
            <a:off x="611772" y="2022799"/>
            <a:ext cx="477209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400" b="1" dirty="0">
                <a:solidFill>
                  <a:schemeClr val="bg1">
                    <a:alpha val="80000"/>
                  </a:schemeClr>
                </a:solidFill>
              </a:rPr>
              <a:t>5 Políticas explicam a metade do gap de eficácia escolar entre melhores e piores escolas: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t-BR" sz="2400" b="1" dirty="0">
              <a:solidFill>
                <a:schemeClr val="bg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Feedback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frequente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do professor</a:t>
            </a:r>
            <a:endParaRPr lang="pt-BR" sz="2400" dirty="0">
              <a:solidFill>
                <a:schemeClr val="bg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>
                    <a:alpha val="80000"/>
                  </a:schemeClr>
                </a:solidFill>
              </a:rPr>
              <a:t>Uso dos dados para guiar a educação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Alta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dosagem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tutoria</a:t>
            </a:r>
            <a:endParaRPr lang="pt-BR" sz="2400" dirty="0">
              <a:solidFill>
                <a:schemeClr val="bg1">
                  <a:alpha val="8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>
                    <a:alpha val="80000"/>
                  </a:schemeClr>
                </a:solidFill>
              </a:rPr>
              <a:t>Horário instrucional expandido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Altas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expectativas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62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79B46-1B88-7599-878E-B492BA6C9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53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2F836EDC-ACA4-2F83-BEF6-FEE3A1FFB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106" y="374869"/>
            <a:ext cx="1617569" cy="530018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C7C696EE-9BAA-4A2E-DBFB-BD94286C0458}"/>
              </a:ext>
            </a:extLst>
          </p:cNvPr>
          <p:cNvSpPr txBox="1"/>
          <p:nvPr/>
        </p:nvSpPr>
        <p:spPr>
          <a:xfrm>
            <a:off x="59772" y="31732"/>
            <a:ext cx="8568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00" dirty="0">
                <a:solidFill>
                  <a:schemeClr val="accent4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O QUE PODEMOS FAZER?</a:t>
            </a:r>
            <a:endParaRPr lang="ru-RU" sz="3000" b="1" spc="300" dirty="0">
              <a:solidFill>
                <a:schemeClr val="accent4"/>
              </a:solidFill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358D478-0B16-7FAB-A2F6-FC17EB1CAC63}"/>
              </a:ext>
            </a:extLst>
          </p:cNvPr>
          <p:cNvSpPr txBox="1"/>
          <p:nvPr/>
        </p:nvSpPr>
        <p:spPr>
          <a:xfrm>
            <a:off x="447174" y="458038"/>
            <a:ext cx="1129765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Carreira Docente</a:t>
            </a:r>
          </a:p>
          <a:p>
            <a:endParaRPr lang="pt-BR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Atrair engenheiros, advogados, fisioterapeutas, etc...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Reduzir carga horária da Complementação Pedagógica ( 1.500 horas ou 4 MBAs)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Focar a formação continuada nos ofensores do aprendizado dos alunos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Professor alfabetizador (pelo método fônico)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b="1" dirty="0">
                <a:solidFill>
                  <a:srgbClr val="002060"/>
                </a:solidFill>
              </a:rPr>
              <a:t>Escola em Período Integral</a:t>
            </a:r>
          </a:p>
          <a:p>
            <a:endParaRPr lang="pt-BR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Preparar a escola para o aumento de carga horária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Reduzir a zero a infrequência dos aulos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Melhorar o tempo útil de aula (hoje na cada dos 60%)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b="1" dirty="0">
                <a:solidFill>
                  <a:srgbClr val="002060"/>
                </a:solidFill>
              </a:rPr>
              <a:t>Ensino Médio Técnico</a:t>
            </a:r>
          </a:p>
          <a:p>
            <a:endParaRPr lang="pt-BR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Multiplicar a matrícula para os </a:t>
            </a:r>
            <a:r>
              <a:rPr lang="pt-BR" sz="2400" dirty="0" err="1">
                <a:solidFill>
                  <a:srgbClr val="002060"/>
                </a:solidFill>
              </a:rPr>
              <a:t>níves</a:t>
            </a:r>
            <a:r>
              <a:rPr lang="pt-BR" sz="2400" dirty="0">
                <a:solidFill>
                  <a:srgbClr val="002060"/>
                </a:solidFill>
              </a:rPr>
              <a:t> da OCDE ( aprox. 40%)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Apoiar o modelo de integração escola e trabalho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49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84"/>
          <p:cNvSpPr txBox="1"/>
          <p:nvPr/>
        </p:nvSpPr>
        <p:spPr>
          <a:xfrm>
            <a:off x="240766" y="196657"/>
            <a:ext cx="11130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600" b="1" dirty="0" err="1">
                <a:solidFill>
                  <a:srgbClr val="35DBDB"/>
                </a:solidFill>
                <a:latin typeface="Raleway"/>
                <a:ea typeface="Raleway"/>
                <a:cs typeface="Raleway"/>
                <a:sym typeface="Raleway"/>
              </a:rPr>
              <a:t>Brasil</a:t>
            </a:r>
            <a:r>
              <a:rPr lang="en-US" sz="3600" b="1" dirty="0">
                <a:solidFill>
                  <a:srgbClr val="35DBDB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-US" sz="3600" b="1" dirty="0" err="1">
                <a:solidFill>
                  <a:srgbClr val="35DBDB"/>
                </a:solidFill>
                <a:latin typeface="Raleway"/>
                <a:ea typeface="Raleway"/>
                <a:cs typeface="Raleway"/>
                <a:sym typeface="Raleway"/>
              </a:rPr>
              <a:t>baixa</a:t>
            </a:r>
            <a:r>
              <a:rPr lang="en-US" sz="3600" b="1" dirty="0">
                <a:solidFill>
                  <a:srgbClr val="35DBDB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b="1" dirty="0" err="1">
                <a:solidFill>
                  <a:srgbClr val="35DBDB"/>
                </a:solidFill>
                <a:latin typeface="Raleway"/>
                <a:ea typeface="Raleway"/>
                <a:cs typeface="Raleway"/>
                <a:sym typeface="Raleway"/>
              </a:rPr>
              <a:t>proporção</a:t>
            </a:r>
            <a:r>
              <a:rPr lang="en-US" sz="3600" b="1" dirty="0">
                <a:solidFill>
                  <a:srgbClr val="35DBDB"/>
                </a:solidFill>
                <a:latin typeface="Raleway"/>
                <a:ea typeface="Raleway"/>
                <a:cs typeface="Raleway"/>
                <a:sym typeface="Raleway"/>
              </a:rPr>
              <a:t> de EMT </a:t>
            </a:r>
            <a:r>
              <a:rPr lang="en-US" sz="3600" b="1" dirty="0" err="1">
                <a:solidFill>
                  <a:srgbClr val="35DBDB"/>
                </a:solidFill>
                <a:latin typeface="Raleway"/>
                <a:ea typeface="Raleway"/>
                <a:cs typeface="Raleway"/>
                <a:sym typeface="Raleway"/>
              </a:rPr>
              <a:t>mundialmente</a:t>
            </a:r>
            <a:endParaRPr sz="3600" b="1" u="sng" dirty="0">
              <a:solidFill>
                <a:srgbClr val="35DBD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03" name="Google Shape;1203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773" y="1121334"/>
            <a:ext cx="8755987" cy="5350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84"/>
          <p:cNvSpPr/>
          <p:nvPr/>
        </p:nvSpPr>
        <p:spPr>
          <a:xfrm>
            <a:off x="9245750" y="5080733"/>
            <a:ext cx="305200" cy="936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algn="ctr"/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 descr="Uma imagem contendo Texto&#10;&#10;Descrição gerada automaticamente">
            <a:extLst>
              <a:ext uri="{FF2B5EF4-FFF2-40B4-BE49-F238E27FC236}">
                <a16:creationId xmlns:a16="http://schemas.microsoft.com/office/drawing/2014/main" id="{F5C73DAD-F30C-D7CD-2DE7-8AA68EAF5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400" y="6021631"/>
            <a:ext cx="1617569" cy="530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86"/>
          <p:cNvSpPr txBox="1"/>
          <p:nvPr/>
        </p:nvSpPr>
        <p:spPr>
          <a:xfrm>
            <a:off x="222529" y="136500"/>
            <a:ext cx="111300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600" b="1" dirty="0" err="1">
                <a:solidFill>
                  <a:srgbClr val="35DBDB"/>
                </a:solidFill>
                <a:latin typeface="Raleway"/>
                <a:ea typeface="Raleway"/>
                <a:cs typeface="Raleway"/>
                <a:sym typeface="Raleway"/>
              </a:rPr>
              <a:t>Alemanha</a:t>
            </a:r>
            <a:r>
              <a:rPr lang="en-US" sz="3600" b="1" dirty="0">
                <a:solidFill>
                  <a:srgbClr val="35DBDB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3600" b="1" dirty="0" err="1">
                <a:solidFill>
                  <a:srgbClr val="35DBDB"/>
                </a:solidFill>
                <a:latin typeface="Raleway"/>
                <a:ea typeface="Raleway"/>
                <a:cs typeface="Raleway"/>
                <a:sym typeface="Raleway"/>
              </a:rPr>
              <a:t>Suíça</a:t>
            </a:r>
            <a:r>
              <a:rPr lang="en-US" sz="3600" b="1" dirty="0">
                <a:solidFill>
                  <a:srgbClr val="35DBDB"/>
                </a:solidFill>
                <a:latin typeface="Raleway"/>
                <a:ea typeface="Raleway"/>
                <a:cs typeface="Raleway"/>
                <a:sym typeface="Raleway"/>
              </a:rPr>
              <a:t> e </a:t>
            </a:r>
            <a:r>
              <a:rPr lang="en-US" sz="3600" b="1" dirty="0" err="1">
                <a:solidFill>
                  <a:srgbClr val="35DBDB"/>
                </a:solidFill>
                <a:latin typeface="Raleway"/>
                <a:ea typeface="Raleway"/>
                <a:cs typeface="Raleway"/>
                <a:sym typeface="Raleway"/>
              </a:rPr>
              <a:t>Dinamarca</a:t>
            </a:r>
            <a:r>
              <a:rPr lang="en-US" sz="3600" b="1" dirty="0">
                <a:solidFill>
                  <a:srgbClr val="35DBDB"/>
                </a:solidFill>
                <a:latin typeface="Raleway"/>
                <a:ea typeface="Raleway"/>
                <a:cs typeface="Raleway"/>
                <a:sym typeface="Raleway"/>
              </a:rPr>
              <a:t> : </a:t>
            </a:r>
            <a:r>
              <a:rPr lang="en-US" sz="3600" b="1" dirty="0" err="1">
                <a:solidFill>
                  <a:srgbClr val="35DBDB"/>
                </a:solidFill>
                <a:latin typeface="Raleway"/>
                <a:ea typeface="Raleway"/>
                <a:cs typeface="Raleway"/>
                <a:sym typeface="Raleway"/>
              </a:rPr>
              <a:t>escola</a:t>
            </a:r>
            <a:r>
              <a:rPr lang="en-US" sz="3600" b="1" dirty="0">
                <a:solidFill>
                  <a:srgbClr val="35DBDB"/>
                </a:solidFill>
                <a:latin typeface="Raleway"/>
                <a:ea typeface="Raleway"/>
                <a:cs typeface="Raleway"/>
                <a:sym typeface="Raleway"/>
              </a:rPr>
              <a:t> e </a:t>
            </a:r>
            <a:r>
              <a:rPr lang="en-US" sz="3600" b="1" dirty="0" err="1">
                <a:solidFill>
                  <a:srgbClr val="35DBDB"/>
                </a:solidFill>
                <a:latin typeface="Raleway"/>
                <a:ea typeface="Raleway"/>
                <a:cs typeface="Raleway"/>
                <a:sym typeface="Raleway"/>
              </a:rPr>
              <a:t>trabalho</a:t>
            </a:r>
            <a:r>
              <a:rPr lang="en-US" sz="3600" b="1" dirty="0">
                <a:solidFill>
                  <a:srgbClr val="35DBDB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b="1" dirty="0" err="1">
                <a:solidFill>
                  <a:srgbClr val="35DBDB"/>
                </a:solidFill>
                <a:latin typeface="Raleway"/>
                <a:ea typeface="Raleway"/>
                <a:cs typeface="Raleway"/>
                <a:sym typeface="Raleway"/>
              </a:rPr>
              <a:t>integrados</a:t>
            </a:r>
            <a:endParaRPr sz="3600" b="1" i="1" u="sng" dirty="0">
              <a:solidFill>
                <a:srgbClr val="35DBD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18" name="Google Shape;1218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3810" y="1396506"/>
            <a:ext cx="7422849" cy="515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ntendo Texto&#10;&#10;Descrição gerada automaticamente">
            <a:extLst>
              <a:ext uri="{FF2B5EF4-FFF2-40B4-BE49-F238E27FC236}">
                <a16:creationId xmlns:a16="http://schemas.microsoft.com/office/drawing/2014/main" id="{BE368E32-73B5-5B7F-8C67-E3608AE1C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400" y="6021631"/>
            <a:ext cx="1617569" cy="530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ED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109DD"/>
      </a:accent1>
      <a:accent2>
        <a:srgbClr val="2E2C8D"/>
      </a:accent2>
      <a:accent3>
        <a:srgbClr val="04B2E8"/>
      </a:accent3>
      <a:accent4>
        <a:srgbClr val="D414CC"/>
      </a:accent4>
      <a:accent5>
        <a:srgbClr val="57199F"/>
      </a:accent5>
      <a:accent6>
        <a:srgbClr val="D3D3D3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189</TotalTime>
  <Words>447</Words>
  <Application>Microsoft Office PowerPoint</Application>
  <PresentationFormat>Widescreen</PresentationFormat>
  <Paragraphs>81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Тема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Mario Ghio Junior</cp:lastModifiedBy>
  <cp:revision>9</cp:revision>
  <dcterms:created xsi:type="dcterms:W3CDTF">2022-01-21T00:47:47Z</dcterms:created>
  <dcterms:modified xsi:type="dcterms:W3CDTF">2024-12-10T16:10:08Z</dcterms:modified>
</cp:coreProperties>
</file>