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5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6208"/>
  </p:normalViewPr>
  <p:slideViewPr>
    <p:cSldViewPr snapToGrid="0">
      <p:cViewPr varScale="1">
        <p:scale>
          <a:sx n="116" d="100"/>
          <a:sy n="116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1F2AA5-F21E-14F9-6923-E811044A0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02DFAA3-EBC8-0A53-F140-59238CDF8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84E6B4E-81D4-6B3E-6D00-F2B8B182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E2-37FD-3B4D-842B-BACC40726B9F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DA7AC75-95B0-C7E0-DD58-E64A09E0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29E2365-0DAA-A9BC-6247-7E5423D2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F589-5900-6942-9175-E2FB89772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1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D42030-4A16-8ECE-9101-5D389319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E5D751A-0AC5-6F16-32D1-0A9BB8655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5D4186D-0079-DB07-41D1-B13F4FE4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E2-37FD-3B4D-842B-BACC40726B9F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B2A3250-9AC2-424D-F2E9-AB2B45DBE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89B7679-5517-FA09-9F80-E5163F01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F589-5900-6942-9175-E2FB89772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79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F3BD010-5BAD-55D2-9F66-D1F5D8683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E4A237F-5AA1-0E39-9094-000C08198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6926F15-7E5F-6BEF-AA66-D4FC5CA2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E2-37FD-3B4D-842B-BACC40726B9F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50913CB-D203-9A1D-C9FC-227A67C0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EC23D4C-1E2B-810A-8BCA-124EA9F8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F589-5900-6942-9175-E2FB89772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0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9164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68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4C7E45-8C83-20C7-7E2C-71469B43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9447218-8326-3FD0-F302-76BFCCBA1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F8D36D3-C7B5-2E4B-87A8-BEFE22E8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E2-37FD-3B4D-842B-BACC40726B9F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08A9C44-EF90-041D-3CB9-BB5182FF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57EC268-EAB9-78BC-406D-F8AF3781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F589-5900-6942-9175-E2FB89772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59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EA531A-FB7B-70C7-4BA9-B6034273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3FD8BA0-D23B-7898-1D24-58D00F03E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68DB63A-B64C-B3DB-405D-32E255CD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E2-37FD-3B4D-842B-BACC40726B9F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32D74C0-BB1A-6D3F-6E88-1D889255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66A5C7F-E26A-8F4F-44D0-F82533D4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F589-5900-6942-9175-E2FB89772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06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5F77D3-C354-1246-6615-D01EC2D9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F4934BF-3038-E337-4C23-C8622D33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9D31F6C-BFA9-3E70-936F-9F3E546C9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2A86BD1-C981-2860-250E-47D6B1C2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E2-37FD-3B4D-842B-BACC40726B9F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791208C-9330-6519-6010-74D6D9E1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B53757A-1B44-D1F8-763C-1281B9AC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F589-5900-6942-9175-E2FB89772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05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F260F-8A4A-B242-9313-3DDF265D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067F53A-D04E-39D3-8C7F-C64E8460E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B841515-581F-671E-7EED-657920386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71CD9E2-7136-1B1C-92A6-203B16D41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D4DB9A4-0706-09D8-9E0E-BD5A8FF55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C568545-CC26-7EF0-138F-A6DE9C0F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E2-37FD-3B4D-842B-BACC40726B9F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A43C32E-E6AD-4B89-13DD-A9FF39C6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F85B4BEA-CA80-B4F1-1DB3-272B4A17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F589-5900-6942-9175-E2FB89772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0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3E116A-B50B-2E17-58FA-6E8DC9EF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F26D594-FB24-D461-AAD0-30B57C7B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E2-37FD-3B4D-842B-BACC40726B9F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DFA9E3D-BF30-B42E-2B3E-88180324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F6E0193-A254-65A0-CC51-4712438C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F589-5900-6942-9175-E2FB89772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68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72044EA1-71DE-FAFC-317E-9D85B4F8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E2-37FD-3B4D-842B-BACC40726B9F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7AC19EDF-3E65-11EE-4F5D-CD748FB1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AC642D6-02E3-FA27-BFAF-FC6AD2D1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F589-5900-6942-9175-E2FB89772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36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F9E108-3653-09B6-40F5-C206F0F9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D82DB35-8BEF-5250-CCFF-41896801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189E4BC-5773-4B3A-3EF9-DD81BE1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F6A0CE1-65D0-08E4-1825-CCE26AC8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E2-37FD-3B4D-842B-BACC40726B9F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0B0183D-236E-86AD-45D4-6C829032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A0A3FC0-D4D1-43FA-18AC-79B3994A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F589-5900-6942-9175-E2FB89772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09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B8350C-DF88-A8E8-C27C-83069A4A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EB32BAEC-8AA5-FB4D-BE0E-C22B96962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386A0FF-BB7D-9B32-3C2C-4B7A09335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9369CE8-6330-75C4-2FE1-533DDBE9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E2-37FD-3B4D-842B-BACC40726B9F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563650B-6126-1140-B5F5-E07A0F7B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F74D06E-A15B-0C14-D01F-23EE69EF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F589-5900-6942-9175-E2FB89772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37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202F67D-D41A-6F41-CF6C-D7B6C63B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6865FB8-73EC-FF9C-B621-F5BC1A5FA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F6B4825-03B8-6A05-5ECC-05AF3FE15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686E2-37FD-3B4D-842B-BACC40726B9F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7BAB1FB-9F4B-031B-2077-9E37D105C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8144003-48CC-D0FA-3CB8-D582EFE3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F589-5900-6942-9175-E2FB89772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52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3594" y="908685"/>
            <a:ext cx="4476750" cy="141605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506730" marR="5080" indent="-494665">
              <a:lnSpc>
                <a:spcPts val="5180"/>
              </a:lnSpc>
              <a:spcBef>
                <a:spcPts val="760"/>
              </a:spcBef>
            </a:pPr>
            <a:r>
              <a:rPr sz="4800" spc="-215" dirty="0">
                <a:solidFill>
                  <a:srgbClr val="FFFFFF"/>
                </a:solidFill>
              </a:rPr>
              <a:t>Análise</a:t>
            </a:r>
            <a:r>
              <a:rPr sz="4800" spc="10" dirty="0">
                <a:solidFill>
                  <a:srgbClr val="FFFFFF"/>
                </a:solidFill>
              </a:rPr>
              <a:t> </a:t>
            </a:r>
            <a:r>
              <a:rPr sz="4800" spc="-260" dirty="0">
                <a:solidFill>
                  <a:srgbClr val="FFFFFF"/>
                </a:solidFill>
              </a:rPr>
              <a:t>contextual</a:t>
            </a:r>
            <a:r>
              <a:rPr sz="4800" spc="25" dirty="0">
                <a:solidFill>
                  <a:srgbClr val="FFFFFF"/>
                </a:solidFill>
              </a:rPr>
              <a:t> </a:t>
            </a:r>
            <a:r>
              <a:rPr sz="4800" spc="-434" dirty="0">
                <a:solidFill>
                  <a:srgbClr val="FFFFFF"/>
                </a:solidFill>
              </a:rPr>
              <a:t>e </a:t>
            </a:r>
            <a:r>
              <a:rPr sz="4800" spc="-310" dirty="0">
                <a:solidFill>
                  <a:srgbClr val="FFFFFF"/>
                </a:solidFill>
              </a:rPr>
              <a:t>proposta</a:t>
            </a:r>
            <a:r>
              <a:rPr sz="4800" spc="25" dirty="0">
                <a:solidFill>
                  <a:srgbClr val="FFFFFF"/>
                </a:solidFill>
              </a:rPr>
              <a:t> </a:t>
            </a:r>
            <a:r>
              <a:rPr sz="4800" spc="-275" dirty="0">
                <a:solidFill>
                  <a:srgbClr val="FFFFFF"/>
                </a:solidFill>
              </a:rPr>
              <a:t>para</a:t>
            </a:r>
            <a:r>
              <a:rPr sz="4800" spc="30" dirty="0">
                <a:solidFill>
                  <a:srgbClr val="FFFFFF"/>
                </a:solidFill>
              </a:rPr>
              <a:t> </a:t>
            </a:r>
            <a:r>
              <a:rPr sz="4800" spc="-560" dirty="0">
                <a:solidFill>
                  <a:srgbClr val="FFFFFF"/>
                </a:solidFill>
              </a:rPr>
              <a:t>o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259329" y="2205672"/>
            <a:ext cx="7671434" cy="176148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228215" marR="5080" indent="-2216150">
              <a:lnSpc>
                <a:spcPts val="6459"/>
              </a:lnSpc>
              <a:spcBef>
                <a:spcPts val="940"/>
              </a:spcBef>
            </a:pPr>
            <a:r>
              <a:rPr sz="6000" spc="-345" dirty="0">
                <a:solidFill>
                  <a:srgbClr val="FFFFFF"/>
                </a:solidFill>
                <a:latin typeface="Calibri"/>
                <a:cs typeface="Calibri"/>
              </a:rPr>
              <a:t>Plano</a:t>
            </a:r>
            <a:r>
              <a:rPr sz="6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spc="-330" dirty="0">
                <a:solidFill>
                  <a:srgbClr val="FFFFFF"/>
                </a:solidFill>
                <a:latin typeface="Calibri"/>
                <a:cs typeface="Calibri"/>
              </a:rPr>
              <a:t>Nacional</a:t>
            </a:r>
            <a:r>
              <a:rPr sz="6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spc="-47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6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spc="-400" dirty="0">
                <a:solidFill>
                  <a:srgbClr val="FFFFFF"/>
                </a:solidFill>
                <a:latin typeface="Calibri"/>
                <a:cs typeface="Calibri"/>
              </a:rPr>
              <a:t>Educação </a:t>
            </a:r>
            <a:r>
              <a:rPr sz="6000" spc="-9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6000" spc="-20" dirty="0">
                <a:solidFill>
                  <a:srgbClr val="FFFFFF"/>
                </a:solidFill>
                <a:latin typeface="Calibri"/>
                <a:cs typeface="Calibri"/>
              </a:rPr>
              <a:t>2034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24325" y="4343400"/>
            <a:ext cx="3943350" cy="2343150"/>
            <a:chOff x="4124325" y="4343400"/>
            <a:chExt cx="3943350" cy="2343150"/>
          </a:xfrm>
        </p:grpSpPr>
        <p:sp>
          <p:nvSpPr>
            <p:cNvPr id="6" name="object 6"/>
            <p:cNvSpPr/>
            <p:nvPr/>
          </p:nvSpPr>
          <p:spPr>
            <a:xfrm>
              <a:off x="4943475" y="4381500"/>
              <a:ext cx="2305050" cy="2305050"/>
            </a:xfrm>
            <a:custGeom>
              <a:avLst/>
              <a:gdLst/>
              <a:ahLst/>
              <a:cxnLst/>
              <a:rect l="l" t="t" r="r" b="b"/>
              <a:pathLst>
                <a:path w="2305050" h="2305050">
                  <a:moveTo>
                    <a:pt x="1152525" y="0"/>
                  </a:moveTo>
                  <a:lnTo>
                    <a:pt x="1103806" y="1011"/>
                  </a:lnTo>
                  <a:lnTo>
                    <a:pt x="1055602" y="4017"/>
                  </a:lnTo>
                  <a:lnTo>
                    <a:pt x="1007954" y="8979"/>
                  </a:lnTo>
                  <a:lnTo>
                    <a:pt x="960901" y="15857"/>
                  </a:lnTo>
                  <a:lnTo>
                    <a:pt x="914484" y="24610"/>
                  </a:lnTo>
                  <a:lnTo>
                    <a:pt x="868742" y="35199"/>
                  </a:lnTo>
                  <a:lnTo>
                    <a:pt x="823716" y="47583"/>
                  </a:lnTo>
                  <a:lnTo>
                    <a:pt x="779445" y="61722"/>
                  </a:lnTo>
                  <a:lnTo>
                    <a:pt x="735969" y="77577"/>
                  </a:lnTo>
                  <a:lnTo>
                    <a:pt x="693329" y="95108"/>
                  </a:lnTo>
                  <a:lnTo>
                    <a:pt x="651565" y="114274"/>
                  </a:lnTo>
                  <a:lnTo>
                    <a:pt x="610716" y="135035"/>
                  </a:lnTo>
                  <a:lnTo>
                    <a:pt x="570822" y="157353"/>
                  </a:lnTo>
                  <a:lnTo>
                    <a:pt x="531924" y="181185"/>
                  </a:lnTo>
                  <a:lnTo>
                    <a:pt x="494061" y="206493"/>
                  </a:lnTo>
                  <a:lnTo>
                    <a:pt x="457274" y="233236"/>
                  </a:lnTo>
                  <a:lnTo>
                    <a:pt x="421602" y="261375"/>
                  </a:lnTo>
                  <a:lnTo>
                    <a:pt x="387086" y="290870"/>
                  </a:lnTo>
                  <a:lnTo>
                    <a:pt x="353765" y="321680"/>
                  </a:lnTo>
                  <a:lnTo>
                    <a:pt x="321680" y="353765"/>
                  </a:lnTo>
                  <a:lnTo>
                    <a:pt x="290870" y="387086"/>
                  </a:lnTo>
                  <a:lnTo>
                    <a:pt x="261375" y="421602"/>
                  </a:lnTo>
                  <a:lnTo>
                    <a:pt x="233236" y="457274"/>
                  </a:lnTo>
                  <a:lnTo>
                    <a:pt x="206493" y="494061"/>
                  </a:lnTo>
                  <a:lnTo>
                    <a:pt x="181185" y="531924"/>
                  </a:lnTo>
                  <a:lnTo>
                    <a:pt x="157352" y="570822"/>
                  </a:lnTo>
                  <a:lnTo>
                    <a:pt x="135035" y="610716"/>
                  </a:lnTo>
                  <a:lnTo>
                    <a:pt x="114274" y="651565"/>
                  </a:lnTo>
                  <a:lnTo>
                    <a:pt x="95108" y="693329"/>
                  </a:lnTo>
                  <a:lnTo>
                    <a:pt x="77577" y="735969"/>
                  </a:lnTo>
                  <a:lnTo>
                    <a:pt x="61722" y="779445"/>
                  </a:lnTo>
                  <a:lnTo>
                    <a:pt x="47583" y="823716"/>
                  </a:lnTo>
                  <a:lnTo>
                    <a:pt x="35199" y="868742"/>
                  </a:lnTo>
                  <a:lnTo>
                    <a:pt x="24610" y="914484"/>
                  </a:lnTo>
                  <a:lnTo>
                    <a:pt x="15857" y="960901"/>
                  </a:lnTo>
                  <a:lnTo>
                    <a:pt x="8979" y="1007954"/>
                  </a:lnTo>
                  <a:lnTo>
                    <a:pt x="4017" y="1055602"/>
                  </a:lnTo>
                  <a:lnTo>
                    <a:pt x="1011" y="1103806"/>
                  </a:lnTo>
                  <a:lnTo>
                    <a:pt x="0" y="1152525"/>
                  </a:lnTo>
                  <a:lnTo>
                    <a:pt x="1011" y="1201243"/>
                  </a:lnTo>
                  <a:lnTo>
                    <a:pt x="4017" y="1249447"/>
                  </a:lnTo>
                  <a:lnTo>
                    <a:pt x="8979" y="1297095"/>
                  </a:lnTo>
                  <a:lnTo>
                    <a:pt x="15857" y="1344148"/>
                  </a:lnTo>
                  <a:lnTo>
                    <a:pt x="24610" y="1390565"/>
                  </a:lnTo>
                  <a:lnTo>
                    <a:pt x="35199" y="1436307"/>
                  </a:lnTo>
                  <a:lnTo>
                    <a:pt x="47583" y="1481333"/>
                  </a:lnTo>
                  <a:lnTo>
                    <a:pt x="61722" y="1525604"/>
                  </a:lnTo>
                  <a:lnTo>
                    <a:pt x="77577" y="1569080"/>
                  </a:lnTo>
                  <a:lnTo>
                    <a:pt x="95108" y="1611720"/>
                  </a:lnTo>
                  <a:lnTo>
                    <a:pt x="114274" y="1653484"/>
                  </a:lnTo>
                  <a:lnTo>
                    <a:pt x="135035" y="1694333"/>
                  </a:lnTo>
                  <a:lnTo>
                    <a:pt x="157353" y="1734227"/>
                  </a:lnTo>
                  <a:lnTo>
                    <a:pt x="181185" y="1773125"/>
                  </a:lnTo>
                  <a:lnTo>
                    <a:pt x="206493" y="1810988"/>
                  </a:lnTo>
                  <a:lnTo>
                    <a:pt x="233236" y="1847775"/>
                  </a:lnTo>
                  <a:lnTo>
                    <a:pt x="261375" y="1883447"/>
                  </a:lnTo>
                  <a:lnTo>
                    <a:pt x="290870" y="1917963"/>
                  </a:lnTo>
                  <a:lnTo>
                    <a:pt x="321680" y="1951284"/>
                  </a:lnTo>
                  <a:lnTo>
                    <a:pt x="353765" y="1983369"/>
                  </a:lnTo>
                  <a:lnTo>
                    <a:pt x="387086" y="2014179"/>
                  </a:lnTo>
                  <a:lnTo>
                    <a:pt x="421602" y="2043674"/>
                  </a:lnTo>
                  <a:lnTo>
                    <a:pt x="457274" y="2071813"/>
                  </a:lnTo>
                  <a:lnTo>
                    <a:pt x="494061" y="2098556"/>
                  </a:lnTo>
                  <a:lnTo>
                    <a:pt x="531924" y="2123864"/>
                  </a:lnTo>
                  <a:lnTo>
                    <a:pt x="570822" y="2147697"/>
                  </a:lnTo>
                  <a:lnTo>
                    <a:pt x="610716" y="2170014"/>
                  </a:lnTo>
                  <a:lnTo>
                    <a:pt x="651565" y="2190775"/>
                  </a:lnTo>
                  <a:lnTo>
                    <a:pt x="693329" y="2209941"/>
                  </a:lnTo>
                  <a:lnTo>
                    <a:pt x="735969" y="2227472"/>
                  </a:lnTo>
                  <a:lnTo>
                    <a:pt x="779445" y="2243327"/>
                  </a:lnTo>
                  <a:lnTo>
                    <a:pt x="823716" y="2257466"/>
                  </a:lnTo>
                  <a:lnTo>
                    <a:pt x="868742" y="2269850"/>
                  </a:lnTo>
                  <a:lnTo>
                    <a:pt x="914484" y="2280439"/>
                  </a:lnTo>
                  <a:lnTo>
                    <a:pt x="960901" y="2289192"/>
                  </a:lnTo>
                  <a:lnTo>
                    <a:pt x="1007954" y="2296070"/>
                  </a:lnTo>
                  <a:lnTo>
                    <a:pt x="1055602" y="2301032"/>
                  </a:lnTo>
                  <a:lnTo>
                    <a:pt x="1103806" y="2304038"/>
                  </a:lnTo>
                  <a:lnTo>
                    <a:pt x="1152525" y="2305050"/>
                  </a:lnTo>
                  <a:lnTo>
                    <a:pt x="1201243" y="2304038"/>
                  </a:lnTo>
                  <a:lnTo>
                    <a:pt x="1249447" y="2301032"/>
                  </a:lnTo>
                  <a:lnTo>
                    <a:pt x="1297095" y="2296070"/>
                  </a:lnTo>
                  <a:lnTo>
                    <a:pt x="1344148" y="2289192"/>
                  </a:lnTo>
                  <a:lnTo>
                    <a:pt x="1390565" y="2280439"/>
                  </a:lnTo>
                  <a:lnTo>
                    <a:pt x="1436307" y="2269850"/>
                  </a:lnTo>
                  <a:lnTo>
                    <a:pt x="1481333" y="2257466"/>
                  </a:lnTo>
                  <a:lnTo>
                    <a:pt x="1525604" y="2243327"/>
                  </a:lnTo>
                  <a:lnTo>
                    <a:pt x="1569080" y="2227472"/>
                  </a:lnTo>
                  <a:lnTo>
                    <a:pt x="1611720" y="2209941"/>
                  </a:lnTo>
                  <a:lnTo>
                    <a:pt x="1653484" y="2190775"/>
                  </a:lnTo>
                  <a:lnTo>
                    <a:pt x="1694333" y="2170014"/>
                  </a:lnTo>
                  <a:lnTo>
                    <a:pt x="1734227" y="2147697"/>
                  </a:lnTo>
                  <a:lnTo>
                    <a:pt x="1773125" y="2123864"/>
                  </a:lnTo>
                  <a:lnTo>
                    <a:pt x="1810988" y="2098556"/>
                  </a:lnTo>
                  <a:lnTo>
                    <a:pt x="1847775" y="2071813"/>
                  </a:lnTo>
                  <a:lnTo>
                    <a:pt x="1883447" y="2043674"/>
                  </a:lnTo>
                  <a:lnTo>
                    <a:pt x="1917963" y="2014179"/>
                  </a:lnTo>
                  <a:lnTo>
                    <a:pt x="1951284" y="1983369"/>
                  </a:lnTo>
                  <a:lnTo>
                    <a:pt x="1983369" y="1951284"/>
                  </a:lnTo>
                  <a:lnTo>
                    <a:pt x="2014179" y="1917963"/>
                  </a:lnTo>
                  <a:lnTo>
                    <a:pt x="2043674" y="1883447"/>
                  </a:lnTo>
                  <a:lnTo>
                    <a:pt x="2071813" y="1847775"/>
                  </a:lnTo>
                  <a:lnTo>
                    <a:pt x="2098556" y="1810988"/>
                  </a:lnTo>
                  <a:lnTo>
                    <a:pt x="2123864" y="1773125"/>
                  </a:lnTo>
                  <a:lnTo>
                    <a:pt x="2147697" y="1734227"/>
                  </a:lnTo>
                  <a:lnTo>
                    <a:pt x="2170014" y="1694333"/>
                  </a:lnTo>
                  <a:lnTo>
                    <a:pt x="2190775" y="1653484"/>
                  </a:lnTo>
                  <a:lnTo>
                    <a:pt x="2209941" y="1611720"/>
                  </a:lnTo>
                  <a:lnTo>
                    <a:pt x="2227472" y="1569080"/>
                  </a:lnTo>
                  <a:lnTo>
                    <a:pt x="2243327" y="1525604"/>
                  </a:lnTo>
                  <a:lnTo>
                    <a:pt x="2257466" y="1481333"/>
                  </a:lnTo>
                  <a:lnTo>
                    <a:pt x="2269850" y="1436307"/>
                  </a:lnTo>
                  <a:lnTo>
                    <a:pt x="2280439" y="1390565"/>
                  </a:lnTo>
                  <a:lnTo>
                    <a:pt x="2289192" y="1344148"/>
                  </a:lnTo>
                  <a:lnTo>
                    <a:pt x="2296070" y="1297095"/>
                  </a:lnTo>
                  <a:lnTo>
                    <a:pt x="2301032" y="1249447"/>
                  </a:lnTo>
                  <a:lnTo>
                    <a:pt x="2304038" y="1201243"/>
                  </a:lnTo>
                  <a:lnTo>
                    <a:pt x="2305050" y="1152525"/>
                  </a:lnTo>
                  <a:lnTo>
                    <a:pt x="2304038" y="1103806"/>
                  </a:lnTo>
                  <a:lnTo>
                    <a:pt x="2301032" y="1055602"/>
                  </a:lnTo>
                  <a:lnTo>
                    <a:pt x="2296070" y="1007954"/>
                  </a:lnTo>
                  <a:lnTo>
                    <a:pt x="2289192" y="960901"/>
                  </a:lnTo>
                  <a:lnTo>
                    <a:pt x="2280439" y="914484"/>
                  </a:lnTo>
                  <a:lnTo>
                    <a:pt x="2269850" y="868742"/>
                  </a:lnTo>
                  <a:lnTo>
                    <a:pt x="2257466" y="823716"/>
                  </a:lnTo>
                  <a:lnTo>
                    <a:pt x="2243327" y="779445"/>
                  </a:lnTo>
                  <a:lnTo>
                    <a:pt x="2227472" y="735969"/>
                  </a:lnTo>
                  <a:lnTo>
                    <a:pt x="2209941" y="693329"/>
                  </a:lnTo>
                  <a:lnTo>
                    <a:pt x="2190775" y="651565"/>
                  </a:lnTo>
                  <a:lnTo>
                    <a:pt x="2170014" y="610716"/>
                  </a:lnTo>
                  <a:lnTo>
                    <a:pt x="2147696" y="570822"/>
                  </a:lnTo>
                  <a:lnTo>
                    <a:pt x="2123864" y="531924"/>
                  </a:lnTo>
                  <a:lnTo>
                    <a:pt x="2098556" y="494061"/>
                  </a:lnTo>
                  <a:lnTo>
                    <a:pt x="2071813" y="457274"/>
                  </a:lnTo>
                  <a:lnTo>
                    <a:pt x="2043674" y="421602"/>
                  </a:lnTo>
                  <a:lnTo>
                    <a:pt x="2014179" y="387086"/>
                  </a:lnTo>
                  <a:lnTo>
                    <a:pt x="1983369" y="353765"/>
                  </a:lnTo>
                  <a:lnTo>
                    <a:pt x="1951284" y="321680"/>
                  </a:lnTo>
                  <a:lnTo>
                    <a:pt x="1917963" y="290870"/>
                  </a:lnTo>
                  <a:lnTo>
                    <a:pt x="1883447" y="261375"/>
                  </a:lnTo>
                  <a:lnTo>
                    <a:pt x="1847775" y="233236"/>
                  </a:lnTo>
                  <a:lnTo>
                    <a:pt x="1810988" y="206493"/>
                  </a:lnTo>
                  <a:lnTo>
                    <a:pt x="1773125" y="181185"/>
                  </a:lnTo>
                  <a:lnTo>
                    <a:pt x="1734227" y="157353"/>
                  </a:lnTo>
                  <a:lnTo>
                    <a:pt x="1694333" y="135035"/>
                  </a:lnTo>
                  <a:lnTo>
                    <a:pt x="1653484" y="114274"/>
                  </a:lnTo>
                  <a:lnTo>
                    <a:pt x="1611720" y="95108"/>
                  </a:lnTo>
                  <a:lnTo>
                    <a:pt x="1569080" y="77577"/>
                  </a:lnTo>
                  <a:lnTo>
                    <a:pt x="1525604" y="61722"/>
                  </a:lnTo>
                  <a:lnTo>
                    <a:pt x="1481333" y="47583"/>
                  </a:lnTo>
                  <a:lnTo>
                    <a:pt x="1436307" y="35199"/>
                  </a:lnTo>
                  <a:lnTo>
                    <a:pt x="1390565" y="24610"/>
                  </a:lnTo>
                  <a:lnTo>
                    <a:pt x="1344148" y="15857"/>
                  </a:lnTo>
                  <a:lnTo>
                    <a:pt x="1297095" y="8979"/>
                  </a:lnTo>
                  <a:lnTo>
                    <a:pt x="1249447" y="4017"/>
                  </a:lnTo>
                  <a:lnTo>
                    <a:pt x="1201243" y="1011"/>
                  </a:lnTo>
                  <a:lnTo>
                    <a:pt x="1152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4325" y="4343400"/>
              <a:ext cx="3943350" cy="2266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191125"/>
          </a:xfrm>
          <a:custGeom>
            <a:avLst/>
            <a:gdLst/>
            <a:ahLst/>
            <a:cxnLst/>
            <a:rect l="l" t="t" r="r" b="b"/>
            <a:pathLst>
              <a:path w="12192000" h="5191125">
                <a:moveTo>
                  <a:pt x="12192000" y="0"/>
                </a:moveTo>
                <a:lnTo>
                  <a:pt x="0" y="0"/>
                </a:lnTo>
                <a:lnTo>
                  <a:pt x="0" y="5191125"/>
                </a:lnTo>
                <a:lnTo>
                  <a:pt x="12192000" y="51911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7675" y="523811"/>
            <a:ext cx="11292205" cy="5887085"/>
            <a:chOff x="447675" y="523811"/>
            <a:chExt cx="11292205" cy="5887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75" y="523811"/>
              <a:ext cx="11291951" cy="57007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0075" y="552449"/>
              <a:ext cx="10991850" cy="5400675"/>
            </a:xfrm>
            <a:custGeom>
              <a:avLst/>
              <a:gdLst/>
              <a:ahLst/>
              <a:cxnLst/>
              <a:rect l="l" t="t" r="r" b="b"/>
              <a:pathLst>
                <a:path w="10991850" h="5400675">
                  <a:moveTo>
                    <a:pt x="10991850" y="0"/>
                  </a:moveTo>
                  <a:lnTo>
                    <a:pt x="0" y="0"/>
                  </a:lnTo>
                  <a:lnTo>
                    <a:pt x="0" y="5400675"/>
                  </a:lnTo>
                  <a:lnTo>
                    <a:pt x="10991850" y="5400675"/>
                  </a:lnTo>
                  <a:lnTo>
                    <a:pt x="10991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075" y="6257925"/>
              <a:ext cx="11000740" cy="152400"/>
            </a:xfrm>
            <a:custGeom>
              <a:avLst/>
              <a:gdLst/>
              <a:ahLst/>
              <a:cxnLst/>
              <a:rect l="l" t="t" r="r" b="b"/>
              <a:pathLst>
                <a:path w="11000740" h="152400">
                  <a:moveTo>
                    <a:pt x="0" y="152400"/>
                  </a:moveTo>
                  <a:lnTo>
                    <a:pt x="11000232" y="152400"/>
                  </a:lnTo>
                  <a:lnTo>
                    <a:pt x="11000232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23516" y="619823"/>
            <a:ext cx="8989695" cy="50666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837565" algn="just">
              <a:lnSpc>
                <a:spcPct val="150200"/>
              </a:lnSpc>
              <a:spcBef>
                <a:spcPts val="160"/>
              </a:spcBef>
            </a:pPr>
            <a:r>
              <a:rPr sz="1800" spc="-80" dirty="0">
                <a:latin typeface="Arial"/>
                <a:cs typeface="Arial"/>
              </a:rPr>
              <a:t>“Em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muitos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países,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os </a:t>
            </a:r>
            <a:r>
              <a:rPr sz="1800" spc="10" dirty="0">
                <a:latin typeface="Arial"/>
                <a:cs typeface="Arial"/>
              </a:rPr>
              <a:t>professores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recebem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menos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que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outros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profissionais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com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formação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comparável.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(Mizala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and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Ñopo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(2016);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OECD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(2016a).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Será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que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aumentar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os</a:t>
            </a:r>
            <a:r>
              <a:rPr sz="1800" spc="4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seus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salários</a:t>
            </a:r>
            <a:r>
              <a:rPr sz="1800" spc="4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levaria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</a:t>
            </a:r>
            <a:r>
              <a:rPr sz="1800" spc="420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uma</a:t>
            </a:r>
            <a:r>
              <a:rPr sz="1800" spc="44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maior</a:t>
            </a:r>
            <a:r>
              <a:rPr sz="1800" spc="4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motivação</a:t>
            </a:r>
            <a:r>
              <a:rPr sz="1800" spc="4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</a:t>
            </a:r>
            <a:r>
              <a:rPr sz="1800" spc="42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um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melhor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desempenho?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A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Indonésia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dobrou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o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pagamento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de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professores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certificados,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usando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um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estudo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randomizado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para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avaliar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o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impacto.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-100" dirty="0">
                <a:latin typeface="Arial Black"/>
                <a:cs typeface="Arial Black"/>
              </a:rPr>
              <a:t>A</a:t>
            </a:r>
            <a:r>
              <a:rPr sz="1800" spc="140" dirty="0">
                <a:latin typeface="Arial Black"/>
                <a:cs typeface="Arial Black"/>
              </a:rPr>
              <a:t> </a:t>
            </a:r>
            <a:r>
              <a:rPr sz="1800" spc="-85" dirty="0">
                <a:latin typeface="Arial Black"/>
                <a:cs typeface="Arial Black"/>
              </a:rPr>
              <a:t>duplicação</a:t>
            </a:r>
            <a:r>
              <a:rPr sz="1800" spc="130" dirty="0">
                <a:latin typeface="Arial Black"/>
                <a:cs typeface="Arial Black"/>
              </a:rPr>
              <a:t> </a:t>
            </a:r>
            <a:r>
              <a:rPr sz="1800" spc="-80" dirty="0">
                <a:latin typeface="Arial Black"/>
                <a:cs typeface="Arial Black"/>
              </a:rPr>
              <a:t>dos </a:t>
            </a:r>
            <a:r>
              <a:rPr sz="1800" spc="-70" dirty="0">
                <a:latin typeface="Arial Black"/>
                <a:cs typeface="Arial Black"/>
              </a:rPr>
              <a:t>salários</a:t>
            </a:r>
            <a:r>
              <a:rPr sz="1800" spc="660" dirty="0">
                <a:latin typeface="Arial Black"/>
                <a:cs typeface="Arial Black"/>
              </a:rPr>
              <a:t> </a:t>
            </a:r>
            <a:r>
              <a:rPr sz="1800" spc="-35" dirty="0">
                <a:latin typeface="Arial Black"/>
                <a:cs typeface="Arial Black"/>
              </a:rPr>
              <a:t>aumentou</a:t>
            </a:r>
            <a:r>
              <a:rPr sz="1800" spc="635" dirty="0">
                <a:latin typeface="Arial Black"/>
                <a:cs typeface="Arial Black"/>
              </a:rPr>
              <a:t> </a:t>
            </a:r>
            <a:r>
              <a:rPr sz="1800" spc="-85" dirty="0">
                <a:latin typeface="Arial Black"/>
                <a:cs typeface="Arial Black"/>
              </a:rPr>
              <a:t>a</a:t>
            </a:r>
            <a:r>
              <a:rPr sz="1800" spc="635" dirty="0">
                <a:latin typeface="Arial Black"/>
                <a:cs typeface="Arial Black"/>
              </a:rPr>
              <a:t> </a:t>
            </a:r>
            <a:r>
              <a:rPr sz="1800" spc="-85" dirty="0">
                <a:latin typeface="Arial Black"/>
                <a:cs typeface="Arial Black"/>
              </a:rPr>
              <a:t>satisfação</a:t>
            </a:r>
            <a:r>
              <a:rPr sz="1800" spc="660" dirty="0">
                <a:latin typeface="Arial Black"/>
                <a:cs typeface="Arial Black"/>
              </a:rPr>
              <a:t> </a:t>
            </a:r>
            <a:r>
              <a:rPr sz="1800" spc="-85" dirty="0">
                <a:latin typeface="Arial Black"/>
                <a:cs typeface="Arial Black"/>
              </a:rPr>
              <a:t>dos</a:t>
            </a:r>
            <a:r>
              <a:rPr sz="1800" spc="625" dirty="0">
                <a:latin typeface="Arial Black"/>
                <a:cs typeface="Arial Black"/>
              </a:rPr>
              <a:t> </a:t>
            </a:r>
            <a:r>
              <a:rPr sz="1800" spc="-65" dirty="0">
                <a:latin typeface="Arial Black"/>
                <a:cs typeface="Arial Black"/>
              </a:rPr>
              <a:t>professores,</a:t>
            </a:r>
            <a:r>
              <a:rPr sz="1800" spc="635" dirty="0">
                <a:latin typeface="Arial Black"/>
                <a:cs typeface="Arial Black"/>
              </a:rPr>
              <a:t> </a:t>
            </a:r>
            <a:r>
              <a:rPr sz="1800" spc="-90" dirty="0">
                <a:latin typeface="Arial Black"/>
                <a:cs typeface="Arial Black"/>
              </a:rPr>
              <a:t>mas</a:t>
            </a:r>
            <a:r>
              <a:rPr sz="1800" spc="640" dirty="0">
                <a:latin typeface="Arial Black"/>
                <a:cs typeface="Arial Black"/>
              </a:rPr>
              <a:t> </a:t>
            </a:r>
            <a:r>
              <a:rPr sz="1800" spc="-55" dirty="0">
                <a:latin typeface="Arial Black"/>
                <a:cs typeface="Arial Black"/>
              </a:rPr>
              <a:t>não</a:t>
            </a:r>
            <a:r>
              <a:rPr sz="1800" spc="640" dirty="0">
                <a:latin typeface="Arial Black"/>
                <a:cs typeface="Arial Black"/>
              </a:rPr>
              <a:t> </a:t>
            </a:r>
            <a:r>
              <a:rPr sz="1800" spc="-35" dirty="0">
                <a:latin typeface="Arial Black"/>
                <a:cs typeface="Arial Black"/>
              </a:rPr>
              <a:t>teve</a:t>
            </a:r>
            <a:r>
              <a:rPr sz="1800" spc="-50" dirty="0">
                <a:latin typeface="Arial Black"/>
                <a:cs typeface="Arial Black"/>
              </a:rPr>
              <a:t> </a:t>
            </a:r>
            <a:r>
              <a:rPr sz="1800" spc="-35" dirty="0">
                <a:latin typeface="Arial Black"/>
                <a:cs typeface="Arial Black"/>
              </a:rPr>
              <a:t>qualquer</a:t>
            </a:r>
            <a:r>
              <a:rPr sz="1800" spc="605" dirty="0">
                <a:latin typeface="Arial Black"/>
                <a:cs typeface="Arial Black"/>
              </a:rPr>
              <a:t> </a:t>
            </a:r>
            <a:r>
              <a:rPr sz="1800" spc="-45" dirty="0">
                <a:latin typeface="Arial Black"/>
                <a:cs typeface="Arial Black"/>
              </a:rPr>
              <a:t>efeito</a:t>
            </a:r>
            <a:r>
              <a:rPr sz="1800" spc="645" dirty="0">
                <a:latin typeface="Arial Black"/>
                <a:cs typeface="Arial Black"/>
              </a:rPr>
              <a:t> </a:t>
            </a:r>
            <a:r>
              <a:rPr sz="1800" spc="-30" dirty="0">
                <a:latin typeface="Arial Black"/>
                <a:cs typeface="Arial Black"/>
              </a:rPr>
              <a:t>no</a:t>
            </a:r>
            <a:r>
              <a:rPr sz="1800" spc="615" dirty="0">
                <a:latin typeface="Arial Black"/>
                <a:cs typeface="Arial Black"/>
              </a:rPr>
              <a:t> </a:t>
            </a:r>
            <a:r>
              <a:rPr sz="1800" spc="-80" dirty="0">
                <a:latin typeface="Arial Black"/>
                <a:cs typeface="Arial Black"/>
              </a:rPr>
              <a:t>esforço</a:t>
            </a:r>
            <a:r>
              <a:rPr sz="1800" spc="640" dirty="0">
                <a:latin typeface="Arial Black"/>
                <a:cs typeface="Arial Black"/>
              </a:rPr>
              <a:t> </a:t>
            </a:r>
            <a:r>
              <a:rPr sz="1800" spc="-45" dirty="0">
                <a:latin typeface="Arial Black"/>
                <a:cs typeface="Arial Black"/>
              </a:rPr>
              <a:t>mensurável</a:t>
            </a:r>
            <a:r>
              <a:rPr sz="1800" spc="590" dirty="0">
                <a:latin typeface="Arial Black"/>
                <a:cs typeface="Arial Black"/>
              </a:rPr>
              <a:t> </a:t>
            </a:r>
            <a:r>
              <a:rPr sz="1800" spc="-40" dirty="0">
                <a:latin typeface="Arial Black"/>
                <a:cs typeface="Arial Black"/>
              </a:rPr>
              <a:t>ou</a:t>
            </a:r>
            <a:r>
              <a:rPr sz="1800" spc="630" dirty="0">
                <a:latin typeface="Arial Black"/>
                <a:cs typeface="Arial Black"/>
              </a:rPr>
              <a:t> </a:t>
            </a:r>
            <a:r>
              <a:rPr sz="1800" spc="-30" dirty="0">
                <a:latin typeface="Arial Black"/>
                <a:cs typeface="Arial Black"/>
              </a:rPr>
              <a:t>no</a:t>
            </a:r>
            <a:r>
              <a:rPr sz="1800" spc="615" dirty="0">
                <a:latin typeface="Arial Black"/>
                <a:cs typeface="Arial Black"/>
              </a:rPr>
              <a:t> </a:t>
            </a:r>
            <a:r>
              <a:rPr sz="1800" spc="-70" dirty="0">
                <a:latin typeface="Arial Black"/>
                <a:cs typeface="Arial Black"/>
              </a:rPr>
              <a:t>desempenho</a:t>
            </a:r>
            <a:r>
              <a:rPr sz="1800" spc="650" dirty="0">
                <a:latin typeface="Arial Black"/>
                <a:cs typeface="Arial Black"/>
              </a:rPr>
              <a:t> </a:t>
            </a:r>
            <a:r>
              <a:rPr sz="1800" spc="-80" dirty="0">
                <a:latin typeface="Arial Black"/>
                <a:cs typeface="Arial Black"/>
              </a:rPr>
              <a:t>dos </a:t>
            </a:r>
            <a:r>
              <a:rPr sz="1800" spc="-60" dirty="0">
                <a:latin typeface="Arial Black"/>
                <a:cs typeface="Arial Black"/>
              </a:rPr>
              <a:t>alunos</a:t>
            </a:r>
            <a:r>
              <a:rPr sz="1800" spc="-120" dirty="0">
                <a:latin typeface="Arial Black"/>
                <a:cs typeface="Arial Black"/>
              </a:rPr>
              <a:t> </a:t>
            </a:r>
            <a:r>
              <a:rPr sz="1800" spc="-114" dirty="0">
                <a:latin typeface="Arial Black"/>
                <a:cs typeface="Arial Black"/>
              </a:rPr>
              <a:t>desses</a:t>
            </a:r>
            <a:r>
              <a:rPr sz="1800" spc="-150" dirty="0">
                <a:latin typeface="Arial Black"/>
                <a:cs typeface="Arial Black"/>
              </a:rPr>
              <a:t> </a:t>
            </a:r>
            <a:r>
              <a:rPr sz="1800" spc="-65" dirty="0">
                <a:latin typeface="Arial Black"/>
                <a:cs typeface="Arial Black"/>
              </a:rPr>
              <a:t>professores.</a:t>
            </a:r>
            <a:r>
              <a:rPr sz="1800" spc="-1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"/>
                <a:cs typeface="Arial"/>
              </a:rPr>
              <a:t>Embora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salários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mais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elevados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pudessem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atrair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candidatos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mais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capazes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para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profissão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longo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do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tempo,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30" dirty="0">
                <a:latin typeface="Arial Black"/>
                <a:cs typeface="Arial Black"/>
              </a:rPr>
              <a:t>aumentar</a:t>
            </a:r>
            <a:r>
              <a:rPr sz="1800" spc="30" dirty="0">
                <a:latin typeface="Arial Black"/>
                <a:cs typeface="Arial Black"/>
              </a:rPr>
              <a:t> </a:t>
            </a:r>
            <a:r>
              <a:rPr sz="1800" spc="-130" dirty="0">
                <a:latin typeface="Arial Black"/>
                <a:cs typeface="Arial Black"/>
              </a:rPr>
              <a:t>os</a:t>
            </a:r>
            <a:r>
              <a:rPr sz="1800" spc="-80" dirty="0">
                <a:latin typeface="Arial Black"/>
                <a:cs typeface="Arial Black"/>
              </a:rPr>
              <a:t> </a:t>
            </a:r>
            <a:r>
              <a:rPr sz="1800" spc="-70" dirty="0">
                <a:latin typeface="Arial Black"/>
                <a:cs typeface="Arial Black"/>
              </a:rPr>
              <a:t>salários</a:t>
            </a:r>
            <a:r>
              <a:rPr sz="1800" spc="-95" dirty="0">
                <a:latin typeface="Arial Black"/>
                <a:cs typeface="Arial Black"/>
              </a:rPr>
              <a:t> </a:t>
            </a:r>
            <a:r>
              <a:rPr sz="1800" spc="-55" dirty="0">
                <a:latin typeface="Arial Black"/>
                <a:cs typeface="Arial Black"/>
              </a:rPr>
              <a:t>não</a:t>
            </a:r>
            <a:r>
              <a:rPr sz="1800" spc="-120" dirty="0">
                <a:latin typeface="Arial Black"/>
                <a:cs typeface="Arial Black"/>
              </a:rPr>
              <a:t> </a:t>
            </a:r>
            <a:r>
              <a:rPr sz="1800" spc="-100" dirty="0">
                <a:latin typeface="Arial Black"/>
                <a:cs typeface="Arial Black"/>
              </a:rPr>
              <a:t>é</a:t>
            </a:r>
            <a:r>
              <a:rPr sz="1800" spc="-114" dirty="0">
                <a:latin typeface="Arial Black"/>
                <a:cs typeface="Arial Black"/>
              </a:rPr>
              <a:t> </a:t>
            </a:r>
            <a:r>
              <a:rPr sz="1800" spc="-35" dirty="0">
                <a:latin typeface="Arial Black"/>
                <a:cs typeface="Arial Black"/>
              </a:rPr>
              <a:t>uma</a:t>
            </a:r>
            <a:r>
              <a:rPr sz="1800" spc="-114" dirty="0">
                <a:latin typeface="Arial Black"/>
                <a:cs typeface="Arial Black"/>
              </a:rPr>
              <a:t> </a:t>
            </a:r>
            <a:r>
              <a:rPr sz="1800" spc="-90" dirty="0">
                <a:latin typeface="Arial Black"/>
                <a:cs typeface="Arial Black"/>
              </a:rPr>
              <a:t>solução</a:t>
            </a:r>
            <a:r>
              <a:rPr sz="1800" spc="-110" dirty="0">
                <a:latin typeface="Arial Black"/>
                <a:cs typeface="Arial Black"/>
              </a:rPr>
              <a:t> </a:t>
            </a:r>
            <a:r>
              <a:rPr sz="1800" spc="-45" dirty="0">
                <a:latin typeface="Arial Black"/>
                <a:cs typeface="Arial Black"/>
              </a:rPr>
              <a:t>rápida</a:t>
            </a:r>
            <a:r>
              <a:rPr sz="1800" spc="-95" dirty="0">
                <a:latin typeface="Arial Black"/>
                <a:cs typeface="Arial Black"/>
              </a:rPr>
              <a:t> </a:t>
            </a:r>
            <a:r>
              <a:rPr sz="1800" spc="-45" dirty="0">
                <a:latin typeface="Arial Black"/>
                <a:cs typeface="Arial Black"/>
              </a:rPr>
              <a:t>para</a:t>
            </a:r>
            <a:r>
              <a:rPr sz="1800" spc="-125" dirty="0">
                <a:latin typeface="Arial Black"/>
                <a:cs typeface="Arial Black"/>
              </a:rPr>
              <a:t> </a:t>
            </a:r>
            <a:r>
              <a:rPr sz="1800" spc="-80" dirty="0">
                <a:latin typeface="Arial Black"/>
                <a:cs typeface="Arial Black"/>
              </a:rPr>
              <a:t>deficiências</a:t>
            </a:r>
            <a:r>
              <a:rPr sz="1800" spc="-130" dirty="0">
                <a:latin typeface="Arial Black"/>
                <a:cs typeface="Arial Black"/>
              </a:rPr>
              <a:t> </a:t>
            </a:r>
            <a:r>
              <a:rPr sz="1800" spc="-55" dirty="0">
                <a:latin typeface="Arial Black"/>
                <a:cs typeface="Arial Black"/>
              </a:rPr>
              <a:t>de</a:t>
            </a:r>
            <a:r>
              <a:rPr sz="1800" spc="-155" dirty="0">
                <a:latin typeface="Arial Black"/>
                <a:cs typeface="Arial Black"/>
              </a:rPr>
              <a:t> </a:t>
            </a:r>
            <a:r>
              <a:rPr sz="1800" spc="-60" dirty="0">
                <a:latin typeface="Arial Black"/>
                <a:cs typeface="Arial Black"/>
              </a:rPr>
              <a:t>motivação</a:t>
            </a:r>
            <a:r>
              <a:rPr sz="1800" spc="-130" dirty="0">
                <a:latin typeface="Arial Black"/>
                <a:cs typeface="Arial Black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ou</a:t>
            </a:r>
            <a:r>
              <a:rPr sz="1800" spc="-40" dirty="0">
                <a:latin typeface="Arial Black"/>
                <a:cs typeface="Arial Black"/>
              </a:rPr>
              <a:t> </a:t>
            </a:r>
            <a:r>
              <a:rPr sz="1800" spc="-55" dirty="0">
                <a:latin typeface="Arial Black"/>
                <a:cs typeface="Arial Black"/>
              </a:rPr>
              <a:t>de</a:t>
            </a:r>
            <a:r>
              <a:rPr sz="1800" spc="-175" dirty="0">
                <a:latin typeface="Arial Black"/>
                <a:cs typeface="Arial Black"/>
              </a:rPr>
              <a:t> </a:t>
            </a:r>
            <a:r>
              <a:rPr sz="1800" spc="-75" dirty="0">
                <a:latin typeface="Arial Black"/>
                <a:cs typeface="Arial Black"/>
              </a:rPr>
              <a:t>esforço</a:t>
            </a:r>
            <a:r>
              <a:rPr sz="1800" spc="-75" dirty="0">
                <a:latin typeface="Arial"/>
                <a:cs typeface="Arial"/>
              </a:rPr>
              <a:t>.”</a:t>
            </a:r>
            <a:endParaRPr sz="1800">
              <a:latin typeface="Arial"/>
              <a:cs typeface="Arial"/>
            </a:endParaRPr>
          </a:p>
          <a:p>
            <a:pPr marL="3945890">
              <a:lnSpc>
                <a:spcPct val="100000"/>
              </a:lnSpc>
              <a:spcBef>
                <a:spcPts val="1535"/>
              </a:spcBef>
            </a:pPr>
            <a:r>
              <a:rPr sz="2000" dirty="0">
                <a:latin typeface="Calibri"/>
                <a:cs typeface="Calibri"/>
              </a:rPr>
              <a:t>Relatório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Learning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realize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education’s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promise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191125"/>
          </a:xfrm>
          <a:custGeom>
            <a:avLst/>
            <a:gdLst/>
            <a:ahLst/>
            <a:cxnLst/>
            <a:rect l="l" t="t" r="r" b="b"/>
            <a:pathLst>
              <a:path w="12192000" h="5191125">
                <a:moveTo>
                  <a:pt x="12192000" y="0"/>
                </a:moveTo>
                <a:lnTo>
                  <a:pt x="0" y="0"/>
                </a:lnTo>
                <a:lnTo>
                  <a:pt x="0" y="5191125"/>
                </a:lnTo>
                <a:lnTo>
                  <a:pt x="12192000" y="51911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7675" y="523811"/>
            <a:ext cx="11292205" cy="5701030"/>
            <a:chOff x="447675" y="523811"/>
            <a:chExt cx="11292205" cy="5701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75" y="523811"/>
              <a:ext cx="11291951" cy="57007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0075" y="552449"/>
              <a:ext cx="10991850" cy="5400675"/>
            </a:xfrm>
            <a:custGeom>
              <a:avLst/>
              <a:gdLst/>
              <a:ahLst/>
              <a:cxnLst/>
              <a:rect l="l" t="t" r="r" b="b"/>
              <a:pathLst>
                <a:path w="10991850" h="5400675">
                  <a:moveTo>
                    <a:pt x="10991850" y="0"/>
                  </a:moveTo>
                  <a:lnTo>
                    <a:pt x="0" y="0"/>
                  </a:lnTo>
                  <a:lnTo>
                    <a:pt x="0" y="5400675"/>
                  </a:lnTo>
                  <a:lnTo>
                    <a:pt x="10991850" y="5400675"/>
                  </a:lnTo>
                  <a:lnTo>
                    <a:pt x="10991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30600"/>
              </a:lnSpc>
              <a:spcBef>
                <a:spcPts val="75"/>
              </a:spcBef>
            </a:pPr>
            <a:r>
              <a:rPr dirty="0"/>
              <a:t>“O</a:t>
            </a:r>
            <a:r>
              <a:rPr spc="280" dirty="0"/>
              <a:t>  </a:t>
            </a:r>
            <a:r>
              <a:rPr spc="60" dirty="0"/>
              <a:t>que</a:t>
            </a:r>
            <a:r>
              <a:rPr spc="280" dirty="0"/>
              <a:t>  </a:t>
            </a:r>
            <a:r>
              <a:rPr dirty="0"/>
              <a:t>a</a:t>
            </a:r>
            <a:r>
              <a:rPr spc="280" dirty="0"/>
              <a:t>  </a:t>
            </a:r>
            <a:r>
              <a:rPr dirty="0"/>
              <a:t>evidência</a:t>
            </a:r>
            <a:r>
              <a:rPr spc="305" dirty="0"/>
              <a:t>  </a:t>
            </a:r>
            <a:r>
              <a:rPr spc="50" dirty="0"/>
              <a:t>mostra</a:t>
            </a:r>
            <a:r>
              <a:rPr spc="285" dirty="0"/>
              <a:t>  </a:t>
            </a:r>
            <a:r>
              <a:rPr dirty="0"/>
              <a:t>é</a:t>
            </a:r>
            <a:r>
              <a:rPr spc="290" dirty="0"/>
              <a:t>  </a:t>
            </a:r>
            <a:r>
              <a:rPr dirty="0"/>
              <a:t>que,</a:t>
            </a:r>
            <a:r>
              <a:rPr spc="270" dirty="0"/>
              <a:t>  </a:t>
            </a:r>
            <a:r>
              <a:rPr spc="60" dirty="0"/>
              <a:t>em</a:t>
            </a:r>
            <a:r>
              <a:rPr spc="285" dirty="0"/>
              <a:t>  </a:t>
            </a:r>
            <a:r>
              <a:rPr dirty="0"/>
              <a:t>países</a:t>
            </a:r>
            <a:r>
              <a:rPr spc="305" dirty="0"/>
              <a:t>  </a:t>
            </a:r>
            <a:r>
              <a:rPr spc="45" dirty="0"/>
              <a:t>em </a:t>
            </a:r>
            <a:r>
              <a:rPr dirty="0"/>
              <a:t>desenvolvimento,</a:t>
            </a:r>
            <a:r>
              <a:rPr spc="250" dirty="0"/>
              <a:t>  </a:t>
            </a:r>
            <a:r>
              <a:rPr dirty="0"/>
              <a:t>a</a:t>
            </a:r>
            <a:r>
              <a:rPr spc="250" dirty="0"/>
              <a:t>  </a:t>
            </a:r>
            <a:r>
              <a:rPr dirty="0"/>
              <a:t>instituição</a:t>
            </a:r>
            <a:r>
              <a:rPr spc="254" dirty="0"/>
              <a:t>  </a:t>
            </a:r>
            <a:r>
              <a:rPr spc="65" dirty="0"/>
              <a:t>de</a:t>
            </a:r>
            <a:r>
              <a:rPr spc="235" dirty="0"/>
              <a:t>  </a:t>
            </a:r>
            <a:r>
              <a:rPr dirty="0"/>
              <a:t>políticas</a:t>
            </a:r>
            <a:r>
              <a:rPr spc="270" dirty="0"/>
              <a:t>  </a:t>
            </a:r>
            <a:r>
              <a:rPr spc="65" dirty="0"/>
              <a:t>de</a:t>
            </a:r>
            <a:r>
              <a:rPr spc="235" dirty="0"/>
              <a:t>  </a:t>
            </a:r>
            <a:r>
              <a:rPr spc="-10" dirty="0"/>
              <a:t>bônus </a:t>
            </a:r>
            <a:r>
              <a:rPr dirty="0"/>
              <a:t>financeiro</a:t>
            </a:r>
            <a:r>
              <a:rPr spc="95" dirty="0"/>
              <a:t> </a:t>
            </a:r>
            <a:r>
              <a:rPr dirty="0"/>
              <a:t>para</a:t>
            </a:r>
            <a:r>
              <a:rPr spc="65" dirty="0"/>
              <a:t> </a:t>
            </a:r>
            <a:r>
              <a:rPr dirty="0"/>
              <a:t>professores</a:t>
            </a:r>
            <a:r>
              <a:rPr spc="145" dirty="0"/>
              <a:t> </a:t>
            </a:r>
            <a:r>
              <a:rPr spc="60" dirty="0"/>
              <a:t>produz</a:t>
            </a:r>
            <a:r>
              <a:rPr spc="160" dirty="0"/>
              <a:t> </a:t>
            </a:r>
            <a:r>
              <a:rPr dirty="0"/>
              <a:t>os</a:t>
            </a:r>
            <a:r>
              <a:rPr spc="140" dirty="0"/>
              <a:t> </a:t>
            </a:r>
            <a:r>
              <a:rPr dirty="0"/>
              <a:t>maiores</a:t>
            </a:r>
            <a:r>
              <a:rPr spc="120" dirty="0"/>
              <a:t> </a:t>
            </a:r>
            <a:r>
              <a:rPr dirty="0"/>
              <a:t>efeitos</a:t>
            </a:r>
            <a:r>
              <a:rPr spc="125" dirty="0"/>
              <a:t> </a:t>
            </a:r>
            <a:r>
              <a:rPr spc="45" dirty="0"/>
              <a:t>em </a:t>
            </a:r>
            <a:r>
              <a:rPr spc="65" dirty="0"/>
              <a:t>termos</a:t>
            </a:r>
            <a:r>
              <a:rPr spc="-50" dirty="0"/>
              <a:t> </a:t>
            </a:r>
            <a:r>
              <a:rPr spc="65" dirty="0"/>
              <a:t>de</a:t>
            </a:r>
            <a:r>
              <a:rPr spc="-85" dirty="0"/>
              <a:t> </a:t>
            </a:r>
            <a:r>
              <a:rPr spc="-10" dirty="0"/>
              <a:t>aprendizagem.”</a:t>
            </a:r>
          </a:p>
        </p:txBody>
      </p:sp>
      <p:sp>
        <p:nvSpPr>
          <p:cNvPr id="7" name="object 7"/>
          <p:cNvSpPr/>
          <p:nvPr/>
        </p:nvSpPr>
        <p:spPr>
          <a:xfrm>
            <a:off x="600075" y="6257925"/>
            <a:ext cx="11000740" cy="152400"/>
          </a:xfrm>
          <a:custGeom>
            <a:avLst/>
            <a:gdLst/>
            <a:ahLst/>
            <a:cxnLst/>
            <a:rect l="l" t="t" r="r" b="b"/>
            <a:pathLst>
              <a:path w="11000740" h="152400">
                <a:moveTo>
                  <a:pt x="0" y="152400"/>
                </a:moveTo>
                <a:lnTo>
                  <a:pt x="11000232" y="152400"/>
                </a:lnTo>
                <a:lnTo>
                  <a:pt x="11000232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99478" y="5091366"/>
            <a:ext cx="4293235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15900" algn="r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solidFill>
                  <a:srgbClr val="202429"/>
                </a:solidFill>
                <a:latin typeface="Arial"/>
                <a:cs typeface="Arial"/>
              </a:rPr>
              <a:t>Relatório</a:t>
            </a:r>
            <a:r>
              <a:rPr sz="1800" spc="-6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02429"/>
                </a:solidFill>
                <a:latin typeface="Arial"/>
                <a:cs typeface="Arial"/>
              </a:rPr>
              <a:t>Great</a:t>
            </a:r>
            <a:r>
              <a:rPr sz="1800" i="1" spc="1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02429"/>
                </a:solidFill>
                <a:latin typeface="Arial"/>
                <a:cs typeface="Arial"/>
              </a:rPr>
              <a:t>Teachers:</a:t>
            </a:r>
            <a:r>
              <a:rPr sz="1800" i="1" spc="-5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02429"/>
                </a:solidFill>
                <a:latin typeface="Arial"/>
                <a:cs typeface="Arial"/>
              </a:rPr>
              <a:t>How</a:t>
            </a:r>
            <a:r>
              <a:rPr sz="1800" i="1" spc="-3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02429"/>
                </a:solidFill>
                <a:latin typeface="Arial"/>
                <a:cs typeface="Arial"/>
              </a:rPr>
              <a:t>to</a:t>
            </a:r>
            <a:r>
              <a:rPr sz="1800" i="1" spc="-3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202429"/>
                </a:solidFill>
                <a:latin typeface="Arial"/>
                <a:cs typeface="Arial"/>
              </a:rPr>
              <a:t>Raise </a:t>
            </a:r>
            <a:r>
              <a:rPr sz="1800" i="1" dirty="0">
                <a:solidFill>
                  <a:srgbClr val="202429"/>
                </a:solidFill>
                <a:latin typeface="Arial"/>
                <a:cs typeface="Arial"/>
              </a:rPr>
              <a:t>Student</a:t>
            </a:r>
            <a:r>
              <a:rPr sz="1800" i="1" spc="-5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02429"/>
                </a:solidFill>
                <a:latin typeface="Arial"/>
                <a:cs typeface="Arial"/>
              </a:rPr>
              <a:t>Learning</a:t>
            </a:r>
            <a:r>
              <a:rPr sz="1800" i="1" spc="-2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02429"/>
                </a:solidFill>
                <a:latin typeface="Arial"/>
                <a:cs typeface="Arial"/>
              </a:rPr>
              <a:t>in</a:t>
            </a:r>
            <a:r>
              <a:rPr sz="1800" i="1" spc="-2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02429"/>
                </a:solidFill>
                <a:latin typeface="Arial"/>
                <a:cs typeface="Arial"/>
              </a:rPr>
              <a:t>Latin</a:t>
            </a:r>
            <a:r>
              <a:rPr sz="1800" i="1" spc="-2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02429"/>
                </a:solidFill>
                <a:latin typeface="Arial"/>
                <a:cs typeface="Arial"/>
              </a:rPr>
              <a:t>America</a:t>
            </a:r>
            <a:r>
              <a:rPr sz="1800" i="1" spc="-2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202429"/>
                </a:solidFill>
                <a:latin typeface="Arial"/>
                <a:cs typeface="Arial"/>
              </a:rPr>
              <a:t>and</a:t>
            </a:r>
            <a:r>
              <a:rPr sz="1800" i="1" spc="-1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202429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5"/>
              </a:spcBef>
            </a:pPr>
            <a:r>
              <a:rPr sz="1800" i="1" spc="-10" dirty="0">
                <a:solidFill>
                  <a:srgbClr val="202429"/>
                </a:solidFill>
                <a:latin typeface="Arial"/>
                <a:cs typeface="Arial"/>
              </a:rPr>
              <a:t>Caribbean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4475" y="2400300"/>
            <a:ext cx="1885950" cy="1885950"/>
            <a:chOff x="1514475" y="2400300"/>
            <a:chExt cx="1885950" cy="1885950"/>
          </a:xfrm>
        </p:grpSpPr>
        <p:sp>
          <p:nvSpPr>
            <p:cNvPr id="3" name="object 3"/>
            <p:cNvSpPr/>
            <p:nvPr/>
          </p:nvSpPr>
          <p:spPr>
            <a:xfrm>
              <a:off x="1514475" y="2400300"/>
              <a:ext cx="1885950" cy="1885950"/>
            </a:xfrm>
            <a:custGeom>
              <a:avLst/>
              <a:gdLst/>
              <a:ahLst/>
              <a:cxnLst/>
              <a:rect l="l" t="t" r="r" b="b"/>
              <a:pathLst>
                <a:path w="1885950" h="1885950">
                  <a:moveTo>
                    <a:pt x="1885950" y="0"/>
                  </a:moveTo>
                  <a:lnTo>
                    <a:pt x="560577" y="0"/>
                  </a:lnTo>
                  <a:lnTo>
                    <a:pt x="512205" y="2057"/>
                  </a:lnTo>
                  <a:lnTo>
                    <a:pt x="464976" y="8117"/>
                  </a:lnTo>
                  <a:lnTo>
                    <a:pt x="419058" y="18012"/>
                  </a:lnTo>
                  <a:lnTo>
                    <a:pt x="374620" y="31573"/>
                  </a:lnTo>
                  <a:lnTo>
                    <a:pt x="331830" y="48632"/>
                  </a:lnTo>
                  <a:lnTo>
                    <a:pt x="290856" y="69021"/>
                  </a:lnTo>
                  <a:lnTo>
                    <a:pt x="251867" y="92572"/>
                  </a:lnTo>
                  <a:lnTo>
                    <a:pt x="215030" y="119117"/>
                  </a:lnTo>
                  <a:lnTo>
                    <a:pt x="180514" y="148487"/>
                  </a:lnTo>
                  <a:lnTo>
                    <a:pt x="148487" y="180514"/>
                  </a:lnTo>
                  <a:lnTo>
                    <a:pt x="119117" y="215030"/>
                  </a:lnTo>
                  <a:lnTo>
                    <a:pt x="92572" y="251867"/>
                  </a:lnTo>
                  <a:lnTo>
                    <a:pt x="69021" y="290856"/>
                  </a:lnTo>
                  <a:lnTo>
                    <a:pt x="48632" y="331830"/>
                  </a:lnTo>
                  <a:lnTo>
                    <a:pt x="31573" y="374620"/>
                  </a:lnTo>
                  <a:lnTo>
                    <a:pt x="18012" y="419058"/>
                  </a:lnTo>
                  <a:lnTo>
                    <a:pt x="8117" y="464976"/>
                  </a:lnTo>
                  <a:lnTo>
                    <a:pt x="2057" y="512205"/>
                  </a:lnTo>
                  <a:lnTo>
                    <a:pt x="0" y="560577"/>
                  </a:lnTo>
                  <a:lnTo>
                    <a:pt x="0" y="1885950"/>
                  </a:lnTo>
                  <a:lnTo>
                    <a:pt x="1325372" y="1885950"/>
                  </a:lnTo>
                  <a:lnTo>
                    <a:pt x="1373744" y="1883892"/>
                  </a:lnTo>
                  <a:lnTo>
                    <a:pt x="1420973" y="1877832"/>
                  </a:lnTo>
                  <a:lnTo>
                    <a:pt x="1466891" y="1867937"/>
                  </a:lnTo>
                  <a:lnTo>
                    <a:pt x="1511329" y="1854376"/>
                  </a:lnTo>
                  <a:lnTo>
                    <a:pt x="1554119" y="1837317"/>
                  </a:lnTo>
                  <a:lnTo>
                    <a:pt x="1595093" y="1816928"/>
                  </a:lnTo>
                  <a:lnTo>
                    <a:pt x="1634082" y="1793377"/>
                  </a:lnTo>
                  <a:lnTo>
                    <a:pt x="1670919" y="1766832"/>
                  </a:lnTo>
                  <a:lnTo>
                    <a:pt x="1705435" y="1737462"/>
                  </a:lnTo>
                  <a:lnTo>
                    <a:pt x="1737462" y="1705435"/>
                  </a:lnTo>
                  <a:lnTo>
                    <a:pt x="1766832" y="1670919"/>
                  </a:lnTo>
                  <a:lnTo>
                    <a:pt x="1793377" y="1634082"/>
                  </a:lnTo>
                  <a:lnTo>
                    <a:pt x="1816928" y="1595093"/>
                  </a:lnTo>
                  <a:lnTo>
                    <a:pt x="1837317" y="1554119"/>
                  </a:lnTo>
                  <a:lnTo>
                    <a:pt x="1854376" y="1511329"/>
                  </a:lnTo>
                  <a:lnTo>
                    <a:pt x="1867937" y="1466891"/>
                  </a:lnTo>
                  <a:lnTo>
                    <a:pt x="1877832" y="1420973"/>
                  </a:lnTo>
                  <a:lnTo>
                    <a:pt x="1883892" y="1373744"/>
                  </a:lnTo>
                  <a:lnTo>
                    <a:pt x="1885950" y="1325372"/>
                  </a:lnTo>
                  <a:lnTo>
                    <a:pt x="18859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4050" y="2809875"/>
              <a:ext cx="1076325" cy="10763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50010" y="4863528"/>
            <a:ext cx="221869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dirty="0">
                <a:latin typeface="Calibri"/>
                <a:cs typeface="Calibri"/>
              </a:rPr>
              <a:t>ANÁLISE</a:t>
            </a:r>
            <a:r>
              <a:rPr sz="1850" spc="8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CONTEXTUAL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53025" y="2400300"/>
            <a:ext cx="1885950" cy="1885950"/>
            <a:chOff x="5153025" y="2400300"/>
            <a:chExt cx="1885950" cy="1885950"/>
          </a:xfrm>
        </p:grpSpPr>
        <p:sp>
          <p:nvSpPr>
            <p:cNvPr id="7" name="object 7"/>
            <p:cNvSpPr/>
            <p:nvPr/>
          </p:nvSpPr>
          <p:spPr>
            <a:xfrm>
              <a:off x="5153025" y="2400300"/>
              <a:ext cx="1885950" cy="1885950"/>
            </a:xfrm>
            <a:custGeom>
              <a:avLst/>
              <a:gdLst/>
              <a:ahLst/>
              <a:cxnLst/>
              <a:rect l="l" t="t" r="r" b="b"/>
              <a:pathLst>
                <a:path w="1885950" h="1885950">
                  <a:moveTo>
                    <a:pt x="1885950" y="0"/>
                  </a:moveTo>
                  <a:lnTo>
                    <a:pt x="560577" y="0"/>
                  </a:lnTo>
                  <a:lnTo>
                    <a:pt x="512205" y="2057"/>
                  </a:lnTo>
                  <a:lnTo>
                    <a:pt x="464976" y="8117"/>
                  </a:lnTo>
                  <a:lnTo>
                    <a:pt x="419058" y="18012"/>
                  </a:lnTo>
                  <a:lnTo>
                    <a:pt x="374620" y="31573"/>
                  </a:lnTo>
                  <a:lnTo>
                    <a:pt x="331830" y="48632"/>
                  </a:lnTo>
                  <a:lnTo>
                    <a:pt x="290856" y="69021"/>
                  </a:lnTo>
                  <a:lnTo>
                    <a:pt x="251867" y="92572"/>
                  </a:lnTo>
                  <a:lnTo>
                    <a:pt x="215030" y="119117"/>
                  </a:lnTo>
                  <a:lnTo>
                    <a:pt x="180514" y="148487"/>
                  </a:lnTo>
                  <a:lnTo>
                    <a:pt x="148487" y="180514"/>
                  </a:lnTo>
                  <a:lnTo>
                    <a:pt x="119117" y="215030"/>
                  </a:lnTo>
                  <a:lnTo>
                    <a:pt x="92572" y="251867"/>
                  </a:lnTo>
                  <a:lnTo>
                    <a:pt x="69021" y="290856"/>
                  </a:lnTo>
                  <a:lnTo>
                    <a:pt x="48632" y="331830"/>
                  </a:lnTo>
                  <a:lnTo>
                    <a:pt x="31573" y="374620"/>
                  </a:lnTo>
                  <a:lnTo>
                    <a:pt x="18012" y="419058"/>
                  </a:lnTo>
                  <a:lnTo>
                    <a:pt x="8117" y="464976"/>
                  </a:lnTo>
                  <a:lnTo>
                    <a:pt x="2057" y="512205"/>
                  </a:lnTo>
                  <a:lnTo>
                    <a:pt x="0" y="560577"/>
                  </a:lnTo>
                  <a:lnTo>
                    <a:pt x="0" y="1885950"/>
                  </a:lnTo>
                  <a:lnTo>
                    <a:pt x="1325372" y="1885950"/>
                  </a:lnTo>
                  <a:lnTo>
                    <a:pt x="1373744" y="1883892"/>
                  </a:lnTo>
                  <a:lnTo>
                    <a:pt x="1420973" y="1877832"/>
                  </a:lnTo>
                  <a:lnTo>
                    <a:pt x="1466891" y="1867937"/>
                  </a:lnTo>
                  <a:lnTo>
                    <a:pt x="1511329" y="1854376"/>
                  </a:lnTo>
                  <a:lnTo>
                    <a:pt x="1554119" y="1837317"/>
                  </a:lnTo>
                  <a:lnTo>
                    <a:pt x="1595093" y="1816928"/>
                  </a:lnTo>
                  <a:lnTo>
                    <a:pt x="1634082" y="1793377"/>
                  </a:lnTo>
                  <a:lnTo>
                    <a:pt x="1670919" y="1766832"/>
                  </a:lnTo>
                  <a:lnTo>
                    <a:pt x="1705435" y="1737462"/>
                  </a:lnTo>
                  <a:lnTo>
                    <a:pt x="1737462" y="1705435"/>
                  </a:lnTo>
                  <a:lnTo>
                    <a:pt x="1766832" y="1670919"/>
                  </a:lnTo>
                  <a:lnTo>
                    <a:pt x="1793377" y="1634082"/>
                  </a:lnTo>
                  <a:lnTo>
                    <a:pt x="1816928" y="1595093"/>
                  </a:lnTo>
                  <a:lnTo>
                    <a:pt x="1837317" y="1554119"/>
                  </a:lnTo>
                  <a:lnTo>
                    <a:pt x="1854376" y="1511329"/>
                  </a:lnTo>
                  <a:lnTo>
                    <a:pt x="1867937" y="1466891"/>
                  </a:lnTo>
                  <a:lnTo>
                    <a:pt x="1877832" y="1420973"/>
                  </a:lnTo>
                  <a:lnTo>
                    <a:pt x="1883892" y="1373744"/>
                  </a:lnTo>
                  <a:lnTo>
                    <a:pt x="1885950" y="1325372"/>
                  </a:lnTo>
                  <a:lnTo>
                    <a:pt x="18859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3075" y="2809875"/>
              <a:ext cx="1085850" cy="107632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70526" y="4863528"/>
            <a:ext cx="2256155" cy="597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6045">
              <a:lnSpc>
                <a:spcPct val="101400"/>
              </a:lnSpc>
              <a:spcBef>
                <a:spcPts val="95"/>
              </a:spcBef>
            </a:pPr>
            <a:r>
              <a:rPr sz="1850" dirty="0">
                <a:latin typeface="Calibri"/>
                <a:cs typeface="Calibri"/>
              </a:rPr>
              <a:t>PROPOR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OBJETIVOS, </a:t>
            </a:r>
            <a:r>
              <a:rPr sz="1850" dirty="0">
                <a:latin typeface="Calibri"/>
                <a:cs typeface="Calibri"/>
              </a:rPr>
              <a:t>ESTRATÉGIAS</a:t>
            </a:r>
            <a:r>
              <a:rPr sz="1850" spc="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E</a:t>
            </a:r>
            <a:r>
              <a:rPr sz="1850" spc="12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METAS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91575" y="2400300"/>
            <a:ext cx="1885950" cy="1885950"/>
            <a:chOff x="8791575" y="2400300"/>
            <a:chExt cx="1885950" cy="1885950"/>
          </a:xfrm>
        </p:grpSpPr>
        <p:sp>
          <p:nvSpPr>
            <p:cNvPr id="11" name="object 11"/>
            <p:cNvSpPr/>
            <p:nvPr/>
          </p:nvSpPr>
          <p:spPr>
            <a:xfrm>
              <a:off x="8791575" y="2400300"/>
              <a:ext cx="1885950" cy="1885950"/>
            </a:xfrm>
            <a:custGeom>
              <a:avLst/>
              <a:gdLst/>
              <a:ahLst/>
              <a:cxnLst/>
              <a:rect l="l" t="t" r="r" b="b"/>
              <a:pathLst>
                <a:path w="1885950" h="1885950">
                  <a:moveTo>
                    <a:pt x="1885950" y="0"/>
                  </a:moveTo>
                  <a:lnTo>
                    <a:pt x="560577" y="0"/>
                  </a:lnTo>
                  <a:lnTo>
                    <a:pt x="512205" y="2057"/>
                  </a:lnTo>
                  <a:lnTo>
                    <a:pt x="464976" y="8117"/>
                  </a:lnTo>
                  <a:lnTo>
                    <a:pt x="419058" y="18012"/>
                  </a:lnTo>
                  <a:lnTo>
                    <a:pt x="374620" y="31573"/>
                  </a:lnTo>
                  <a:lnTo>
                    <a:pt x="331830" y="48632"/>
                  </a:lnTo>
                  <a:lnTo>
                    <a:pt x="290856" y="69021"/>
                  </a:lnTo>
                  <a:lnTo>
                    <a:pt x="251867" y="92572"/>
                  </a:lnTo>
                  <a:lnTo>
                    <a:pt x="215030" y="119117"/>
                  </a:lnTo>
                  <a:lnTo>
                    <a:pt x="180514" y="148487"/>
                  </a:lnTo>
                  <a:lnTo>
                    <a:pt x="148487" y="180514"/>
                  </a:lnTo>
                  <a:lnTo>
                    <a:pt x="119117" y="215030"/>
                  </a:lnTo>
                  <a:lnTo>
                    <a:pt x="92572" y="251867"/>
                  </a:lnTo>
                  <a:lnTo>
                    <a:pt x="69021" y="290856"/>
                  </a:lnTo>
                  <a:lnTo>
                    <a:pt x="48632" y="331830"/>
                  </a:lnTo>
                  <a:lnTo>
                    <a:pt x="31573" y="374620"/>
                  </a:lnTo>
                  <a:lnTo>
                    <a:pt x="18012" y="419058"/>
                  </a:lnTo>
                  <a:lnTo>
                    <a:pt x="8117" y="464976"/>
                  </a:lnTo>
                  <a:lnTo>
                    <a:pt x="2057" y="512205"/>
                  </a:lnTo>
                  <a:lnTo>
                    <a:pt x="0" y="560577"/>
                  </a:lnTo>
                  <a:lnTo>
                    <a:pt x="0" y="1885950"/>
                  </a:lnTo>
                  <a:lnTo>
                    <a:pt x="1325372" y="1885950"/>
                  </a:lnTo>
                  <a:lnTo>
                    <a:pt x="1373744" y="1883892"/>
                  </a:lnTo>
                  <a:lnTo>
                    <a:pt x="1420973" y="1877832"/>
                  </a:lnTo>
                  <a:lnTo>
                    <a:pt x="1466891" y="1867937"/>
                  </a:lnTo>
                  <a:lnTo>
                    <a:pt x="1511329" y="1854376"/>
                  </a:lnTo>
                  <a:lnTo>
                    <a:pt x="1554119" y="1837317"/>
                  </a:lnTo>
                  <a:lnTo>
                    <a:pt x="1595093" y="1816928"/>
                  </a:lnTo>
                  <a:lnTo>
                    <a:pt x="1634082" y="1793377"/>
                  </a:lnTo>
                  <a:lnTo>
                    <a:pt x="1670919" y="1766832"/>
                  </a:lnTo>
                  <a:lnTo>
                    <a:pt x="1705435" y="1737462"/>
                  </a:lnTo>
                  <a:lnTo>
                    <a:pt x="1737462" y="1705435"/>
                  </a:lnTo>
                  <a:lnTo>
                    <a:pt x="1766832" y="1670919"/>
                  </a:lnTo>
                  <a:lnTo>
                    <a:pt x="1793377" y="1634082"/>
                  </a:lnTo>
                  <a:lnTo>
                    <a:pt x="1816928" y="1595093"/>
                  </a:lnTo>
                  <a:lnTo>
                    <a:pt x="1837317" y="1554119"/>
                  </a:lnTo>
                  <a:lnTo>
                    <a:pt x="1854376" y="1511329"/>
                  </a:lnTo>
                  <a:lnTo>
                    <a:pt x="1867937" y="1466891"/>
                  </a:lnTo>
                  <a:lnTo>
                    <a:pt x="1877832" y="1420973"/>
                  </a:lnTo>
                  <a:lnTo>
                    <a:pt x="1883892" y="1373744"/>
                  </a:lnTo>
                  <a:lnTo>
                    <a:pt x="1885950" y="1325372"/>
                  </a:lnTo>
                  <a:lnTo>
                    <a:pt x="18859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91625" y="2809875"/>
              <a:ext cx="1076325" cy="107632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234933" y="4863528"/>
            <a:ext cx="2997835" cy="597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7980" marR="5080" indent="-335915">
              <a:lnSpc>
                <a:spcPct val="101400"/>
              </a:lnSpc>
              <a:spcBef>
                <a:spcPts val="95"/>
              </a:spcBef>
            </a:pPr>
            <a:r>
              <a:rPr sz="1850" dirty="0">
                <a:latin typeface="Calibri"/>
                <a:cs typeface="Calibri"/>
              </a:rPr>
              <a:t>CONSOLIDAR</a:t>
            </a:r>
            <a:r>
              <a:rPr sz="1850" spc="12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UMA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PROPOSTA </a:t>
            </a:r>
            <a:r>
              <a:rPr sz="1850" dirty="0">
                <a:latin typeface="Calibri"/>
                <a:cs typeface="Calibri"/>
              </a:rPr>
              <a:t>PARA</a:t>
            </a:r>
            <a:r>
              <a:rPr sz="1850" spc="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</a:t>
            </a:r>
            <a:r>
              <a:rPr sz="1850" spc="1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PNE</a:t>
            </a:r>
            <a:r>
              <a:rPr sz="1850" spc="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2024-</a:t>
            </a:r>
            <a:r>
              <a:rPr sz="1850" spc="-20" dirty="0">
                <a:latin typeface="Calibri"/>
                <a:cs typeface="Calibri"/>
              </a:rPr>
              <a:t>2034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17575" y="641032"/>
            <a:ext cx="4249420" cy="815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150" spc="-325" dirty="0">
                <a:solidFill>
                  <a:srgbClr val="3E3E3E"/>
                </a:solidFill>
              </a:rPr>
              <a:t>Escopo</a:t>
            </a:r>
            <a:r>
              <a:rPr sz="5150" spc="80" dirty="0">
                <a:solidFill>
                  <a:srgbClr val="3E3E3E"/>
                </a:solidFill>
              </a:rPr>
              <a:t> </a:t>
            </a:r>
            <a:r>
              <a:rPr sz="5150" spc="-495" dirty="0">
                <a:solidFill>
                  <a:srgbClr val="3E3E3E"/>
                </a:solidFill>
              </a:rPr>
              <a:t>do</a:t>
            </a:r>
            <a:r>
              <a:rPr sz="5150" spc="80" dirty="0">
                <a:solidFill>
                  <a:srgbClr val="3E3E3E"/>
                </a:solidFill>
              </a:rPr>
              <a:t> </a:t>
            </a:r>
            <a:r>
              <a:rPr sz="5150" spc="-325" dirty="0">
                <a:solidFill>
                  <a:srgbClr val="3E3E3E"/>
                </a:solidFill>
              </a:rPr>
              <a:t>projeto</a:t>
            </a:r>
            <a:endParaRPr sz="51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324475"/>
              <a:ext cx="12192000" cy="733425"/>
            </a:xfrm>
            <a:custGeom>
              <a:avLst/>
              <a:gdLst/>
              <a:ahLst/>
              <a:cxnLst/>
              <a:rect l="l" t="t" r="r" b="b"/>
              <a:pathLst>
                <a:path w="12192000" h="733425">
                  <a:moveTo>
                    <a:pt x="1219200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2192000" y="7334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47540" y="5351779"/>
            <a:ext cx="33756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80" dirty="0">
                <a:solidFill>
                  <a:srgbClr val="585858"/>
                </a:solidFill>
                <a:latin typeface="Calibri"/>
                <a:cs typeface="Calibri"/>
              </a:rPr>
              <a:t>Prioridades:</a:t>
            </a:r>
            <a:r>
              <a:rPr sz="360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270" dirty="0">
                <a:solidFill>
                  <a:srgbClr val="585858"/>
                </a:solidFill>
                <a:latin typeface="Calibri"/>
                <a:cs typeface="Calibri"/>
              </a:rPr>
              <a:t>Ponto</a:t>
            </a:r>
            <a:r>
              <a:rPr sz="36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5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59473"/>
            <a:ext cx="12192000" cy="5795645"/>
            <a:chOff x="0" y="359473"/>
            <a:chExt cx="12192000" cy="5795645"/>
          </a:xfrm>
        </p:grpSpPr>
        <p:sp>
          <p:nvSpPr>
            <p:cNvPr id="7" name="object 7"/>
            <p:cNvSpPr/>
            <p:nvPr/>
          </p:nvSpPr>
          <p:spPr>
            <a:xfrm>
              <a:off x="0" y="5238750"/>
              <a:ext cx="12192000" cy="895350"/>
            </a:xfrm>
            <a:custGeom>
              <a:avLst/>
              <a:gdLst/>
              <a:ahLst/>
              <a:cxnLst/>
              <a:rect l="l" t="t" r="r" b="b"/>
              <a:pathLst>
                <a:path w="12192000" h="895350">
                  <a:moveTo>
                    <a:pt x="0" y="0"/>
                  </a:moveTo>
                  <a:lnTo>
                    <a:pt x="12192000" y="0"/>
                  </a:lnTo>
                </a:path>
                <a:path w="12192000" h="895350">
                  <a:moveTo>
                    <a:pt x="0" y="895350"/>
                  </a:moveTo>
                  <a:lnTo>
                    <a:pt x="12192000" y="895350"/>
                  </a:lnTo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1451" y="371284"/>
              <a:ext cx="777367" cy="2997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6001" y="377126"/>
              <a:ext cx="1766951" cy="2922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2294" y="377126"/>
              <a:ext cx="829309" cy="2922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0217" y="423227"/>
              <a:ext cx="168910" cy="2461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6851" y="365442"/>
              <a:ext cx="1585976" cy="33921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59980" y="381889"/>
              <a:ext cx="337185" cy="283210"/>
            </a:xfrm>
            <a:custGeom>
              <a:avLst/>
              <a:gdLst/>
              <a:ahLst/>
              <a:cxnLst/>
              <a:rect l="l" t="t" r="r" b="b"/>
              <a:pathLst>
                <a:path w="337184" h="283209">
                  <a:moveTo>
                    <a:pt x="332294" y="86487"/>
                  </a:moveTo>
                  <a:lnTo>
                    <a:pt x="259842" y="86487"/>
                  </a:lnTo>
                  <a:lnTo>
                    <a:pt x="262763" y="88264"/>
                  </a:lnTo>
                  <a:lnTo>
                    <a:pt x="264541" y="91948"/>
                  </a:lnTo>
                  <a:lnTo>
                    <a:pt x="266319" y="95503"/>
                  </a:lnTo>
                  <a:lnTo>
                    <a:pt x="267208" y="103377"/>
                  </a:lnTo>
                  <a:lnTo>
                    <a:pt x="267208" y="124713"/>
                  </a:lnTo>
                  <a:lnTo>
                    <a:pt x="213697" y="158273"/>
                  </a:lnTo>
                  <a:lnTo>
                    <a:pt x="202048" y="163957"/>
                  </a:lnTo>
                  <a:lnTo>
                    <a:pt x="180461" y="197082"/>
                  </a:lnTo>
                  <a:lnTo>
                    <a:pt x="179959" y="208914"/>
                  </a:lnTo>
                  <a:lnTo>
                    <a:pt x="180012" y="228473"/>
                  </a:lnTo>
                  <a:lnTo>
                    <a:pt x="188531" y="265820"/>
                  </a:lnTo>
                  <a:lnTo>
                    <a:pt x="228726" y="282701"/>
                  </a:lnTo>
                  <a:lnTo>
                    <a:pt x="237998" y="282701"/>
                  </a:lnTo>
                  <a:lnTo>
                    <a:pt x="269113" y="258190"/>
                  </a:lnTo>
                  <a:lnTo>
                    <a:pt x="336803" y="258190"/>
                  </a:lnTo>
                  <a:lnTo>
                    <a:pt x="336803" y="242188"/>
                  </a:lnTo>
                  <a:lnTo>
                    <a:pt x="252095" y="242188"/>
                  </a:lnTo>
                  <a:lnTo>
                    <a:pt x="249047" y="240537"/>
                  </a:lnTo>
                  <a:lnTo>
                    <a:pt x="245999" y="233680"/>
                  </a:lnTo>
                  <a:lnTo>
                    <a:pt x="245237" y="226060"/>
                  </a:lnTo>
                  <a:lnTo>
                    <a:pt x="245237" y="203835"/>
                  </a:lnTo>
                  <a:lnTo>
                    <a:pt x="245999" y="197082"/>
                  </a:lnTo>
                  <a:lnTo>
                    <a:pt x="246125" y="195961"/>
                  </a:lnTo>
                  <a:lnTo>
                    <a:pt x="267208" y="169925"/>
                  </a:lnTo>
                  <a:lnTo>
                    <a:pt x="336803" y="169925"/>
                  </a:lnTo>
                  <a:lnTo>
                    <a:pt x="336697" y="152273"/>
                  </a:lnTo>
                  <a:lnTo>
                    <a:pt x="336573" y="138684"/>
                  </a:lnTo>
                  <a:lnTo>
                    <a:pt x="336534" y="137074"/>
                  </a:lnTo>
                  <a:lnTo>
                    <a:pt x="335867" y="116982"/>
                  </a:lnTo>
                  <a:lnTo>
                    <a:pt x="334905" y="103377"/>
                  </a:lnTo>
                  <a:lnTo>
                    <a:pt x="334806" y="101981"/>
                  </a:lnTo>
                  <a:lnTo>
                    <a:pt x="334714" y="100681"/>
                  </a:lnTo>
                  <a:lnTo>
                    <a:pt x="333121" y="89153"/>
                  </a:lnTo>
                  <a:lnTo>
                    <a:pt x="332294" y="86487"/>
                  </a:lnTo>
                  <a:close/>
                </a:path>
                <a:path w="337184" h="283209">
                  <a:moveTo>
                    <a:pt x="336803" y="258190"/>
                  </a:moveTo>
                  <a:lnTo>
                    <a:pt x="269113" y="258190"/>
                  </a:lnTo>
                  <a:lnTo>
                    <a:pt x="269113" y="278511"/>
                  </a:lnTo>
                  <a:lnTo>
                    <a:pt x="336803" y="278511"/>
                  </a:lnTo>
                  <a:lnTo>
                    <a:pt x="336803" y="258190"/>
                  </a:lnTo>
                  <a:close/>
                </a:path>
                <a:path w="337184" h="283209">
                  <a:moveTo>
                    <a:pt x="336803" y="169925"/>
                  </a:moveTo>
                  <a:lnTo>
                    <a:pt x="267208" y="169925"/>
                  </a:lnTo>
                  <a:lnTo>
                    <a:pt x="267208" y="228473"/>
                  </a:lnTo>
                  <a:lnTo>
                    <a:pt x="266573" y="235458"/>
                  </a:lnTo>
                  <a:lnTo>
                    <a:pt x="265302" y="238251"/>
                  </a:lnTo>
                  <a:lnTo>
                    <a:pt x="263905" y="240919"/>
                  </a:lnTo>
                  <a:lnTo>
                    <a:pt x="261112" y="242188"/>
                  </a:lnTo>
                  <a:lnTo>
                    <a:pt x="336803" y="242188"/>
                  </a:lnTo>
                  <a:lnTo>
                    <a:pt x="336803" y="169925"/>
                  </a:lnTo>
                  <a:close/>
                </a:path>
                <a:path w="337184" h="283209">
                  <a:moveTo>
                    <a:pt x="258445" y="46100"/>
                  </a:moveTo>
                  <a:lnTo>
                    <a:pt x="242554" y="46884"/>
                  </a:lnTo>
                  <a:lnTo>
                    <a:pt x="243875" y="46884"/>
                  </a:lnTo>
                  <a:lnTo>
                    <a:pt x="231790" y="48863"/>
                  </a:lnTo>
                  <a:lnTo>
                    <a:pt x="195262" y="68929"/>
                  </a:lnTo>
                  <a:lnTo>
                    <a:pt x="180340" y="110837"/>
                  </a:lnTo>
                  <a:lnTo>
                    <a:pt x="179959" y="123316"/>
                  </a:lnTo>
                  <a:lnTo>
                    <a:pt x="179959" y="138684"/>
                  </a:lnTo>
                  <a:lnTo>
                    <a:pt x="245237" y="138684"/>
                  </a:lnTo>
                  <a:lnTo>
                    <a:pt x="245320" y="100681"/>
                  </a:lnTo>
                  <a:lnTo>
                    <a:pt x="245654" y="95503"/>
                  </a:lnTo>
                  <a:lnTo>
                    <a:pt x="245745" y="94107"/>
                  </a:lnTo>
                  <a:lnTo>
                    <a:pt x="247935" y="88264"/>
                  </a:lnTo>
                  <a:lnTo>
                    <a:pt x="248030" y="88011"/>
                  </a:lnTo>
                  <a:lnTo>
                    <a:pt x="250951" y="86487"/>
                  </a:lnTo>
                  <a:lnTo>
                    <a:pt x="332294" y="86487"/>
                  </a:lnTo>
                  <a:lnTo>
                    <a:pt x="330428" y="80460"/>
                  </a:lnTo>
                  <a:lnTo>
                    <a:pt x="301611" y="53119"/>
                  </a:lnTo>
                  <a:lnTo>
                    <a:pt x="274992" y="46884"/>
                  </a:lnTo>
                  <a:lnTo>
                    <a:pt x="258445" y="46100"/>
                  </a:lnTo>
                  <a:close/>
                </a:path>
                <a:path w="337184" h="283209">
                  <a:moveTo>
                    <a:pt x="56134" y="46100"/>
                  </a:moveTo>
                  <a:lnTo>
                    <a:pt x="47498" y="46100"/>
                  </a:lnTo>
                  <a:lnTo>
                    <a:pt x="39477" y="46624"/>
                  </a:lnTo>
                  <a:lnTo>
                    <a:pt x="5588" y="66421"/>
                  </a:lnTo>
                  <a:lnTo>
                    <a:pt x="970" y="87757"/>
                  </a:lnTo>
                  <a:lnTo>
                    <a:pt x="857" y="88646"/>
                  </a:lnTo>
                  <a:lnTo>
                    <a:pt x="230" y="98678"/>
                  </a:lnTo>
                  <a:lnTo>
                    <a:pt x="0" y="111125"/>
                  </a:lnTo>
                  <a:lnTo>
                    <a:pt x="0" y="217932"/>
                  </a:lnTo>
                  <a:lnTo>
                    <a:pt x="147" y="226060"/>
                  </a:lnTo>
                  <a:lnTo>
                    <a:pt x="214" y="229719"/>
                  </a:lnTo>
                  <a:lnTo>
                    <a:pt x="10668" y="268477"/>
                  </a:lnTo>
                  <a:lnTo>
                    <a:pt x="46609" y="282701"/>
                  </a:lnTo>
                  <a:lnTo>
                    <a:pt x="54737" y="282701"/>
                  </a:lnTo>
                  <a:lnTo>
                    <a:pt x="90677" y="262000"/>
                  </a:lnTo>
                  <a:lnTo>
                    <a:pt x="160274" y="262000"/>
                  </a:lnTo>
                  <a:lnTo>
                    <a:pt x="160274" y="242188"/>
                  </a:lnTo>
                  <a:lnTo>
                    <a:pt x="75692" y="242188"/>
                  </a:lnTo>
                  <a:lnTo>
                    <a:pt x="73025" y="240791"/>
                  </a:lnTo>
                  <a:lnTo>
                    <a:pt x="70230" y="234950"/>
                  </a:lnTo>
                  <a:lnTo>
                    <a:pt x="69686" y="229719"/>
                  </a:lnTo>
                  <a:lnTo>
                    <a:pt x="69596" y="98678"/>
                  </a:lnTo>
                  <a:lnTo>
                    <a:pt x="70146" y="93725"/>
                  </a:lnTo>
                  <a:lnTo>
                    <a:pt x="70230" y="92963"/>
                  </a:lnTo>
                  <a:lnTo>
                    <a:pt x="71754" y="90424"/>
                  </a:lnTo>
                  <a:lnTo>
                    <a:pt x="73151" y="87757"/>
                  </a:lnTo>
                  <a:lnTo>
                    <a:pt x="75946" y="86487"/>
                  </a:lnTo>
                  <a:lnTo>
                    <a:pt x="160274" y="86487"/>
                  </a:lnTo>
                  <a:lnTo>
                    <a:pt x="160274" y="64643"/>
                  </a:lnTo>
                  <a:lnTo>
                    <a:pt x="90677" y="64643"/>
                  </a:lnTo>
                  <a:lnTo>
                    <a:pt x="84836" y="58547"/>
                  </a:lnTo>
                  <a:lnTo>
                    <a:pt x="78359" y="53848"/>
                  </a:lnTo>
                  <a:lnTo>
                    <a:pt x="71247" y="50673"/>
                  </a:lnTo>
                  <a:lnTo>
                    <a:pt x="64008" y="47625"/>
                  </a:lnTo>
                  <a:lnTo>
                    <a:pt x="56134" y="46100"/>
                  </a:lnTo>
                  <a:close/>
                </a:path>
                <a:path w="337184" h="283209">
                  <a:moveTo>
                    <a:pt x="160274" y="262000"/>
                  </a:moveTo>
                  <a:lnTo>
                    <a:pt x="90677" y="262000"/>
                  </a:lnTo>
                  <a:lnTo>
                    <a:pt x="90677" y="278511"/>
                  </a:lnTo>
                  <a:lnTo>
                    <a:pt x="160274" y="278511"/>
                  </a:lnTo>
                  <a:lnTo>
                    <a:pt x="160274" y="262000"/>
                  </a:lnTo>
                  <a:close/>
                </a:path>
                <a:path w="337184" h="283209">
                  <a:moveTo>
                    <a:pt x="160274" y="86487"/>
                  </a:moveTo>
                  <a:lnTo>
                    <a:pt x="84327" y="86487"/>
                  </a:lnTo>
                  <a:lnTo>
                    <a:pt x="87122" y="88011"/>
                  </a:lnTo>
                  <a:lnTo>
                    <a:pt x="88519" y="90805"/>
                  </a:lnTo>
                  <a:lnTo>
                    <a:pt x="90043" y="93725"/>
                  </a:lnTo>
                  <a:lnTo>
                    <a:pt x="90605" y="98678"/>
                  </a:lnTo>
                  <a:lnTo>
                    <a:pt x="90677" y="226060"/>
                  </a:lnTo>
                  <a:lnTo>
                    <a:pt x="89916" y="234061"/>
                  </a:lnTo>
                  <a:lnTo>
                    <a:pt x="88519" y="237362"/>
                  </a:lnTo>
                  <a:lnTo>
                    <a:pt x="86936" y="240791"/>
                  </a:lnTo>
                  <a:lnTo>
                    <a:pt x="86741" y="240791"/>
                  </a:lnTo>
                  <a:lnTo>
                    <a:pt x="83947" y="242188"/>
                  </a:lnTo>
                  <a:lnTo>
                    <a:pt x="160274" y="242188"/>
                  </a:lnTo>
                  <a:lnTo>
                    <a:pt x="160274" y="86487"/>
                  </a:lnTo>
                  <a:close/>
                </a:path>
                <a:path w="337184" h="283209">
                  <a:moveTo>
                    <a:pt x="160274" y="0"/>
                  </a:moveTo>
                  <a:lnTo>
                    <a:pt x="90677" y="0"/>
                  </a:lnTo>
                  <a:lnTo>
                    <a:pt x="90677" y="64643"/>
                  </a:lnTo>
                  <a:lnTo>
                    <a:pt x="160274" y="64643"/>
                  </a:lnTo>
                  <a:lnTo>
                    <a:pt x="160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59980" y="381889"/>
              <a:ext cx="337185" cy="283210"/>
            </a:xfrm>
            <a:custGeom>
              <a:avLst/>
              <a:gdLst/>
              <a:ahLst/>
              <a:cxnLst/>
              <a:rect l="l" t="t" r="r" b="b"/>
              <a:pathLst>
                <a:path w="337184" h="283209">
                  <a:moveTo>
                    <a:pt x="267208" y="169925"/>
                  </a:moveTo>
                  <a:lnTo>
                    <a:pt x="245237" y="203835"/>
                  </a:lnTo>
                  <a:lnTo>
                    <a:pt x="245237" y="214249"/>
                  </a:lnTo>
                  <a:lnTo>
                    <a:pt x="245237" y="226060"/>
                  </a:lnTo>
                  <a:lnTo>
                    <a:pt x="245999" y="233680"/>
                  </a:lnTo>
                  <a:lnTo>
                    <a:pt x="247523" y="237109"/>
                  </a:lnTo>
                  <a:lnTo>
                    <a:pt x="249047" y="240537"/>
                  </a:lnTo>
                  <a:lnTo>
                    <a:pt x="252095" y="242188"/>
                  </a:lnTo>
                  <a:lnTo>
                    <a:pt x="256667" y="242188"/>
                  </a:lnTo>
                  <a:lnTo>
                    <a:pt x="261112" y="242188"/>
                  </a:lnTo>
                  <a:lnTo>
                    <a:pt x="263905" y="240919"/>
                  </a:lnTo>
                  <a:lnTo>
                    <a:pt x="265302" y="238251"/>
                  </a:lnTo>
                  <a:lnTo>
                    <a:pt x="266573" y="235458"/>
                  </a:lnTo>
                  <a:lnTo>
                    <a:pt x="267208" y="228473"/>
                  </a:lnTo>
                  <a:lnTo>
                    <a:pt x="267208" y="216915"/>
                  </a:lnTo>
                  <a:lnTo>
                    <a:pt x="267208" y="169925"/>
                  </a:lnTo>
                  <a:close/>
                </a:path>
                <a:path w="337184" h="283209">
                  <a:moveTo>
                    <a:pt x="80010" y="86487"/>
                  </a:moveTo>
                  <a:lnTo>
                    <a:pt x="75946" y="86487"/>
                  </a:lnTo>
                  <a:lnTo>
                    <a:pt x="73151" y="87757"/>
                  </a:lnTo>
                  <a:lnTo>
                    <a:pt x="71754" y="90424"/>
                  </a:lnTo>
                  <a:lnTo>
                    <a:pt x="70230" y="92963"/>
                  </a:lnTo>
                  <a:lnTo>
                    <a:pt x="69596" y="98678"/>
                  </a:lnTo>
                  <a:lnTo>
                    <a:pt x="69596" y="107696"/>
                  </a:lnTo>
                  <a:lnTo>
                    <a:pt x="69596" y="219583"/>
                  </a:lnTo>
                  <a:lnTo>
                    <a:pt x="69596" y="228853"/>
                  </a:lnTo>
                  <a:lnTo>
                    <a:pt x="70230" y="234950"/>
                  </a:lnTo>
                  <a:lnTo>
                    <a:pt x="71627" y="237871"/>
                  </a:lnTo>
                  <a:lnTo>
                    <a:pt x="73025" y="240791"/>
                  </a:lnTo>
                  <a:lnTo>
                    <a:pt x="75692" y="242188"/>
                  </a:lnTo>
                  <a:lnTo>
                    <a:pt x="79501" y="242188"/>
                  </a:lnTo>
                  <a:lnTo>
                    <a:pt x="83947" y="242188"/>
                  </a:lnTo>
                  <a:lnTo>
                    <a:pt x="86995" y="240664"/>
                  </a:lnTo>
                  <a:lnTo>
                    <a:pt x="88519" y="237362"/>
                  </a:lnTo>
                  <a:lnTo>
                    <a:pt x="89916" y="234061"/>
                  </a:lnTo>
                  <a:lnTo>
                    <a:pt x="90677" y="226060"/>
                  </a:lnTo>
                  <a:lnTo>
                    <a:pt x="90677" y="213360"/>
                  </a:lnTo>
                  <a:lnTo>
                    <a:pt x="90677" y="107696"/>
                  </a:lnTo>
                  <a:lnTo>
                    <a:pt x="90677" y="99313"/>
                  </a:lnTo>
                  <a:lnTo>
                    <a:pt x="90043" y="93725"/>
                  </a:lnTo>
                  <a:lnTo>
                    <a:pt x="88519" y="90805"/>
                  </a:lnTo>
                  <a:lnTo>
                    <a:pt x="87122" y="88011"/>
                  </a:lnTo>
                  <a:lnTo>
                    <a:pt x="84327" y="86487"/>
                  </a:lnTo>
                  <a:lnTo>
                    <a:pt x="80010" y="86487"/>
                  </a:lnTo>
                  <a:close/>
                </a:path>
                <a:path w="337184" h="283209">
                  <a:moveTo>
                    <a:pt x="258445" y="46100"/>
                  </a:moveTo>
                  <a:lnTo>
                    <a:pt x="301611" y="53119"/>
                  </a:lnTo>
                  <a:lnTo>
                    <a:pt x="330428" y="80460"/>
                  </a:lnTo>
                  <a:lnTo>
                    <a:pt x="336567" y="138070"/>
                  </a:lnTo>
                  <a:lnTo>
                    <a:pt x="336803" y="163957"/>
                  </a:lnTo>
                  <a:lnTo>
                    <a:pt x="336803" y="278511"/>
                  </a:lnTo>
                  <a:lnTo>
                    <a:pt x="269113" y="278511"/>
                  </a:lnTo>
                  <a:lnTo>
                    <a:pt x="269113" y="258190"/>
                  </a:lnTo>
                  <a:lnTo>
                    <a:pt x="264922" y="266319"/>
                  </a:lnTo>
                  <a:lnTo>
                    <a:pt x="259334" y="272541"/>
                  </a:lnTo>
                  <a:lnTo>
                    <a:pt x="252729" y="276606"/>
                  </a:lnTo>
                  <a:lnTo>
                    <a:pt x="245999" y="280670"/>
                  </a:lnTo>
                  <a:lnTo>
                    <a:pt x="237998" y="282701"/>
                  </a:lnTo>
                  <a:lnTo>
                    <a:pt x="228726" y="282701"/>
                  </a:lnTo>
                  <a:lnTo>
                    <a:pt x="188531" y="265820"/>
                  </a:lnTo>
                  <a:lnTo>
                    <a:pt x="179959" y="227584"/>
                  </a:lnTo>
                  <a:lnTo>
                    <a:pt x="179959" y="208914"/>
                  </a:lnTo>
                  <a:lnTo>
                    <a:pt x="193607" y="169132"/>
                  </a:lnTo>
                  <a:lnTo>
                    <a:pt x="228219" y="152273"/>
                  </a:lnTo>
                  <a:lnTo>
                    <a:pt x="243292" y="146079"/>
                  </a:lnTo>
                  <a:lnTo>
                    <a:pt x="254412" y="141017"/>
                  </a:lnTo>
                  <a:lnTo>
                    <a:pt x="261580" y="137074"/>
                  </a:lnTo>
                  <a:lnTo>
                    <a:pt x="264795" y="134238"/>
                  </a:lnTo>
                  <a:lnTo>
                    <a:pt x="266446" y="131063"/>
                  </a:lnTo>
                  <a:lnTo>
                    <a:pt x="267208" y="124713"/>
                  </a:lnTo>
                  <a:lnTo>
                    <a:pt x="267208" y="115315"/>
                  </a:lnTo>
                  <a:lnTo>
                    <a:pt x="267208" y="103377"/>
                  </a:lnTo>
                  <a:lnTo>
                    <a:pt x="266319" y="95503"/>
                  </a:lnTo>
                  <a:lnTo>
                    <a:pt x="264541" y="91948"/>
                  </a:lnTo>
                  <a:lnTo>
                    <a:pt x="262763" y="88264"/>
                  </a:lnTo>
                  <a:lnTo>
                    <a:pt x="259842" y="86487"/>
                  </a:lnTo>
                  <a:lnTo>
                    <a:pt x="255650" y="86487"/>
                  </a:lnTo>
                  <a:lnTo>
                    <a:pt x="250951" y="86487"/>
                  </a:lnTo>
                  <a:lnTo>
                    <a:pt x="248030" y="88011"/>
                  </a:lnTo>
                  <a:lnTo>
                    <a:pt x="246888" y="91059"/>
                  </a:lnTo>
                  <a:lnTo>
                    <a:pt x="245745" y="94107"/>
                  </a:lnTo>
                  <a:lnTo>
                    <a:pt x="245237" y="101981"/>
                  </a:lnTo>
                  <a:lnTo>
                    <a:pt x="245237" y="114681"/>
                  </a:lnTo>
                  <a:lnTo>
                    <a:pt x="245237" y="138684"/>
                  </a:lnTo>
                  <a:lnTo>
                    <a:pt x="179959" y="138684"/>
                  </a:lnTo>
                  <a:lnTo>
                    <a:pt x="179959" y="123316"/>
                  </a:lnTo>
                  <a:lnTo>
                    <a:pt x="186054" y="82423"/>
                  </a:lnTo>
                  <a:lnTo>
                    <a:pt x="220493" y="52316"/>
                  </a:lnTo>
                  <a:lnTo>
                    <a:pt x="244445" y="46791"/>
                  </a:lnTo>
                  <a:lnTo>
                    <a:pt x="258445" y="46100"/>
                  </a:lnTo>
                  <a:close/>
                </a:path>
                <a:path w="337184" h="283209">
                  <a:moveTo>
                    <a:pt x="90677" y="0"/>
                  </a:moveTo>
                  <a:lnTo>
                    <a:pt x="160274" y="0"/>
                  </a:lnTo>
                  <a:lnTo>
                    <a:pt x="160274" y="278511"/>
                  </a:lnTo>
                  <a:lnTo>
                    <a:pt x="90677" y="278511"/>
                  </a:lnTo>
                  <a:lnTo>
                    <a:pt x="90677" y="262000"/>
                  </a:lnTo>
                  <a:lnTo>
                    <a:pt x="85653" y="266832"/>
                  </a:lnTo>
                  <a:lnTo>
                    <a:pt x="54737" y="282701"/>
                  </a:lnTo>
                  <a:lnTo>
                    <a:pt x="46609" y="282701"/>
                  </a:lnTo>
                  <a:lnTo>
                    <a:pt x="10668" y="268477"/>
                  </a:lnTo>
                  <a:lnTo>
                    <a:pt x="214" y="229719"/>
                  </a:lnTo>
                  <a:lnTo>
                    <a:pt x="0" y="217932"/>
                  </a:lnTo>
                  <a:lnTo>
                    <a:pt x="0" y="111125"/>
                  </a:lnTo>
                  <a:lnTo>
                    <a:pt x="5588" y="66421"/>
                  </a:lnTo>
                  <a:lnTo>
                    <a:pt x="39477" y="46624"/>
                  </a:lnTo>
                  <a:lnTo>
                    <a:pt x="47498" y="46100"/>
                  </a:lnTo>
                  <a:lnTo>
                    <a:pt x="56134" y="46100"/>
                  </a:lnTo>
                  <a:lnTo>
                    <a:pt x="90677" y="64643"/>
                  </a:lnTo>
                  <a:lnTo>
                    <a:pt x="90677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80667" y="359473"/>
              <a:ext cx="1435735" cy="3695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90951" y="365442"/>
              <a:ext cx="963294" cy="303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50" y="1200150"/>
            <a:ext cx="8229600" cy="5181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5915" y="581342"/>
            <a:ext cx="115347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gráfico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mostra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alunos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Pedagogia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têm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médias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menores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no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Exame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Nacional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do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Ensino </a:t>
            </a:r>
            <a:r>
              <a:rPr sz="1800" dirty="0">
                <a:latin typeface="Arial"/>
                <a:cs typeface="Arial"/>
              </a:rPr>
              <a:t>Médio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–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Enem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324475"/>
              <a:ext cx="12192000" cy="733425"/>
            </a:xfrm>
            <a:custGeom>
              <a:avLst/>
              <a:gdLst/>
              <a:ahLst/>
              <a:cxnLst/>
              <a:rect l="l" t="t" r="r" b="b"/>
              <a:pathLst>
                <a:path w="12192000" h="733425">
                  <a:moveTo>
                    <a:pt x="1219200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2192000" y="7334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99869" y="5370829"/>
            <a:ext cx="927100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90" dirty="0">
                <a:solidFill>
                  <a:srgbClr val="585858"/>
                </a:solidFill>
                <a:latin typeface="Calibri"/>
                <a:cs typeface="Calibri"/>
              </a:rPr>
              <a:t>Tripé</a:t>
            </a:r>
            <a:r>
              <a:rPr sz="36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265" dirty="0">
                <a:solidFill>
                  <a:srgbClr val="585858"/>
                </a:solidFill>
                <a:latin typeface="Calibri"/>
                <a:cs typeface="Calibri"/>
              </a:rPr>
              <a:t>humanizado</a:t>
            </a:r>
            <a:r>
              <a:rPr sz="3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90" dirty="0">
                <a:solidFill>
                  <a:srgbClr val="585858"/>
                </a:solidFill>
                <a:latin typeface="Calibri"/>
                <a:cs typeface="Calibri"/>
              </a:rPr>
              <a:t>para</a:t>
            </a:r>
            <a:r>
              <a:rPr sz="360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38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3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175" dirty="0">
                <a:solidFill>
                  <a:srgbClr val="585858"/>
                </a:solidFill>
                <a:latin typeface="Calibri"/>
                <a:cs typeface="Calibri"/>
              </a:rPr>
              <a:t>magistério</a:t>
            </a:r>
            <a:r>
              <a:rPr sz="360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254" dirty="0">
                <a:solidFill>
                  <a:srgbClr val="585858"/>
                </a:solidFill>
                <a:latin typeface="Calibri"/>
                <a:cs typeface="Calibri"/>
              </a:rPr>
              <a:t>da</a:t>
            </a:r>
            <a:r>
              <a:rPr sz="36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225" dirty="0">
                <a:solidFill>
                  <a:srgbClr val="585858"/>
                </a:solidFill>
                <a:latin typeface="Calibri"/>
                <a:cs typeface="Calibri"/>
              </a:rPr>
              <a:t>educação</a:t>
            </a:r>
            <a:r>
              <a:rPr sz="3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spc="-65" dirty="0">
                <a:solidFill>
                  <a:srgbClr val="585858"/>
                </a:solidFill>
                <a:latin typeface="Calibri"/>
                <a:cs typeface="Calibri"/>
              </a:rPr>
              <a:t>básica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01676"/>
            <a:ext cx="12192000" cy="5953125"/>
            <a:chOff x="0" y="201676"/>
            <a:chExt cx="12192000" cy="5953125"/>
          </a:xfrm>
        </p:grpSpPr>
        <p:sp>
          <p:nvSpPr>
            <p:cNvPr id="7" name="object 7"/>
            <p:cNvSpPr/>
            <p:nvPr/>
          </p:nvSpPr>
          <p:spPr>
            <a:xfrm>
              <a:off x="0" y="5238749"/>
              <a:ext cx="12192000" cy="895350"/>
            </a:xfrm>
            <a:custGeom>
              <a:avLst/>
              <a:gdLst/>
              <a:ahLst/>
              <a:cxnLst/>
              <a:rect l="l" t="t" r="r" b="b"/>
              <a:pathLst>
                <a:path w="12192000" h="895350">
                  <a:moveTo>
                    <a:pt x="0" y="0"/>
                  </a:moveTo>
                  <a:lnTo>
                    <a:pt x="12192000" y="0"/>
                  </a:lnTo>
                </a:path>
                <a:path w="12192000" h="895350">
                  <a:moveTo>
                    <a:pt x="0" y="895350"/>
                  </a:moveTo>
                  <a:lnTo>
                    <a:pt x="12192000" y="895350"/>
                  </a:lnTo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43476" y="214376"/>
              <a:ext cx="7591425" cy="4829175"/>
            </a:xfrm>
            <a:custGeom>
              <a:avLst/>
              <a:gdLst/>
              <a:ahLst/>
              <a:cxnLst/>
              <a:rect l="l" t="t" r="r" b="b"/>
              <a:pathLst>
                <a:path w="7591425" h="4829175">
                  <a:moveTo>
                    <a:pt x="7591425" y="0"/>
                  </a:moveTo>
                  <a:lnTo>
                    <a:pt x="0" y="0"/>
                  </a:lnTo>
                  <a:lnTo>
                    <a:pt x="0" y="4829175"/>
                  </a:lnTo>
                  <a:lnTo>
                    <a:pt x="7591425" y="4829175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rgbClr val="FFFFFF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43476" y="214376"/>
              <a:ext cx="7591425" cy="4829175"/>
            </a:xfrm>
            <a:custGeom>
              <a:avLst/>
              <a:gdLst/>
              <a:ahLst/>
              <a:cxnLst/>
              <a:rect l="l" t="t" r="r" b="b"/>
              <a:pathLst>
                <a:path w="7591425" h="4829175">
                  <a:moveTo>
                    <a:pt x="0" y="4829175"/>
                  </a:moveTo>
                  <a:lnTo>
                    <a:pt x="7591425" y="4829175"/>
                  </a:lnTo>
                  <a:lnTo>
                    <a:pt x="7591425" y="0"/>
                  </a:lnTo>
                  <a:lnTo>
                    <a:pt x="0" y="0"/>
                  </a:lnTo>
                  <a:lnTo>
                    <a:pt x="0" y="4829175"/>
                  </a:lnTo>
                  <a:close/>
                </a:path>
              </a:pathLst>
            </a:custGeom>
            <a:ln w="254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21834" y="219392"/>
            <a:ext cx="7444105" cy="1782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25"/>
              </a:spcBef>
            </a:pPr>
            <a:r>
              <a:rPr sz="2300" spc="-80" dirty="0">
                <a:latin typeface="Arial Black"/>
                <a:cs typeface="Arial Black"/>
              </a:rPr>
              <a:t>Por</a:t>
            </a:r>
            <a:r>
              <a:rPr sz="2300" spc="85" dirty="0">
                <a:latin typeface="Arial Black"/>
                <a:cs typeface="Arial Black"/>
              </a:rPr>
              <a:t> </a:t>
            </a:r>
            <a:r>
              <a:rPr sz="2300" spc="-130" dirty="0">
                <a:latin typeface="Arial Black"/>
                <a:cs typeface="Arial Black"/>
              </a:rPr>
              <a:t>décadas,</a:t>
            </a:r>
            <a:r>
              <a:rPr sz="2300" spc="105" dirty="0">
                <a:latin typeface="Arial Black"/>
                <a:cs typeface="Arial Black"/>
              </a:rPr>
              <a:t> </a:t>
            </a:r>
            <a:r>
              <a:rPr sz="2300" spc="-110" dirty="0">
                <a:latin typeface="Arial Black"/>
                <a:cs typeface="Arial Black"/>
              </a:rPr>
              <a:t>os</a:t>
            </a:r>
            <a:r>
              <a:rPr sz="2300" spc="55" dirty="0">
                <a:latin typeface="Arial Black"/>
                <a:cs typeface="Arial Black"/>
              </a:rPr>
              <a:t> </a:t>
            </a:r>
            <a:r>
              <a:rPr sz="2300" spc="-65" dirty="0">
                <a:latin typeface="Arial Black"/>
                <a:cs typeface="Arial Black"/>
              </a:rPr>
              <a:t>jovens</a:t>
            </a:r>
            <a:r>
              <a:rPr sz="2300" spc="70" dirty="0">
                <a:latin typeface="Arial Black"/>
                <a:cs typeface="Arial Black"/>
              </a:rPr>
              <a:t> </a:t>
            </a:r>
            <a:r>
              <a:rPr sz="2300" spc="-80" dirty="0">
                <a:latin typeface="Arial Black"/>
                <a:cs typeface="Arial Black"/>
              </a:rPr>
              <a:t>aspirantes</a:t>
            </a:r>
            <a:r>
              <a:rPr sz="2300" spc="135" dirty="0">
                <a:latin typeface="Arial Black"/>
                <a:cs typeface="Arial Black"/>
              </a:rPr>
              <a:t> </a:t>
            </a:r>
            <a:r>
              <a:rPr sz="2300" spc="-95" dirty="0">
                <a:latin typeface="Arial Black"/>
                <a:cs typeface="Arial Black"/>
              </a:rPr>
              <a:t>a</a:t>
            </a:r>
            <a:r>
              <a:rPr sz="2300" spc="95" dirty="0">
                <a:latin typeface="Arial Black"/>
                <a:cs typeface="Arial Black"/>
              </a:rPr>
              <a:t> </a:t>
            </a:r>
            <a:r>
              <a:rPr sz="2300" spc="-80" dirty="0">
                <a:latin typeface="Arial Black"/>
                <a:cs typeface="Arial Black"/>
              </a:rPr>
              <a:t>professores</a:t>
            </a:r>
            <a:r>
              <a:rPr sz="2300" spc="-95" dirty="0">
                <a:latin typeface="Arial Black"/>
                <a:cs typeface="Arial Black"/>
              </a:rPr>
              <a:t> </a:t>
            </a:r>
            <a:r>
              <a:rPr sz="2300" spc="-70" dirty="0">
                <a:latin typeface="Arial Black"/>
                <a:cs typeface="Arial Black"/>
              </a:rPr>
              <a:t>que</a:t>
            </a:r>
            <a:r>
              <a:rPr sz="2300" spc="459" dirty="0">
                <a:latin typeface="Arial Black"/>
                <a:cs typeface="Arial Black"/>
              </a:rPr>
              <a:t> </a:t>
            </a:r>
            <a:r>
              <a:rPr sz="2300" spc="-40" dirty="0">
                <a:latin typeface="Arial Black"/>
                <a:cs typeface="Arial Black"/>
              </a:rPr>
              <a:t>querem</a:t>
            </a:r>
            <a:r>
              <a:rPr sz="2300" spc="390" dirty="0">
                <a:latin typeface="Arial Black"/>
                <a:cs typeface="Arial Black"/>
              </a:rPr>
              <a:t> </a:t>
            </a:r>
            <a:r>
              <a:rPr sz="2300" spc="-80" dirty="0">
                <a:latin typeface="Arial Black"/>
                <a:cs typeface="Arial Black"/>
              </a:rPr>
              <a:t>ingressar</a:t>
            </a:r>
            <a:r>
              <a:rPr sz="2300" spc="465" dirty="0">
                <a:latin typeface="Arial Black"/>
                <a:cs typeface="Arial Black"/>
              </a:rPr>
              <a:t> </a:t>
            </a:r>
            <a:r>
              <a:rPr sz="2300" spc="-10" dirty="0">
                <a:latin typeface="Arial Black"/>
                <a:cs typeface="Arial Black"/>
              </a:rPr>
              <a:t>no</a:t>
            </a:r>
            <a:r>
              <a:rPr sz="2300" spc="405" dirty="0">
                <a:latin typeface="Arial Black"/>
                <a:cs typeface="Arial Black"/>
              </a:rPr>
              <a:t> </a:t>
            </a:r>
            <a:r>
              <a:rPr sz="2300" spc="-65" dirty="0">
                <a:latin typeface="Arial Black"/>
                <a:cs typeface="Arial Black"/>
              </a:rPr>
              <a:t>magistério</a:t>
            </a:r>
            <a:r>
              <a:rPr sz="2300" spc="465" dirty="0">
                <a:latin typeface="Arial Black"/>
                <a:cs typeface="Arial Black"/>
              </a:rPr>
              <a:t> </a:t>
            </a:r>
            <a:r>
              <a:rPr sz="2300" spc="-55" dirty="0">
                <a:latin typeface="Arial Black"/>
                <a:cs typeface="Arial Black"/>
              </a:rPr>
              <a:t>brasileiro</a:t>
            </a:r>
            <a:r>
              <a:rPr sz="2300" spc="-35" dirty="0">
                <a:latin typeface="Arial Black"/>
                <a:cs typeface="Arial Black"/>
              </a:rPr>
              <a:t> </a:t>
            </a:r>
            <a:r>
              <a:rPr sz="2300" spc="-30" dirty="0">
                <a:latin typeface="Arial Black"/>
                <a:cs typeface="Arial Black"/>
              </a:rPr>
              <a:t>têm</a:t>
            </a:r>
            <a:r>
              <a:rPr sz="2300" spc="-180" dirty="0">
                <a:latin typeface="Arial Black"/>
                <a:cs typeface="Arial Black"/>
              </a:rPr>
              <a:t> </a:t>
            </a:r>
            <a:r>
              <a:rPr sz="2300" spc="-85" dirty="0">
                <a:latin typeface="Arial Black"/>
                <a:cs typeface="Arial Black"/>
              </a:rPr>
              <a:t>sido</a:t>
            </a:r>
            <a:r>
              <a:rPr sz="2300" spc="-190" dirty="0">
                <a:latin typeface="Arial Black"/>
                <a:cs typeface="Arial Black"/>
              </a:rPr>
              <a:t> </a:t>
            </a:r>
            <a:r>
              <a:rPr sz="2300" spc="-100" dirty="0">
                <a:latin typeface="Arial Black"/>
                <a:cs typeface="Arial Black"/>
              </a:rPr>
              <a:t>deixados</a:t>
            </a:r>
            <a:r>
              <a:rPr sz="2300" spc="-155" dirty="0">
                <a:latin typeface="Arial Black"/>
                <a:cs typeface="Arial Black"/>
              </a:rPr>
              <a:t> </a:t>
            </a:r>
            <a:r>
              <a:rPr sz="2300" spc="-95" dirty="0">
                <a:latin typeface="Arial Black"/>
                <a:cs typeface="Arial Black"/>
              </a:rPr>
              <a:t>à</a:t>
            </a:r>
            <a:r>
              <a:rPr sz="2300" spc="-180" dirty="0">
                <a:latin typeface="Arial Black"/>
                <a:cs typeface="Arial Black"/>
              </a:rPr>
              <a:t> </a:t>
            </a:r>
            <a:r>
              <a:rPr sz="2300" spc="-35" dirty="0">
                <a:latin typeface="Arial Black"/>
                <a:cs typeface="Arial Black"/>
              </a:rPr>
              <a:t>própria</a:t>
            </a:r>
            <a:r>
              <a:rPr sz="2300" spc="-210" dirty="0">
                <a:latin typeface="Arial Black"/>
                <a:cs typeface="Arial Black"/>
              </a:rPr>
              <a:t> </a:t>
            </a:r>
            <a:r>
              <a:rPr sz="2300" spc="-70" dirty="0">
                <a:latin typeface="Arial Black"/>
                <a:cs typeface="Arial Black"/>
              </a:rPr>
              <a:t>sorte.</a:t>
            </a:r>
            <a:r>
              <a:rPr sz="2300" spc="-180" dirty="0">
                <a:latin typeface="Arial Black"/>
                <a:cs typeface="Arial Black"/>
              </a:rPr>
              <a:t> </a:t>
            </a:r>
            <a:r>
              <a:rPr sz="2300" spc="-55" dirty="0">
                <a:latin typeface="Arial Black"/>
                <a:cs typeface="Arial Black"/>
              </a:rPr>
              <a:t>Não</a:t>
            </a:r>
            <a:r>
              <a:rPr sz="2300" spc="-210" dirty="0">
                <a:latin typeface="Arial Black"/>
                <a:cs typeface="Arial Black"/>
              </a:rPr>
              <a:t> </a:t>
            </a:r>
            <a:r>
              <a:rPr sz="2300" spc="-85" dirty="0">
                <a:latin typeface="Arial Black"/>
                <a:cs typeface="Arial Black"/>
              </a:rPr>
              <a:t>existe</a:t>
            </a:r>
            <a:r>
              <a:rPr sz="2300" spc="-185" dirty="0">
                <a:latin typeface="Arial Black"/>
                <a:cs typeface="Arial Black"/>
              </a:rPr>
              <a:t> </a:t>
            </a:r>
            <a:r>
              <a:rPr sz="2300" spc="30" dirty="0">
                <a:latin typeface="Arial Black"/>
                <a:cs typeface="Arial Black"/>
              </a:rPr>
              <a:t>um</a:t>
            </a:r>
            <a:r>
              <a:rPr sz="2300" spc="20" dirty="0">
                <a:latin typeface="Arial Black"/>
                <a:cs typeface="Arial Black"/>
              </a:rPr>
              <a:t> </a:t>
            </a:r>
            <a:r>
              <a:rPr sz="2300" spc="-40" dirty="0">
                <a:latin typeface="Arial Black"/>
                <a:cs typeface="Arial Black"/>
              </a:rPr>
              <a:t>olhar</a:t>
            </a:r>
            <a:r>
              <a:rPr sz="2300" spc="660" dirty="0">
                <a:latin typeface="Arial Black"/>
                <a:cs typeface="Arial Black"/>
              </a:rPr>
              <a:t> </a:t>
            </a:r>
            <a:r>
              <a:rPr sz="2300" spc="-100" dirty="0">
                <a:latin typeface="Arial Black"/>
                <a:cs typeface="Arial Black"/>
              </a:rPr>
              <a:t>atencioso</a:t>
            </a:r>
            <a:r>
              <a:rPr sz="2300" spc="670" dirty="0">
                <a:latin typeface="Arial Black"/>
                <a:cs typeface="Arial Black"/>
              </a:rPr>
              <a:t> </a:t>
            </a:r>
            <a:r>
              <a:rPr sz="2300" spc="-80" dirty="0">
                <a:latin typeface="Arial Black"/>
                <a:cs typeface="Arial Black"/>
              </a:rPr>
              <a:t>sobre</a:t>
            </a:r>
            <a:r>
              <a:rPr sz="2300" spc="645" dirty="0">
                <a:latin typeface="Arial Black"/>
                <a:cs typeface="Arial Black"/>
              </a:rPr>
              <a:t> </a:t>
            </a:r>
            <a:r>
              <a:rPr sz="2300" spc="-105" dirty="0">
                <a:latin typeface="Arial Black"/>
                <a:cs typeface="Arial Black"/>
              </a:rPr>
              <a:t>eles,</a:t>
            </a:r>
            <a:r>
              <a:rPr sz="2300" spc="665" dirty="0">
                <a:latin typeface="Arial Black"/>
                <a:cs typeface="Arial Black"/>
              </a:rPr>
              <a:t> </a:t>
            </a:r>
            <a:r>
              <a:rPr sz="2300" spc="-65" dirty="0">
                <a:latin typeface="Arial Black"/>
                <a:cs typeface="Arial Black"/>
              </a:rPr>
              <a:t>o</a:t>
            </a:r>
            <a:r>
              <a:rPr sz="2300" spc="650" dirty="0">
                <a:latin typeface="Arial Black"/>
                <a:cs typeface="Arial Black"/>
              </a:rPr>
              <a:t> </a:t>
            </a:r>
            <a:r>
              <a:rPr sz="2300" spc="-65" dirty="0">
                <a:latin typeface="Arial Black"/>
                <a:cs typeface="Arial Black"/>
              </a:rPr>
              <a:t>que</a:t>
            </a:r>
            <a:r>
              <a:rPr sz="2300" spc="665" dirty="0">
                <a:latin typeface="Arial Black"/>
                <a:cs typeface="Arial Black"/>
              </a:rPr>
              <a:t> </a:t>
            </a:r>
            <a:r>
              <a:rPr sz="2300" spc="-55" dirty="0">
                <a:latin typeface="Arial Black"/>
                <a:cs typeface="Arial Black"/>
              </a:rPr>
              <a:t>resulta</a:t>
            </a:r>
            <a:r>
              <a:rPr sz="2300" spc="675" dirty="0">
                <a:latin typeface="Arial Black"/>
                <a:cs typeface="Arial Black"/>
              </a:rPr>
              <a:t> </a:t>
            </a:r>
            <a:r>
              <a:rPr sz="2300" spc="-55" dirty="0">
                <a:latin typeface="Arial Black"/>
                <a:cs typeface="Arial Black"/>
              </a:rPr>
              <a:t>em</a:t>
            </a:r>
            <a:r>
              <a:rPr sz="2300" spc="-35" dirty="0">
                <a:latin typeface="Arial Black"/>
                <a:cs typeface="Arial Black"/>
              </a:rPr>
              <a:t> </a:t>
            </a:r>
            <a:r>
              <a:rPr sz="2300" spc="-80" dirty="0">
                <a:latin typeface="Arial Black"/>
                <a:cs typeface="Arial Black"/>
              </a:rPr>
              <a:t>formação</a:t>
            </a:r>
            <a:r>
              <a:rPr sz="2300" spc="-175" dirty="0">
                <a:latin typeface="Arial Black"/>
                <a:cs typeface="Arial Black"/>
              </a:rPr>
              <a:t> </a:t>
            </a:r>
            <a:r>
              <a:rPr sz="2300" spc="-80" dirty="0">
                <a:latin typeface="Arial Black"/>
                <a:cs typeface="Arial Black"/>
              </a:rPr>
              <a:t>precária</a:t>
            </a:r>
            <a:r>
              <a:rPr sz="2300" spc="-195" dirty="0">
                <a:latin typeface="Arial Black"/>
                <a:cs typeface="Arial Black"/>
              </a:rPr>
              <a:t> </a:t>
            </a:r>
            <a:r>
              <a:rPr sz="2300" spc="-110" dirty="0">
                <a:latin typeface="Arial Black"/>
                <a:cs typeface="Arial Black"/>
              </a:rPr>
              <a:t>e</a:t>
            </a:r>
            <a:r>
              <a:rPr sz="2300" spc="-180" dirty="0">
                <a:latin typeface="Arial Black"/>
                <a:cs typeface="Arial Black"/>
              </a:rPr>
              <a:t> </a:t>
            </a:r>
            <a:r>
              <a:rPr sz="2300" spc="-75" dirty="0">
                <a:latin typeface="Arial Black"/>
                <a:cs typeface="Arial Black"/>
              </a:rPr>
              <a:t>apoio</a:t>
            </a:r>
            <a:r>
              <a:rPr sz="2300" spc="-175" dirty="0">
                <a:latin typeface="Arial Black"/>
                <a:cs typeface="Arial Black"/>
              </a:rPr>
              <a:t> </a:t>
            </a:r>
            <a:r>
              <a:rPr sz="2300" spc="-65" dirty="0">
                <a:latin typeface="Arial Black"/>
                <a:cs typeface="Arial Black"/>
              </a:rPr>
              <a:t>inexistente.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1834" y="2327211"/>
            <a:ext cx="7439659" cy="2479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30"/>
              </a:spcBef>
            </a:pP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Para</a:t>
            </a:r>
            <a:r>
              <a:rPr sz="2300" spc="18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os</a:t>
            </a:r>
            <a:r>
              <a:rPr sz="2300" spc="1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spc="-25" dirty="0">
                <a:solidFill>
                  <a:srgbClr val="585858"/>
                </a:solidFill>
                <a:latin typeface="Arial Black"/>
                <a:cs typeface="Arial Black"/>
              </a:rPr>
              <a:t>docentes</a:t>
            </a:r>
            <a:r>
              <a:rPr sz="2300" spc="21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que</a:t>
            </a:r>
            <a:r>
              <a:rPr sz="2300" spc="20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já</a:t>
            </a:r>
            <a:r>
              <a:rPr sz="2300" spc="19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integram</a:t>
            </a:r>
            <a:r>
              <a:rPr sz="2300" spc="17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carreira</a:t>
            </a:r>
            <a:r>
              <a:rPr sz="2300" spc="18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spc="-25" dirty="0">
                <a:solidFill>
                  <a:srgbClr val="585858"/>
                </a:solidFill>
                <a:latin typeface="Arial Black"/>
                <a:cs typeface="Arial Black"/>
              </a:rPr>
              <a:t>do </a:t>
            </a:r>
            <a:r>
              <a:rPr sz="2300" spc="-40" dirty="0">
                <a:solidFill>
                  <a:srgbClr val="585858"/>
                </a:solidFill>
                <a:latin typeface="Arial Black"/>
                <a:cs typeface="Arial Black"/>
              </a:rPr>
              <a:t>magistério,</a:t>
            </a:r>
            <a:r>
              <a:rPr sz="2300" spc="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a</a:t>
            </a:r>
            <a:r>
              <a:rPr sz="2300" spc="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spc="-70" dirty="0">
                <a:solidFill>
                  <a:srgbClr val="585858"/>
                </a:solidFill>
                <a:latin typeface="Arial Black"/>
                <a:cs typeface="Arial Black"/>
              </a:rPr>
              <a:t>situação</a:t>
            </a:r>
            <a:r>
              <a:rPr sz="2300" spc="-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não</a:t>
            </a:r>
            <a:r>
              <a:rPr sz="2300" spc="-2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é</a:t>
            </a:r>
            <a:r>
              <a:rPr sz="2300" spc="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muito</a:t>
            </a:r>
            <a:r>
              <a:rPr sz="2300" spc="2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spc="-20" dirty="0">
                <a:solidFill>
                  <a:srgbClr val="585858"/>
                </a:solidFill>
                <a:latin typeface="Arial Black"/>
                <a:cs typeface="Arial Black"/>
              </a:rPr>
              <a:t>diferente.</a:t>
            </a:r>
            <a:r>
              <a:rPr sz="2300" spc="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spc="-50" dirty="0">
                <a:solidFill>
                  <a:srgbClr val="585858"/>
                </a:solidFill>
                <a:latin typeface="Arial Black"/>
                <a:cs typeface="Arial Black"/>
              </a:rPr>
              <a:t>A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estrutura</a:t>
            </a:r>
            <a:r>
              <a:rPr sz="2300" spc="3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de</a:t>
            </a:r>
            <a:r>
              <a:rPr sz="2300" spc="31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incentivos</a:t>
            </a:r>
            <a:r>
              <a:rPr sz="2300" spc="33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é</a:t>
            </a:r>
            <a:r>
              <a:rPr sz="2300" spc="33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insuficiente</a:t>
            </a:r>
            <a:r>
              <a:rPr sz="2300" spc="3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e</a:t>
            </a:r>
            <a:r>
              <a:rPr sz="2300" spc="33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spc="-10" dirty="0">
                <a:solidFill>
                  <a:srgbClr val="585858"/>
                </a:solidFill>
                <a:latin typeface="Arial Black"/>
                <a:cs typeface="Arial Black"/>
              </a:rPr>
              <a:t>falta </a:t>
            </a:r>
            <a:r>
              <a:rPr sz="2300" spc="-90" dirty="0">
                <a:solidFill>
                  <a:srgbClr val="585858"/>
                </a:solidFill>
                <a:latin typeface="Arial Black"/>
                <a:cs typeface="Arial Black"/>
              </a:rPr>
              <a:t>valorização</a:t>
            </a:r>
            <a:r>
              <a:rPr sz="2300" spc="-1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spc="-125" dirty="0">
                <a:solidFill>
                  <a:srgbClr val="585858"/>
                </a:solidFill>
                <a:latin typeface="Arial Black"/>
                <a:cs typeface="Arial Black"/>
              </a:rPr>
              <a:t>social</a:t>
            </a:r>
            <a:r>
              <a:rPr sz="2300" spc="-17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spc="-114" dirty="0">
                <a:solidFill>
                  <a:srgbClr val="585858"/>
                </a:solidFill>
                <a:latin typeface="Arial Black"/>
                <a:cs typeface="Arial Black"/>
              </a:rPr>
              <a:t>e</a:t>
            </a:r>
            <a:r>
              <a:rPr sz="2300" spc="-1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spc="-10" dirty="0">
                <a:solidFill>
                  <a:srgbClr val="585858"/>
                </a:solidFill>
                <a:latin typeface="Arial Black"/>
                <a:cs typeface="Arial Black"/>
              </a:rPr>
              <a:t>financeira.</a:t>
            </a:r>
            <a:endParaRPr sz="2300">
              <a:latin typeface="Arial Black"/>
              <a:cs typeface="Arial Black"/>
            </a:endParaRPr>
          </a:p>
          <a:p>
            <a:pPr marL="12700" marR="8255" algn="just">
              <a:lnSpc>
                <a:spcPts val="2700"/>
              </a:lnSpc>
              <a:spcBef>
                <a:spcPts val="2940"/>
              </a:spcBef>
            </a:pPr>
            <a:r>
              <a:rPr sz="2300" spc="-90" dirty="0">
                <a:solidFill>
                  <a:srgbClr val="585858"/>
                </a:solidFill>
                <a:latin typeface="Arial Black"/>
                <a:cs typeface="Arial Black"/>
              </a:rPr>
              <a:t>Propõe-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se,</a:t>
            </a:r>
            <a:r>
              <a:rPr sz="2300" spc="-2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portanto,</a:t>
            </a:r>
            <a:r>
              <a:rPr sz="2300" spc="-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o</a:t>
            </a:r>
            <a:r>
              <a:rPr sz="23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tripé</a:t>
            </a:r>
            <a:r>
              <a:rPr sz="2300" spc="-3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spc="-25" dirty="0">
                <a:solidFill>
                  <a:srgbClr val="585858"/>
                </a:solidFill>
                <a:latin typeface="Arial Black"/>
                <a:cs typeface="Arial Black"/>
              </a:rPr>
              <a:t>humanizado</a:t>
            </a:r>
            <a:r>
              <a:rPr sz="2300" spc="-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dirty="0">
                <a:solidFill>
                  <a:srgbClr val="585858"/>
                </a:solidFill>
                <a:latin typeface="Arial Black"/>
                <a:cs typeface="Arial Black"/>
              </a:rPr>
              <a:t>para</a:t>
            </a:r>
            <a:r>
              <a:rPr sz="2300" spc="-3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300" spc="-50" dirty="0">
                <a:solidFill>
                  <a:srgbClr val="585858"/>
                </a:solidFill>
                <a:latin typeface="Arial Black"/>
                <a:cs typeface="Arial Black"/>
              </a:rPr>
              <a:t>o </a:t>
            </a:r>
            <a:r>
              <a:rPr sz="2300" spc="-10" dirty="0">
                <a:solidFill>
                  <a:srgbClr val="585858"/>
                </a:solidFill>
                <a:latin typeface="Arial Black"/>
                <a:cs typeface="Arial Black"/>
              </a:rPr>
              <a:t>magistério.</a:t>
            </a:r>
            <a:endParaRPr sz="2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"/>
            <a:ext cx="12192000" cy="6858000"/>
            <a:chOff x="0" y="-2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"/>
              <a:ext cx="10544174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4450" y="0"/>
              <a:ext cx="706755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200518" y="1096263"/>
            <a:ext cx="4793615" cy="50292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ct val="91300"/>
              </a:lnSpc>
              <a:spcBef>
                <a:spcPts val="540"/>
              </a:spcBef>
            </a:pPr>
            <a:r>
              <a:rPr sz="3950" b="1" spc="-30" dirty="0">
                <a:latin typeface="Calibri"/>
                <a:cs typeface="Calibri"/>
              </a:rPr>
              <a:t>1)</a:t>
            </a:r>
            <a:r>
              <a:rPr sz="3950" b="1" spc="-185" dirty="0">
                <a:latin typeface="Calibri"/>
                <a:cs typeface="Calibri"/>
              </a:rPr>
              <a:t> </a:t>
            </a:r>
            <a:r>
              <a:rPr sz="3950" b="1" spc="-50" dirty="0">
                <a:latin typeface="Calibri"/>
                <a:cs typeface="Calibri"/>
              </a:rPr>
              <a:t>Dimensão</a:t>
            </a:r>
            <a:r>
              <a:rPr sz="3950" b="1" spc="-165" dirty="0">
                <a:latin typeface="Calibri"/>
                <a:cs typeface="Calibri"/>
              </a:rPr>
              <a:t> </a:t>
            </a:r>
            <a:r>
              <a:rPr sz="3950" b="1" spc="-10" dirty="0">
                <a:latin typeface="Calibri"/>
                <a:cs typeface="Calibri"/>
              </a:rPr>
              <a:t>apoio: </a:t>
            </a:r>
            <a:r>
              <a:rPr sz="3950" spc="-165" dirty="0">
                <a:latin typeface="Calibri"/>
                <a:cs typeface="Calibri"/>
              </a:rPr>
              <a:t>Garantir</a:t>
            </a:r>
            <a:r>
              <a:rPr sz="3950" spc="-5" dirty="0">
                <a:latin typeface="Calibri"/>
                <a:cs typeface="Calibri"/>
              </a:rPr>
              <a:t> </a:t>
            </a:r>
            <a:r>
              <a:rPr sz="3950" spc="-320" dirty="0">
                <a:latin typeface="Calibri"/>
                <a:cs typeface="Calibri"/>
              </a:rPr>
              <a:t>que</a:t>
            </a:r>
            <a:r>
              <a:rPr sz="3950" spc="45" dirty="0">
                <a:latin typeface="Calibri"/>
                <a:cs typeface="Calibri"/>
              </a:rPr>
              <a:t> </a:t>
            </a:r>
            <a:r>
              <a:rPr sz="3950" spc="-260" dirty="0">
                <a:latin typeface="Calibri"/>
                <a:cs typeface="Calibri"/>
              </a:rPr>
              <a:t>todos</a:t>
            </a:r>
            <a:r>
              <a:rPr sz="3950" spc="45" dirty="0">
                <a:latin typeface="Calibri"/>
                <a:cs typeface="Calibri"/>
              </a:rPr>
              <a:t> </a:t>
            </a:r>
            <a:r>
              <a:rPr sz="3950" spc="-25" dirty="0">
                <a:latin typeface="Calibri"/>
                <a:cs typeface="Calibri"/>
              </a:rPr>
              <a:t>os </a:t>
            </a:r>
            <a:r>
              <a:rPr sz="3950" spc="-204" dirty="0">
                <a:latin typeface="Calibri"/>
                <a:cs typeface="Calibri"/>
              </a:rPr>
              <a:t>estudantes</a:t>
            </a:r>
            <a:r>
              <a:rPr sz="3950" spc="10" dirty="0">
                <a:latin typeface="Calibri"/>
                <a:cs typeface="Calibri"/>
              </a:rPr>
              <a:t> </a:t>
            </a:r>
            <a:r>
              <a:rPr sz="3950" spc="-325" dirty="0">
                <a:latin typeface="Calibri"/>
                <a:cs typeface="Calibri"/>
              </a:rPr>
              <a:t>de </a:t>
            </a:r>
            <a:r>
              <a:rPr sz="3950" spc="-140" dirty="0">
                <a:latin typeface="Calibri"/>
                <a:cs typeface="Calibri"/>
              </a:rPr>
              <a:t>licenciatura,</a:t>
            </a:r>
            <a:r>
              <a:rPr sz="3950" spc="-15" dirty="0">
                <a:latin typeface="Calibri"/>
                <a:cs typeface="Calibri"/>
              </a:rPr>
              <a:t> </a:t>
            </a:r>
            <a:r>
              <a:rPr sz="3950" spc="-160" dirty="0">
                <a:latin typeface="Calibri"/>
                <a:cs typeface="Calibri"/>
              </a:rPr>
              <a:t>aspirantes</a:t>
            </a:r>
            <a:r>
              <a:rPr sz="3950" spc="5" dirty="0">
                <a:latin typeface="Calibri"/>
                <a:cs typeface="Calibri"/>
              </a:rPr>
              <a:t> </a:t>
            </a:r>
            <a:r>
              <a:rPr sz="3950" spc="-50" dirty="0">
                <a:latin typeface="Calibri"/>
                <a:cs typeface="Calibri"/>
              </a:rPr>
              <a:t>a </a:t>
            </a:r>
            <a:r>
              <a:rPr sz="3950" spc="-195" dirty="0">
                <a:latin typeface="Calibri"/>
                <a:cs typeface="Calibri"/>
              </a:rPr>
              <a:t>professores,</a:t>
            </a:r>
            <a:r>
              <a:rPr sz="3950" spc="55" dirty="0">
                <a:latin typeface="Calibri"/>
                <a:cs typeface="Calibri"/>
              </a:rPr>
              <a:t> </a:t>
            </a:r>
            <a:r>
              <a:rPr sz="3950" spc="-290" dirty="0">
                <a:solidFill>
                  <a:srgbClr val="1A8DE8"/>
                </a:solidFill>
                <a:latin typeface="Calibri"/>
                <a:cs typeface="Calibri"/>
              </a:rPr>
              <a:t>tenham </a:t>
            </a:r>
            <a:r>
              <a:rPr sz="3950" spc="-210" dirty="0">
                <a:solidFill>
                  <a:srgbClr val="1A8DE8"/>
                </a:solidFill>
                <a:latin typeface="Calibri"/>
                <a:cs typeface="Calibri"/>
              </a:rPr>
              <a:t>condições</a:t>
            </a:r>
            <a:r>
              <a:rPr sz="3950" spc="20" dirty="0">
                <a:solidFill>
                  <a:srgbClr val="1A8DE8"/>
                </a:solidFill>
                <a:latin typeface="Calibri"/>
                <a:cs typeface="Calibri"/>
              </a:rPr>
              <a:t> </a:t>
            </a:r>
            <a:r>
              <a:rPr sz="3950" spc="-300" dirty="0">
                <a:solidFill>
                  <a:srgbClr val="1A8DE8"/>
                </a:solidFill>
                <a:latin typeface="Calibri"/>
                <a:cs typeface="Calibri"/>
              </a:rPr>
              <a:t>de</a:t>
            </a:r>
            <a:r>
              <a:rPr sz="3950" dirty="0">
                <a:solidFill>
                  <a:srgbClr val="1A8DE8"/>
                </a:solidFill>
                <a:latin typeface="Calibri"/>
                <a:cs typeface="Calibri"/>
              </a:rPr>
              <a:t> </a:t>
            </a:r>
            <a:r>
              <a:rPr sz="3950" spc="-195" dirty="0">
                <a:solidFill>
                  <a:srgbClr val="1A8DE8"/>
                </a:solidFill>
                <a:latin typeface="Calibri"/>
                <a:cs typeface="Calibri"/>
              </a:rPr>
              <a:t>estudar</a:t>
            </a:r>
            <a:r>
              <a:rPr sz="3950" spc="15" dirty="0">
                <a:solidFill>
                  <a:srgbClr val="1A8DE8"/>
                </a:solidFill>
                <a:latin typeface="Calibri"/>
                <a:cs typeface="Calibri"/>
              </a:rPr>
              <a:t> </a:t>
            </a:r>
            <a:r>
              <a:rPr sz="3950" spc="-320" dirty="0">
                <a:solidFill>
                  <a:srgbClr val="1A8DE8"/>
                </a:solidFill>
                <a:latin typeface="Calibri"/>
                <a:cs typeface="Calibri"/>
              </a:rPr>
              <a:t>com </a:t>
            </a:r>
            <a:r>
              <a:rPr sz="3950" spc="-175" dirty="0">
                <a:solidFill>
                  <a:srgbClr val="1A8DE8"/>
                </a:solidFill>
                <a:latin typeface="Calibri"/>
                <a:cs typeface="Calibri"/>
              </a:rPr>
              <a:t>bolsa</a:t>
            </a:r>
            <a:r>
              <a:rPr sz="3950" spc="-45" dirty="0">
                <a:solidFill>
                  <a:srgbClr val="1A8DE8"/>
                </a:solidFill>
                <a:latin typeface="Calibri"/>
                <a:cs typeface="Calibri"/>
              </a:rPr>
              <a:t> </a:t>
            </a:r>
            <a:r>
              <a:rPr sz="3950" spc="-295" dirty="0">
                <a:solidFill>
                  <a:srgbClr val="1A8DE8"/>
                </a:solidFill>
                <a:latin typeface="Calibri"/>
                <a:cs typeface="Calibri"/>
              </a:rPr>
              <a:t>e</a:t>
            </a:r>
            <a:r>
              <a:rPr sz="3950" spc="60" dirty="0">
                <a:solidFill>
                  <a:srgbClr val="1A8DE8"/>
                </a:solidFill>
                <a:latin typeface="Calibri"/>
                <a:cs typeface="Calibri"/>
              </a:rPr>
              <a:t> </a:t>
            </a:r>
            <a:r>
              <a:rPr sz="3950" spc="-340" dirty="0">
                <a:solidFill>
                  <a:srgbClr val="1A8DE8"/>
                </a:solidFill>
                <a:latin typeface="Calibri"/>
                <a:cs typeface="Calibri"/>
              </a:rPr>
              <a:t>de</a:t>
            </a:r>
            <a:r>
              <a:rPr sz="3950" spc="50" dirty="0">
                <a:solidFill>
                  <a:srgbClr val="1A8DE8"/>
                </a:solidFill>
                <a:latin typeface="Calibri"/>
                <a:cs typeface="Calibri"/>
              </a:rPr>
              <a:t> </a:t>
            </a:r>
            <a:r>
              <a:rPr sz="3950" spc="-155" dirty="0">
                <a:solidFill>
                  <a:srgbClr val="1A8DE8"/>
                </a:solidFill>
                <a:latin typeface="Calibri"/>
                <a:cs typeface="Calibri"/>
              </a:rPr>
              <a:t>fazer</a:t>
            </a:r>
            <a:r>
              <a:rPr sz="3950" spc="-20" dirty="0">
                <a:solidFill>
                  <a:srgbClr val="1A8DE8"/>
                </a:solidFill>
                <a:latin typeface="Calibri"/>
                <a:cs typeface="Calibri"/>
              </a:rPr>
              <a:t> estágio </a:t>
            </a:r>
            <a:r>
              <a:rPr sz="3950" spc="-235" dirty="0">
                <a:solidFill>
                  <a:srgbClr val="1A8DE8"/>
                </a:solidFill>
                <a:latin typeface="Calibri"/>
                <a:cs typeface="Calibri"/>
              </a:rPr>
              <a:t>focado</a:t>
            </a:r>
            <a:r>
              <a:rPr sz="3950" spc="30" dirty="0">
                <a:solidFill>
                  <a:srgbClr val="1A8DE8"/>
                </a:solidFill>
                <a:latin typeface="Calibri"/>
                <a:cs typeface="Calibri"/>
              </a:rPr>
              <a:t> </a:t>
            </a:r>
            <a:r>
              <a:rPr sz="3950" spc="-365" dirty="0">
                <a:solidFill>
                  <a:srgbClr val="1A8DE8"/>
                </a:solidFill>
                <a:latin typeface="Calibri"/>
                <a:cs typeface="Calibri"/>
              </a:rPr>
              <a:t>em</a:t>
            </a:r>
            <a:r>
              <a:rPr sz="3950" dirty="0">
                <a:solidFill>
                  <a:srgbClr val="1A8DE8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1A8DE8"/>
                </a:solidFill>
                <a:latin typeface="Calibri"/>
                <a:cs typeface="Calibri"/>
              </a:rPr>
              <a:t>práticas </a:t>
            </a:r>
            <a:r>
              <a:rPr sz="3950" spc="-114" dirty="0">
                <a:solidFill>
                  <a:srgbClr val="1A8DE8"/>
                </a:solidFill>
                <a:latin typeface="Calibri"/>
                <a:cs typeface="Calibri"/>
              </a:rPr>
              <a:t>pedagógicas</a:t>
            </a:r>
            <a:r>
              <a:rPr sz="3950" spc="-114" dirty="0">
                <a:latin typeface="Calibri"/>
                <a:cs typeface="Calibri"/>
              </a:rPr>
              <a:t>.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"/>
              <a:ext cx="9667747" cy="68578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4450" y="0"/>
              <a:ext cx="706755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643751" y="1390014"/>
            <a:ext cx="4901565" cy="50565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415290">
              <a:lnSpc>
                <a:spcPct val="91800"/>
              </a:lnSpc>
              <a:spcBef>
                <a:spcPts val="400"/>
              </a:spcBef>
            </a:pPr>
            <a:r>
              <a:rPr sz="2750" b="1" dirty="0">
                <a:latin typeface="Calibri"/>
                <a:cs typeface="Calibri"/>
              </a:rPr>
              <a:t>2)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spc="-30" dirty="0">
                <a:latin typeface="Calibri"/>
                <a:cs typeface="Calibri"/>
              </a:rPr>
              <a:t>Dimensão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formação: </a:t>
            </a:r>
            <a:r>
              <a:rPr sz="2750" spc="-114" dirty="0">
                <a:latin typeface="Calibri"/>
                <a:cs typeface="Calibri"/>
              </a:rPr>
              <a:t>Garantir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50" dirty="0">
                <a:latin typeface="Calibri"/>
                <a:cs typeface="Calibri"/>
              </a:rPr>
              <a:t>qualidade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204" dirty="0">
                <a:latin typeface="Calibri"/>
                <a:cs typeface="Calibri"/>
              </a:rPr>
              <a:t>de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75" dirty="0">
                <a:latin typeface="Calibri"/>
                <a:cs typeface="Calibri"/>
              </a:rPr>
              <a:t>todos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os </a:t>
            </a:r>
            <a:r>
              <a:rPr sz="2750" spc="-100" dirty="0">
                <a:latin typeface="Calibri"/>
                <a:cs typeface="Calibri"/>
              </a:rPr>
              <a:t>cursos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200" dirty="0">
                <a:latin typeface="Calibri"/>
                <a:cs typeface="Calibri"/>
              </a:rPr>
              <a:t>de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60" dirty="0">
                <a:latin typeface="Calibri"/>
                <a:cs typeface="Calibri"/>
              </a:rPr>
              <a:t>formação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0" dirty="0">
                <a:latin typeface="Calibri"/>
                <a:cs typeface="Calibri"/>
              </a:rPr>
              <a:t>de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20" dirty="0">
                <a:latin typeface="Calibri"/>
                <a:cs typeface="Calibri"/>
              </a:rPr>
              <a:t>professores </a:t>
            </a:r>
            <a:r>
              <a:rPr sz="2750" spc="-215" dirty="0">
                <a:latin typeface="Calibri"/>
                <a:cs typeface="Calibri"/>
              </a:rPr>
              <a:t>com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225" dirty="0">
                <a:latin typeface="Calibri"/>
                <a:cs typeface="Calibri"/>
              </a:rPr>
              <a:t>uma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25" dirty="0">
                <a:latin typeface="Calibri"/>
                <a:cs typeface="Calibri"/>
              </a:rPr>
              <a:t>regulação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65" dirty="0">
                <a:latin typeface="Calibri"/>
                <a:cs typeface="Calibri"/>
              </a:rPr>
              <a:t>moderna,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55"/>
              </a:spcBef>
            </a:pPr>
            <a:r>
              <a:rPr sz="2750" spc="-105" dirty="0">
                <a:latin typeface="Calibri"/>
                <a:cs typeface="Calibri"/>
              </a:rPr>
              <a:t>eficiente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10" dirty="0">
                <a:latin typeface="Calibri"/>
                <a:cs typeface="Calibri"/>
              </a:rPr>
              <a:t>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30" dirty="0">
                <a:latin typeface="Calibri"/>
                <a:cs typeface="Calibri"/>
              </a:rPr>
              <a:t>focada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254" dirty="0">
                <a:latin typeface="Calibri"/>
                <a:cs typeface="Calibri"/>
              </a:rPr>
              <a:t>em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30" dirty="0">
                <a:latin typeface="Calibri"/>
                <a:cs typeface="Calibri"/>
              </a:rPr>
              <a:t>resultados,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285" dirty="0">
                <a:latin typeface="Calibri"/>
                <a:cs typeface="Calibri"/>
              </a:rPr>
              <a:t>bem </a:t>
            </a:r>
            <a:r>
              <a:rPr sz="2750" spc="-220" dirty="0">
                <a:latin typeface="Calibri"/>
                <a:cs typeface="Calibri"/>
              </a:rPr>
              <a:t>como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200" dirty="0">
                <a:latin typeface="Calibri"/>
                <a:cs typeface="Calibri"/>
              </a:rPr>
              <a:t>promover,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265" dirty="0">
                <a:latin typeface="Calibri"/>
                <a:cs typeface="Calibri"/>
              </a:rPr>
              <a:t>no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55" dirty="0">
                <a:latin typeface="Calibri"/>
                <a:cs typeface="Calibri"/>
              </a:rPr>
              <a:t>contexto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do</a:t>
            </a:r>
            <a:endParaRPr sz="2750">
              <a:latin typeface="Calibri"/>
              <a:cs typeface="Calibri"/>
            </a:endParaRPr>
          </a:p>
          <a:p>
            <a:pPr marL="12700" marR="15875">
              <a:lnSpc>
                <a:spcPct val="91400"/>
              </a:lnSpc>
              <a:spcBef>
                <a:spcPts val="15"/>
              </a:spcBef>
            </a:pPr>
            <a:r>
              <a:rPr sz="2750" spc="-200" dirty="0">
                <a:latin typeface="Calibri"/>
                <a:cs typeface="Calibri"/>
              </a:rPr>
              <a:t>Enade,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165" dirty="0">
                <a:latin typeface="Calibri"/>
                <a:cs typeface="Calibri"/>
              </a:rPr>
              <a:t>implementação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da </a:t>
            </a:r>
            <a:r>
              <a:rPr sz="2750" spc="-70" dirty="0">
                <a:solidFill>
                  <a:srgbClr val="178DE9"/>
                </a:solidFill>
                <a:latin typeface="Calibri"/>
                <a:cs typeface="Calibri"/>
              </a:rPr>
              <a:t>Certificação</a:t>
            </a:r>
            <a:r>
              <a:rPr sz="2750" spc="-20" dirty="0">
                <a:solidFill>
                  <a:srgbClr val="178DE9"/>
                </a:solidFill>
                <a:latin typeface="Calibri"/>
                <a:cs typeface="Calibri"/>
              </a:rPr>
              <a:t> </a:t>
            </a:r>
            <a:r>
              <a:rPr sz="2750" spc="-140" dirty="0">
                <a:solidFill>
                  <a:srgbClr val="178DE9"/>
                </a:solidFill>
                <a:latin typeface="Calibri"/>
                <a:cs typeface="Calibri"/>
              </a:rPr>
              <a:t>Nacional</a:t>
            </a:r>
            <a:r>
              <a:rPr sz="2750" spc="-15" dirty="0">
                <a:solidFill>
                  <a:srgbClr val="178DE9"/>
                </a:solidFill>
                <a:latin typeface="Calibri"/>
                <a:cs typeface="Calibri"/>
              </a:rPr>
              <a:t> </a:t>
            </a:r>
            <a:r>
              <a:rPr sz="2750" spc="-200" dirty="0">
                <a:solidFill>
                  <a:srgbClr val="178DE9"/>
                </a:solidFill>
                <a:latin typeface="Calibri"/>
                <a:cs typeface="Calibri"/>
              </a:rPr>
              <a:t>de</a:t>
            </a:r>
            <a:r>
              <a:rPr sz="2750" spc="35" dirty="0">
                <a:solidFill>
                  <a:srgbClr val="178DE9"/>
                </a:solidFill>
                <a:latin typeface="Calibri"/>
                <a:cs typeface="Calibri"/>
              </a:rPr>
              <a:t> </a:t>
            </a:r>
            <a:r>
              <a:rPr sz="2750" spc="-160" dirty="0">
                <a:solidFill>
                  <a:srgbClr val="178DE9"/>
                </a:solidFill>
                <a:latin typeface="Calibri"/>
                <a:cs typeface="Calibri"/>
              </a:rPr>
              <a:t>Docentes</a:t>
            </a:r>
            <a:r>
              <a:rPr sz="2750" spc="10" dirty="0">
                <a:solidFill>
                  <a:srgbClr val="178DE9"/>
                </a:solidFill>
                <a:latin typeface="Calibri"/>
                <a:cs typeface="Calibri"/>
              </a:rPr>
              <a:t> </a:t>
            </a:r>
            <a:r>
              <a:rPr sz="2750" spc="-50" dirty="0">
                <a:solidFill>
                  <a:srgbClr val="178DE9"/>
                </a:solidFill>
                <a:latin typeface="Calibri"/>
                <a:cs typeface="Calibri"/>
              </a:rPr>
              <a:t>e </a:t>
            </a:r>
            <a:r>
              <a:rPr sz="2750" spc="-140" dirty="0">
                <a:solidFill>
                  <a:srgbClr val="178DE9"/>
                </a:solidFill>
                <a:latin typeface="Calibri"/>
                <a:cs typeface="Calibri"/>
              </a:rPr>
              <a:t>Gestores</a:t>
            </a:r>
            <a:r>
              <a:rPr sz="2750" spc="-15" dirty="0">
                <a:solidFill>
                  <a:srgbClr val="178DE9"/>
                </a:solidFill>
                <a:latin typeface="Calibri"/>
                <a:cs typeface="Calibri"/>
              </a:rPr>
              <a:t> </a:t>
            </a:r>
            <a:r>
              <a:rPr sz="2750" spc="-170" dirty="0">
                <a:solidFill>
                  <a:srgbClr val="178DE9"/>
                </a:solidFill>
                <a:latin typeface="Calibri"/>
                <a:cs typeface="Calibri"/>
              </a:rPr>
              <a:t>da</a:t>
            </a:r>
            <a:r>
              <a:rPr sz="2750" spc="-20" dirty="0">
                <a:solidFill>
                  <a:srgbClr val="178DE9"/>
                </a:solidFill>
                <a:latin typeface="Calibri"/>
                <a:cs typeface="Calibri"/>
              </a:rPr>
              <a:t> </a:t>
            </a:r>
            <a:r>
              <a:rPr sz="2750" spc="-155" dirty="0">
                <a:solidFill>
                  <a:srgbClr val="178DE9"/>
                </a:solidFill>
                <a:latin typeface="Calibri"/>
                <a:cs typeface="Calibri"/>
              </a:rPr>
              <a:t>Educação</a:t>
            </a:r>
            <a:r>
              <a:rPr sz="2750" dirty="0">
                <a:solidFill>
                  <a:srgbClr val="178DE9"/>
                </a:solidFill>
                <a:latin typeface="Calibri"/>
                <a:cs typeface="Calibri"/>
              </a:rPr>
              <a:t> </a:t>
            </a:r>
            <a:r>
              <a:rPr sz="2750" spc="-35" dirty="0">
                <a:solidFill>
                  <a:srgbClr val="178DE9"/>
                </a:solidFill>
                <a:latin typeface="Calibri"/>
                <a:cs typeface="Calibri"/>
              </a:rPr>
              <a:t>Básica</a:t>
            </a:r>
            <a:r>
              <a:rPr sz="2750" spc="-10" dirty="0">
                <a:solidFill>
                  <a:srgbClr val="178DE9"/>
                </a:solidFill>
                <a:latin typeface="Calibri"/>
                <a:cs typeface="Calibri"/>
              </a:rPr>
              <a:t> </a:t>
            </a:r>
            <a:r>
              <a:rPr sz="2750" spc="170" dirty="0">
                <a:latin typeface="Calibri"/>
                <a:cs typeface="Calibri"/>
              </a:rPr>
              <a:t>—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uma </a:t>
            </a:r>
            <a:r>
              <a:rPr sz="2750" spc="-180" dirty="0">
                <a:latin typeface="Calibri"/>
                <a:cs typeface="Calibri"/>
              </a:rPr>
              <a:t>prova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200" dirty="0">
                <a:latin typeface="Calibri"/>
                <a:cs typeface="Calibri"/>
              </a:rPr>
              <a:t>de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75" dirty="0">
                <a:latin typeface="Calibri"/>
                <a:cs typeface="Calibri"/>
              </a:rPr>
              <a:t>certificação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30" dirty="0">
                <a:latin typeface="Calibri"/>
                <a:cs typeface="Calibri"/>
              </a:rPr>
              <a:t>para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40" dirty="0">
                <a:latin typeface="Calibri"/>
                <a:cs typeface="Calibri"/>
              </a:rPr>
              <a:t>todas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as </a:t>
            </a:r>
            <a:r>
              <a:rPr sz="2750" spc="-80" dirty="0">
                <a:latin typeface="Calibri"/>
                <a:cs typeface="Calibri"/>
              </a:rPr>
              <a:t>licenciaturas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-110" dirty="0">
                <a:latin typeface="Calibri"/>
                <a:cs typeface="Calibri"/>
              </a:rPr>
              <a:t>inspirada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10" dirty="0">
                <a:latin typeface="Calibri"/>
                <a:cs typeface="Calibri"/>
              </a:rPr>
              <a:t>na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10" dirty="0">
                <a:latin typeface="Calibri"/>
                <a:cs typeface="Calibri"/>
              </a:rPr>
              <a:t>experiência </a:t>
            </a:r>
            <a:r>
              <a:rPr sz="2750" spc="-175" dirty="0">
                <a:latin typeface="Calibri"/>
                <a:cs typeface="Calibri"/>
              </a:rPr>
              <a:t>bem-</a:t>
            </a:r>
            <a:r>
              <a:rPr sz="2750" spc="-130" dirty="0">
                <a:latin typeface="Calibri"/>
                <a:cs typeface="Calibri"/>
              </a:rPr>
              <a:t>sucedida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240" dirty="0">
                <a:latin typeface="Calibri"/>
                <a:cs typeface="Calibri"/>
              </a:rPr>
              <a:t>do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95" dirty="0">
                <a:latin typeface="Calibri"/>
                <a:cs typeface="Calibri"/>
              </a:rPr>
              <a:t>Exame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65" dirty="0">
                <a:latin typeface="Calibri"/>
                <a:cs typeface="Calibri"/>
              </a:rPr>
              <a:t>da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Ordem </a:t>
            </a:r>
            <a:r>
              <a:rPr sz="2750" spc="-190" dirty="0">
                <a:latin typeface="Calibri"/>
                <a:cs typeface="Calibri"/>
              </a:rPr>
              <a:t>dos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90" dirty="0">
                <a:latin typeface="Calibri"/>
                <a:cs typeface="Calibri"/>
              </a:rPr>
              <a:t>Advogados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240" dirty="0">
                <a:latin typeface="Calibri"/>
                <a:cs typeface="Calibri"/>
              </a:rPr>
              <a:t>do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Brasil.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3825"/>
            <a:ext cx="12191999" cy="14573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681" y="2286000"/>
            <a:ext cx="11213068" cy="33147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08276" y="274700"/>
            <a:ext cx="450850" cy="279400"/>
            <a:chOff x="2208276" y="274700"/>
            <a:chExt cx="450850" cy="279400"/>
          </a:xfrm>
        </p:grpSpPr>
        <p:sp>
          <p:nvSpPr>
            <p:cNvPr id="5" name="object 5"/>
            <p:cNvSpPr/>
            <p:nvPr/>
          </p:nvSpPr>
          <p:spPr>
            <a:xfrm>
              <a:off x="2214626" y="281050"/>
              <a:ext cx="438150" cy="266700"/>
            </a:xfrm>
            <a:custGeom>
              <a:avLst/>
              <a:gdLst/>
              <a:ahLst/>
              <a:cxnLst/>
              <a:rect l="l" t="t" r="r" b="b"/>
              <a:pathLst>
                <a:path w="438150" h="266700">
                  <a:moveTo>
                    <a:pt x="438150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438150" y="26670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FB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14626" y="281050"/>
              <a:ext cx="438150" cy="266700"/>
            </a:xfrm>
            <a:custGeom>
              <a:avLst/>
              <a:gdLst/>
              <a:ahLst/>
              <a:cxnLst/>
              <a:rect l="l" t="t" r="r" b="b"/>
              <a:pathLst>
                <a:path w="438150" h="266700">
                  <a:moveTo>
                    <a:pt x="0" y="266700"/>
                  </a:moveTo>
                  <a:lnTo>
                    <a:pt x="438150" y="266700"/>
                  </a:lnTo>
                  <a:lnTo>
                    <a:pt x="4381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12700">
              <a:solidFill>
                <a:srgbClr val="FBE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4125" y="58"/>
              <a:ext cx="9667748" cy="68578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914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88975" y="936624"/>
            <a:ext cx="3662045" cy="524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229"/>
              </a:lnSpc>
              <a:spcBef>
                <a:spcPts val="105"/>
              </a:spcBef>
            </a:pPr>
            <a:r>
              <a:rPr sz="3000" b="1" dirty="0">
                <a:latin typeface="Calibri"/>
                <a:cs typeface="Calibri"/>
              </a:rPr>
              <a:t>3)</a:t>
            </a:r>
            <a:r>
              <a:rPr sz="3000" b="1" spc="45" dirty="0">
                <a:latin typeface="Calibri"/>
                <a:cs typeface="Calibri"/>
              </a:rPr>
              <a:t> </a:t>
            </a:r>
            <a:r>
              <a:rPr sz="3000" b="1" spc="-60" dirty="0">
                <a:latin typeface="Calibri"/>
                <a:cs typeface="Calibri"/>
              </a:rPr>
              <a:t>Dimensão</a:t>
            </a:r>
            <a:r>
              <a:rPr sz="3000" b="1" spc="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incentivos</a:t>
            </a:r>
            <a:endParaRPr sz="3000">
              <a:latin typeface="Calibri"/>
              <a:cs typeface="Calibri"/>
            </a:endParaRPr>
          </a:p>
          <a:p>
            <a:pPr marL="12700" marR="617220">
              <a:lnSpc>
                <a:spcPts val="2930"/>
              </a:lnSpc>
              <a:spcBef>
                <a:spcPts val="280"/>
              </a:spcBef>
            </a:pPr>
            <a:r>
              <a:rPr sz="3000" b="1" dirty="0">
                <a:latin typeface="Calibri"/>
                <a:cs typeface="Calibri"/>
              </a:rPr>
              <a:t>e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valorização</a:t>
            </a:r>
            <a:r>
              <a:rPr sz="3000" spc="-10" dirty="0">
                <a:latin typeface="Calibri"/>
                <a:cs typeface="Calibri"/>
              </a:rPr>
              <a:t>: </a:t>
            </a:r>
            <a:r>
              <a:rPr sz="3000" spc="-145" dirty="0">
                <a:latin typeface="Calibri"/>
                <a:cs typeface="Calibri"/>
              </a:rPr>
              <a:t>Garantir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spc="-150" dirty="0">
                <a:latin typeface="Calibri"/>
                <a:cs typeface="Calibri"/>
              </a:rPr>
              <a:t>valorização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2530"/>
              </a:lnSpc>
            </a:pPr>
            <a:r>
              <a:rPr sz="3000" spc="-85" dirty="0">
                <a:latin typeface="Calibri"/>
                <a:cs typeface="Calibri"/>
              </a:rPr>
              <a:t>social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45" dirty="0">
                <a:latin typeface="Calibri"/>
                <a:cs typeface="Calibri"/>
              </a:rPr>
              <a:t>e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140" dirty="0">
                <a:latin typeface="Calibri"/>
                <a:cs typeface="Calibri"/>
              </a:rPr>
              <a:t>financeira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da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2890"/>
              </a:lnSpc>
            </a:pPr>
            <a:r>
              <a:rPr sz="3000" spc="-105" dirty="0">
                <a:latin typeface="Calibri"/>
                <a:cs typeface="Calibri"/>
              </a:rPr>
              <a:t>carreira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204" dirty="0">
                <a:latin typeface="Calibri"/>
                <a:cs typeface="Calibri"/>
              </a:rPr>
              <a:t>docente,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110" dirty="0">
                <a:latin typeface="Calibri"/>
                <a:cs typeface="Calibri"/>
              </a:rPr>
              <a:t>inclusive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2855"/>
              </a:lnSpc>
            </a:pPr>
            <a:r>
              <a:rPr sz="3000" spc="-235" dirty="0">
                <a:latin typeface="Calibri"/>
                <a:cs typeface="Calibri"/>
              </a:rPr>
              <a:t>com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195" dirty="0">
                <a:latin typeface="Calibri"/>
                <a:cs typeface="Calibri"/>
              </a:rPr>
              <a:t>implementação</a:t>
            </a:r>
            <a:r>
              <a:rPr sz="3000" spc="4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de</a:t>
            </a:r>
            <a:endParaRPr sz="3000">
              <a:latin typeface="Calibri"/>
              <a:cs typeface="Calibri"/>
            </a:endParaRPr>
          </a:p>
          <a:p>
            <a:pPr marL="12700" marR="828040">
              <a:lnSpc>
                <a:spcPts val="2930"/>
              </a:lnSpc>
              <a:spcBef>
                <a:spcPts val="285"/>
              </a:spcBef>
            </a:pPr>
            <a:r>
              <a:rPr sz="3000" spc="-240" dirty="0">
                <a:solidFill>
                  <a:srgbClr val="178DE9"/>
                </a:solidFill>
                <a:latin typeface="Calibri"/>
                <a:cs typeface="Calibri"/>
              </a:rPr>
              <a:t>bônus</a:t>
            </a:r>
            <a:r>
              <a:rPr sz="3000" spc="45" dirty="0">
                <a:solidFill>
                  <a:srgbClr val="178DE9"/>
                </a:solidFill>
                <a:latin typeface="Calibri"/>
                <a:cs typeface="Calibri"/>
              </a:rPr>
              <a:t> </a:t>
            </a:r>
            <a:r>
              <a:rPr sz="3000" spc="-155" dirty="0">
                <a:solidFill>
                  <a:srgbClr val="178DE9"/>
                </a:solidFill>
                <a:latin typeface="Calibri"/>
                <a:cs typeface="Calibri"/>
              </a:rPr>
              <a:t>financeiro</a:t>
            </a:r>
            <a:r>
              <a:rPr sz="3000" spc="45" dirty="0">
                <a:solidFill>
                  <a:srgbClr val="178DE9"/>
                </a:solidFill>
                <a:latin typeface="Calibri"/>
                <a:cs typeface="Calibri"/>
              </a:rPr>
              <a:t> </a:t>
            </a:r>
            <a:r>
              <a:rPr sz="3000" spc="-180" dirty="0">
                <a:solidFill>
                  <a:srgbClr val="178DE9"/>
                </a:solidFill>
                <a:latin typeface="Calibri"/>
                <a:cs typeface="Calibri"/>
              </a:rPr>
              <a:t>por </a:t>
            </a:r>
            <a:r>
              <a:rPr sz="3000" spc="-190" dirty="0">
                <a:solidFill>
                  <a:srgbClr val="178DE9"/>
                </a:solidFill>
                <a:latin typeface="Calibri"/>
                <a:cs typeface="Calibri"/>
              </a:rPr>
              <a:t>produtividade</a:t>
            </a:r>
            <a:r>
              <a:rPr sz="3000" spc="90" dirty="0">
                <a:solidFill>
                  <a:srgbClr val="178DE9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178DE9"/>
                </a:solidFill>
                <a:latin typeface="Calibri"/>
                <a:cs typeface="Calibri"/>
              </a:rPr>
              <a:t>para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2535"/>
              </a:lnSpc>
            </a:pPr>
            <a:r>
              <a:rPr sz="3000" spc="-170" dirty="0">
                <a:solidFill>
                  <a:srgbClr val="178DE9"/>
                </a:solidFill>
                <a:latin typeface="Calibri"/>
                <a:cs typeface="Calibri"/>
              </a:rPr>
              <a:t>professores</a:t>
            </a:r>
            <a:r>
              <a:rPr sz="3000" spc="40" dirty="0">
                <a:solidFill>
                  <a:srgbClr val="178DE9"/>
                </a:solidFill>
                <a:latin typeface="Calibri"/>
                <a:cs typeface="Calibri"/>
              </a:rPr>
              <a:t> </a:t>
            </a:r>
            <a:r>
              <a:rPr sz="3000" spc="-245" dirty="0">
                <a:solidFill>
                  <a:srgbClr val="178DE9"/>
                </a:solidFill>
                <a:latin typeface="Calibri"/>
                <a:cs typeface="Calibri"/>
              </a:rPr>
              <a:t>e</a:t>
            </a:r>
            <a:r>
              <a:rPr sz="3000" spc="50" dirty="0">
                <a:solidFill>
                  <a:srgbClr val="178DE9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178DE9"/>
                </a:solidFill>
                <a:latin typeface="Calibri"/>
                <a:cs typeface="Calibri"/>
              </a:rPr>
              <a:t>gestores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2890"/>
              </a:lnSpc>
            </a:pPr>
            <a:r>
              <a:rPr sz="3000" spc="-130" dirty="0">
                <a:solidFill>
                  <a:srgbClr val="178DE9"/>
                </a:solidFill>
                <a:latin typeface="Calibri"/>
                <a:cs typeface="Calibri"/>
              </a:rPr>
              <a:t>escolares</a:t>
            </a:r>
            <a:r>
              <a:rPr sz="3000" spc="15" dirty="0">
                <a:solidFill>
                  <a:srgbClr val="178DE9"/>
                </a:solidFill>
                <a:latin typeface="Calibri"/>
                <a:cs typeface="Calibri"/>
              </a:rPr>
              <a:t> </a:t>
            </a:r>
            <a:r>
              <a:rPr sz="3000" spc="160" dirty="0">
                <a:latin typeface="Calibri"/>
                <a:cs typeface="Calibri"/>
              </a:rPr>
              <a:t>—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maior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2855"/>
              </a:lnSpc>
            </a:pPr>
            <a:r>
              <a:rPr sz="3000" spc="-180" dirty="0">
                <a:latin typeface="Calibri"/>
                <a:cs typeface="Calibri"/>
              </a:rPr>
              <a:t>dignidade</a:t>
            </a:r>
            <a:r>
              <a:rPr sz="3000" spc="45" dirty="0">
                <a:latin typeface="Calibri"/>
                <a:cs typeface="Calibri"/>
              </a:rPr>
              <a:t> </a:t>
            </a:r>
            <a:r>
              <a:rPr sz="3000" spc="-229" dirty="0">
                <a:latin typeface="Calibri"/>
                <a:cs typeface="Calibri"/>
              </a:rPr>
              <a:t>e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60" dirty="0">
                <a:latin typeface="Calibri"/>
                <a:cs typeface="Calibri"/>
              </a:rPr>
              <a:t>valorização</a:t>
            </a:r>
            <a:endParaRPr sz="3000">
              <a:latin typeface="Calibri"/>
              <a:cs typeface="Calibri"/>
            </a:endParaRPr>
          </a:p>
          <a:p>
            <a:pPr marL="12700" marR="156845">
              <a:lnSpc>
                <a:spcPct val="80300"/>
              </a:lnSpc>
              <a:spcBef>
                <a:spcPts val="335"/>
              </a:spcBef>
            </a:pPr>
            <a:r>
              <a:rPr sz="3000" spc="-170" dirty="0">
                <a:latin typeface="Calibri"/>
                <a:cs typeface="Calibri"/>
              </a:rPr>
              <a:t>para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320" dirty="0">
                <a:latin typeface="Calibri"/>
                <a:cs typeface="Calibri"/>
              </a:rPr>
              <a:t>o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45" dirty="0">
                <a:latin typeface="Calibri"/>
                <a:cs typeface="Calibri"/>
              </a:rPr>
              <a:t>magistério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e </a:t>
            </a:r>
            <a:r>
              <a:rPr sz="3000" spc="-160" dirty="0">
                <a:latin typeface="Calibri"/>
                <a:cs typeface="Calibri"/>
              </a:rPr>
              <a:t>incentivo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à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spc="-55" dirty="0">
                <a:latin typeface="Calibri"/>
                <a:cs typeface="Calibri"/>
              </a:rPr>
              <a:t>melhoria </a:t>
            </a:r>
            <a:r>
              <a:rPr sz="3000" spc="-185" dirty="0">
                <a:latin typeface="Calibri"/>
                <a:cs typeface="Calibri"/>
              </a:rPr>
              <a:t>contínua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275" dirty="0">
                <a:latin typeface="Calibri"/>
                <a:cs typeface="Calibri"/>
              </a:rPr>
              <a:t>do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235" dirty="0">
                <a:latin typeface="Calibri"/>
                <a:cs typeface="Calibri"/>
              </a:rPr>
              <a:t>desempenho.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463</Words>
  <Application>Microsoft Office PowerPoint</Application>
  <PresentationFormat>Personalizar</PresentationFormat>
  <Paragraphs>31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Análise contextual e proposta para o</vt:lpstr>
      <vt:lpstr>Escopo do projeto</vt:lpstr>
      <vt:lpstr>Apresentação do PowerPoint</vt:lpstr>
      <vt:lpstr>Apresentação do PowerPoint</vt:lpstr>
      <vt:lpstr>Por décadas, os jovens aspirantes a professores que querem ingressar no magistério brasileiro têm sido deixados à própria sorte. Não existe um olhar atencioso sobre eles, o que resulta em formação precária e apoio inexistente.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contextual e proposta para o</dc:title>
  <dc:creator>Guiomar Namo de Mello</dc:creator>
  <cp:lastModifiedBy>Leticia Silva Pires Pimentel</cp:lastModifiedBy>
  <cp:revision>2</cp:revision>
  <dcterms:created xsi:type="dcterms:W3CDTF">2024-12-10T04:10:51Z</dcterms:created>
  <dcterms:modified xsi:type="dcterms:W3CDTF">2024-12-10T17:59:58Z</dcterms:modified>
</cp:coreProperties>
</file>