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9928225" cy="67976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cVCH16DA0TIkWM4yET62J7zQZ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898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253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a27a61d64_2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ea27a61d64_2_0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1" name="Google Shape;211;g2ea27a61d64_2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ea27a61d64_2_0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0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ea27a61d64_2_0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ea27a61d64_2_0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797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34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a27a61d64_2_1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ea27a61d64_2_19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8" name="Google Shape;248;g2ea27a61d64_2_19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2ea27a61d64_2_19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0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ea27a61d64_2_19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ea27a61d64_2_19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79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5106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8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3" name="Google Shape;273;p18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74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9ea3933f6_1_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e9ea3933f6_1_4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6" name="Google Shape;286;g2e9ea3933f6_1_4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e9ea3933f6_1_4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0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e9ea3933f6_1_4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e9ea3933f6_1_4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176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9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245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27546" cy="3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 txBox="1">
            <a:spLocks noGrp="1"/>
          </p:cNvSpPr>
          <p:nvPr>
            <p:ph type="dt" idx="10"/>
          </p:nvPr>
        </p:nvSpPr>
        <p:spPr>
          <a:xfrm>
            <a:off x="5134448" y="0"/>
            <a:ext cx="3927546" cy="3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055813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906357" y="3530035"/>
            <a:ext cx="7250853" cy="334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ftr" idx="11"/>
          </p:nvPr>
        </p:nvSpPr>
        <p:spPr>
          <a:xfrm>
            <a:off x="0" y="7060072"/>
            <a:ext cx="3927546" cy="37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5134448" y="7060072"/>
            <a:ext cx="3927546" cy="37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061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9ea3933f6_0_5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e9ea3933f6_0_55:notes"/>
          <p:cNvSpPr txBox="1">
            <a:spLocks noGrp="1"/>
          </p:cNvSpPr>
          <p:nvPr>
            <p:ph type="dt" idx="10"/>
          </p:nvPr>
        </p:nvSpPr>
        <p:spPr>
          <a:xfrm>
            <a:off x="5134448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3" name="Google Shape;113;g2e9ea3933f6_0_5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055813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e9ea3933f6_0_55:notes"/>
          <p:cNvSpPr txBox="1">
            <a:spLocks noGrp="1"/>
          </p:cNvSpPr>
          <p:nvPr>
            <p:ph type="body" idx="1"/>
          </p:nvPr>
        </p:nvSpPr>
        <p:spPr>
          <a:xfrm>
            <a:off x="906357" y="3530035"/>
            <a:ext cx="7251000" cy="3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e9ea3933f6_0_55:notes"/>
          <p:cNvSpPr txBox="1">
            <a:spLocks noGrp="1"/>
          </p:cNvSpPr>
          <p:nvPr>
            <p:ph type="ftr" idx="11"/>
          </p:nvPr>
        </p:nvSpPr>
        <p:spPr>
          <a:xfrm>
            <a:off x="0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e9ea3933f6_0_55:notes"/>
          <p:cNvSpPr txBox="1">
            <a:spLocks noGrp="1"/>
          </p:cNvSpPr>
          <p:nvPr>
            <p:ph type="sldNum" idx="12"/>
          </p:nvPr>
        </p:nvSpPr>
        <p:spPr>
          <a:xfrm>
            <a:off x="5134448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260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9ea3933f6_0_2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e9ea3933f6_0_23:notes"/>
          <p:cNvSpPr txBox="1">
            <a:spLocks noGrp="1"/>
          </p:cNvSpPr>
          <p:nvPr>
            <p:ph type="dt" idx="10"/>
          </p:nvPr>
        </p:nvSpPr>
        <p:spPr>
          <a:xfrm>
            <a:off x="5134448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8" name="Google Shape;128;g2e9ea3933f6_0_2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055813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e9ea3933f6_0_23:notes"/>
          <p:cNvSpPr txBox="1">
            <a:spLocks noGrp="1"/>
          </p:cNvSpPr>
          <p:nvPr>
            <p:ph type="body" idx="1"/>
          </p:nvPr>
        </p:nvSpPr>
        <p:spPr>
          <a:xfrm>
            <a:off x="906357" y="3530035"/>
            <a:ext cx="7251000" cy="3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e9ea3933f6_0_23:notes"/>
          <p:cNvSpPr txBox="1">
            <a:spLocks noGrp="1"/>
          </p:cNvSpPr>
          <p:nvPr>
            <p:ph type="ftr" idx="11"/>
          </p:nvPr>
        </p:nvSpPr>
        <p:spPr>
          <a:xfrm>
            <a:off x="0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e9ea3933f6_0_23:notes"/>
          <p:cNvSpPr txBox="1">
            <a:spLocks noGrp="1"/>
          </p:cNvSpPr>
          <p:nvPr>
            <p:ph type="sldNum" idx="12"/>
          </p:nvPr>
        </p:nvSpPr>
        <p:spPr>
          <a:xfrm>
            <a:off x="5134448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699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9ea3933f6_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e9ea3933f6_0_0:notes"/>
          <p:cNvSpPr txBox="1">
            <a:spLocks noGrp="1"/>
          </p:cNvSpPr>
          <p:nvPr>
            <p:ph type="dt" idx="10"/>
          </p:nvPr>
        </p:nvSpPr>
        <p:spPr>
          <a:xfrm>
            <a:off x="5134448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2" name="Google Shape;142;g2e9ea3933f6_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055813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e9ea3933f6_0_0:notes"/>
          <p:cNvSpPr txBox="1">
            <a:spLocks noGrp="1"/>
          </p:cNvSpPr>
          <p:nvPr>
            <p:ph type="body" idx="1"/>
          </p:nvPr>
        </p:nvSpPr>
        <p:spPr>
          <a:xfrm>
            <a:off x="906357" y="3530035"/>
            <a:ext cx="7251000" cy="3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e9ea3933f6_0_0:notes"/>
          <p:cNvSpPr txBox="1">
            <a:spLocks noGrp="1"/>
          </p:cNvSpPr>
          <p:nvPr>
            <p:ph type="ftr" idx="11"/>
          </p:nvPr>
        </p:nvSpPr>
        <p:spPr>
          <a:xfrm>
            <a:off x="0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e9ea3933f6_0_0:notes"/>
          <p:cNvSpPr txBox="1">
            <a:spLocks noGrp="1"/>
          </p:cNvSpPr>
          <p:nvPr>
            <p:ph type="sldNum" idx="12"/>
          </p:nvPr>
        </p:nvSpPr>
        <p:spPr>
          <a:xfrm>
            <a:off x="5134448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083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9ea3933f6_0_4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e9ea3933f6_0_40:notes"/>
          <p:cNvSpPr txBox="1">
            <a:spLocks noGrp="1"/>
          </p:cNvSpPr>
          <p:nvPr>
            <p:ph type="dt" idx="10"/>
          </p:nvPr>
        </p:nvSpPr>
        <p:spPr>
          <a:xfrm>
            <a:off x="5134448" y="0"/>
            <a:ext cx="3927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5" name="Google Shape;155;g2e9ea3933f6_0_4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055813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e9ea3933f6_0_40:notes"/>
          <p:cNvSpPr txBox="1">
            <a:spLocks noGrp="1"/>
          </p:cNvSpPr>
          <p:nvPr>
            <p:ph type="body" idx="1"/>
          </p:nvPr>
        </p:nvSpPr>
        <p:spPr>
          <a:xfrm>
            <a:off x="906357" y="3530035"/>
            <a:ext cx="7251000" cy="3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e9ea3933f6_0_40:notes"/>
          <p:cNvSpPr txBox="1">
            <a:spLocks noGrp="1"/>
          </p:cNvSpPr>
          <p:nvPr>
            <p:ph type="ftr" idx="11"/>
          </p:nvPr>
        </p:nvSpPr>
        <p:spPr>
          <a:xfrm>
            <a:off x="0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e9ea3933f6_0_40:notes"/>
          <p:cNvSpPr txBox="1">
            <a:spLocks noGrp="1"/>
          </p:cNvSpPr>
          <p:nvPr>
            <p:ph type="sldNum" idx="12"/>
          </p:nvPr>
        </p:nvSpPr>
        <p:spPr>
          <a:xfrm>
            <a:off x="5134448" y="7060072"/>
            <a:ext cx="3927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2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27546" cy="3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dt" idx="10"/>
          </p:nvPr>
        </p:nvSpPr>
        <p:spPr>
          <a:xfrm>
            <a:off x="5134448" y="0"/>
            <a:ext cx="3927546" cy="3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0" name="Google Shape;170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055813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906357" y="3530035"/>
            <a:ext cx="7250853" cy="334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ftr" idx="11"/>
          </p:nvPr>
        </p:nvSpPr>
        <p:spPr>
          <a:xfrm>
            <a:off x="0" y="7060072"/>
            <a:ext cx="3927546" cy="37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5134448" y="7060072"/>
            <a:ext cx="3927546" cy="37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1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022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:notes"/>
          <p:cNvSpPr txBox="1">
            <a:spLocks noGrp="1"/>
          </p:cNvSpPr>
          <p:nvPr>
            <p:ph type="dt" idx="10"/>
          </p:nvPr>
        </p:nvSpPr>
        <p:spPr>
          <a:xfrm>
            <a:off x="7499028" y="0"/>
            <a:ext cx="5736308" cy="2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4922838" y="381000"/>
            <a:ext cx="3390900" cy="190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1323765" y="2416951"/>
            <a:ext cx="10590106" cy="22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ftr" idx="11"/>
          </p:nvPr>
        </p:nvSpPr>
        <p:spPr>
          <a:xfrm>
            <a:off x="0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:notes"/>
          <p:cNvSpPr txBox="1">
            <a:spLocks noGrp="1"/>
          </p:cNvSpPr>
          <p:nvPr>
            <p:ph type="sldNum" idx="12"/>
          </p:nvPr>
        </p:nvSpPr>
        <p:spPr>
          <a:xfrm>
            <a:off x="7499028" y="4833903"/>
            <a:ext cx="5736308" cy="2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382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-26504" y="762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060061" y="2134685"/>
            <a:ext cx="14279100" cy="3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Diretrizes Essenciais: Parâmetros Numéricos Mínimos para Nutricionistas no PNAE</a:t>
            </a:r>
            <a:endParaRPr sz="6600" b="1" i="0" u="none" strike="noStrike" cap="none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727425" y="7120500"/>
            <a:ext cx="72891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3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 Flávia</a:t>
            </a:r>
            <a:endParaRPr sz="35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3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Unidade Técnica/CFN</a:t>
            </a:r>
            <a:endParaRPr sz="35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572000" y="5180788"/>
            <a:ext cx="115296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Audiência Pública</a:t>
            </a:r>
            <a:endParaRPr sz="3200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Comissão de Educação da Câmara dos Deputados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ea27a61d64_2_0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ea27a61d64_2_0"/>
          <p:cNvSpPr txBox="1"/>
          <p:nvPr/>
        </p:nvSpPr>
        <p:spPr>
          <a:xfrm>
            <a:off x="2472277" y="1415830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g2ea27a61d64_2_0"/>
          <p:cNvSpPr txBox="1"/>
          <p:nvPr/>
        </p:nvSpPr>
        <p:spPr>
          <a:xfrm>
            <a:off x="4724400" y="6743700"/>
            <a:ext cx="8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ea27a61d64_2_0"/>
          <p:cNvSpPr txBox="1"/>
          <p:nvPr/>
        </p:nvSpPr>
        <p:spPr>
          <a:xfrm>
            <a:off x="2298700" y="3263900"/>
            <a:ext cx="1402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ea27a61d64_2_0"/>
          <p:cNvSpPr txBox="1"/>
          <p:nvPr/>
        </p:nvSpPr>
        <p:spPr>
          <a:xfrm>
            <a:off x="2298700" y="109600"/>
            <a:ext cx="15212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III- Regionalização</a:t>
            </a:r>
            <a:endParaRPr sz="56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ea27a61d64_2_0"/>
          <p:cNvSpPr txBox="1"/>
          <p:nvPr/>
        </p:nvSpPr>
        <p:spPr>
          <a:xfrm>
            <a:off x="2387225" y="1130075"/>
            <a:ext cx="15760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a- Extensão territorial - área média / município </a:t>
            </a:r>
            <a:endParaRPr sz="3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ea27a61d64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200" y="1824775"/>
            <a:ext cx="10361750" cy="71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ea27a61d64_2_0"/>
          <p:cNvSpPr txBox="1"/>
          <p:nvPr/>
        </p:nvSpPr>
        <p:spPr>
          <a:xfrm>
            <a:off x="5950925" y="2688750"/>
            <a:ext cx="3528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8005 km</a:t>
            </a:r>
            <a:r>
              <a:rPr lang="pt-BR" sz="32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/mun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ea27a61d64_2_0"/>
          <p:cNvSpPr txBox="1"/>
          <p:nvPr/>
        </p:nvSpPr>
        <p:spPr>
          <a:xfrm>
            <a:off x="10810325" y="3154738"/>
            <a:ext cx="24522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719 Km</a:t>
            </a:r>
            <a:r>
              <a:rPr lang="pt-BR" sz="2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/mun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ea27a61d64_2_0"/>
          <p:cNvSpPr txBox="1"/>
          <p:nvPr/>
        </p:nvSpPr>
        <p:spPr>
          <a:xfrm>
            <a:off x="6937750" y="4376000"/>
            <a:ext cx="3244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4103,2 km</a:t>
            </a:r>
            <a:r>
              <a:rPr lang="pt-BR" sz="32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/mun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ea27a61d64_2_0"/>
          <p:cNvSpPr txBox="1"/>
          <p:nvPr/>
        </p:nvSpPr>
        <p:spPr>
          <a:xfrm>
            <a:off x="9793575" y="5307975"/>
            <a:ext cx="29157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534,7 km</a:t>
            </a:r>
            <a:r>
              <a:rPr lang="pt-BR" sz="32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/mun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ea27a61d64_2_0"/>
          <p:cNvSpPr txBox="1"/>
          <p:nvPr/>
        </p:nvSpPr>
        <p:spPr>
          <a:xfrm>
            <a:off x="7476000" y="7416200"/>
            <a:ext cx="3095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463,1 km2/mun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6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 txBox="1"/>
          <p:nvPr/>
        </p:nvSpPr>
        <p:spPr>
          <a:xfrm>
            <a:off x="2472277" y="1415830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4724400" y="6743700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2298700" y="3263900"/>
            <a:ext cx="1402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2298700" y="109600"/>
            <a:ext cx="15212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III- Regionalização</a:t>
            </a:r>
            <a:endParaRPr sz="56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2387225" y="1130075"/>
            <a:ext cx="157608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b- Territorialização </a:t>
            </a:r>
            <a:endParaRPr sz="3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Diferenças intra-regionais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2275" y="2551300"/>
            <a:ext cx="9943099" cy="67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 txBox="1"/>
          <p:nvPr/>
        </p:nvSpPr>
        <p:spPr>
          <a:xfrm>
            <a:off x="11353175" y="1415825"/>
            <a:ext cx="67098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Nordeste - BA, CE, PI e MA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1163 km</a:t>
            </a:r>
            <a:r>
              <a:rPr lang="pt-BR" sz="3200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 município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18,5 escolas rurais/ município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14,4 escolas urbanas/ município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11353175" y="4212425"/>
            <a:ext cx="6709800" cy="2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Nordeste - SE, AL, PE, PB e RN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333,6 km</a:t>
            </a:r>
            <a:r>
              <a:rPr lang="pt-BR" sz="3200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 município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10,8 escolas rurais/ município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11,5 escolas urbanas/ município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2ea27a61d64_2_19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ea27a61d64_2_19"/>
          <p:cNvSpPr txBox="1"/>
          <p:nvPr/>
        </p:nvSpPr>
        <p:spPr>
          <a:xfrm>
            <a:off x="2472277" y="1415830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5" name="Google Shape;255;g2ea27a61d64_2_19"/>
          <p:cNvSpPr txBox="1"/>
          <p:nvPr/>
        </p:nvSpPr>
        <p:spPr>
          <a:xfrm>
            <a:off x="4724400" y="6743700"/>
            <a:ext cx="87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ea27a61d64_2_19"/>
          <p:cNvSpPr txBox="1"/>
          <p:nvPr/>
        </p:nvSpPr>
        <p:spPr>
          <a:xfrm>
            <a:off x="2298700" y="3263900"/>
            <a:ext cx="1402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ea27a61d64_2_19"/>
          <p:cNvSpPr txBox="1"/>
          <p:nvPr/>
        </p:nvSpPr>
        <p:spPr>
          <a:xfrm>
            <a:off x="2298700" y="109600"/>
            <a:ext cx="15212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III- Regionalização</a:t>
            </a:r>
            <a:endParaRPr sz="56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ea27a61d64_2_19"/>
          <p:cNvSpPr txBox="1"/>
          <p:nvPr/>
        </p:nvSpPr>
        <p:spPr>
          <a:xfrm>
            <a:off x="2387225" y="1130075"/>
            <a:ext cx="15760800" cy="7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b- </a:t>
            </a:r>
            <a:r>
              <a:rPr lang="pt-BR" sz="37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Territorialização</a:t>
            </a:r>
            <a:r>
              <a:rPr lang="pt-BR" sz="37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Mobilidade diferente entre as regiões do país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c- Perfil sócio- demográfico</a:t>
            </a:r>
            <a:endParaRPr sz="37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Porte dos municípios de acordo com o número de habitantes (Classificação IBGE)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Média de escolas rurais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Média de </a:t>
            </a:r>
            <a:r>
              <a:rPr lang="pt-BR" sz="3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escolas </a:t>
            </a: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urbanas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Diferenças de disponibilidade econômica entre as regiões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d- Perfil da Insegurança Alimentar diferente nas regiões do país.</a:t>
            </a: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/>
          <p:nvPr/>
        </p:nvSpPr>
        <p:spPr>
          <a:xfrm>
            <a:off x="2564493" y="2335077"/>
            <a:ext cx="140175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IV- Construção Coletiva</a:t>
            </a:r>
            <a:endParaRPr sz="5600" b="1" dirty="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 dirty="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Reuniões nutricionistas RT e QT </a:t>
            </a:r>
            <a:endParaRPr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Reuniões </a:t>
            </a:r>
            <a:r>
              <a:rPr lang="pt-BR" sz="44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experts </a:t>
            </a:r>
            <a:endParaRPr sz="4400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Reunião GT de revisão da </a:t>
            </a:r>
            <a:r>
              <a:rPr lang="pt-BR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Resolução CFN n</a:t>
            </a:r>
            <a:r>
              <a:rPr lang="pt-BR" sz="4400" baseline="30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576/2013</a:t>
            </a:r>
            <a:endParaRPr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 reuniões com os Regionais</a:t>
            </a:r>
            <a:endParaRPr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GT de revisão da Resolução </a:t>
            </a:r>
            <a:r>
              <a:rPr lang="pt-BR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CFN n</a:t>
            </a:r>
            <a:r>
              <a:rPr lang="pt-BR" sz="4400" baseline="30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465/2010</a:t>
            </a:r>
            <a:endParaRPr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Plenárias do Conselho Federal de Nutricionistas</a:t>
            </a:r>
            <a:endParaRPr sz="35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0526" y="1149531"/>
            <a:ext cx="5249299" cy="3958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-762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2542704" y="946560"/>
            <a:ext cx="15590550" cy="103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Considerações Finais </a:t>
            </a: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2542704" y="2128184"/>
            <a:ext cx="6635932" cy="45719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2194025" y="2458038"/>
            <a:ext cx="162879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Impacto da nova regulamentação</a:t>
            </a:r>
            <a:endParaRPr sz="5600"/>
          </a:p>
          <a:p>
            <a:pPr marL="285750" marR="0" lvl="0" indent="-31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024" y="3429000"/>
            <a:ext cx="5801400" cy="58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2e9ea3933f6_1_4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e9ea3933f6_1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638" y="1717600"/>
            <a:ext cx="15558323" cy="736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e9ea3933f6_1_4"/>
          <p:cNvSpPr txBox="1"/>
          <p:nvPr/>
        </p:nvSpPr>
        <p:spPr>
          <a:xfrm>
            <a:off x="2217454" y="490385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Acompanhe as nossas atualizações</a:t>
            </a: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4" name="Google Shape;294;g2e9ea3933f6_1_4"/>
          <p:cNvSpPr/>
          <p:nvPr/>
        </p:nvSpPr>
        <p:spPr>
          <a:xfrm>
            <a:off x="2217454" y="1672009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9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/>
        </p:nvSpPr>
        <p:spPr>
          <a:xfrm>
            <a:off x="4724400" y="6743700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3082950" y="2196775"/>
            <a:ext cx="13779000" cy="6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800" b="1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Obrigada!</a:t>
            </a:r>
            <a:endParaRPr sz="9800" b="1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500" b="1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 Flávia de Rezende Gomes</a:t>
            </a:r>
            <a:endParaRPr sz="3500" b="1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500" b="1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Assessora Técnica </a:t>
            </a:r>
            <a:endParaRPr sz="3500" b="1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500" b="1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Unidade Técnica/CFN</a:t>
            </a:r>
            <a:endParaRPr sz="3500" b="1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500" b="1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contato@cfn.org.br</a:t>
            </a:r>
            <a:endParaRPr sz="3500" b="1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800" b="1">
              <a:solidFill>
                <a:srgbClr val="17365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-24848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2542704" y="2196763"/>
            <a:ext cx="6635932" cy="45719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542704" y="982283"/>
            <a:ext cx="1056369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Alimentação Escolar no Brasil 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542704" y="2358849"/>
            <a:ext cx="1422129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Nacional de Alimentação Escolar (PNAE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programa pedagógico de promoção de saúde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l="2" r="35857"/>
          <a:stretch/>
        </p:blipFill>
        <p:spPr>
          <a:xfrm>
            <a:off x="3205025" y="3613996"/>
            <a:ext cx="6083710" cy="605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9878025" y="5247900"/>
            <a:ext cx="7204200" cy="3232500"/>
          </a:xfrm>
          <a:prstGeom prst="rect">
            <a:avLst/>
          </a:prstGeom>
          <a:solidFill>
            <a:srgbClr val="FCE06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19999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libri"/>
              <a:buChar char="●"/>
            </a:pPr>
            <a:r>
              <a:rPr lang="pt-BR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Crescimento;</a:t>
            </a:r>
            <a:endParaRPr sz="3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libri"/>
              <a:buChar char="●"/>
            </a:pPr>
            <a:r>
              <a:rPr lang="pt-BR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Aprendizagem;</a:t>
            </a:r>
            <a:endParaRPr sz="3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libri"/>
              <a:buChar char="●"/>
            </a:pPr>
            <a:r>
              <a:rPr lang="pt-BR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Desenvolvimento biopsicossocial;</a:t>
            </a:r>
            <a:endParaRPr sz="3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libri"/>
              <a:buChar char="●"/>
            </a:pPr>
            <a:r>
              <a:rPr lang="pt-BR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Rendimento escolar;</a:t>
            </a:r>
            <a:endParaRPr sz="3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Calibri"/>
              <a:buChar char="●"/>
            </a:pPr>
            <a:r>
              <a:rPr lang="pt-BR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Formação de prát</a:t>
            </a:r>
            <a:r>
              <a:rPr lang="pt-BR" sz="3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icas alimentares saudáveis.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e9ea3933f6_0_55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-7180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e9ea3933f6_0_55"/>
          <p:cNvSpPr txBox="1"/>
          <p:nvPr/>
        </p:nvSpPr>
        <p:spPr>
          <a:xfrm>
            <a:off x="2177000" y="309625"/>
            <a:ext cx="16039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Porque é importante a presença do nutricionista no PNAE?</a:t>
            </a:r>
            <a:endParaRPr sz="62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" name="Google Shape;120;g2e9ea3933f6_0_55"/>
          <p:cNvSpPr/>
          <p:nvPr/>
        </p:nvSpPr>
        <p:spPr>
          <a:xfrm>
            <a:off x="2469604" y="1352738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e9ea3933f6_0_55"/>
          <p:cNvSpPr txBox="1"/>
          <p:nvPr/>
        </p:nvSpPr>
        <p:spPr>
          <a:xfrm>
            <a:off x="2282150" y="2218225"/>
            <a:ext cx="11512500" cy="7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Char char="●"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Cardápios de acordo com as normas estabelecidas pelo FNDE 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Lei 11947 - Art. 12</a:t>
            </a:r>
            <a:r>
              <a:rPr lang="pt-BR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 Os cardápios da alimentação escolar deverão ser elaborados pelo nutricionista responsável com utilização de gêneros alimentícios básicos, respeitando-se as referências nutricionais, os hábitos alimentares, a cultura e a tradição alimentar da localidade, pautando-se na sustentabilidade e diversificação agrícola da região, na alimentação saudável e adequada. 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Char char="●"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Planejamento, coordenação e execução de Programas de EAN 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Lei 11947/2009 - Art. 17 Inciso III</a:t>
            </a:r>
            <a:r>
              <a:rPr lang="pt-BR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- promover a educação alimentar e nutricional, sanitária e ambiental nas escolas sob sua responsabilidade administrativa, com o intuito de formar hábitos alimentares saudáveis aos alunos atendidos, mediante atuação conjunta dos profissionais de educação e do responsável técnico de que trata o art. 11 desta Lei; 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Resolução FNDE no 6/2020 - Art. 14</a:t>
            </a:r>
            <a:r>
              <a:rPr lang="pt-BR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É de responsabilidade da Seduc, da Prefeitura Municipal e da escola federal, no âmbito de sua respectiva jurisdição administrativa, mediante atuação coordenada dos profissionais de educação e do responsável técnico e demais nutricionistas, a inclusão da educação alimentar e nutricional – EAN no processo de ensino e aprendizagem, que perpassa de maneira transversal o currículo escolar, abordando o tema alimentação e nutrição e o desenvolvimento de práticas e habilidades que promovam modos de vida saudáveis, na perspectiva da segurança alimentar e nutricional.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e9ea3933f6_0_55"/>
          <p:cNvSpPr txBox="1"/>
          <p:nvPr/>
        </p:nvSpPr>
        <p:spPr>
          <a:xfrm>
            <a:off x="13415600" y="2719450"/>
            <a:ext cx="480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395E89"/>
                </a:solidFill>
                <a:latin typeface="Calibri"/>
                <a:ea typeface="Calibri"/>
                <a:cs typeface="Calibri"/>
                <a:sym typeface="Calibri"/>
              </a:rPr>
              <a:t>Lei nº 8234/1991</a:t>
            </a:r>
            <a:endParaRPr sz="3600" b="1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e9ea3933f6_0_55"/>
          <p:cNvSpPr txBox="1"/>
          <p:nvPr/>
        </p:nvSpPr>
        <p:spPr>
          <a:xfrm>
            <a:off x="13794650" y="3476050"/>
            <a:ext cx="4042500" cy="1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 - assistência e educação nutricional em coletividades ou indivíduos, sadios ou enfermos, em instituições públicas e privadas e em consultório de nutrição e dietética;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e9ea3933f6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37099">
            <a:off x="14088273" y="7561767"/>
            <a:ext cx="2041405" cy="86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e9ea3933f6_0_23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e9ea3933f6_0_23"/>
          <p:cNvSpPr txBox="1"/>
          <p:nvPr/>
        </p:nvSpPr>
        <p:spPr>
          <a:xfrm>
            <a:off x="2542690" y="536055"/>
            <a:ext cx="15590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Porque é importante a presença do nutricionista no PNAE?</a:t>
            </a: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g2e9ea3933f6_0_23"/>
          <p:cNvSpPr/>
          <p:nvPr/>
        </p:nvSpPr>
        <p:spPr>
          <a:xfrm>
            <a:off x="2542704" y="1599038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e9ea3933f6_0_23"/>
          <p:cNvSpPr/>
          <p:nvPr/>
        </p:nvSpPr>
        <p:spPr>
          <a:xfrm>
            <a:off x="9614150" y="3282300"/>
            <a:ext cx="14478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e9ea3933f6_0_23"/>
          <p:cNvSpPr txBox="1"/>
          <p:nvPr/>
        </p:nvSpPr>
        <p:spPr>
          <a:xfrm>
            <a:off x="2542702" y="2444650"/>
            <a:ext cx="15005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Diretrizes do PNAE</a:t>
            </a:r>
            <a:endParaRPr sz="4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e9ea3933f6_0_23"/>
          <p:cNvSpPr txBox="1"/>
          <p:nvPr/>
        </p:nvSpPr>
        <p:spPr>
          <a:xfrm>
            <a:off x="2904500" y="4196700"/>
            <a:ext cx="146439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27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395E89"/>
                </a:solidFill>
                <a:latin typeface="Calibri"/>
                <a:ea typeface="Calibri"/>
                <a:cs typeface="Calibri"/>
                <a:sym typeface="Calibri"/>
              </a:rPr>
              <a:t>Lei nº 11947/2009 - Artigo 2º</a:t>
            </a:r>
            <a:endParaRPr sz="2600">
              <a:solidFill>
                <a:schemeClr val="dk2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2"/>
                </a:solidFill>
              </a:rPr>
              <a:t>I - o emprego da alimentação saudável e adequada, compreendendo o uso de alimentos variados, seguros, que respeitem a cultura, as tradições e os hábitos alimentares saudáveis, contribuindo para o crescimento e o desenvolvimento dos alunos e para a melhoria do rendimento escolar, em conformidade com a sua faixa etária e seu estado de saúde, inclusive dos que necessitam de atenção específica; </a:t>
            </a:r>
            <a:endParaRPr sz="2600">
              <a:solidFill>
                <a:schemeClr val="dk2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2"/>
                </a:solidFill>
              </a:rPr>
              <a:t>II - a inclusão da educação alimentar e nutricional no processo de ensino e aprendizagem, que perpassa pelo currículo escolar, abordando o tema alimentação e nutrição e o desenvolvimento de práticas saudáveis de vida, na perspectiva da segurança alimentar e nutricional.</a:t>
            </a:r>
            <a:endParaRPr sz="2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e9ea3933f6_0_0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e9ea3933f6_0_0"/>
          <p:cNvSpPr txBox="1"/>
          <p:nvPr/>
        </p:nvSpPr>
        <p:spPr>
          <a:xfrm>
            <a:off x="2542690" y="808880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Responsabilidade Técnica do PNAE </a:t>
            </a: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g2e9ea3933f6_0_0"/>
          <p:cNvSpPr/>
          <p:nvPr/>
        </p:nvSpPr>
        <p:spPr>
          <a:xfrm>
            <a:off x="2652804" y="1976563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e9ea3933f6_0_0"/>
          <p:cNvSpPr txBox="1"/>
          <p:nvPr/>
        </p:nvSpPr>
        <p:spPr>
          <a:xfrm>
            <a:off x="2799800" y="2174075"/>
            <a:ext cx="14801400" cy="6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Nutricionista é o Responsável Técnico (RT) do programa</a:t>
            </a:r>
            <a:endParaRPr sz="28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Lei nº 11947/2009</a:t>
            </a: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Art. 11. </a:t>
            </a: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responsabilidade técnica pela alimentação escolar nos Estados, no Distrito Federal, nos Municípios e nas escolas federais caberá ao nutricionista responsável, que deverá respeitar as diretrizes previstas nesta Lei e na legislação pertinente, no que couber, dentro das suas atribuições específicas.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Resolução FNDE nº 6/2020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Art. 15.</a:t>
            </a: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coordenação técnica das ações de alimentação e nutrição, no âmbito da Seduc, da Prefeitura Municipal e da escola federal, deve ser realizada por nutricionista Responsável Técnico – RT do PNAE vinculado à EEx, respeitando as diretrizes previstas na Lei n° 11.947/2009 e em legislações específicas, dentro de suas atribuições previstas na normativa do CFN.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Art. 56</a:t>
            </a: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 FNDE suspenderá o repasse dos recursos do PNAE quando a Seduc e a Prefeitura Municipal: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IV – não tiver cadastrado o Responsável Técnico pelo Programa em Sistema do FNDE, conforme previsto no art. 15, desta Resolução.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e9ea3933f6_0_0"/>
          <p:cNvSpPr txBox="1"/>
          <p:nvPr/>
        </p:nvSpPr>
        <p:spPr>
          <a:xfrm>
            <a:off x="5860670" y="7361188"/>
            <a:ext cx="6858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e9ea3933f6_0_40"/>
          <p:cNvPicPr preferRelativeResize="0"/>
          <p:nvPr/>
        </p:nvPicPr>
        <p:blipFill rotWithShape="1">
          <a:blip r:embed="rId3">
            <a:alphaModFix/>
          </a:blip>
          <a:srcRect t="12686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e9ea3933f6_0_40"/>
          <p:cNvSpPr txBox="1"/>
          <p:nvPr/>
        </p:nvSpPr>
        <p:spPr>
          <a:xfrm>
            <a:off x="2577340" y="1029080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Quadro Técnico - PNAE</a:t>
            </a: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g2e9ea3933f6_0_40"/>
          <p:cNvSpPr/>
          <p:nvPr/>
        </p:nvSpPr>
        <p:spPr>
          <a:xfrm>
            <a:off x="2542704" y="2196763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e9ea3933f6_0_40"/>
          <p:cNvSpPr txBox="1"/>
          <p:nvPr/>
        </p:nvSpPr>
        <p:spPr>
          <a:xfrm>
            <a:off x="3574675" y="2509305"/>
            <a:ext cx="11430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Nutricionista do Quadro Técnico (QT) 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Resolução CFN n</a:t>
            </a:r>
            <a:r>
              <a:rPr lang="pt-BR" sz="2800" b="1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465/2010</a:t>
            </a:r>
            <a:endParaRPr sz="2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2400" b="1">
                <a:solidFill>
                  <a:schemeClr val="dk2"/>
                </a:solidFill>
              </a:rPr>
              <a:t>Art. 7º</a:t>
            </a:r>
            <a:r>
              <a:rPr lang="pt-BR" sz="2400">
                <a:solidFill>
                  <a:schemeClr val="dk2"/>
                </a:solidFill>
              </a:rPr>
              <a:t> O Quadro Técnico (QT) será constituído por nutricionistas habilitados, que desenvolverão as atividades definidas nesta Resolução e nas demais normas baixadas pelo CFN, em consonância com as normas do FNDE, fazendo-o sob a coordenação e supervisão do responsável técnico, assumindo com este a responsabilidade solidária.</a:t>
            </a:r>
            <a:endParaRPr sz="2400">
              <a:solidFill>
                <a:schemeClr val="dk2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64" name="Google Shape;164;g2e9ea3933f6_0_40"/>
          <p:cNvSpPr txBox="1"/>
          <p:nvPr/>
        </p:nvSpPr>
        <p:spPr>
          <a:xfrm>
            <a:off x="5860670" y="7361188"/>
            <a:ext cx="6858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e9ea3933f6_0_40"/>
          <p:cNvSpPr txBox="1"/>
          <p:nvPr/>
        </p:nvSpPr>
        <p:spPr>
          <a:xfrm>
            <a:off x="6629400" y="2400300"/>
            <a:ext cx="480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e9ea3933f6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5123" y="6115373"/>
            <a:ext cx="5338926" cy="29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 txBox="1"/>
          <p:nvPr/>
        </p:nvSpPr>
        <p:spPr>
          <a:xfrm>
            <a:off x="2390940" y="336955"/>
            <a:ext cx="1559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Dados atuais de RT e QT no PNAE </a:t>
            </a:r>
            <a:endParaRPr sz="6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2469604" y="1352738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2538250" y="1723550"/>
            <a:ext cx="13705200" cy="69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Char char="●"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RT- 3626 nutricionistas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Próximo de 60% da necessidade atual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pt-BR" sz="3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-</a:t>
            </a: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dificuldades de cadastro no SIGPNAE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7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Resolução </a:t>
            </a:r>
            <a:r>
              <a:rPr lang="pt-BR" sz="3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CD/FNDE </a:t>
            </a: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Nº 7, de 2 de maio de 2024 - Art. 10 parágrafo 5</a:t>
            </a:r>
            <a:r>
              <a:rPr lang="pt-BR" sz="3700" baseline="30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(quadriênio)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Char char="●"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QT - 2085 nutricionistas 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Char char="●"/>
            </a:pPr>
            <a:r>
              <a:rPr lang="pt-BR" sz="3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QT Exclusivo na Modalidade Educação Infantil - 97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700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Total: 5808</a:t>
            </a:r>
            <a:endParaRPr sz="3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13415600" y="2719450"/>
            <a:ext cx="480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395E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-762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/>
          <p:nvPr/>
        </p:nvSpPr>
        <p:spPr>
          <a:xfrm>
            <a:off x="2652787" y="1734412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4724400" y="6743700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2478075" y="225999"/>
            <a:ext cx="15590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Princípios para as “Diretrizes dos Parâmetros Numéricos Mínimos de RT e QT” 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2652787" y="2260474"/>
            <a:ext cx="15087600" cy="5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I- Universalidade </a:t>
            </a:r>
            <a:endParaRPr sz="5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II- Equidade</a:t>
            </a:r>
            <a:endParaRPr sz="5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III- Regionalização </a:t>
            </a:r>
            <a:endParaRPr sz="5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IV- Construção Coletiva</a:t>
            </a:r>
            <a:endParaRPr sz="5100" b="1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1025" y="2739485"/>
            <a:ext cx="6931999" cy="546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 t="12685" b="126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 txBox="1"/>
          <p:nvPr/>
        </p:nvSpPr>
        <p:spPr>
          <a:xfrm>
            <a:off x="4724400" y="6743700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2462277" y="143940"/>
            <a:ext cx="15590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b="1">
                <a:solidFill>
                  <a:srgbClr val="61C12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Princípios para as “Diretrizes dos “Parâmetros Numéricos Mínimos de RT e QT” </a:t>
            </a:r>
            <a:endParaRPr sz="4600" b="1">
              <a:solidFill>
                <a:srgbClr val="61C12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2358091" y="1986895"/>
            <a:ext cx="15087600" cy="7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I- Universalidade</a:t>
            </a:r>
            <a:r>
              <a:rPr lang="pt-BR" sz="6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Lei nº 11947/2009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II- Equidade</a:t>
            </a:r>
            <a:endParaRPr sz="56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a- Características específicas de cada região; 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- condições para redução das desigualdades entre as regiões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b- O direito dos alunos serem atendidos de acordo com suas necessidades alimentares específicas;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c- Cada modalidade de Ensino na Educação Básica exige atenção e planos específicos;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d- Modo de execução do PNAE. 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2462279" y="1606738"/>
            <a:ext cx="6636000" cy="45600"/>
          </a:xfrm>
          <a:prstGeom prst="rect">
            <a:avLst/>
          </a:prstGeom>
          <a:solidFill>
            <a:srgbClr val="4A5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515C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2850" y="1183400"/>
            <a:ext cx="4557050" cy="44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784</Words>
  <Application>Microsoft Office PowerPoint</Application>
  <PresentationFormat>Personalizar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Calibri</vt:lpstr>
      <vt:lpstr>Arial</vt:lpstr>
      <vt:lpstr>Quattrocento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Flávia de Rezende Gomes</dc:creator>
  <cp:lastModifiedBy>Kamila de Souza Silva</cp:lastModifiedBy>
  <cp:revision>7</cp:revision>
  <dcterms:created xsi:type="dcterms:W3CDTF">2006-08-16T00:00:00Z</dcterms:created>
  <dcterms:modified xsi:type="dcterms:W3CDTF">2024-07-08T15:15:00Z</dcterms:modified>
</cp:coreProperties>
</file>