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12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FCD2852-A61A-80F1-E063-63F4A37E0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5CF7724-73B5-A7DA-C4B7-89F11D75A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66083DD-EE23-060B-D3CC-35422406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D8FFC1B-3FDD-8DCC-78B2-0665ECA1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C77CD7F-B960-44FC-426D-F0AE3495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24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86A0BC-3BE1-42AB-0267-E119F3DF7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1D9FDA9-C18F-9499-CD39-B1B8669AD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F5EDFA4-888B-5CAC-FCCA-68813718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65CB015-90A0-BA31-B0F1-3F349D78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F8D9F53-3364-8FDC-0D0F-CF9C1BDA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30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D01EE61-25C1-D6D3-7C0F-C5A38CDCDA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0185055-DA06-E31F-C70F-7F35E3B85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7B38DDB-524E-9AF4-6A75-3F16EC8D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8A9EBB8-E62A-1F05-165B-D102D96F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69DBA66-5F42-992A-49D9-C40095D5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82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D834FA-E88A-DD04-EFCC-0147DA066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FAC06FB-3474-5452-F9DA-0FFFEF68C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51789F2-9641-A7D8-DF0B-F10AB50B1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ADCDDEF-3D03-2A96-2432-33C8DFC6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B322D02-7B30-84B7-6F8A-8FD3DCE2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665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A16D28-C350-3CFD-5D04-3B68C34E4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3CAD2490-080B-F7F6-3D5B-87BD9227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4D7BEA1-5FC3-1EBC-522F-9C2BB5AA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FADEFC-2841-2CE5-D127-004DFEC7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AF4F25F-DB61-8903-7AA2-23F7C1EE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95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0906A6-CC38-02DF-C008-AD2A22EE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E8D6C4E-82E3-C780-D127-5F655196A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FBC5777-5EEC-CD72-3F70-E960452D6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F834D229-88C4-368E-8025-952C9DFE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FDD556F-947D-67CB-A25B-94650761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00DD936-BD95-8378-5257-15957329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57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CC37D4-99B0-F539-AD2E-13148E183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6B454AD-C7CC-32D1-6C74-7FA9F1161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EA4E6EDB-DDC1-F1D8-5251-520D8DEA7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25B4ECBD-B1A3-12B9-6E60-7FD972462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CF46736-BAD6-B1A9-886B-058134157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0DDA10D9-462F-6371-9A14-74A7DF8F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C12828E3-91B7-A5D3-0A3C-ABC44880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77B2198A-EE77-FC2F-0376-7BC0E846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6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0E5E8D-6232-40A7-268B-88BEF782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44B31B0-ABA6-5692-FEEF-BBFD651BD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64946FB-3214-7E79-6017-3997F77C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7F747CDD-708D-7904-058D-46FF8A7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95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9E672770-CF5B-AF70-83A2-C190ECB08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2F2F4611-7665-8037-2529-6DDC09A1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86B6D61-860C-6013-572F-7CEA2965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5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D60A48-A2EF-69E8-B052-977B00F2F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055CCB9-1C40-8B96-A32F-8D63133C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55CC716-2806-90D2-B733-815680522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F8A3BB63-463E-92F5-26DA-AA9498E8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FDF2229-F3DE-E339-C002-FFC6E89B4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3359C4C7-FDC5-96A2-A8C6-287AC79E3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67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BE77920-3FAF-C8D9-E17B-CACDD699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5BD1E179-E603-1B74-B5D8-16689450F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A20C3C3-FD50-C387-06A9-FD4C0D140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F772687-634A-5E8E-6AAE-DE395A17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06E84E8-A596-7A64-C507-2E62C5EC1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B3DDA27-E72C-87EF-2BDA-595A3A13C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78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A87F7EC0-2BD6-6DA2-145D-464806E1A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CE014FE-2AAE-795D-5C43-998B88D0D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ECAFBC8-930D-9CAE-A4F9-A487B5D2ED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BF943-2B97-4848-BFFB-7C62A71D989F}" type="datetimeFigureOut">
              <a:rPr lang="pt-BR" smtClean="0"/>
              <a:t>06/06/2024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CD5E392-8930-2416-E0DF-9EBC0870E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6B2D33C-0CEE-EFA9-11F3-C8BFB8DE6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7BAFF-7A15-44D3-850D-5F612D1C07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2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60B1EDF5-A60B-6A42-61D1-C21BABBE4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Plano Nacional de Educação: Balanço e Perspectivas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7D98518A-1508-E4DB-4DB8-1F7C2B1D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1. O PNE representa uma das maiores experiências de planejamento da educação, realizada pelo Estado Brasileiro na história do país, envolvendo a União, o Estado, os Municípios e a sociedade civil por meio dos Fóruns Municipais, Estaduais e Nacional de Educação  </a:t>
            </a:r>
          </a:p>
          <a:p>
            <a:pPr marL="0" indent="0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2. É uma experiência que tem permitido tornar a educação uma prioridade nacional, que contribui para criação de referências a serem buscadas por todos os governos e pela sociedade, que  fortalece e aperfeiçoa  a democracia  por meio da ampliação da participação social  e pela ampliação da esfera pública como espaço de diálogo,  elaboração e acompanhamento;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758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DFEEED4-C0C4-6B10-0DDB-E0527557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Plano Nacional de Educação: Balanço e Perspectivas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1619EC-8F1F-E4CE-42EF-AD3B5E16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3. No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Relatório do 4º Ciclo de Monitoramento das Metas do Plano Nacional de Educação  de   2022,  o INEP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apontava  que a execução do PNE se encontrava, ap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roximadamente,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na metade do caminho ideal e que considerada a execução até aquele momento seria insuficiente para o alcance das metas até o ano de 2024 em relação ao que deveria ser alcançado em 2024. </a:t>
            </a:r>
          </a:p>
          <a:p>
            <a:pPr marL="0" indent="0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/>
              <a:t>4. </a:t>
            </a:r>
            <a:r>
              <a:rPr lang="pt-BR" sz="2900" b="1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9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Relatório de Acompanhamento do PNE 2014-2024 de 2019 produzido pelo TCU apontou </a:t>
            </a:r>
            <a:r>
              <a:rPr lang="pt-BR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pt-BR" sz="3200" dirty="0">
                <a:effectLst/>
                <a:latin typeface="Helvetica" pitchFamily="2" charset="0"/>
              </a:rPr>
              <a:t>“Em relação ao PNE, conforme detalhado no voto do relator, as deficiências relacionadas à governança, ao gerenciamento de riscos e à coordenação e colaboração entre entes federados foram identificadas desde o primeiro acompanhamento realizado por esta Corte, ainda no ano de 2017.</a:t>
            </a:r>
          </a:p>
          <a:p>
            <a:pPr marL="0" indent="0">
              <a:buNone/>
            </a:pPr>
            <a:r>
              <a:rPr lang="pt-BR" sz="3200" dirty="0">
                <a:effectLst/>
                <a:latin typeface="Helvetica" pitchFamily="2" charset="0"/>
              </a:rPr>
              <a:t>Naquela época, já tinha sido apontado que dezoito das vinte metas estabelecidas no programa tinham alta probabilidade de não serem atingidas, e a situação não se mostrou diferente em 2019”. </a:t>
            </a:r>
          </a:p>
          <a:p>
            <a:pPr marL="0" indent="0">
              <a:buNone/>
            </a:pPr>
            <a:r>
              <a:rPr lang="pt-BR" sz="3200" dirty="0"/>
              <a:t>Ministro Bruno Dantas. TCU, 29.04.2020</a:t>
            </a:r>
            <a:r>
              <a:rPr lang="pt-BR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pt-BR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764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32489B-7DF9-83B0-04A7-C8D80719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Plano Nacional de Educação: Balanço e Perspectivas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E71886F-1685-7F1A-3BD2-FA9ED7E79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t-BR" dirty="0"/>
              <a:t>5. Em março de 2023 enquanto era reestabelecido o   Fórum Nacional de Educação  </a:t>
            </a:r>
            <a:r>
              <a:rPr lang="pt-BR" b="1" dirty="0"/>
              <a:t>(Portaria  4478 de 17.03.2023) </a:t>
            </a:r>
            <a:r>
              <a:rPr lang="pt-BR" dirty="0"/>
              <a:t>foi instituído o GT com a finalidade de elaborar   minuta de PL do PNE (2024-2034)  por meio da </a:t>
            </a:r>
            <a:r>
              <a:rPr lang="pt-BR" b="1" dirty="0"/>
              <a:t>Portaria 1112  de 13 de junho de  2023.</a:t>
            </a:r>
          </a:p>
          <a:p>
            <a:pPr marL="0" indent="0" algn="l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Trabalho principal: Identificação de macro problemas, descritores, causas e estratégias. As oficinas demonstraram que: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sobreviveram problemas antigos, problemas antigos tomaram nova forma e novos problemas surgiram.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76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D7CD046F-AB2C-4D6D-EA24-375647CF4FDD}"/>
              </a:ext>
            </a:extLst>
          </p:cNvPr>
          <p:cNvSpPr txBox="1">
            <a:spLocks/>
          </p:cNvSpPr>
          <p:nvPr/>
        </p:nvSpPr>
        <p:spPr>
          <a:xfrm>
            <a:off x="470338" y="66843"/>
            <a:ext cx="11251324" cy="6047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pt-BR" sz="3467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46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467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46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467" b="1" dirty="0">
                <a:solidFill>
                  <a:schemeClr val="accent2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GT: ONDE NÓS ESTAMOS?    </a:t>
            </a:r>
            <a:r>
              <a:rPr lang="pt-BR" sz="3467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467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467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467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4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A2ECE31B-1FF9-C598-FB28-EC852B0DAF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73" b="25594"/>
          <a:stretch>
            <a:fillRect/>
          </a:stretch>
        </p:blipFill>
        <p:spPr bwMode="auto">
          <a:xfrm>
            <a:off x="9982153" y="6171368"/>
            <a:ext cx="2105025" cy="62865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xmlns="" id="{AF4D8A1B-B264-7EBF-E127-CB3AC579582A}"/>
              </a:ext>
            </a:extLst>
          </p:cNvPr>
          <p:cNvCxnSpPr>
            <a:cxnSpLocks/>
          </p:cNvCxnSpPr>
          <p:nvPr/>
        </p:nvCxnSpPr>
        <p:spPr>
          <a:xfrm flipV="1">
            <a:off x="297107" y="3645601"/>
            <a:ext cx="11769103" cy="364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xmlns="" id="{1A5CF87F-C78E-1992-A376-4CFE5B4A336E}"/>
              </a:ext>
            </a:extLst>
          </p:cNvPr>
          <p:cNvCxnSpPr>
            <a:cxnSpLocks/>
          </p:cNvCxnSpPr>
          <p:nvPr/>
        </p:nvCxnSpPr>
        <p:spPr>
          <a:xfrm>
            <a:off x="513748" y="3354403"/>
            <a:ext cx="0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C06BF47E-6945-1603-DF3E-E172DB1465A6}"/>
              </a:ext>
            </a:extLst>
          </p:cNvPr>
          <p:cNvSpPr txBox="1"/>
          <p:nvPr/>
        </p:nvSpPr>
        <p:spPr>
          <a:xfrm rot="16200000">
            <a:off x="-836289" y="5125142"/>
            <a:ext cx="27000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33" dirty="0"/>
              <a:t>Agenda PNE, Fluxo e Metodologia de Análise de Problemas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F82C0D72-0C19-E91E-BB77-D0BA2564BDB4}"/>
              </a:ext>
            </a:extLst>
          </p:cNvPr>
          <p:cNvSpPr txBox="1"/>
          <p:nvPr/>
        </p:nvSpPr>
        <p:spPr>
          <a:xfrm rot="16200000">
            <a:off x="-1130387" y="1701521"/>
            <a:ext cx="3351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1ª e 2ª reunião </a:t>
            </a:r>
            <a:r>
              <a:rPr lang="pt-BR" sz="1600" dirty="0"/>
              <a:t>(30/3 e 6/4) </a:t>
            </a: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xmlns="" id="{87366CE8-3E16-EFB4-D8FD-87BCFC9564A1}"/>
              </a:ext>
            </a:extLst>
          </p:cNvPr>
          <p:cNvCxnSpPr>
            <a:cxnSpLocks/>
          </p:cNvCxnSpPr>
          <p:nvPr/>
        </p:nvCxnSpPr>
        <p:spPr>
          <a:xfrm>
            <a:off x="1272352" y="3337543"/>
            <a:ext cx="0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8AF25BE9-8EF9-0A34-D4DD-5BED2D9FA864}"/>
              </a:ext>
            </a:extLst>
          </p:cNvPr>
          <p:cNvSpPr txBox="1"/>
          <p:nvPr/>
        </p:nvSpPr>
        <p:spPr>
          <a:xfrm rot="16200000">
            <a:off x="170820" y="2187378"/>
            <a:ext cx="2235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3ª reunião </a:t>
            </a:r>
            <a:r>
              <a:rPr lang="pt-BR" sz="1600" dirty="0"/>
              <a:t>(20/4)</a:t>
            </a:r>
            <a:r>
              <a:rPr lang="pt-BR" sz="2200" dirty="0"/>
              <a:t> 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4CE0AEF9-4169-1AAB-9B77-F9E0B8FBEF85}"/>
              </a:ext>
            </a:extLst>
          </p:cNvPr>
          <p:cNvSpPr txBox="1"/>
          <p:nvPr/>
        </p:nvSpPr>
        <p:spPr>
          <a:xfrm rot="16200000">
            <a:off x="-14879" y="5125142"/>
            <a:ext cx="2637568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33" dirty="0"/>
              <a:t>Análise preliminar, de problemas pelos membros do GT</a:t>
            </a:r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C5C5D3C0-10FF-E1C1-A0EC-0F2336F31051}"/>
              </a:ext>
            </a:extLst>
          </p:cNvPr>
          <p:cNvCxnSpPr>
            <a:cxnSpLocks/>
          </p:cNvCxnSpPr>
          <p:nvPr/>
        </p:nvCxnSpPr>
        <p:spPr>
          <a:xfrm>
            <a:off x="1981472" y="3346479"/>
            <a:ext cx="0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516E3C49-187A-AD0F-6404-0C886886CDAA}"/>
              </a:ext>
            </a:extLst>
          </p:cNvPr>
          <p:cNvSpPr txBox="1"/>
          <p:nvPr/>
        </p:nvSpPr>
        <p:spPr>
          <a:xfrm rot="16200000">
            <a:off x="751909" y="2150205"/>
            <a:ext cx="2422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4ª reunião </a:t>
            </a:r>
            <a:r>
              <a:rPr lang="pt-BR" sz="1600" dirty="0"/>
              <a:t>(01/6)</a:t>
            </a:r>
            <a:r>
              <a:rPr lang="pt-BR" sz="2200" dirty="0"/>
              <a:t>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BD79A3DA-7018-547D-7635-2C87DC044EBA}"/>
              </a:ext>
            </a:extLst>
          </p:cNvPr>
          <p:cNvSpPr txBox="1"/>
          <p:nvPr/>
        </p:nvSpPr>
        <p:spPr>
          <a:xfrm rot="16200000">
            <a:off x="740125" y="5076048"/>
            <a:ext cx="2601884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33" dirty="0"/>
              <a:t>Reunião de Sistematização de Problemas (CAPES)</a:t>
            </a:r>
            <a:endParaRPr lang="pt-BR" sz="1333" dirty="0">
              <a:solidFill>
                <a:srgbClr val="FF0000"/>
              </a:solidFill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xmlns="" id="{B438DC63-EC07-037A-74CA-28323EC4D197}"/>
              </a:ext>
            </a:extLst>
          </p:cNvPr>
          <p:cNvCxnSpPr>
            <a:cxnSpLocks/>
          </p:cNvCxnSpPr>
          <p:nvPr/>
        </p:nvCxnSpPr>
        <p:spPr>
          <a:xfrm flipH="1">
            <a:off x="2658989" y="3346479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D886CBE3-9B29-3A39-2F04-CA030CE0738E}"/>
              </a:ext>
            </a:extLst>
          </p:cNvPr>
          <p:cNvSpPr txBox="1"/>
          <p:nvPr/>
        </p:nvSpPr>
        <p:spPr>
          <a:xfrm rot="16200000">
            <a:off x="1249015" y="1878307"/>
            <a:ext cx="27774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5ª reunião </a:t>
            </a:r>
            <a:r>
              <a:rPr lang="pt-BR" sz="1600" dirty="0"/>
              <a:t>(19/6 a 23/6)</a:t>
            </a:r>
            <a:r>
              <a:rPr lang="pt-BR" sz="22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ED6774F-0A2C-30E1-2E8C-42E49ABC5730}"/>
              </a:ext>
            </a:extLst>
          </p:cNvPr>
          <p:cNvSpPr txBox="1"/>
          <p:nvPr/>
        </p:nvSpPr>
        <p:spPr>
          <a:xfrm rot="16200000">
            <a:off x="1504314" y="5067920"/>
            <a:ext cx="2332972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33" dirty="0"/>
              <a:t>Oficina de Análise Lógica de Problemas (causas)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6F63D7A6-CE3C-C959-BADB-03E01710FB25}"/>
              </a:ext>
            </a:extLst>
          </p:cNvPr>
          <p:cNvSpPr txBox="1"/>
          <p:nvPr/>
        </p:nvSpPr>
        <p:spPr>
          <a:xfrm rot="16200000">
            <a:off x="1702938" y="1898049"/>
            <a:ext cx="3197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6ª reunião </a:t>
            </a:r>
            <a:r>
              <a:rPr lang="pt-BR" sz="1600" dirty="0"/>
              <a:t>(31/7 a 03/8) 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xmlns="" id="{74B235A8-D710-0B0E-C983-AC50885A1298}"/>
              </a:ext>
            </a:extLst>
          </p:cNvPr>
          <p:cNvCxnSpPr>
            <a:cxnSpLocks/>
          </p:cNvCxnSpPr>
          <p:nvPr/>
        </p:nvCxnSpPr>
        <p:spPr>
          <a:xfrm flipH="1">
            <a:off x="3301713" y="3358486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BEA64512-A479-FE29-D704-0B2D552521EF}"/>
              </a:ext>
            </a:extLst>
          </p:cNvPr>
          <p:cNvSpPr txBox="1"/>
          <p:nvPr/>
        </p:nvSpPr>
        <p:spPr>
          <a:xfrm rot="16200000">
            <a:off x="2009567" y="4988709"/>
            <a:ext cx="2632333" cy="70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33" dirty="0"/>
              <a:t>Oficina de refinamento e homologação da Análise de  Problemas (causas)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6E4BD39A-5652-BCBF-9CE1-A1CEDF669203}"/>
              </a:ext>
            </a:extLst>
          </p:cNvPr>
          <p:cNvSpPr txBox="1"/>
          <p:nvPr/>
        </p:nvSpPr>
        <p:spPr>
          <a:xfrm rot="16200000">
            <a:off x="2990475" y="2139127"/>
            <a:ext cx="2201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7ª reunião </a:t>
            </a:r>
            <a:r>
              <a:rPr lang="pt-BR" sz="1600" dirty="0"/>
              <a:t>(25/08)</a:t>
            </a:r>
            <a:r>
              <a:rPr lang="pt-BR" sz="16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xmlns="" id="{14AEF7DD-A784-3DFE-D25E-D28A33D2BA98}"/>
              </a:ext>
            </a:extLst>
          </p:cNvPr>
          <p:cNvCxnSpPr>
            <a:cxnSpLocks/>
          </p:cNvCxnSpPr>
          <p:nvPr/>
        </p:nvCxnSpPr>
        <p:spPr>
          <a:xfrm flipH="1">
            <a:off x="4104732" y="3336122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CaixaDeTexto 26">
            <a:extLst>
              <a:ext uri="{FF2B5EF4-FFF2-40B4-BE49-F238E27FC236}">
                <a16:creationId xmlns:a16="http://schemas.microsoft.com/office/drawing/2014/main" xmlns="" id="{E07C18AC-E627-9CDF-AF61-E60E6B16E1CD}"/>
              </a:ext>
            </a:extLst>
          </p:cNvPr>
          <p:cNvSpPr txBox="1"/>
          <p:nvPr/>
        </p:nvSpPr>
        <p:spPr>
          <a:xfrm rot="16200000">
            <a:off x="3096207" y="4815971"/>
            <a:ext cx="2039368" cy="70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33" dirty="0"/>
              <a:t>Devolutiva dos resultados da Análise de Problemas 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478C8791-8D0E-6BE5-1881-F8DFA0352AF8}"/>
              </a:ext>
            </a:extLst>
          </p:cNvPr>
          <p:cNvSpPr txBox="1"/>
          <p:nvPr/>
        </p:nvSpPr>
        <p:spPr>
          <a:xfrm rot="16200000">
            <a:off x="3550786" y="1889654"/>
            <a:ext cx="2996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8ª reunião </a:t>
            </a:r>
            <a:r>
              <a:rPr lang="pt-BR" sz="1600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(25/9 a 29/9) </a:t>
            </a:r>
            <a:r>
              <a:rPr lang="pt-BR" sz="16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 </a:t>
            </a: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xmlns="" id="{74D0666A-7AD8-47AF-D320-6948499A4AC3}"/>
              </a:ext>
            </a:extLst>
          </p:cNvPr>
          <p:cNvCxnSpPr>
            <a:cxnSpLocks/>
          </p:cNvCxnSpPr>
          <p:nvPr/>
        </p:nvCxnSpPr>
        <p:spPr>
          <a:xfrm flipH="1">
            <a:off x="5045114" y="3359816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A778E77E-C1D4-45A2-034B-0BC7B4ED8E86}"/>
              </a:ext>
            </a:extLst>
          </p:cNvPr>
          <p:cNvSpPr txBox="1"/>
          <p:nvPr/>
        </p:nvSpPr>
        <p:spPr>
          <a:xfrm rot="16200000">
            <a:off x="3900734" y="4935697"/>
            <a:ext cx="228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Oficina de Proposição de Estratégias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53399AD0-A9D9-93C2-D236-6238B65E1F7D}"/>
              </a:ext>
            </a:extLst>
          </p:cNvPr>
          <p:cNvSpPr txBox="1"/>
          <p:nvPr/>
        </p:nvSpPr>
        <p:spPr>
          <a:xfrm>
            <a:off x="5451746" y="2623716"/>
            <a:ext cx="1673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9ª reunião</a:t>
            </a:r>
          </a:p>
          <a:p>
            <a:pPr algn="ctr"/>
            <a:r>
              <a:rPr lang="pt-BR" sz="1600" dirty="0"/>
              <a:t>(20/10)</a:t>
            </a:r>
            <a:r>
              <a:rPr lang="pt-BR" sz="1600" b="1" dirty="0"/>
              <a:t> </a:t>
            </a:r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xmlns="" id="{483030E4-F7A5-B1E7-24DA-E58F3DFAC355}"/>
              </a:ext>
            </a:extLst>
          </p:cNvPr>
          <p:cNvCxnSpPr>
            <a:cxnSpLocks/>
          </p:cNvCxnSpPr>
          <p:nvPr/>
        </p:nvCxnSpPr>
        <p:spPr>
          <a:xfrm flipH="1">
            <a:off x="6545882" y="3371679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7AE5255F-6B77-7FEA-13ED-7450F40FBA25}"/>
              </a:ext>
            </a:extLst>
          </p:cNvPr>
          <p:cNvSpPr txBox="1"/>
          <p:nvPr/>
        </p:nvSpPr>
        <p:spPr>
          <a:xfrm>
            <a:off x="5578399" y="4150135"/>
            <a:ext cx="2039368" cy="14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33" dirty="0"/>
              <a:t>Devolutiva dos resultados da Oficina de Proposição de Estratégias</a:t>
            </a: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xmlns="" id="{021437E3-4BF1-5316-8A0F-E5D8B4929509}"/>
              </a:ext>
            </a:extLst>
          </p:cNvPr>
          <p:cNvCxnSpPr>
            <a:cxnSpLocks/>
          </p:cNvCxnSpPr>
          <p:nvPr/>
        </p:nvCxnSpPr>
        <p:spPr>
          <a:xfrm flipH="1">
            <a:off x="8204432" y="3405570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D7AF6B8C-9CD0-A5D0-AD05-5DF597E3D3E7}"/>
              </a:ext>
            </a:extLst>
          </p:cNvPr>
          <p:cNvSpPr txBox="1"/>
          <p:nvPr/>
        </p:nvSpPr>
        <p:spPr>
          <a:xfrm rot="16200000">
            <a:off x="6744201" y="5002020"/>
            <a:ext cx="2975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Envio da 1ª versão das Metas</a:t>
            </a:r>
            <a:endParaRPr lang="pt-BR" sz="2400" b="1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xmlns="" id="{F3232822-FF92-4DF1-70D3-B4BFA6883C4E}"/>
              </a:ext>
            </a:extLst>
          </p:cNvPr>
          <p:cNvSpPr txBox="1"/>
          <p:nvPr/>
        </p:nvSpPr>
        <p:spPr>
          <a:xfrm rot="16200000">
            <a:off x="7004512" y="2219957"/>
            <a:ext cx="236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Dia 31/10</a:t>
            </a:r>
            <a:endParaRPr lang="pt-BR" sz="1600" b="1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232438A3-7BD3-ABD7-28AA-6ECB4858C6BD}"/>
              </a:ext>
            </a:extLst>
          </p:cNvPr>
          <p:cNvSpPr txBox="1"/>
          <p:nvPr/>
        </p:nvSpPr>
        <p:spPr>
          <a:xfrm>
            <a:off x="9333845" y="2619822"/>
            <a:ext cx="1673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10ª reunião</a:t>
            </a:r>
          </a:p>
          <a:p>
            <a:pPr algn="ctr"/>
            <a:r>
              <a:rPr lang="pt-BR" sz="2000" dirty="0"/>
              <a:t>(9/11)</a:t>
            </a:r>
            <a:r>
              <a:rPr lang="pt-BR" sz="2000" b="1" dirty="0"/>
              <a:t> </a:t>
            </a:r>
          </a:p>
        </p:txBody>
      </p:sp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xmlns="" id="{0C65F0F1-EC67-B4B8-79D8-D2AB114F7FA1}"/>
              </a:ext>
            </a:extLst>
          </p:cNvPr>
          <p:cNvCxnSpPr>
            <a:cxnSpLocks/>
          </p:cNvCxnSpPr>
          <p:nvPr/>
        </p:nvCxnSpPr>
        <p:spPr>
          <a:xfrm flipH="1">
            <a:off x="10178410" y="3385071"/>
            <a:ext cx="1" cy="6208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CaixaDeTexto 35">
            <a:extLst>
              <a:ext uri="{FF2B5EF4-FFF2-40B4-BE49-F238E27FC236}">
                <a16:creationId xmlns:a16="http://schemas.microsoft.com/office/drawing/2014/main" xmlns="" id="{C8FD257A-0331-89E9-806A-D95E8565B4C3}"/>
              </a:ext>
            </a:extLst>
          </p:cNvPr>
          <p:cNvSpPr txBox="1"/>
          <p:nvPr/>
        </p:nvSpPr>
        <p:spPr>
          <a:xfrm>
            <a:off x="8890081" y="4163527"/>
            <a:ext cx="3056175" cy="1959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733" dirty="0"/>
              <a:t>GT do PNE:</a:t>
            </a:r>
          </a:p>
          <a:p>
            <a:pPr algn="ctr"/>
            <a:endParaRPr lang="pt-BR" sz="1733" dirty="0"/>
          </a:p>
          <a:p>
            <a:pPr algn="ctr"/>
            <a:r>
              <a:rPr lang="pt-BR" sz="1733" dirty="0"/>
              <a:t>a) Apresentação das metas (qualitativas)</a:t>
            </a:r>
          </a:p>
          <a:p>
            <a:pPr algn="ctr"/>
            <a:endParaRPr lang="pt-BR" sz="1733" dirty="0"/>
          </a:p>
          <a:p>
            <a:pPr algn="ctr"/>
            <a:r>
              <a:rPr lang="pt-BR" sz="1733" dirty="0"/>
              <a:t>b) Discussões / proposições em relação às metas </a:t>
            </a:r>
          </a:p>
        </p:txBody>
      </p:sp>
    </p:spTree>
    <p:extLst>
      <p:ext uri="{BB962C8B-B14F-4D97-AF65-F5344CB8AC3E}">
        <p14:creationId xmlns:p14="http://schemas.microsoft.com/office/powerpoint/2010/main" val="537607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537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 Light</vt:lpstr>
      <vt:lpstr>Helvetica</vt:lpstr>
      <vt:lpstr>Tema do Office</vt:lpstr>
      <vt:lpstr>Plano Nacional de Educação: Balanço e Perspectivas</vt:lpstr>
      <vt:lpstr>Plano Nacional de Educação: Balanço e Perspectivas</vt:lpstr>
      <vt:lpstr>Plano Nacional de Educação: Balanço e Perspectivas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Nacional de Educação: Balanço e Perspectivas</dc:title>
  <dc:creator>Maria Selma de Moraes Rocha (CGGD/SASE)</dc:creator>
  <cp:lastModifiedBy>Kamila de Souza Silva</cp:lastModifiedBy>
  <cp:revision>2</cp:revision>
  <dcterms:created xsi:type="dcterms:W3CDTF">2024-06-05T21:38:37Z</dcterms:created>
  <dcterms:modified xsi:type="dcterms:W3CDTF">2024-06-06T11:45:09Z</dcterms:modified>
</cp:coreProperties>
</file>