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Raleway Black"/>
      <p:bold r:id="rId42"/>
      <p:boldItalic r:id="rId43"/>
    </p:embeddedFont>
    <p:embeddedFont>
      <p:font typeface="Raleway Light"/>
      <p:regular r:id="rId44"/>
      <p:bold r:id="rId45"/>
      <p:italic r:id="rId46"/>
      <p:boldItalic r:id="rId47"/>
    </p:embeddedFont>
    <p:embeddedFont>
      <p:font typeface="Raleway Medium"/>
      <p:regular r:id="rId48"/>
      <p:bold r:id="rId49"/>
      <p:italic r:id="rId50"/>
      <p:boldItalic r:id="rId51"/>
    </p:embeddedFont>
    <p:embeddedFont>
      <p:font typeface="Helvetica Neue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RalewayBlack-bold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RalewayLight-regular.fntdata"/><Relationship Id="rId43" Type="http://schemas.openxmlformats.org/officeDocument/2006/relationships/font" Target="fonts/RalewayBlack-boldItalic.fntdata"/><Relationship Id="rId46" Type="http://schemas.openxmlformats.org/officeDocument/2006/relationships/font" Target="fonts/RalewayLight-italic.fntdata"/><Relationship Id="rId45" Type="http://schemas.openxmlformats.org/officeDocument/2006/relationships/font" Target="fonts/Raleway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Medium-regular.fntdata"/><Relationship Id="rId47" Type="http://schemas.openxmlformats.org/officeDocument/2006/relationships/font" Target="fonts/RalewayLight-boldItalic.fntdata"/><Relationship Id="rId49" Type="http://schemas.openxmlformats.org/officeDocument/2006/relationships/font" Target="fonts/Raleway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33" Type="http://schemas.openxmlformats.org/officeDocument/2006/relationships/font" Target="fonts/Raleway-boldItalic.fntdata"/><Relationship Id="rId32" Type="http://schemas.openxmlformats.org/officeDocument/2006/relationships/font" Target="fonts/Raleway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Medium-boldItalic.fntdata"/><Relationship Id="rId50" Type="http://schemas.openxmlformats.org/officeDocument/2006/relationships/font" Target="fonts/RalewayMedium-italic.fntdata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334fdacaf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e334fdaca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334fdacaf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e334fdaca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334fdacaf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e334fdaca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334fdacaf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e334fdaca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334fdacaf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e334fdaca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75fa9e948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975fa9e94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75fa9e948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975fa9e94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334fdacaf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2e334fdaca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334fdaca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2e334fdac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334fdaca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e334fdac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hyperlink" Target="https://atarde.com.br/portalmunicipios/portalmunicipiosreconcavo/conferencia-territorial-de-educacao-do-reconcavo-deixa-legado-positivo-1244190" TargetMode="External"/><Relationship Id="rId10" Type="http://schemas.openxmlformats.org/officeDocument/2006/relationships/hyperlink" Target="https://www.sinprodf.org.br/conae28/" TargetMode="External"/><Relationship Id="rId9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p/Cy6nK54R_ZP/?igshid=MTc4MmM1YmI2Ng%3D%3D&amp;img_index=10" TargetMode="External"/><Relationship Id="rId8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1400" y="19531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Conae 2024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60000" y="2952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Participação Social na construção do novo PNE</a:t>
            </a:r>
            <a:endParaRPr b="0" i="0" sz="18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825" y="93975"/>
            <a:ext cx="38352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Helvetica Neue"/>
                <a:ea typeface="Helvetica Neue"/>
                <a:cs typeface="Helvetica Neue"/>
                <a:sym typeface="Helvetica Neue"/>
              </a:rPr>
              <a:t>Audiência Pública </a:t>
            </a:r>
            <a:r>
              <a:rPr lang="pt-BR" sz="1200">
                <a:solidFill>
                  <a:srgbClr val="3636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Conferência Nacional de Educação - CONAE 2024 - Câmara Federal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87350" y="45733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Helvetica Neue"/>
                <a:ea typeface="Helvetica Neue"/>
                <a:cs typeface="Helvetica Neue"/>
                <a:sym typeface="Helvetica Neue"/>
              </a:rPr>
              <a:t>Brasília, 06/06/2024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2524875" y="564300"/>
            <a:ext cx="52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Prazos e Etapas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4478300" y="1422650"/>
            <a:ext cx="43095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/>
              <a:t>Etapa Municipal</a:t>
            </a:r>
            <a:endParaRPr b="1"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23 a 29 de outubro de 2023</a:t>
            </a:r>
            <a:endParaRPr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/>
              <a:t>Etapa Estadual</a:t>
            </a:r>
            <a:endParaRPr b="1"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6 a 19 de novembro de 2023</a:t>
            </a:r>
            <a:endParaRPr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/>
              <a:t>Etapa Nacional</a:t>
            </a:r>
            <a:endParaRPr b="1" sz="2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28, 29 e 30 de janeiro de 2024</a:t>
            </a:r>
            <a:endParaRPr sz="2300"/>
          </a:p>
        </p:txBody>
      </p:sp>
      <p:sp>
        <p:nvSpPr>
          <p:cNvPr id="119" name="Google Shape;119;p22"/>
          <p:cNvSpPr txBox="1"/>
          <p:nvPr/>
        </p:nvSpPr>
        <p:spPr>
          <a:xfrm>
            <a:off x="7335625" y="4757250"/>
            <a:ext cx="18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Portaria</a:t>
            </a:r>
            <a:r>
              <a:rPr lang="pt-BR" sz="1100"/>
              <a:t> nº 1.930/2023</a:t>
            </a: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104250" y="354375"/>
            <a:ext cx="875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Organização das </a:t>
            </a:r>
            <a:r>
              <a:rPr lang="pt-BR" sz="4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Informações</a:t>
            </a:r>
            <a:endParaRPr b="0" i="0" sz="40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207600" y="1132825"/>
            <a:ext cx="87576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Os estados e municípios prestaram informações ao FNE sobre a realização e sobre os resultados das respectivas conferências;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Á Comissão Especial de Monitoramento e Sistematização (CEMS) do FNE coube a elaboração do Documento REFERÊNCIA, assim como o recebimento e </a:t>
            </a: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consolidação</a:t>
            </a: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das emendas ao texto, que constituíram um Documento BASE apreciado e votado na etapa nacional;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Regimento Geral da Conae 2024 foi elaborado pelo FNE, divulgado junto com orientações para etapas preparatórias da Conae e submetido à aprovação da plenária de abertura da Conferência;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FNE entregou o Documento Final da Conae 2024, conforme emendas aprovados e devidamente formatado, ao Ministro da Educação no dia 05 de março de 2024.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104250" y="354375"/>
            <a:ext cx="875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Organização da Participação</a:t>
            </a:r>
            <a:endParaRPr b="0" i="0" sz="40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207600" y="1132825"/>
            <a:ext cx="87576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Regimento Geral da Conae 2024 definiu:</a:t>
            </a:r>
            <a:endParaRPr sz="2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</a:t>
            </a: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 quantitativos de delegados e participantes da etapa nacional da Conae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 distribuição de </a:t>
            </a: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delegados e participantes </a:t>
            </a: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 unidade federativa, níveis de ensino e segmentos educacionais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 forma de escolha dos delegados e delegadas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Atribuições da Comissão Especial de Mobilização e Divulgação (CEMD) do FNE de elaborar Orientações para a Organização das Etapas Preparatórias da CONAE 2024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365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700"/>
              <a:buFont typeface="Raleway Medium"/>
              <a:buChar char="●"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Atribuições dos Fóruns Estaduais, Distrital e Municipais de Educação coordenar as Conferências Estaduais, Distrital, Municipais e/ou Intermunicipais, conforme diretrizes do Regimento</a:t>
            </a:r>
            <a:endParaRPr sz="1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104250" y="354375"/>
            <a:ext cx="875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Representatividade</a:t>
            </a:r>
            <a:endParaRPr b="0" i="0" sz="40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207600" y="1132825"/>
            <a:ext cx="8757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Regimento Geral da Conae 2024 definiu que desde a Etapa Municipal fosse garantida a participação de: </a:t>
            </a:r>
            <a:endParaRPr sz="2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1) Representantes dos/as gestores/as da educação (dirigentes e diretores/as);</a:t>
            </a:r>
            <a:endParaRPr sz="19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2) Representantes dos/as trabalhadores/as (professores/as e funcionários/as);</a:t>
            </a:r>
            <a:endParaRPr sz="19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3) Representantes dos/as conselheiros/as da educação;</a:t>
            </a:r>
            <a:endParaRPr sz="19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4) Representantes dos/as estudantes;</a:t>
            </a:r>
            <a:endParaRPr sz="19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21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5) Representante dos pais e/ou responsáveis</a:t>
            </a:r>
            <a:r>
              <a:rPr lang="pt-BR" sz="19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sz="19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104250" y="49575"/>
            <a:ext cx="720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pt-BR" sz="3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Participação da Educação Básica:</a:t>
            </a:r>
            <a:endParaRPr sz="490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207600" y="675625"/>
            <a:ext cx="87576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1. Gestores/as Estaduais - 12% = 88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2. Trabalhadores/as da Educação pública - 25% = 154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3. Secretários/as Municipais - 16%  = 108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4. Gestores/as da Educação Privada e Comunitária - 5% = 52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5. Trabalhadores/as da Educação Privada - 9% = 73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6. Conselheiros/as Estaduais - 5% = 52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7. Conselheiros/as Municipais - 7% = 62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8. Estudantes - 11% =83 delegados</a:t>
            </a:r>
            <a:endParaRPr sz="16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9. Pais/Mães/Responsáveis - 10% = 78 delegados</a:t>
            </a:r>
            <a:endParaRPr b="1" sz="18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3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Também participaram da Conae 2024 representantes dos segmento da Educação Profissional de Tecnológica e para a Educação Superior</a:t>
            </a:r>
            <a:endParaRPr sz="13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104250" y="49575"/>
            <a:ext cx="720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Números da Etapa Nacional da Conae 2024</a:t>
            </a:r>
            <a:endParaRPr sz="470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207600" y="1361425"/>
            <a:ext cx="8757600" cy="3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Delegados/as credenciados - 1979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Delegados/as com passagens - 1865 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Observadores - 72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Palestrantes nacionais e internacionais (Observadores) - 78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Pessoal de apoio (servidores do MEC, estudantes, docentes e servidores da UnB) - 200</a:t>
            </a:r>
            <a:endParaRPr sz="2200"/>
          </a:p>
          <a:p>
            <a:pPr indent="-3683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200"/>
              <a:buFont typeface="Raleway Medium"/>
              <a:buChar char="●"/>
            </a:pPr>
            <a:r>
              <a:rPr lang="pt-BR" sz="2200"/>
              <a:t>Pessoas com Deficiência - 48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104250" y="49575"/>
            <a:ext cx="720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b="1" lang="pt-BR" sz="3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Números da Etapa Nacional da Conae 2024</a:t>
            </a:r>
            <a:endParaRPr sz="470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193200" y="1079450"/>
            <a:ext cx="87576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Parlamentares Federais - 38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Parlamentares Estaduais - 27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Ministérios relacionados com a educação - 15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Órgãos Internacionais - 5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Órgão de Controle - 37 </a:t>
            </a:r>
            <a:endParaRPr sz="13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300"/>
              <a:t>Representantes de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Órgãos Colegiados Normativos - 11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Fóruns Estaduais e Distrital de Educação - 27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Instituições Religiosas - 27 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Representantes de Centrais Sindicais - 05</a:t>
            </a:r>
            <a:endParaRPr sz="13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300"/>
              <a:t>Representantes de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Articulações sociais em defesa da educação - 64</a:t>
            </a:r>
            <a:endParaRPr sz="13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300"/>
              <a:t>Representantes de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Comunidades científicas de ensino e pesquisa - 50</a:t>
            </a:r>
            <a:endParaRPr sz="13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300"/>
              <a:t>Representantes de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Instituições de Empresários do Sistema S - 05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Movimento de Mulheres - 17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Movimentos Etnico-Raciais e Quilombolas - 34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Movimento Indígena - 34 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Movimento LGBTQA+ - 16 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300"/>
              <a:t>Movimento pela Educação Inclusiva - 07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3196525" y="304800"/>
            <a:ext cx="623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6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36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3991750" y="4121350"/>
            <a:ext cx="478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Plenária final da etapa municipal de São Paulo (SP) da CONAE 2024, na Quadra dos Bancários em 28 de outubro de 2023.</a:t>
            </a:r>
            <a:endParaRPr b="0" i="0" sz="18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025" y="1017625"/>
            <a:ext cx="5511725" cy="29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3042350" y="334425"/>
            <a:ext cx="421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5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45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3226650" y="4811150"/>
            <a:ext cx="551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5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Conferência Municipal de Educação de Fortaleza - CE</a:t>
            </a:r>
            <a:endParaRPr b="0" i="0" sz="15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875" y="1029225"/>
            <a:ext cx="4624525" cy="37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2497100" y="382850"/>
            <a:ext cx="421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4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44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3452175" y="3943350"/>
            <a:ext cx="53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Conferência Regional em Araguatins - Tocantins</a:t>
            </a:r>
            <a:endParaRPr b="0" i="0" sz="18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425" y="1084350"/>
            <a:ext cx="5257821" cy="26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205150" y="1038750"/>
            <a:ext cx="457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 Conferência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06350" y="2038350"/>
            <a:ext cx="40980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 Conferência Nacional de Educação (Conae) é uma instância de participação social prevista na Lei 13.005/2014, que envolve os segmentos educacionais e setores da sociedade civil no debate sobre o Plano Nacional de Educação (PNE). </a:t>
            </a:r>
            <a:endParaRPr sz="18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/>
        </p:nvSpPr>
        <p:spPr>
          <a:xfrm>
            <a:off x="2469825" y="382850"/>
            <a:ext cx="421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4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44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2920050" y="4808050"/>
            <a:ext cx="492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Conferência Intermunicipal em Sergipe</a:t>
            </a:r>
            <a:endParaRPr b="0" i="0" sz="18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400" y="1077650"/>
            <a:ext cx="4646974" cy="38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/>
        </p:nvSpPr>
        <p:spPr>
          <a:xfrm>
            <a:off x="3554375" y="48420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3747550" y="4081350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Conferência Municipal de Educação de Limoeiro - Rio de Janeiro</a:t>
            </a:r>
            <a:endParaRPr b="0" i="0" sz="18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8400" y="1387275"/>
            <a:ext cx="5438313" cy="269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3691575" y="43200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Mobilização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3227400" y="4539100"/>
            <a:ext cx="591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Conferência Municipal de Sapiranga - Rio Grande do Sul</a:t>
            </a:r>
            <a:endParaRPr b="0" i="0" sz="17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150" y="1431600"/>
            <a:ext cx="4956288" cy="28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/>
        </p:nvSpPr>
        <p:spPr>
          <a:xfrm>
            <a:off x="179400" y="179400"/>
            <a:ext cx="624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Repercussão social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244150" y="1102800"/>
            <a:ext cx="2983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u="sng">
                <a:solidFill>
                  <a:schemeClr val="hlink"/>
                </a:solid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https://atarde.com.br/portalmunicipios/portalmunicipiosreconcavo/conferencia-territorial-de-educacao-do-reconcavo-deixa-legado-positivo-1244190</a:t>
            </a:r>
            <a:r>
              <a:rPr lang="pt-BR" sz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(Bahia)</a:t>
            </a:r>
            <a:endParaRPr b="0" i="0" sz="12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650" y="1060410"/>
            <a:ext cx="3105100" cy="152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0459" y="962774"/>
            <a:ext cx="4838991" cy="20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/>
        </p:nvSpPr>
        <p:spPr>
          <a:xfrm>
            <a:off x="3379750" y="2956400"/>
            <a:ext cx="558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hlink"/>
                </a:solidFill>
                <a:hlinkClick r:id="rId7"/>
              </a:rPr>
              <a:t>https://www.instagram.com/p/Cy6nK54R_ZP/?igshid=MTc4MmM1YmI2Ng%3D%3D&amp;img_index=10</a:t>
            </a:r>
            <a:r>
              <a:rPr lang="pt-BR" sz="1000"/>
              <a:t> (Belém do Pará) </a:t>
            </a:r>
            <a:endParaRPr sz="1000"/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3449000"/>
            <a:ext cx="44577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1825" y="3425925"/>
            <a:ext cx="4166449" cy="10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/>
          <p:nvPr/>
        </p:nvSpPr>
        <p:spPr>
          <a:xfrm>
            <a:off x="4691700" y="4478300"/>
            <a:ext cx="459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hlinkClick r:id="rId10"/>
              </a:rPr>
              <a:t>https://www.sinprodf.org.br/conae28/</a:t>
            </a:r>
            <a:r>
              <a:rPr lang="pt-BR" sz="1200"/>
              <a:t> - Distrito Federal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/>
        </p:nvSpPr>
        <p:spPr>
          <a:xfrm>
            <a:off x="179400" y="-125400"/>
            <a:ext cx="624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Repercussão social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721800"/>
            <a:ext cx="4883133" cy="404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1828800" y="4646275"/>
            <a:ext cx="503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/>
              <a:t>https://www.mppi.mp.br/internet/2023/11/representante-do-mppi-participa-da-conferencia-preparatoria-para-o-conae-2024-em-teresina/</a:t>
            </a:r>
            <a:endParaRPr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43850" y="43802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 Convocação da Conae 2024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60000" y="1361425"/>
            <a:ext cx="82440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O </a:t>
            </a:r>
            <a:r>
              <a:rPr lang="pt-BR" sz="1800"/>
              <a:t>Plano Nacional de Educação (PNE) instituído pela LEI 13.005, de 25 de junho de 2014</a:t>
            </a:r>
            <a:r>
              <a:rPr lang="pt-BR" sz="1900"/>
              <a:t> tem </a:t>
            </a:r>
            <a:r>
              <a:rPr b="1" lang="pt-BR" sz="1900"/>
              <a:t>VIGÊNCIA</a:t>
            </a:r>
            <a:r>
              <a:rPr lang="pt-BR" sz="1900"/>
              <a:t> até 25 de junho de 2024;</a:t>
            </a:r>
            <a:endParaRPr sz="1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O Projeto de Lei do novo PNE seria encaminhado pelo Poder Executivo até o final do primeiro semestre do nono </a:t>
            </a:r>
            <a:r>
              <a:rPr b="1" lang="pt-BR" sz="1900"/>
              <a:t>ANO DE </a:t>
            </a:r>
            <a:r>
              <a:rPr b="1" lang="pt-BR" sz="1900"/>
              <a:t>VIGÊNCIA</a:t>
            </a:r>
            <a:r>
              <a:rPr lang="pt-BR" sz="1900"/>
              <a:t>, ou seja, de 25 de junho até 25 de dezembro de 2022;</a:t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O Projeto de Lei do novo Plano teria incluído diagnóstico, diretrizes, metas e estratégias para o decênio subsequente.</a:t>
            </a:r>
            <a:endParaRPr sz="1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0" name="Google Shape;70;p15"/>
          <p:cNvSpPr txBox="1"/>
          <p:nvPr/>
        </p:nvSpPr>
        <p:spPr>
          <a:xfrm>
            <a:off x="7455825" y="4403650"/>
            <a:ext cx="16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Lei 13.005/2014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43850" y="43802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 Convocação da Conae 2024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60000" y="1361425"/>
            <a:ext cx="82440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Em 20 de dezembro de 2022, o Ministro Victor Godoy recebeu um relatório a ser transformado em Documento Final da Conae 2022, realizada de forma virtual (29/11 a 01/12), com problemas de acesso que comprometeram a participação;</a:t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 documento, datado de 01 de dezembro 2022, apontou a necessidade de agrupar representantes dos Fóruns de Educação para "avaliar as políticas públicas implementadas a partir do PNE" e de uma "avaliação diagnóstica"; 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O documento não contemplou os resultados dos estudos publicados, ao longo da década, pel</a:t>
            </a:r>
            <a:r>
              <a:rPr lang="pt-BR" sz="1600"/>
              <a:t>o Instituto Nacional de Estudos e Pesquisas Educacionais Anísio Teixeira - INEP, órgão previsto na Lei 13.005/2014 como responsável pela aferição das metas do PNE. 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43850" y="438025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 Convocação da Conae 2024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60000" y="1437625"/>
            <a:ext cx="82440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A Conae 2024 f</a:t>
            </a:r>
            <a:r>
              <a:rPr lang="pt-BR" sz="2100"/>
              <a:t>oi convocada, em caráter extraordinário, pelo </a:t>
            </a:r>
            <a:r>
              <a:rPr b="1" lang="pt-BR" sz="2100"/>
              <a:t>DECRETO Nº 11.697/2023</a:t>
            </a:r>
            <a:r>
              <a:rPr lang="pt-BR" sz="2100"/>
              <a:t> da Presidência da República;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Teve a finalidade de desenvolvimento da educação com gestão democrática para atender o direito de todas as pessoas;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Foi precedid</a:t>
            </a:r>
            <a:r>
              <a:rPr lang="pt-BR" sz="2100"/>
              <a:t>a por conferências estaduais, distrital e municipais;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pt-BR" sz="2100"/>
              <a:t>Foi promovida pelo Ministério da Educação (MEC);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pt-BR" sz="2100"/>
              <a:t>Foi coordenada pelo Fórum Nacional de Educação (FNE).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3947275" y="179400"/>
            <a:ext cx="304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Objetivos </a:t>
            </a:r>
            <a:endParaRPr b="0" i="0" sz="48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637525" y="1123950"/>
            <a:ext cx="53868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O objetivo da Conae 2024 foi de </a:t>
            </a:r>
            <a:r>
              <a:rPr b="1" lang="pt-BR" sz="1900"/>
              <a:t>viabilizar a participação ampla e representativa no processo de elaboração do PNE 2024-2034</a:t>
            </a:r>
            <a:r>
              <a:rPr lang="pt-BR" sz="1900"/>
              <a:t>.</a:t>
            </a:r>
            <a:endParaRPr sz="25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3141325" y="2724150"/>
            <a:ext cx="5883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Mais especificamente, a Conae 2024 também produziu </a:t>
            </a:r>
            <a:r>
              <a:rPr b="1" lang="pt-BR" sz="1600"/>
              <a:t>referências</a:t>
            </a:r>
            <a:r>
              <a:rPr lang="pt-BR" sz="1600"/>
              <a:t> </a:t>
            </a:r>
            <a:r>
              <a:rPr b="1" lang="pt-BR" sz="1600"/>
              <a:t>para orientar o</a:t>
            </a:r>
            <a:r>
              <a:rPr lang="pt-BR" sz="1600"/>
              <a:t> p</a:t>
            </a:r>
            <a:r>
              <a:rPr b="1" lang="pt-BR" sz="1600"/>
              <a:t>rocesso de formulação e implementação dos planos de educação estaduais, distrital e municipais</a:t>
            </a:r>
            <a:r>
              <a:rPr lang="pt-BR" sz="1600"/>
              <a:t>, articulados ao PNE, com vistas ao fortalecimento da cooperação federativa em educação e do regime de colaboração entre os sistemas</a:t>
            </a:r>
            <a:endParaRPr sz="28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7335625" y="4833450"/>
            <a:ext cx="18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Decreto</a:t>
            </a:r>
            <a:r>
              <a:rPr lang="pt-BR" sz="1100"/>
              <a:t> nº 11.697/2023</a:t>
            </a:r>
            <a:endParaRPr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81100" y="514225"/>
            <a:ext cx="888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PNE como política de Estado</a:t>
            </a:r>
            <a:endParaRPr sz="480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83800" y="1437625"/>
            <a:ext cx="86046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O tema da Conae 2024, "Plano Nacional de Educação - PNE, decênio 2024-2034 - </a:t>
            </a:r>
            <a:r>
              <a:rPr b="1" lang="pt-BR" sz="2200"/>
              <a:t>Política de Estado</a:t>
            </a:r>
            <a:r>
              <a:rPr lang="pt-BR" sz="1700"/>
              <a:t> para a garantia da educação como direito humano, com justiça social e desenvolvimento socioambiental sustentável", desdobrou-se em 7 Eixos Temáticos: </a:t>
            </a:r>
            <a:endParaRPr b="0" i="0" sz="2300" u="none" cap="none" strike="noStrik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969600" y="2865625"/>
            <a:ext cx="71004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1) A efetivação do PNE como articulador do Sistema Nacional de Educação;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2) A garantia do direito de todas as pessoas à educação de qualidade;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3) A equidade e justiça social na garantia do direito à educação;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4) A institucionalização da Gestão democrática e educação;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5) A valorização dos profissionais da educação;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6) O financiamento da educação pública;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7) A articulação entre a educação e o desenvolvimento socioambiental sustentável.</a:t>
            </a:r>
            <a:endParaRPr sz="16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7335625" y="4528650"/>
            <a:ext cx="18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Decreto nº 11.697/2023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2846400" y="387350"/>
            <a:ext cx="5554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9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 papel do Fórum Nacional de Educação - FNE</a:t>
            </a:r>
            <a:endParaRPr b="0" i="0" sz="29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046725" y="1463150"/>
            <a:ext cx="591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1) elaborar o Regimento Geral da Conae, com normas de participação;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2) elaborar o Documento Referência, com texto argumentativo e propositivo sobre o tema e eixos temáticos da Conae;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3) orientar e mobilizar a participação dos segmentos da educação e dos setores sociais, nas etapas Estadual e Municipal da Conae;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4) organizar e realizar a Etapa Nacional da Conae, definindo a programação e metodologia de debates.</a:t>
            </a:r>
            <a:endParaRPr sz="2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335625" y="4757250"/>
            <a:ext cx="18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Decreto nº 11.697/2023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864775" y="692150"/>
            <a:ext cx="579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6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 papel da Sase/MEC</a:t>
            </a:r>
            <a:endParaRPr b="0" i="0" sz="3600" u="none" cap="none" strike="noStrik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943975" y="1615550"/>
            <a:ext cx="61476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1) orientar as atividades de articulação e de coordenação do FNE nas conferências estaduais, distrital e municipais;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/>
              <a:t>2) fornecer o apoio administrativo ao FNE no exercício das suas competências;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/>
              <a:t>3) adotar as medidas administrativas necessárias ao cumprimento dos objetivos da Conae, edição 2024; 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/>
              <a:t>4) viabilizar a infraestrutura necessária para a realização da Conae, edição 2024, com o suporte técnico e financeiro da União, em regime de colaboração com os demais entes federativos.</a:t>
            </a:r>
            <a:endParaRPr sz="2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7335625" y="4757250"/>
            <a:ext cx="180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Decreto nº 11.697/2023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