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Lato" panose="020F0502020204030203" pitchFamily="34" charset="0"/>
      <p:regular r:id="rId13"/>
    </p:embeddedFont>
    <p:embeddedFont>
      <p:font typeface="Lato Bold" panose="020B0604020202020204" charset="0"/>
      <p:regular r:id="rId14"/>
    </p:embeddedFont>
    <p:embeddedFont>
      <p:font typeface="Poppins" panose="00000500000000000000" pitchFamily="2" charset="0"/>
      <p:regular r:id="rId15"/>
    </p:embeddedFont>
    <p:embeddedFont>
      <p:font typeface="Poppins Bold" panose="00000800000000000000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38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01423" y="0"/>
            <a:ext cx="3999071" cy="10287000"/>
          </a:xfrm>
          <a:custGeom>
            <a:avLst/>
            <a:gdLst/>
            <a:ahLst/>
            <a:cxnLst/>
            <a:rect l="l" t="t" r="r" b="b"/>
            <a:pathLst>
              <a:path w="3999071" h="10287000">
                <a:moveTo>
                  <a:pt x="0" y="0"/>
                </a:moveTo>
                <a:lnTo>
                  <a:pt x="3999071" y="0"/>
                </a:lnTo>
                <a:lnTo>
                  <a:pt x="399907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550843" y="458975"/>
            <a:ext cx="955713" cy="1139450"/>
          </a:xfrm>
          <a:custGeom>
            <a:avLst/>
            <a:gdLst/>
            <a:ahLst/>
            <a:cxnLst/>
            <a:rect l="l" t="t" r="r" b="b"/>
            <a:pathLst>
              <a:path w="955713" h="1139450">
                <a:moveTo>
                  <a:pt x="0" y="0"/>
                </a:moveTo>
                <a:lnTo>
                  <a:pt x="955714" y="0"/>
                </a:lnTo>
                <a:lnTo>
                  <a:pt x="955714" y="1139450"/>
                </a:lnTo>
                <a:lnTo>
                  <a:pt x="0" y="1139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3017435" y="3430559"/>
            <a:ext cx="12253130" cy="171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9"/>
              </a:lnSpc>
            </a:pPr>
            <a:r>
              <a:rPr lang="en-US" sz="4792" b="1">
                <a:solidFill>
                  <a:srgbClr val="004AAD"/>
                </a:solidFill>
                <a:latin typeface="Poppins Bold"/>
                <a:ea typeface="Poppins Bold"/>
                <a:cs typeface="Poppins Bold"/>
                <a:sym typeface="Poppins Bold"/>
              </a:rPr>
              <a:t>Estratégias de Acessibilidade no ENEM: </a:t>
            </a:r>
          </a:p>
          <a:p>
            <a:pPr algn="ctr">
              <a:lnSpc>
                <a:spcPts val="6709"/>
              </a:lnSpc>
              <a:spcBef>
                <a:spcPct val="0"/>
              </a:spcBef>
            </a:pPr>
            <a:r>
              <a:rPr lang="en-US" sz="4792" b="1">
                <a:solidFill>
                  <a:srgbClr val="008037"/>
                </a:solidFill>
                <a:latin typeface="Poppins Bold"/>
                <a:ea typeface="Poppins Bold"/>
                <a:cs typeface="Poppins Bold"/>
                <a:sym typeface="Poppins Bold"/>
              </a:rPr>
              <a:t>Aplicando o Modelo Biopsicossocial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84862" y="5865595"/>
            <a:ext cx="9518276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Objetivo</a:t>
            </a:r>
            <a:r>
              <a:rPr lang="en-US" sz="2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Propor melhorias no ENEM que reconheçam o impacto das barreiras sociais e ambientais sobre estudantes com Transtorno do Espectro Autista (TEA).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712503" y="8052535"/>
            <a:ext cx="6558062" cy="639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6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Prof. Guilherme de Almeida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01423" y="0"/>
            <a:ext cx="3999071" cy="10287000"/>
          </a:xfrm>
          <a:custGeom>
            <a:avLst/>
            <a:gdLst/>
            <a:ahLst/>
            <a:cxnLst/>
            <a:rect l="l" t="t" r="r" b="b"/>
            <a:pathLst>
              <a:path w="3999071" h="10287000">
                <a:moveTo>
                  <a:pt x="0" y="0"/>
                </a:moveTo>
                <a:lnTo>
                  <a:pt x="3999071" y="0"/>
                </a:lnTo>
                <a:lnTo>
                  <a:pt x="399907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550843" y="458975"/>
            <a:ext cx="955713" cy="1139450"/>
          </a:xfrm>
          <a:custGeom>
            <a:avLst/>
            <a:gdLst/>
            <a:ahLst/>
            <a:cxnLst/>
            <a:rect l="l" t="t" r="r" b="b"/>
            <a:pathLst>
              <a:path w="955713" h="1139450">
                <a:moveTo>
                  <a:pt x="0" y="0"/>
                </a:moveTo>
                <a:lnTo>
                  <a:pt x="955714" y="0"/>
                </a:lnTo>
                <a:lnTo>
                  <a:pt x="955714" y="1139450"/>
                </a:lnTo>
                <a:lnTo>
                  <a:pt x="0" y="1139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569194" y="4671132"/>
            <a:ext cx="4155162" cy="2114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2"/>
              </a:lnSpc>
            </a:pPr>
            <a:r>
              <a:rPr lang="en-US" sz="300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 ENEM deve ser uma ferramenta que elimina barreiras, promovendo equidade.</a:t>
            </a:r>
          </a:p>
        </p:txBody>
      </p:sp>
      <p:sp>
        <p:nvSpPr>
          <p:cNvPr id="5" name="AutoShape 5"/>
          <p:cNvSpPr/>
          <p:nvPr/>
        </p:nvSpPr>
        <p:spPr>
          <a:xfrm>
            <a:off x="5916846" y="4313138"/>
            <a:ext cx="0" cy="3560822"/>
          </a:xfrm>
          <a:prstGeom prst="line">
            <a:avLst/>
          </a:prstGeom>
          <a:ln w="3810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>
            <a:off x="1047750" y="4313138"/>
            <a:ext cx="0" cy="3560822"/>
          </a:xfrm>
          <a:prstGeom prst="line">
            <a:avLst/>
          </a:prstGeom>
          <a:ln w="3810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>
            <a:off x="10998138" y="4313138"/>
            <a:ext cx="0" cy="3560822"/>
          </a:xfrm>
          <a:prstGeom prst="line">
            <a:avLst/>
          </a:prstGeom>
          <a:ln w="3810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028700" y="3600450"/>
            <a:ext cx="712688" cy="712688"/>
            <a:chOff x="0" y="0"/>
            <a:chExt cx="187704" cy="1877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7704" cy="187704"/>
            </a:xfrm>
            <a:custGeom>
              <a:avLst/>
              <a:gdLst/>
              <a:ahLst/>
              <a:cxnLst/>
              <a:rect l="l" t="t" r="r" b="b"/>
              <a:pathLst>
                <a:path w="187704" h="187704">
                  <a:moveTo>
                    <a:pt x="0" y="0"/>
                  </a:moveTo>
                  <a:lnTo>
                    <a:pt x="187704" y="0"/>
                  </a:lnTo>
                  <a:lnTo>
                    <a:pt x="187704" y="187704"/>
                  </a:lnTo>
                  <a:lnTo>
                    <a:pt x="0" y="187704"/>
                  </a:lnTo>
                  <a:close/>
                </a:path>
              </a:pathLst>
            </a:custGeom>
            <a:solidFill>
              <a:srgbClr val="008037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87704" cy="244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897088" y="702628"/>
            <a:ext cx="15488147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004AAD"/>
                </a:solidFill>
                <a:latin typeface="Poppins Bold"/>
                <a:ea typeface="Poppins Bold"/>
                <a:cs typeface="Poppins Bold"/>
                <a:sym typeface="Poppins Bold"/>
              </a:rPr>
              <a:t>Desafios Identificados: Barreiras Ambientais e Sociais no ENEM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425713" y="4671132"/>
            <a:ext cx="4211560" cy="2114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2"/>
              </a:lnSpc>
            </a:pPr>
            <a:r>
              <a:rPr lang="en-US" sz="300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Aplicar o modelo biopsicossocial reforça o direito de todos à educação inclusiva.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487548" y="4671132"/>
            <a:ext cx="4505710" cy="2645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2"/>
              </a:lnSpc>
            </a:pPr>
            <a:r>
              <a:rPr lang="en-US" sz="300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Transformar o exame em uma experiência mais humana e acessível é fundamental para uma sociedade mais justa.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00894" y="3449538"/>
            <a:ext cx="36830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1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916846" y="3554313"/>
            <a:ext cx="712688" cy="758825"/>
            <a:chOff x="0" y="0"/>
            <a:chExt cx="950251" cy="1011767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61516"/>
              <a:ext cx="950251" cy="950251"/>
              <a:chOff x="0" y="0"/>
              <a:chExt cx="187704" cy="18770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87704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187704" h="187704">
                    <a:moveTo>
                      <a:pt x="0" y="0"/>
                    </a:moveTo>
                    <a:lnTo>
                      <a:pt x="187704" y="0"/>
                    </a:lnTo>
                    <a:lnTo>
                      <a:pt x="187704" y="187704"/>
                    </a:lnTo>
                    <a:lnTo>
                      <a:pt x="0" y="187704"/>
                    </a:lnTo>
                    <a:close/>
                  </a:path>
                </a:pathLst>
              </a:custGeom>
              <a:solidFill>
                <a:srgbClr val="008037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57150"/>
                <a:ext cx="187704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229592" y="-104775"/>
              <a:ext cx="491067" cy="1116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b="1">
                  <a:solidFill>
                    <a:srgbClr val="FFFFFF"/>
                  </a:solidFill>
                  <a:latin typeface="Lato Bold"/>
                  <a:ea typeface="Lato Bold"/>
                  <a:cs typeface="Lato Bold"/>
                  <a:sym typeface="Lato Bold"/>
                </a:rPr>
                <a:t>2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998138" y="3554313"/>
            <a:ext cx="712688" cy="758825"/>
            <a:chOff x="0" y="0"/>
            <a:chExt cx="950251" cy="1011767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61516"/>
              <a:ext cx="950251" cy="950251"/>
              <a:chOff x="0" y="0"/>
              <a:chExt cx="187704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87704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187704" h="187704">
                    <a:moveTo>
                      <a:pt x="0" y="0"/>
                    </a:moveTo>
                    <a:lnTo>
                      <a:pt x="187704" y="0"/>
                    </a:lnTo>
                    <a:lnTo>
                      <a:pt x="187704" y="187704"/>
                    </a:lnTo>
                    <a:lnTo>
                      <a:pt x="0" y="187704"/>
                    </a:lnTo>
                    <a:close/>
                  </a:path>
                </a:pathLst>
              </a:custGeom>
              <a:solidFill>
                <a:srgbClr val="008037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187704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229592" y="-104775"/>
              <a:ext cx="491067" cy="1116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b="1">
                  <a:solidFill>
                    <a:srgbClr val="FFFFFF"/>
                  </a:solidFill>
                  <a:latin typeface="Lato Bold"/>
                  <a:ea typeface="Lato Bold"/>
                  <a:cs typeface="Lato Bold"/>
                  <a:sym typeface="Lato Bold"/>
                </a:rPr>
                <a:t>3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148953" y="8677910"/>
            <a:ext cx="282406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@autistasbrasil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01423" y="0"/>
            <a:ext cx="3999071" cy="10287000"/>
          </a:xfrm>
          <a:custGeom>
            <a:avLst/>
            <a:gdLst/>
            <a:ahLst/>
            <a:cxnLst/>
            <a:rect l="l" t="t" r="r" b="b"/>
            <a:pathLst>
              <a:path w="3999071" h="10287000">
                <a:moveTo>
                  <a:pt x="0" y="0"/>
                </a:moveTo>
                <a:lnTo>
                  <a:pt x="3999071" y="0"/>
                </a:lnTo>
                <a:lnTo>
                  <a:pt x="399907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550843" y="458975"/>
            <a:ext cx="955713" cy="1139450"/>
          </a:xfrm>
          <a:custGeom>
            <a:avLst/>
            <a:gdLst/>
            <a:ahLst/>
            <a:cxnLst/>
            <a:rect l="l" t="t" r="r" b="b"/>
            <a:pathLst>
              <a:path w="955713" h="1139450">
                <a:moveTo>
                  <a:pt x="0" y="0"/>
                </a:moveTo>
                <a:lnTo>
                  <a:pt x="955714" y="0"/>
                </a:lnTo>
                <a:lnTo>
                  <a:pt x="955714" y="1139450"/>
                </a:lnTo>
                <a:lnTo>
                  <a:pt x="0" y="1139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399927" y="3384930"/>
            <a:ext cx="15488147" cy="332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79"/>
              </a:lnSpc>
            </a:pPr>
            <a:r>
              <a:rPr lang="en-US" sz="8699" b="1">
                <a:solidFill>
                  <a:srgbClr val="004AAD"/>
                </a:solidFill>
                <a:latin typeface="Poppins Bold"/>
                <a:ea typeface="Poppins Bold"/>
                <a:cs typeface="Poppins Bold"/>
                <a:sym typeface="Poppins Bold"/>
              </a:rPr>
              <a:t>Obrigado!!!</a:t>
            </a:r>
          </a:p>
          <a:p>
            <a:pPr algn="l">
              <a:lnSpc>
                <a:spcPts val="4480"/>
              </a:lnSpc>
            </a:pPr>
            <a:endParaRPr lang="en-US" sz="8699" b="1">
              <a:solidFill>
                <a:srgbClr val="004AAD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4480"/>
              </a:lnSpc>
            </a:pPr>
            <a:endParaRPr lang="en-US" sz="8699" b="1">
              <a:solidFill>
                <a:srgbClr val="004AAD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r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004AAD"/>
                </a:solidFill>
                <a:latin typeface="Poppins Bold"/>
                <a:ea typeface="Poppins Bold"/>
                <a:cs typeface="Poppins Bold"/>
                <a:sym typeface="Poppins Bold"/>
              </a:rPr>
              <a:t>E-mail: presidencia@autistas.org.br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48953" y="8677910"/>
            <a:ext cx="282406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@autistasbrasil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01423" y="0"/>
            <a:ext cx="3999071" cy="10287000"/>
          </a:xfrm>
          <a:custGeom>
            <a:avLst/>
            <a:gdLst/>
            <a:ahLst/>
            <a:cxnLst/>
            <a:rect l="l" t="t" r="r" b="b"/>
            <a:pathLst>
              <a:path w="3999071" h="10287000">
                <a:moveTo>
                  <a:pt x="0" y="0"/>
                </a:moveTo>
                <a:lnTo>
                  <a:pt x="3999071" y="0"/>
                </a:lnTo>
                <a:lnTo>
                  <a:pt x="399907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550843" y="458975"/>
            <a:ext cx="955713" cy="1139450"/>
          </a:xfrm>
          <a:custGeom>
            <a:avLst/>
            <a:gdLst/>
            <a:ahLst/>
            <a:cxnLst/>
            <a:rect l="l" t="t" r="r" b="b"/>
            <a:pathLst>
              <a:path w="955713" h="1139450">
                <a:moveTo>
                  <a:pt x="0" y="0"/>
                </a:moveTo>
                <a:lnTo>
                  <a:pt x="955714" y="0"/>
                </a:lnTo>
                <a:lnTo>
                  <a:pt x="955714" y="1139450"/>
                </a:lnTo>
                <a:lnTo>
                  <a:pt x="0" y="1139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9766155" y="3231081"/>
            <a:ext cx="5477963" cy="5739919"/>
          </a:xfrm>
          <a:custGeom>
            <a:avLst/>
            <a:gdLst/>
            <a:ahLst/>
            <a:cxnLst/>
            <a:rect l="l" t="t" r="r" b="b"/>
            <a:pathLst>
              <a:path w="5477963" h="5739919">
                <a:moveTo>
                  <a:pt x="0" y="0"/>
                </a:moveTo>
                <a:lnTo>
                  <a:pt x="5477963" y="0"/>
                </a:lnTo>
                <a:lnTo>
                  <a:pt x="5477963" y="5739919"/>
                </a:lnTo>
                <a:lnTo>
                  <a:pt x="0" y="57399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0882763" y="4218529"/>
            <a:ext cx="368990" cy="614983"/>
          </a:xfrm>
          <a:custGeom>
            <a:avLst/>
            <a:gdLst/>
            <a:ahLst/>
            <a:cxnLst/>
            <a:rect l="l" t="t" r="r" b="b"/>
            <a:pathLst>
              <a:path w="368990" h="614983">
                <a:moveTo>
                  <a:pt x="0" y="0"/>
                </a:moveTo>
                <a:lnTo>
                  <a:pt x="368990" y="0"/>
                </a:lnTo>
                <a:lnTo>
                  <a:pt x="368990" y="614983"/>
                </a:lnTo>
                <a:lnTo>
                  <a:pt x="0" y="6149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1501123" y="4629150"/>
            <a:ext cx="368990" cy="614983"/>
          </a:xfrm>
          <a:custGeom>
            <a:avLst/>
            <a:gdLst/>
            <a:ahLst/>
            <a:cxnLst/>
            <a:rect l="l" t="t" r="r" b="b"/>
            <a:pathLst>
              <a:path w="368990" h="614983">
                <a:moveTo>
                  <a:pt x="0" y="0"/>
                </a:moveTo>
                <a:lnTo>
                  <a:pt x="368990" y="0"/>
                </a:lnTo>
                <a:lnTo>
                  <a:pt x="368990" y="614983"/>
                </a:lnTo>
                <a:lnTo>
                  <a:pt x="0" y="6149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1856952" y="5345772"/>
            <a:ext cx="368990" cy="614983"/>
          </a:xfrm>
          <a:custGeom>
            <a:avLst/>
            <a:gdLst/>
            <a:ahLst/>
            <a:cxnLst/>
            <a:rect l="l" t="t" r="r" b="b"/>
            <a:pathLst>
              <a:path w="368990" h="614983">
                <a:moveTo>
                  <a:pt x="0" y="0"/>
                </a:moveTo>
                <a:lnTo>
                  <a:pt x="368990" y="0"/>
                </a:lnTo>
                <a:lnTo>
                  <a:pt x="368990" y="614983"/>
                </a:lnTo>
                <a:lnTo>
                  <a:pt x="0" y="6149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2803325" y="5401026"/>
            <a:ext cx="368990" cy="614983"/>
          </a:xfrm>
          <a:custGeom>
            <a:avLst/>
            <a:gdLst/>
            <a:ahLst/>
            <a:cxnLst/>
            <a:rect l="l" t="t" r="r" b="b"/>
            <a:pathLst>
              <a:path w="368990" h="614983">
                <a:moveTo>
                  <a:pt x="0" y="0"/>
                </a:moveTo>
                <a:lnTo>
                  <a:pt x="368990" y="0"/>
                </a:lnTo>
                <a:lnTo>
                  <a:pt x="368990" y="614983"/>
                </a:lnTo>
                <a:lnTo>
                  <a:pt x="0" y="6149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3419965" y="4629150"/>
            <a:ext cx="368990" cy="614983"/>
          </a:xfrm>
          <a:custGeom>
            <a:avLst/>
            <a:gdLst/>
            <a:ahLst/>
            <a:cxnLst/>
            <a:rect l="l" t="t" r="r" b="b"/>
            <a:pathLst>
              <a:path w="368990" h="614983">
                <a:moveTo>
                  <a:pt x="0" y="0"/>
                </a:moveTo>
                <a:lnTo>
                  <a:pt x="368990" y="0"/>
                </a:lnTo>
                <a:lnTo>
                  <a:pt x="368990" y="614983"/>
                </a:lnTo>
                <a:lnTo>
                  <a:pt x="0" y="6149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4032433" y="5141004"/>
            <a:ext cx="368990" cy="614983"/>
          </a:xfrm>
          <a:custGeom>
            <a:avLst/>
            <a:gdLst/>
            <a:ahLst/>
            <a:cxnLst/>
            <a:rect l="l" t="t" r="r" b="b"/>
            <a:pathLst>
              <a:path w="368990" h="614983">
                <a:moveTo>
                  <a:pt x="0" y="0"/>
                </a:moveTo>
                <a:lnTo>
                  <a:pt x="368990" y="0"/>
                </a:lnTo>
                <a:lnTo>
                  <a:pt x="368990" y="614984"/>
                </a:lnTo>
                <a:lnTo>
                  <a:pt x="0" y="6149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3604460" y="5708518"/>
            <a:ext cx="368990" cy="614983"/>
          </a:xfrm>
          <a:custGeom>
            <a:avLst/>
            <a:gdLst/>
            <a:ahLst/>
            <a:cxnLst/>
            <a:rect l="l" t="t" r="r" b="b"/>
            <a:pathLst>
              <a:path w="368990" h="614983">
                <a:moveTo>
                  <a:pt x="0" y="0"/>
                </a:moveTo>
                <a:lnTo>
                  <a:pt x="368990" y="0"/>
                </a:lnTo>
                <a:lnTo>
                  <a:pt x="368990" y="614983"/>
                </a:lnTo>
                <a:lnTo>
                  <a:pt x="0" y="6149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13019388" y="6231745"/>
            <a:ext cx="368990" cy="614983"/>
          </a:xfrm>
          <a:custGeom>
            <a:avLst/>
            <a:gdLst/>
            <a:ahLst/>
            <a:cxnLst/>
            <a:rect l="l" t="t" r="r" b="b"/>
            <a:pathLst>
              <a:path w="368990" h="614983">
                <a:moveTo>
                  <a:pt x="0" y="0"/>
                </a:moveTo>
                <a:lnTo>
                  <a:pt x="368990" y="0"/>
                </a:lnTo>
                <a:lnTo>
                  <a:pt x="368990" y="614984"/>
                </a:lnTo>
                <a:lnTo>
                  <a:pt x="0" y="6149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14032433" y="6365740"/>
            <a:ext cx="368990" cy="614983"/>
          </a:xfrm>
          <a:custGeom>
            <a:avLst/>
            <a:gdLst/>
            <a:ahLst/>
            <a:cxnLst/>
            <a:rect l="l" t="t" r="r" b="b"/>
            <a:pathLst>
              <a:path w="368990" h="614983">
                <a:moveTo>
                  <a:pt x="0" y="0"/>
                </a:moveTo>
                <a:lnTo>
                  <a:pt x="368990" y="0"/>
                </a:lnTo>
                <a:lnTo>
                  <a:pt x="368990" y="614984"/>
                </a:lnTo>
                <a:lnTo>
                  <a:pt x="0" y="6149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/>
          <p:nvPr/>
        </p:nvSpPr>
        <p:spPr>
          <a:xfrm>
            <a:off x="12834893" y="7062465"/>
            <a:ext cx="368990" cy="614983"/>
          </a:xfrm>
          <a:custGeom>
            <a:avLst/>
            <a:gdLst/>
            <a:ahLst/>
            <a:cxnLst/>
            <a:rect l="l" t="t" r="r" b="b"/>
            <a:pathLst>
              <a:path w="368990" h="614983">
                <a:moveTo>
                  <a:pt x="0" y="0"/>
                </a:moveTo>
                <a:lnTo>
                  <a:pt x="368990" y="0"/>
                </a:lnTo>
                <a:lnTo>
                  <a:pt x="368990" y="614983"/>
                </a:lnTo>
                <a:lnTo>
                  <a:pt x="0" y="6149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15"/>
          <p:cNvSpPr/>
          <p:nvPr/>
        </p:nvSpPr>
        <p:spPr>
          <a:xfrm>
            <a:off x="12505136" y="8020348"/>
            <a:ext cx="368990" cy="614983"/>
          </a:xfrm>
          <a:custGeom>
            <a:avLst/>
            <a:gdLst/>
            <a:ahLst/>
            <a:cxnLst/>
            <a:rect l="l" t="t" r="r" b="b"/>
            <a:pathLst>
              <a:path w="368990" h="614983">
                <a:moveTo>
                  <a:pt x="0" y="0"/>
                </a:moveTo>
                <a:lnTo>
                  <a:pt x="368990" y="0"/>
                </a:lnTo>
                <a:lnTo>
                  <a:pt x="368990" y="614983"/>
                </a:lnTo>
                <a:lnTo>
                  <a:pt x="0" y="6149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6"/>
          <p:cNvSpPr/>
          <p:nvPr/>
        </p:nvSpPr>
        <p:spPr>
          <a:xfrm>
            <a:off x="12281408" y="6276031"/>
            <a:ext cx="368990" cy="614983"/>
          </a:xfrm>
          <a:custGeom>
            <a:avLst/>
            <a:gdLst/>
            <a:ahLst/>
            <a:cxnLst/>
            <a:rect l="l" t="t" r="r" b="b"/>
            <a:pathLst>
              <a:path w="368990" h="614983">
                <a:moveTo>
                  <a:pt x="0" y="0"/>
                </a:moveTo>
                <a:lnTo>
                  <a:pt x="368990" y="0"/>
                </a:lnTo>
                <a:lnTo>
                  <a:pt x="368990" y="614984"/>
                </a:lnTo>
                <a:lnTo>
                  <a:pt x="0" y="6149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17"/>
          <p:cNvSpPr/>
          <p:nvPr/>
        </p:nvSpPr>
        <p:spPr>
          <a:xfrm>
            <a:off x="11951651" y="4014167"/>
            <a:ext cx="368990" cy="614983"/>
          </a:xfrm>
          <a:custGeom>
            <a:avLst/>
            <a:gdLst/>
            <a:ahLst/>
            <a:cxnLst/>
            <a:rect l="l" t="t" r="r" b="b"/>
            <a:pathLst>
              <a:path w="368990" h="614983">
                <a:moveTo>
                  <a:pt x="0" y="0"/>
                </a:moveTo>
                <a:lnTo>
                  <a:pt x="368990" y="0"/>
                </a:lnTo>
                <a:lnTo>
                  <a:pt x="368990" y="614983"/>
                </a:lnTo>
                <a:lnTo>
                  <a:pt x="0" y="6149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18"/>
          <p:cNvSpPr/>
          <p:nvPr/>
        </p:nvSpPr>
        <p:spPr>
          <a:xfrm>
            <a:off x="12650398" y="4526021"/>
            <a:ext cx="368990" cy="614983"/>
          </a:xfrm>
          <a:custGeom>
            <a:avLst/>
            <a:gdLst/>
            <a:ahLst/>
            <a:cxnLst/>
            <a:rect l="l" t="t" r="r" b="b"/>
            <a:pathLst>
              <a:path w="368990" h="614983">
                <a:moveTo>
                  <a:pt x="0" y="0"/>
                </a:moveTo>
                <a:lnTo>
                  <a:pt x="368990" y="0"/>
                </a:lnTo>
                <a:lnTo>
                  <a:pt x="368990" y="614983"/>
                </a:lnTo>
                <a:lnTo>
                  <a:pt x="0" y="6149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19"/>
          <p:cNvSpPr/>
          <p:nvPr/>
        </p:nvSpPr>
        <p:spPr>
          <a:xfrm>
            <a:off x="14637866" y="4730788"/>
            <a:ext cx="368990" cy="614983"/>
          </a:xfrm>
          <a:custGeom>
            <a:avLst/>
            <a:gdLst/>
            <a:ahLst/>
            <a:cxnLst/>
            <a:rect l="l" t="t" r="r" b="b"/>
            <a:pathLst>
              <a:path w="368990" h="614983">
                <a:moveTo>
                  <a:pt x="0" y="0"/>
                </a:moveTo>
                <a:lnTo>
                  <a:pt x="368990" y="0"/>
                </a:lnTo>
                <a:lnTo>
                  <a:pt x="368990" y="614984"/>
                </a:lnTo>
                <a:lnTo>
                  <a:pt x="0" y="6149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Freeform 20"/>
          <p:cNvSpPr/>
          <p:nvPr/>
        </p:nvSpPr>
        <p:spPr>
          <a:xfrm>
            <a:off x="10293940" y="4730788"/>
            <a:ext cx="368990" cy="614983"/>
          </a:xfrm>
          <a:custGeom>
            <a:avLst/>
            <a:gdLst/>
            <a:ahLst/>
            <a:cxnLst/>
            <a:rect l="l" t="t" r="r" b="b"/>
            <a:pathLst>
              <a:path w="368990" h="614983">
                <a:moveTo>
                  <a:pt x="0" y="0"/>
                </a:moveTo>
                <a:lnTo>
                  <a:pt x="368990" y="0"/>
                </a:lnTo>
                <a:lnTo>
                  <a:pt x="368990" y="614984"/>
                </a:lnTo>
                <a:lnTo>
                  <a:pt x="0" y="6149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TextBox 21"/>
          <p:cNvSpPr txBox="1"/>
          <p:nvPr/>
        </p:nvSpPr>
        <p:spPr>
          <a:xfrm>
            <a:off x="1313136" y="4236274"/>
            <a:ext cx="6630927" cy="2972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Deficiência como interação entre limitações individuais e barreiras externas.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 ENEM deve garantir não apenas acessibilidade física, mas também educacional e psicossocial.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93940" y="2024158"/>
            <a:ext cx="4712916" cy="705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2"/>
              </a:lnSpc>
              <a:spcBef>
                <a:spcPct val="0"/>
              </a:spcBef>
            </a:pPr>
            <a:r>
              <a:rPr lang="en-US" sz="2002" b="1" dirty="0">
                <a:solidFill>
                  <a:srgbClr val="004AAD"/>
                </a:solidFill>
                <a:latin typeface="Poppins Bold"/>
                <a:ea typeface="Poppins Bold"/>
                <a:cs typeface="Poppins Bold"/>
                <a:sym typeface="Poppins Bold"/>
              </a:rPr>
              <a:t>Censo Escolar 2023: </a:t>
            </a:r>
          </a:p>
          <a:p>
            <a:pPr algn="ctr">
              <a:lnSpc>
                <a:spcPts val="2802"/>
              </a:lnSpc>
              <a:spcBef>
                <a:spcPct val="0"/>
              </a:spcBef>
            </a:pPr>
            <a:r>
              <a:rPr lang="en-US" sz="2002" dirty="0">
                <a:solidFill>
                  <a:srgbClr val="004AAD"/>
                </a:solidFill>
                <a:latin typeface="Poppins"/>
                <a:ea typeface="Poppins"/>
                <a:cs typeface="Poppins"/>
                <a:sym typeface="Poppins"/>
              </a:rPr>
              <a:t>636 mil </a:t>
            </a:r>
            <a:r>
              <a:rPr lang="en-US" sz="2002" dirty="0" err="1">
                <a:solidFill>
                  <a:srgbClr val="004AAD"/>
                </a:solidFill>
                <a:latin typeface="Poppins"/>
                <a:ea typeface="Poppins"/>
                <a:cs typeface="Poppins"/>
                <a:sym typeface="Poppins"/>
              </a:rPr>
              <a:t>estudantes</a:t>
            </a:r>
            <a:r>
              <a:rPr lang="en-US" sz="2002" dirty="0">
                <a:solidFill>
                  <a:srgbClr val="004AA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2" dirty="0" err="1">
                <a:solidFill>
                  <a:srgbClr val="004AAD"/>
                </a:solidFill>
                <a:latin typeface="Poppins"/>
                <a:ea typeface="Poppins"/>
                <a:cs typeface="Poppins"/>
                <a:sym typeface="Poppins"/>
              </a:rPr>
              <a:t>autistas</a:t>
            </a:r>
            <a:r>
              <a:rPr lang="en-US" sz="2002" dirty="0">
                <a:solidFill>
                  <a:srgbClr val="004AAD"/>
                </a:solidFill>
                <a:latin typeface="Poppins"/>
                <a:ea typeface="Poppins"/>
                <a:cs typeface="Poppins"/>
                <a:sym typeface="Poppins"/>
              </a:rPr>
              <a:t> no </a:t>
            </a:r>
            <a:r>
              <a:rPr lang="en-US" sz="2002" dirty="0" err="1">
                <a:solidFill>
                  <a:srgbClr val="004AAD"/>
                </a:solidFill>
                <a:latin typeface="Poppins"/>
                <a:ea typeface="Poppins"/>
                <a:cs typeface="Poppins"/>
                <a:sym typeface="Poppins"/>
              </a:rPr>
              <a:t>Brasil</a:t>
            </a:r>
            <a:r>
              <a:rPr lang="en-US" sz="2002" dirty="0">
                <a:solidFill>
                  <a:srgbClr val="004AAD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897088" y="702628"/>
            <a:ext cx="15488147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004AAD"/>
                </a:solidFill>
                <a:latin typeface="Poppins Bold"/>
                <a:ea typeface="Poppins Bold"/>
                <a:cs typeface="Poppins Bold"/>
                <a:sym typeface="Poppins Bold"/>
              </a:rPr>
              <a:t>Contexto Atual: Inclusão e o Modelo Biopsicossocial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48953" y="8677910"/>
            <a:ext cx="282406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@autistasbrasil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01423" y="0"/>
            <a:ext cx="3999071" cy="10287000"/>
          </a:xfrm>
          <a:custGeom>
            <a:avLst/>
            <a:gdLst/>
            <a:ahLst/>
            <a:cxnLst/>
            <a:rect l="l" t="t" r="r" b="b"/>
            <a:pathLst>
              <a:path w="3999071" h="10287000">
                <a:moveTo>
                  <a:pt x="0" y="0"/>
                </a:moveTo>
                <a:lnTo>
                  <a:pt x="3999071" y="0"/>
                </a:lnTo>
                <a:lnTo>
                  <a:pt x="399907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550843" y="458975"/>
            <a:ext cx="955713" cy="1139450"/>
          </a:xfrm>
          <a:custGeom>
            <a:avLst/>
            <a:gdLst/>
            <a:ahLst/>
            <a:cxnLst/>
            <a:rect l="l" t="t" r="r" b="b"/>
            <a:pathLst>
              <a:path w="955713" h="1139450">
                <a:moveTo>
                  <a:pt x="0" y="0"/>
                </a:moveTo>
                <a:lnTo>
                  <a:pt x="955714" y="0"/>
                </a:lnTo>
                <a:lnTo>
                  <a:pt x="955714" y="1139450"/>
                </a:lnTo>
                <a:lnTo>
                  <a:pt x="0" y="1139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897088" y="702628"/>
            <a:ext cx="15488147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004AAD"/>
                </a:solidFill>
                <a:latin typeface="Poppins Bold"/>
                <a:ea typeface="Poppins Bold"/>
                <a:cs typeface="Poppins Bold"/>
                <a:sym typeface="Poppins Bold"/>
              </a:rPr>
              <a:t>Desafios Identificados: Barreiras Ambientais e Sociais no ENEM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936775" y="4313138"/>
            <a:ext cx="14414450" cy="2585675"/>
            <a:chOff x="0" y="0"/>
            <a:chExt cx="19219267" cy="3447567"/>
          </a:xfrm>
        </p:grpSpPr>
        <p:sp>
          <p:nvSpPr>
            <p:cNvPr id="6" name="TextBox 6"/>
            <p:cNvSpPr txBox="1"/>
            <p:nvPr/>
          </p:nvSpPr>
          <p:spPr>
            <a:xfrm>
              <a:off x="0" y="853540"/>
              <a:ext cx="6340175" cy="2088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2"/>
                </a:lnSpc>
              </a:pPr>
              <a:r>
                <a:rPr lang="en-US" sz="3001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Layout da prova, tempo limitado e ambientes sensoriais inadequados.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774388" y="853540"/>
              <a:ext cx="5407645" cy="2088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2"/>
                </a:lnSpc>
              </a:pPr>
              <a:r>
                <a:rPr lang="en-US" sz="3001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Falta de treinamento dos aplicadores e preconceitos implícitos.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3811622" y="853540"/>
              <a:ext cx="5407645" cy="2088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2"/>
                </a:lnSpc>
              </a:pPr>
              <a:r>
                <a:rPr lang="en-US" sz="3001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Ansiedade exacerbada por condições de prova pouco inclusivas.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21930" y="-66675"/>
              <a:ext cx="3379763" cy="741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25"/>
                </a:lnSpc>
              </a:pPr>
              <a:r>
                <a:rPr lang="en-US" sz="3375" b="1">
                  <a:solidFill>
                    <a:srgbClr val="008037"/>
                  </a:solidFill>
                  <a:latin typeface="Lato Bold"/>
                  <a:ea typeface="Lato Bold"/>
                  <a:cs typeface="Lato Bold"/>
                  <a:sym typeface="Lato Bold"/>
                </a:rPr>
                <a:t>Ambientais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496318" y="-66675"/>
              <a:ext cx="3379763" cy="741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25"/>
                </a:lnSpc>
              </a:pPr>
              <a:r>
                <a:rPr lang="en-US" sz="3375" b="1">
                  <a:solidFill>
                    <a:srgbClr val="008037"/>
                  </a:solidFill>
                  <a:latin typeface="Lato Bold"/>
                  <a:ea typeface="Lato Bold"/>
                  <a:cs typeface="Lato Bold"/>
                  <a:sym typeface="Lato Bold"/>
                </a:rPr>
                <a:t>Sociais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4263046" y="-66675"/>
              <a:ext cx="3379763" cy="741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25"/>
                </a:lnSpc>
              </a:pPr>
              <a:r>
                <a:rPr lang="en-US" sz="3375" b="1">
                  <a:solidFill>
                    <a:srgbClr val="008037"/>
                  </a:solidFill>
                  <a:latin typeface="Lato Bold"/>
                  <a:ea typeface="Lato Bold"/>
                  <a:cs typeface="Lato Bold"/>
                  <a:sym typeface="Lato Bold"/>
                </a:rPr>
                <a:t>Psicológicos</a:t>
              </a: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6021574" y="0"/>
              <a:ext cx="0" cy="3447567"/>
            </a:xfrm>
            <a:prstGeom prst="line">
              <a:avLst/>
            </a:prstGeom>
            <a:ln w="50800" cap="flat">
              <a:solidFill>
                <a:srgbClr val="D9D9D9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12937777" y="0"/>
              <a:ext cx="0" cy="3447567"/>
            </a:xfrm>
            <a:prstGeom prst="line">
              <a:avLst/>
            </a:prstGeom>
            <a:ln w="50800" cap="flat">
              <a:solidFill>
                <a:srgbClr val="D9D9D9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148953" y="8677910"/>
            <a:ext cx="282406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@autistasbrasil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01423" y="0"/>
            <a:ext cx="3999071" cy="10287000"/>
          </a:xfrm>
          <a:custGeom>
            <a:avLst/>
            <a:gdLst/>
            <a:ahLst/>
            <a:cxnLst/>
            <a:rect l="l" t="t" r="r" b="b"/>
            <a:pathLst>
              <a:path w="3999071" h="10287000">
                <a:moveTo>
                  <a:pt x="0" y="0"/>
                </a:moveTo>
                <a:lnTo>
                  <a:pt x="3999071" y="0"/>
                </a:lnTo>
                <a:lnTo>
                  <a:pt x="399907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550843" y="458975"/>
            <a:ext cx="955713" cy="1139450"/>
          </a:xfrm>
          <a:custGeom>
            <a:avLst/>
            <a:gdLst/>
            <a:ahLst/>
            <a:cxnLst/>
            <a:rect l="l" t="t" r="r" b="b"/>
            <a:pathLst>
              <a:path w="955713" h="1139450">
                <a:moveTo>
                  <a:pt x="0" y="0"/>
                </a:moveTo>
                <a:lnTo>
                  <a:pt x="955714" y="0"/>
                </a:lnTo>
                <a:lnTo>
                  <a:pt x="955714" y="1139450"/>
                </a:lnTo>
                <a:lnTo>
                  <a:pt x="0" y="1139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8625850" y="2182833"/>
            <a:ext cx="6796289" cy="679628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-25046" r="-25046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931721" y="886728"/>
            <a:ext cx="15488147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004AAD"/>
                </a:solidFill>
                <a:latin typeface="Poppins Bold"/>
                <a:ea typeface="Poppins Bold"/>
                <a:cs typeface="Poppins Bold"/>
                <a:sym typeface="Poppins Bold"/>
              </a:rPr>
              <a:t>Reduzindo Barreiras Ambientais: Material Multimodal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31721" y="547102"/>
            <a:ext cx="15488147" cy="32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b="1" spc="399">
                <a:solidFill>
                  <a:srgbClr val="008037"/>
                </a:solidFill>
                <a:latin typeface="Poppins Bold"/>
                <a:ea typeface="Poppins Bold"/>
                <a:cs typeface="Poppins Bold"/>
                <a:sym typeface="Poppins Bold"/>
              </a:rPr>
              <a:t>PROPOSTA 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31721" y="3962772"/>
            <a:ext cx="6930017" cy="52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2"/>
              </a:lnSpc>
            </a:pPr>
            <a:r>
              <a:rPr lang="en-US" sz="300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Texto, áudio e suporte visual.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31721" y="3264913"/>
            <a:ext cx="4159737" cy="581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25"/>
              </a:lnSpc>
            </a:pPr>
            <a:r>
              <a:rPr lang="en-US" sz="3375" b="1">
                <a:solidFill>
                  <a:srgbClr val="008037"/>
                </a:solidFill>
                <a:latin typeface="Lato Bold"/>
                <a:ea typeface="Lato Bold"/>
                <a:cs typeface="Lato Bold"/>
                <a:sym typeface="Lato Bold"/>
              </a:rPr>
              <a:t>Provas Multimodais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31721" y="4835257"/>
            <a:ext cx="6044679" cy="2651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8073" lvl="1" indent="-324036" algn="l">
              <a:lnSpc>
                <a:spcPts val="4202"/>
              </a:lnSpc>
              <a:buFont typeface="Arial"/>
              <a:buChar char="•"/>
            </a:pPr>
            <a:r>
              <a:rPr lang="en-US" sz="300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Gráficos com descrições alternativas e imagens de apoio.</a:t>
            </a:r>
          </a:p>
          <a:p>
            <a:pPr marL="648073" lvl="1" indent="-324036" algn="l">
              <a:lnSpc>
                <a:spcPts val="4202"/>
              </a:lnSpc>
              <a:buFont typeface="Arial"/>
              <a:buChar char="•"/>
            </a:pPr>
            <a:r>
              <a:rPr lang="en-US" sz="300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Disponibilização de versões digitais com personalização de fontes e contraste.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48953" y="8677910"/>
            <a:ext cx="282406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@autistasbrasil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01423" y="0"/>
            <a:ext cx="3999071" cy="10287000"/>
          </a:xfrm>
          <a:custGeom>
            <a:avLst/>
            <a:gdLst/>
            <a:ahLst/>
            <a:cxnLst/>
            <a:rect l="l" t="t" r="r" b="b"/>
            <a:pathLst>
              <a:path w="3999071" h="10287000">
                <a:moveTo>
                  <a:pt x="0" y="0"/>
                </a:moveTo>
                <a:lnTo>
                  <a:pt x="3999071" y="0"/>
                </a:lnTo>
                <a:lnTo>
                  <a:pt x="399907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550843" y="458975"/>
            <a:ext cx="955713" cy="1139450"/>
          </a:xfrm>
          <a:custGeom>
            <a:avLst/>
            <a:gdLst/>
            <a:ahLst/>
            <a:cxnLst/>
            <a:rect l="l" t="t" r="r" b="b"/>
            <a:pathLst>
              <a:path w="955713" h="1139450">
                <a:moveTo>
                  <a:pt x="0" y="0"/>
                </a:moveTo>
                <a:lnTo>
                  <a:pt x="955714" y="0"/>
                </a:lnTo>
                <a:lnTo>
                  <a:pt x="955714" y="1139450"/>
                </a:lnTo>
                <a:lnTo>
                  <a:pt x="0" y="1139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8625850" y="2182833"/>
            <a:ext cx="6796289" cy="679628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-25046" r="-25046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931721" y="886728"/>
            <a:ext cx="15488147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004AAD"/>
                </a:solidFill>
                <a:latin typeface="Poppins Bold"/>
                <a:ea typeface="Poppins Bold"/>
                <a:cs typeface="Poppins Bold"/>
                <a:sym typeface="Poppins Bold"/>
              </a:rPr>
              <a:t>Reduzindo Barreiras Ambientais: Material Multimodal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31721" y="547102"/>
            <a:ext cx="15488147" cy="32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b="1" spc="399">
                <a:solidFill>
                  <a:srgbClr val="008037"/>
                </a:solidFill>
                <a:latin typeface="Poppins Bold"/>
                <a:ea typeface="Poppins Bold"/>
                <a:cs typeface="Poppins Bold"/>
                <a:sym typeface="Poppins Bold"/>
              </a:rPr>
              <a:t>PROPOSTA 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31721" y="3594279"/>
            <a:ext cx="6192556" cy="105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2"/>
              </a:lnSpc>
            </a:pPr>
            <a:r>
              <a:rPr lang="en-US" sz="300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Presença de mediadores capacitados para intervir em momentos de crise.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31721" y="5016736"/>
            <a:ext cx="5830075" cy="3182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8073" lvl="1" indent="-324036" algn="l">
              <a:lnSpc>
                <a:spcPts val="4202"/>
              </a:lnSpc>
              <a:buFont typeface="Arial"/>
              <a:buChar char="•"/>
            </a:pPr>
            <a:r>
              <a:rPr lang="en-US" sz="300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Ambientes ajustados para minimizar estímulos sensoriais excessivos.</a:t>
            </a:r>
          </a:p>
          <a:p>
            <a:pPr marL="648073" lvl="1" indent="-324036" algn="l">
              <a:lnSpc>
                <a:spcPts val="4202"/>
              </a:lnSpc>
              <a:buFont typeface="Arial"/>
              <a:buChar char="•"/>
            </a:pPr>
            <a:r>
              <a:rPr lang="en-US" sz="300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Políticas de pausas programadas para aliviar sobrecarga.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31721" y="2896420"/>
            <a:ext cx="5434670" cy="581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25"/>
              </a:lnSpc>
            </a:pPr>
            <a:r>
              <a:rPr lang="en-US" sz="3375" b="1">
                <a:solidFill>
                  <a:srgbClr val="008037"/>
                </a:solidFill>
                <a:latin typeface="Lato Bold"/>
                <a:ea typeface="Lato Bold"/>
                <a:cs typeface="Lato Bold"/>
                <a:sym typeface="Lato Bold"/>
              </a:rPr>
              <a:t>Apoio em Sala de Prova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48953" y="8677910"/>
            <a:ext cx="282406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@autistasbrasil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01423" y="0"/>
            <a:ext cx="3999071" cy="10287000"/>
          </a:xfrm>
          <a:custGeom>
            <a:avLst/>
            <a:gdLst/>
            <a:ahLst/>
            <a:cxnLst/>
            <a:rect l="l" t="t" r="r" b="b"/>
            <a:pathLst>
              <a:path w="3999071" h="10287000">
                <a:moveTo>
                  <a:pt x="0" y="0"/>
                </a:moveTo>
                <a:lnTo>
                  <a:pt x="3999071" y="0"/>
                </a:lnTo>
                <a:lnTo>
                  <a:pt x="399907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550843" y="458975"/>
            <a:ext cx="955713" cy="1139450"/>
          </a:xfrm>
          <a:custGeom>
            <a:avLst/>
            <a:gdLst/>
            <a:ahLst/>
            <a:cxnLst/>
            <a:rect l="l" t="t" r="r" b="b"/>
            <a:pathLst>
              <a:path w="955713" h="1139450">
                <a:moveTo>
                  <a:pt x="0" y="0"/>
                </a:moveTo>
                <a:lnTo>
                  <a:pt x="955714" y="0"/>
                </a:lnTo>
                <a:lnTo>
                  <a:pt x="955714" y="1139450"/>
                </a:lnTo>
                <a:lnTo>
                  <a:pt x="0" y="1139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931721" y="2393440"/>
            <a:ext cx="7109583" cy="581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25"/>
              </a:lnSpc>
            </a:pPr>
            <a:r>
              <a:rPr lang="en-US" sz="3375" b="1">
                <a:solidFill>
                  <a:srgbClr val="008037"/>
                </a:solidFill>
                <a:latin typeface="Lato Bold"/>
                <a:ea typeface="Lato Bold"/>
                <a:cs typeface="Lato Bold"/>
                <a:sym typeface="Lato Bold"/>
              </a:rPr>
              <a:t>Adaptações no Tempo e Formato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625850" y="2182833"/>
            <a:ext cx="6796289" cy="679628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-25046" r="-25046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931721" y="886728"/>
            <a:ext cx="15488147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004AAD"/>
                </a:solidFill>
                <a:latin typeface="Poppins Bold"/>
                <a:ea typeface="Poppins Bold"/>
                <a:cs typeface="Poppins Bold"/>
                <a:sym typeface="Poppins Bold"/>
              </a:rPr>
              <a:t>Reduzindo Barreiras Ambientais: Material Multimodal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31721" y="547102"/>
            <a:ext cx="15488147" cy="32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b="1" spc="399">
                <a:solidFill>
                  <a:srgbClr val="008037"/>
                </a:solidFill>
                <a:latin typeface="Poppins Bold"/>
                <a:ea typeface="Poppins Bold"/>
                <a:cs typeface="Poppins Bold"/>
                <a:sym typeface="Poppins Bold"/>
              </a:rPr>
              <a:t>PROPOSTA 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31721" y="3091300"/>
            <a:ext cx="6417544" cy="1583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2"/>
              </a:lnSpc>
            </a:pPr>
            <a:r>
              <a:rPr lang="en-US" sz="300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Alinhado às necessidades psicossociais, como maior flexibilidade de tempo.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31721" y="4988731"/>
            <a:ext cx="5717581" cy="3713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8073" lvl="1" indent="-324036" algn="l">
              <a:lnSpc>
                <a:spcPts val="4202"/>
              </a:lnSpc>
              <a:buFont typeface="Arial"/>
              <a:buChar char="•"/>
            </a:pPr>
            <a:r>
              <a:rPr lang="en-US" sz="300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Alternativas em formatos textuais e de organização das questões.</a:t>
            </a:r>
          </a:p>
          <a:p>
            <a:pPr marL="648073" lvl="1" indent="-324036" algn="l">
              <a:lnSpc>
                <a:spcPts val="4202"/>
              </a:lnSpc>
              <a:buFont typeface="Arial"/>
              <a:buChar char="•"/>
            </a:pPr>
            <a:r>
              <a:rPr lang="en-US" sz="300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Provas personalizadas para acomodar diferentes estilos de processamento de informação.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01423" y="0"/>
            <a:ext cx="3999071" cy="10287000"/>
          </a:xfrm>
          <a:custGeom>
            <a:avLst/>
            <a:gdLst/>
            <a:ahLst/>
            <a:cxnLst/>
            <a:rect l="l" t="t" r="r" b="b"/>
            <a:pathLst>
              <a:path w="3999071" h="10287000">
                <a:moveTo>
                  <a:pt x="0" y="0"/>
                </a:moveTo>
                <a:lnTo>
                  <a:pt x="3999071" y="0"/>
                </a:lnTo>
                <a:lnTo>
                  <a:pt x="399907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550843" y="458975"/>
            <a:ext cx="955713" cy="1139450"/>
          </a:xfrm>
          <a:custGeom>
            <a:avLst/>
            <a:gdLst/>
            <a:ahLst/>
            <a:cxnLst/>
            <a:rect l="l" t="t" r="r" b="b"/>
            <a:pathLst>
              <a:path w="955713" h="1139450">
                <a:moveTo>
                  <a:pt x="0" y="0"/>
                </a:moveTo>
                <a:lnTo>
                  <a:pt x="955714" y="0"/>
                </a:lnTo>
                <a:lnTo>
                  <a:pt x="955714" y="1139450"/>
                </a:lnTo>
                <a:lnTo>
                  <a:pt x="0" y="1139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931721" y="3024298"/>
            <a:ext cx="7109583" cy="581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25"/>
              </a:lnSpc>
            </a:pPr>
            <a:r>
              <a:rPr lang="en-US" sz="3375" b="1">
                <a:solidFill>
                  <a:srgbClr val="008037"/>
                </a:solidFill>
                <a:latin typeface="Lato Bold"/>
                <a:ea typeface="Lato Bold"/>
                <a:cs typeface="Lato Bold"/>
                <a:sym typeface="Lato Bold"/>
              </a:rPr>
              <a:t>Capacitação de Aplicadores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625850" y="2182833"/>
            <a:ext cx="6796289" cy="679628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-24906" r="-24906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931721" y="886728"/>
            <a:ext cx="15488147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004AAD"/>
                </a:solidFill>
                <a:latin typeface="Poppins Bold"/>
                <a:ea typeface="Poppins Bold"/>
                <a:cs typeface="Poppins Bold"/>
                <a:sym typeface="Poppins Bold"/>
              </a:rPr>
              <a:t>Reduzindo Barreiras Ambientais: Material Multimodal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31721" y="547102"/>
            <a:ext cx="15488147" cy="32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b="1" spc="399">
                <a:solidFill>
                  <a:srgbClr val="008037"/>
                </a:solidFill>
                <a:latin typeface="Poppins Bold"/>
                <a:ea typeface="Poppins Bold"/>
                <a:cs typeface="Poppins Bold"/>
                <a:sym typeface="Poppins Bold"/>
              </a:rPr>
              <a:t>PROPOSTA 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31721" y="3722158"/>
            <a:ext cx="5692582" cy="105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2"/>
              </a:lnSpc>
            </a:pPr>
            <a:r>
              <a:rPr lang="en-US" sz="300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Foco no impacto biopsicossocial das barreiras.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31721" y="4888857"/>
            <a:ext cx="6267552" cy="3182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8073" lvl="1" indent="-324036" algn="l">
              <a:lnSpc>
                <a:spcPts val="4202"/>
              </a:lnSpc>
              <a:buFont typeface="Arial"/>
              <a:buChar char="•"/>
            </a:pPr>
            <a:r>
              <a:rPr lang="en-US" sz="300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Treinamento sobre comunicação assertiva e estratégias para situações sensoriais extremas.</a:t>
            </a:r>
          </a:p>
          <a:p>
            <a:pPr marL="648073" lvl="1" indent="-324036" algn="l">
              <a:lnSpc>
                <a:spcPts val="4202"/>
              </a:lnSpc>
              <a:buFont typeface="Arial"/>
              <a:buChar char="•"/>
            </a:pPr>
            <a:r>
              <a:rPr lang="en-US" sz="300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Sensibilização sobre direitos humanos e a perspectiva da neurodiversidade.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48953" y="8677910"/>
            <a:ext cx="282406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@autistasbrasil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01423" y="0"/>
            <a:ext cx="3999071" cy="10287000"/>
          </a:xfrm>
          <a:custGeom>
            <a:avLst/>
            <a:gdLst/>
            <a:ahLst/>
            <a:cxnLst/>
            <a:rect l="l" t="t" r="r" b="b"/>
            <a:pathLst>
              <a:path w="3999071" h="10287000">
                <a:moveTo>
                  <a:pt x="0" y="0"/>
                </a:moveTo>
                <a:lnTo>
                  <a:pt x="3999071" y="0"/>
                </a:lnTo>
                <a:lnTo>
                  <a:pt x="399907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550843" y="458975"/>
            <a:ext cx="955713" cy="1139450"/>
          </a:xfrm>
          <a:custGeom>
            <a:avLst/>
            <a:gdLst/>
            <a:ahLst/>
            <a:cxnLst/>
            <a:rect l="l" t="t" r="r" b="b"/>
            <a:pathLst>
              <a:path w="955713" h="1139450">
                <a:moveTo>
                  <a:pt x="0" y="0"/>
                </a:moveTo>
                <a:lnTo>
                  <a:pt x="955714" y="0"/>
                </a:lnTo>
                <a:lnTo>
                  <a:pt x="955714" y="1139450"/>
                </a:lnTo>
                <a:lnTo>
                  <a:pt x="0" y="1139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931721" y="2831883"/>
            <a:ext cx="7109583" cy="581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25"/>
              </a:lnSpc>
            </a:pPr>
            <a:r>
              <a:rPr lang="en-US" sz="3375" b="1">
                <a:solidFill>
                  <a:srgbClr val="008037"/>
                </a:solidFill>
                <a:latin typeface="Lato Bold"/>
                <a:ea typeface="Lato Bold"/>
                <a:cs typeface="Lato Bold"/>
                <a:sym typeface="Lato Bold"/>
              </a:rPr>
              <a:t>Tecnologia Assistiva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625850" y="2182833"/>
            <a:ext cx="6796289" cy="679628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-25059" r="-2505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931721" y="886728"/>
            <a:ext cx="15488147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004AAD"/>
                </a:solidFill>
                <a:latin typeface="Poppins Bold"/>
                <a:ea typeface="Poppins Bold"/>
                <a:cs typeface="Poppins Bold"/>
                <a:sym typeface="Poppins Bold"/>
              </a:rPr>
              <a:t>Reduzindo Barreiras Ambientais: Material Multimodal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31721" y="547102"/>
            <a:ext cx="15488147" cy="32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b="1" spc="399">
                <a:solidFill>
                  <a:srgbClr val="008037"/>
                </a:solidFill>
                <a:latin typeface="Poppins Bold"/>
                <a:ea typeface="Poppins Bold"/>
                <a:cs typeface="Poppins Bold"/>
                <a:sym typeface="Poppins Bold"/>
              </a:rPr>
              <a:t>PROPOSTA 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31721" y="3529743"/>
            <a:ext cx="5817575" cy="105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2"/>
              </a:lnSpc>
            </a:pPr>
            <a:r>
              <a:rPr lang="en-US" sz="300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Introdução de ferramentas como leitores de tela e audiodescrição.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31721" y="5081273"/>
            <a:ext cx="6028066" cy="3182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8073" lvl="1" indent="-324036" algn="l">
              <a:lnSpc>
                <a:spcPts val="4202"/>
              </a:lnSpc>
              <a:buFont typeface="Arial"/>
              <a:buChar char="•"/>
            </a:pPr>
            <a:r>
              <a:rPr lang="en-US" sz="300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Opções para controle de ambiente digital: teclados alternativos e tablets customizados.</a:t>
            </a:r>
          </a:p>
          <a:p>
            <a:pPr marL="648073" lvl="1" indent="-324036" algn="l">
              <a:lnSpc>
                <a:spcPts val="4202"/>
              </a:lnSpc>
              <a:buFont typeface="Arial"/>
              <a:buChar char="•"/>
            </a:pPr>
            <a:r>
              <a:rPr lang="en-US" sz="300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Suporte técnico especializado durante a aplicação.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48953" y="8677910"/>
            <a:ext cx="282406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@autistasbrasil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01423" y="0"/>
            <a:ext cx="3999071" cy="10287000"/>
          </a:xfrm>
          <a:custGeom>
            <a:avLst/>
            <a:gdLst/>
            <a:ahLst/>
            <a:cxnLst/>
            <a:rect l="l" t="t" r="r" b="b"/>
            <a:pathLst>
              <a:path w="3999071" h="10287000">
                <a:moveTo>
                  <a:pt x="0" y="0"/>
                </a:moveTo>
                <a:lnTo>
                  <a:pt x="3999071" y="0"/>
                </a:lnTo>
                <a:lnTo>
                  <a:pt x="399907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550843" y="458975"/>
            <a:ext cx="955713" cy="1139450"/>
          </a:xfrm>
          <a:custGeom>
            <a:avLst/>
            <a:gdLst/>
            <a:ahLst/>
            <a:cxnLst/>
            <a:rect l="l" t="t" r="r" b="b"/>
            <a:pathLst>
              <a:path w="955713" h="1139450">
                <a:moveTo>
                  <a:pt x="0" y="0"/>
                </a:moveTo>
                <a:lnTo>
                  <a:pt x="955714" y="0"/>
                </a:lnTo>
                <a:lnTo>
                  <a:pt x="955714" y="1139450"/>
                </a:lnTo>
                <a:lnTo>
                  <a:pt x="0" y="1139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897088" y="702628"/>
            <a:ext cx="15488147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004AAD"/>
                </a:solidFill>
                <a:latin typeface="Poppins Bold"/>
                <a:ea typeface="Poppins Bold"/>
                <a:cs typeface="Poppins Bold"/>
                <a:sym typeface="Poppins Bold"/>
              </a:rPr>
              <a:t>Benefícios Esperados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36775" y="5202116"/>
            <a:ext cx="4755131" cy="105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2"/>
              </a:lnSpc>
            </a:pPr>
            <a:r>
              <a:rPr lang="en-US" sz="300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Redução de sobrecarga sensorial e física.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17566" y="5202116"/>
            <a:ext cx="4055734" cy="105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2"/>
              </a:lnSpc>
            </a:pPr>
            <a:r>
              <a:rPr lang="en-US" sz="300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Aumento de confiança e redução de ansiedade.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295491" y="4936624"/>
            <a:ext cx="4055734" cy="1583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2"/>
              </a:lnSpc>
            </a:pPr>
            <a:r>
              <a:rPr lang="en-US" sz="300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Promoção da igualdade e maior inclusão no ambiente de avaliação.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78223" y="4246463"/>
            <a:ext cx="2534822" cy="573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5"/>
              </a:lnSpc>
            </a:pPr>
            <a:r>
              <a:rPr lang="en-US" sz="3375" b="1">
                <a:solidFill>
                  <a:srgbClr val="008037"/>
                </a:solidFill>
                <a:latin typeface="Lato Bold"/>
                <a:ea typeface="Lato Bold"/>
                <a:cs typeface="Lato Bold"/>
                <a:sym typeface="Lato Bold"/>
              </a:rPr>
              <a:t>Biológicos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59014" y="4246463"/>
            <a:ext cx="2534822" cy="573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5"/>
              </a:lnSpc>
            </a:pPr>
            <a:r>
              <a:rPr lang="en-US" sz="3375" b="1">
                <a:solidFill>
                  <a:srgbClr val="008037"/>
                </a:solidFill>
                <a:latin typeface="Lato Bold"/>
                <a:ea typeface="Lato Bold"/>
                <a:cs typeface="Lato Bold"/>
                <a:sym typeface="Lato Bold"/>
              </a:rPr>
              <a:t>Psicológicos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634059" y="4246463"/>
            <a:ext cx="2534822" cy="573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5"/>
              </a:lnSpc>
            </a:pPr>
            <a:r>
              <a:rPr lang="en-US" sz="3375" b="1">
                <a:solidFill>
                  <a:srgbClr val="008037"/>
                </a:solidFill>
                <a:latin typeface="Lato Bold"/>
                <a:ea typeface="Lato Bold"/>
                <a:cs typeface="Lato Bold"/>
                <a:sym typeface="Lato Bold"/>
              </a:rPr>
              <a:t>Sociais</a:t>
            </a:r>
          </a:p>
        </p:txBody>
      </p:sp>
      <p:sp>
        <p:nvSpPr>
          <p:cNvPr id="11" name="AutoShape 11"/>
          <p:cNvSpPr/>
          <p:nvPr/>
        </p:nvSpPr>
        <p:spPr>
          <a:xfrm>
            <a:off x="6452955" y="4313138"/>
            <a:ext cx="0" cy="2585675"/>
          </a:xfrm>
          <a:prstGeom prst="line">
            <a:avLst/>
          </a:prstGeom>
          <a:ln w="3810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2" name="AutoShape 12"/>
          <p:cNvSpPr/>
          <p:nvPr/>
        </p:nvSpPr>
        <p:spPr>
          <a:xfrm>
            <a:off x="11640108" y="4313138"/>
            <a:ext cx="0" cy="2585675"/>
          </a:xfrm>
          <a:prstGeom prst="line">
            <a:avLst/>
          </a:prstGeom>
          <a:ln w="3810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3" name="TextBox 13"/>
          <p:cNvSpPr txBox="1"/>
          <p:nvPr/>
        </p:nvSpPr>
        <p:spPr>
          <a:xfrm>
            <a:off x="1148953" y="8677910"/>
            <a:ext cx="282406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@autistasbrasil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Microsoft Office PowerPoint</Application>
  <PresentationFormat>Personalizar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Poppins Bold</vt:lpstr>
      <vt:lpstr>Poppins</vt:lpstr>
      <vt:lpstr>Lato</vt:lpstr>
      <vt:lpstr>Arial</vt:lpstr>
      <vt:lpstr>Calibri</vt:lpstr>
      <vt:lpstr>Lato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Estratégias de Acessibilidade no ENEM:  Aplicando o Modelo Biopsicossoci</dc:title>
  <cp:lastModifiedBy>Guilherme de Almeida</cp:lastModifiedBy>
  <cp:revision>2</cp:revision>
  <dcterms:created xsi:type="dcterms:W3CDTF">2006-08-16T00:00:00Z</dcterms:created>
  <dcterms:modified xsi:type="dcterms:W3CDTF">2024-12-02T18:17:06Z</dcterms:modified>
  <dc:identifier>DAGYKSFZQjI</dc:identifier>
</cp:coreProperties>
</file>