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4" r:id="rId9"/>
    <p:sldId id="270" r:id="rId10"/>
    <p:sldId id="262" r:id="rId11"/>
    <p:sldId id="263" r:id="rId12"/>
    <p:sldId id="265" r:id="rId13"/>
    <p:sldId id="266" r:id="rId14"/>
    <p:sldId id="267" r:id="rId15"/>
    <p:sldId id="268" r:id="rId16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18"/>
      <p:bold r:id="rId19"/>
      <p:italic r:id="rId20"/>
      <p:boldItalic r:id="rId21"/>
    </p:embeddedFont>
    <p:embeddedFont>
      <p:font typeface="Montserrat SemiBold" panose="00000700000000000000" pitchFamily="2" charset="0"/>
      <p:regular r:id="rId22"/>
      <p:bold r:id="rId23"/>
      <p:italic r:id="rId24"/>
      <p:boldItalic r:id="rId25"/>
    </p:embeddedFont>
    <p:embeddedFont>
      <p:font typeface="Roboto" panose="02000000000000000000" pitchFamily="2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onel de Oliveira Pinheiro" initials="" lastIdx="3" clrIdx="0"/>
  <p:cmAuthor id="1" name="Jaime Batista de Souza" initials="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23F6423-ED36-4261-BD55-6D700C439FD3}">
  <a:tblStyle styleId="{A23F6423-ED36-4261-BD55-6D700C439FD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10-30T15:19:56.848" idx="3">
    <p:pos x="6000" y="100"/>
    <p:text>@jaime.bs@ufvjm.edu.br</p:text>
  </p:cm>
  <p:cm authorId="0" dt="2023-10-30T18:02:30.817" idx="2">
    <p:pos x="6000" y="100"/>
    <p:text>Manter esse mapa
Citar população total
Citar população urbana
Citar população rural
Citar baixo IDHM.
Alta Vulnerabilidade Social.
Alta Vulnerabilidade Ambiental.</p:text>
  </p:cm>
  <p:cm authorId="1" dt="2023-10-30T18:02:30.817" idx="2">
    <p:pos x="6000" y="100"/>
    <p:text>Onde encontro essas informações</p:text>
  </p:cm>
  <p:cm authorId="0" dt="2023-10-30T18:22:48.572" idx="1">
    <p:pos x="6000" y="0"/>
    <p:text>Desmarca o Vale do Rio do Doce, nesse mapa, deixa só a área de abrangência da UFVJM.
Por favor.</p:text>
  </p:cm>
  <p:cm authorId="1" dt="2023-10-30T18:22:48.572" idx="1">
    <p:pos x="6000" y="0"/>
    <p:text>Esta imagem não tem como alterar. O Vale do Rio Doce faz parte da área de abrangência por ter polo EAD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ea4db3ee54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ea4db3ee54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ea4db3ee54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ea4db3ee54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ea4db3ee54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ea4db3ee54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ea4db3ee54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ea4db3ee54_1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ea4c20c594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ea4c20c594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6818"/>
              </a:lnSpc>
              <a:spcBef>
                <a:spcPts val="120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ea4c20c594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ea4c20c594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ea4c20c594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ea4c20c594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6818"/>
              </a:lnSpc>
              <a:spcBef>
                <a:spcPts val="120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ea4c20c594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ea4c20c594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ea4db3ee54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ea4db3ee54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ea4db3ee54_7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ea4db3ee54_7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ea4db3ee54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ea4db3ee54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ea4db3ee54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ea4db3ee54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1021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ea4c20c594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ea4c20c594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/>
          <p:cNvPicPr preferRelativeResize="0"/>
          <p:nvPr/>
        </p:nvPicPr>
        <p:blipFill>
          <a:blip r:embed="rId2">
            <a:alphaModFix amt="8000"/>
          </a:blip>
          <a:stretch>
            <a:fillRect/>
          </a:stretch>
        </p:blipFill>
        <p:spPr>
          <a:xfrm>
            <a:off x="112425" y="1506050"/>
            <a:ext cx="8919149" cy="363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8125" y="4239850"/>
            <a:ext cx="1050173" cy="68917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311700" y="749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Font typeface="Montserrat SemiBold"/>
              <a:buNone/>
              <a:defRPr sz="26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311700" y="1556425"/>
            <a:ext cx="8520600" cy="30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Char char="●"/>
              <a:defRPr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Char char="○"/>
              <a:defRPr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Char char="■"/>
              <a:defRPr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Char char="●"/>
              <a:defRPr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Char char="○"/>
              <a:defRPr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Char char="■"/>
              <a:defRPr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Char char="●"/>
              <a:defRPr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Char char="○"/>
              <a:defRPr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Char char="■"/>
              <a:defRPr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3"/>
          <p:cNvPicPr preferRelativeResize="0"/>
          <p:nvPr/>
        </p:nvPicPr>
        <p:blipFill>
          <a:blip r:embed="rId3">
            <a:alphaModFix amt="38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20199" y="592325"/>
            <a:ext cx="5103626" cy="3349251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>
            <a:spLocks noGrp="1"/>
          </p:cNvSpPr>
          <p:nvPr>
            <p:ph type="body" idx="4294967295"/>
          </p:nvPr>
        </p:nvSpPr>
        <p:spPr>
          <a:xfrm>
            <a:off x="1298200" y="4297625"/>
            <a:ext cx="7004700" cy="5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t-BR" b="1" dirty="0">
                <a:solidFill>
                  <a:schemeClr val="dk1"/>
                </a:solidFill>
              </a:rPr>
              <a:t>emancipamucuri@gmail.com                   @emancipamucuri</a:t>
            </a:r>
            <a:endParaRPr b="1" dirty="0">
              <a:solidFill>
                <a:schemeClr val="dk1"/>
              </a:solidFill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16993" y="4306888"/>
            <a:ext cx="276750" cy="27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85119" y="4297625"/>
            <a:ext cx="276751" cy="276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707231"/>
            <a:ext cx="7269775" cy="4436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15175" y="1883300"/>
            <a:ext cx="387150" cy="38715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9"/>
          <p:cNvSpPr/>
          <p:nvPr/>
        </p:nvSpPr>
        <p:spPr>
          <a:xfrm>
            <a:off x="3758700" y="1416500"/>
            <a:ext cx="1321500" cy="466800"/>
          </a:xfrm>
          <a:prstGeom prst="wedgeRoundRectCallout">
            <a:avLst>
              <a:gd name="adj1" fmla="val -127843"/>
              <a:gd name="adj2" fmla="val 102555"/>
              <a:gd name="adj3" fmla="val 0"/>
            </a:avLst>
          </a:prstGeom>
          <a:solidFill>
            <a:srgbClr val="0000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solidFill>
                  <a:schemeClr val="lt1"/>
                </a:solidFill>
              </a:rPr>
              <a:t>Campus do Mucuri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1853997-9B2C-AD59-6002-05AF652C468D}"/>
              </a:ext>
            </a:extLst>
          </p:cNvPr>
          <p:cNvSpPr txBox="1"/>
          <p:nvPr/>
        </p:nvSpPr>
        <p:spPr>
          <a:xfrm>
            <a:off x="1" y="120580"/>
            <a:ext cx="9144000" cy="70788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2000" b="1" dirty="0"/>
              <a:t>Á</a:t>
            </a:r>
            <a:r>
              <a:rPr lang="pt-BR" sz="2000" b="1" dirty="0">
                <a:solidFill>
                  <a:schemeClr val="lt1"/>
                </a:solidFill>
              </a:rPr>
              <a:t>rea de abrangência da futura Universidade Federal do Nordeste Mineiro – UFNM.</a:t>
            </a:r>
            <a:endParaRPr lang="pt-BR" sz="2000" b="1" dirty="0"/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7D727DBA-6306-22D1-ABD5-0B5307D8AB3B}"/>
              </a:ext>
            </a:extLst>
          </p:cNvPr>
          <p:cNvSpPr/>
          <p:nvPr/>
        </p:nvSpPr>
        <p:spPr>
          <a:xfrm>
            <a:off x="7365206" y="1607343"/>
            <a:ext cx="1621631" cy="145018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População estimada  em  900 mil habitantes.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>
            <a:spLocks noGrp="1"/>
          </p:cNvSpPr>
          <p:nvPr>
            <p:ph type="body" idx="1"/>
          </p:nvPr>
        </p:nvSpPr>
        <p:spPr>
          <a:xfrm>
            <a:off x="602213" y="2060375"/>
            <a:ext cx="5248518" cy="30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pt-BR" sz="2000" dirty="0"/>
              <a:t>Inclusão social;</a:t>
            </a:r>
            <a:endParaRPr sz="2000" dirty="0"/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pt-BR" sz="2000" dirty="0"/>
              <a:t>Fatores econômicos;</a:t>
            </a:r>
            <a:endParaRPr sz="2000" dirty="0"/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pt-BR" sz="2000" dirty="0"/>
              <a:t>Fatores sociais;</a:t>
            </a:r>
            <a:endParaRPr sz="2000" dirty="0"/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pt-BR" sz="2000" dirty="0"/>
              <a:t>Fatores ambientais;</a:t>
            </a:r>
            <a:endParaRPr sz="2000" dirty="0"/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pt-BR" sz="2000" dirty="0"/>
              <a:t>Fatores científicos</a:t>
            </a:r>
            <a:endParaRPr sz="2000" dirty="0"/>
          </a:p>
          <a:p>
            <a:pPr marL="457200" lvl="0" indent="-355600" algn="l" rtl="0">
              <a:spcBef>
                <a:spcPts val="1000"/>
              </a:spcBef>
              <a:spcAft>
                <a:spcPts val="1000"/>
              </a:spcAft>
              <a:buSzPts val="2000"/>
              <a:buChar char="●"/>
            </a:pPr>
            <a:r>
              <a:rPr lang="pt-BR" sz="2000" dirty="0"/>
              <a:t>Investimento público nos territórios.</a:t>
            </a:r>
            <a:endParaRPr sz="2000" dirty="0"/>
          </a:p>
        </p:txBody>
      </p:sp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185738" y="1203475"/>
            <a:ext cx="4644000" cy="5727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lt1"/>
                </a:solidFill>
              </a:rPr>
              <a:t>    Visão de Futuro 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2" name="Google Shape;115;p21">
            <a:extLst>
              <a:ext uri="{FF2B5EF4-FFF2-40B4-BE49-F238E27FC236}">
                <a16:creationId xmlns:a16="http://schemas.microsoft.com/office/drawing/2014/main" id="{CB0130C6-95CC-F2EE-6957-DB0523A95020}"/>
              </a:ext>
            </a:extLst>
          </p:cNvPr>
          <p:cNvSpPr txBox="1">
            <a:spLocks/>
          </p:cNvSpPr>
          <p:nvPr/>
        </p:nvSpPr>
        <p:spPr>
          <a:xfrm>
            <a:off x="72000" y="112575"/>
            <a:ext cx="9144000" cy="80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Montserrat SemiBold"/>
              <a:buNone/>
              <a:defRPr sz="26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23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Caminhos para criação de uma NOVA UNIVERSIDADE</a:t>
            </a:r>
          </a:p>
          <a:p>
            <a:pPr algn="ctr"/>
            <a:r>
              <a:rPr lang="pt-BR" sz="23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 partir da emancipação do Campus do Mucuri.</a:t>
            </a:r>
            <a:endParaRPr lang="pt-BR" sz="23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>
            <a:spLocks noGrp="1"/>
          </p:cNvSpPr>
          <p:nvPr>
            <p:ph type="body" idx="1"/>
          </p:nvPr>
        </p:nvSpPr>
        <p:spPr>
          <a:xfrm>
            <a:off x="325025" y="2185325"/>
            <a:ext cx="8363100" cy="19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pt-BR" sz="2000" dirty="0"/>
              <a:t>Pactuação da Comunidade Acadêmica da UFVJM;</a:t>
            </a:r>
            <a:endParaRPr sz="2000" dirty="0"/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pt-BR" sz="2000" dirty="0"/>
              <a:t>Articulações externas com sociedade civil dos territórios, poder público local, regional e Governo Federal;</a:t>
            </a:r>
            <a:endParaRPr sz="2000" dirty="0"/>
          </a:p>
          <a:p>
            <a:pPr marL="457200" lvl="0" indent="-355600" algn="l" rtl="0">
              <a:spcBef>
                <a:spcPts val="1000"/>
              </a:spcBef>
              <a:spcAft>
                <a:spcPts val="1000"/>
              </a:spcAft>
              <a:buSzPts val="2000"/>
              <a:buChar char="●"/>
            </a:pPr>
            <a:r>
              <a:rPr lang="pt-BR" sz="2000" dirty="0"/>
              <a:t>Inclusão no PPA (2024 a 2027) do Governo Federal;</a:t>
            </a:r>
            <a:endParaRPr sz="2000" dirty="0"/>
          </a:p>
        </p:txBody>
      </p:sp>
      <p:sp>
        <p:nvSpPr>
          <p:cNvPr id="121" name="Google Shape;121;p22"/>
          <p:cNvSpPr txBox="1">
            <a:spLocks noGrp="1"/>
          </p:cNvSpPr>
          <p:nvPr>
            <p:ph type="title"/>
          </p:nvPr>
        </p:nvSpPr>
        <p:spPr>
          <a:xfrm>
            <a:off x="0" y="749825"/>
            <a:ext cx="9144000" cy="8067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Caminhos para criação de uma NOVA UNIVERSIDADE</a:t>
            </a:r>
            <a:endParaRPr sz="2300"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 partir da emancipação do Campus do Mucuri.</a:t>
            </a:r>
            <a:endParaRPr sz="23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>
            <a:spLocks noGrp="1"/>
          </p:cNvSpPr>
          <p:nvPr>
            <p:ph type="body" idx="1"/>
          </p:nvPr>
        </p:nvSpPr>
        <p:spPr>
          <a:xfrm>
            <a:off x="390450" y="2145350"/>
            <a:ext cx="8363100" cy="214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pt-BR" sz="2000" dirty="0"/>
              <a:t>Elaboração do projeto técnico para criação da UFNM.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endParaRPr sz="2000" dirty="0"/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pt-BR" sz="2000" dirty="0"/>
              <a:t>Audiências  com a equipe técnica do  Ministro da Educação- MEC e Governo Federal;</a:t>
            </a: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endParaRPr sz="2000" dirty="0"/>
          </a:p>
          <a:p>
            <a:pPr marL="457200" lvl="0" indent="-355600" algn="l" rtl="0">
              <a:spcBef>
                <a:spcPts val="1000"/>
              </a:spcBef>
              <a:spcAft>
                <a:spcPts val="1000"/>
              </a:spcAft>
              <a:buSzPts val="2000"/>
              <a:buChar char="●"/>
            </a:pPr>
            <a:r>
              <a:rPr lang="pt-BR" sz="2000" dirty="0"/>
              <a:t>Audiências e articulações com o Congresso Nacional;</a:t>
            </a:r>
            <a:endParaRPr sz="2000" dirty="0"/>
          </a:p>
        </p:txBody>
      </p:sp>
      <p:sp>
        <p:nvSpPr>
          <p:cNvPr id="127" name="Google Shape;127;p23"/>
          <p:cNvSpPr txBox="1">
            <a:spLocks noGrp="1"/>
          </p:cNvSpPr>
          <p:nvPr>
            <p:ph type="title"/>
          </p:nvPr>
        </p:nvSpPr>
        <p:spPr>
          <a:xfrm>
            <a:off x="0" y="749825"/>
            <a:ext cx="9144000" cy="8067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Caminhos para criação de uma NOVA UNIVERSIDADE</a:t>
            </a:r>
            <a:endParaRPr sz="2300"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 partir da emancipação do Campus do Mucuri.</a:t>
            </a:r>
            <a:endParaRPr sz="23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>
            <a:spLocks noGrp="1"/>
          </p:cNvSpPr>
          <p:nvPr>
            <p:ph type="body" idx="1"/>
          </p:nvPr>
        </p:nvSpPr>
        <p:spPr>
          <a:xfrm>
            <a:off x="325025" y="2211950"/>
            <a:ext cx="8363100" cy="1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1000"/>
              </a:spcAft>
              <a:buSzPts val="2000"/>
              <a:buChar char="●"/>
            </a:pPr>
            <a:r>
              <a:rPr lang="pt-BR" sz="2000" dirty="0"/>
              <a:t>Pedido ao Presidente da República e Ministério de Educação para que apresente o projeto de Lei ao Congresso para desmembramento do campus do Mucuri da UFVJM para criação de uma universidade independente.</a:t>
            </a:r>
            <a:endParaRPr sz="2000" dirty="0"/>
          </a:p>
        </p:txBody>
      </p:sp>
      <p:sp>
        <p:nvSpPr>
          <p:cNvPr id="133" name="Google Shape;133;p24"/>
          <p:cNvSpPr txBox="1">
            <a:spLocks noGrp="1"/>
          </p:cNvSpPr>
          <p:nvPr>
            <p:ph type="title"/>
          </p:nvPr>
        </p:nvSpPr>
        <p:spPr>
          <a:xfrm>
            <a:off x="0" y="749825"/>
            <a:ext cx="9144000" cy="8067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Caminhos para criação de uma NOVA UNIVERSIDADE</a:t>
            </a:r>
            <a:endParaRPr sz="2300"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 partir da emancipação do Campus do Mucuri.</a:t>
            </a:r>
            <a:endParaRPr sz="23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>
            <a:spLocks noGrp="1"/>
          </p:cNvSpPr>
          <p:nvPr>
            <p:ph type="title"/>
          </p:nvPr>
        </p:nvSpPr>
        <p:spPr>
          <a:xfrm>
            <a:off x="311700" y="749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Contato do grupo de trabalho</a:t>
            </a:r>
            <a:endParaRPr/>
          </a:p>
        </p:txBody>
      </p:sp>
      <p:sp>
        <p:nvSpPr>
          <p:cNvPr id="139" name="Google Shape;139;p25"/>
          <p:cNvSpPr txBox="1">
            <a:spLocks noGrp="1"/>
          </p:cNvSpPr>
          <p:nvPr>
            <p:ph type="body" idx="1"/>
          </p:nvPr>
        </p:nvSpPr>
        <p:spPr>
          <a:xfrm>
            <a:off x="2566000" y="1885025"/>
            <a:ext cx="5285400" cy="18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1"/>
              <a:t>emancipamucuri@gmail.com</a:t>
            </a:r>
            <a:endParaRPr sz="2600"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600" b="1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2600" b="1"/>
              <a:t>@emancipamucuri</a:t>
            </a:r>
            <a:endParaRPr sz="2600" b="1"/>
          </a:p>
        </p:txBody>
      </p:sp>
      <p:sp>
        <p:nvSpPr>
          <p:cNvPr id="140" name="Google Shape;140;p25"/>
          <p:cNvSpPr txBox="1">
            <a:spLocks noGrp="1"/>
          </p:cNvSpPr>
          <p:nvPr>
            <p:ph type="title"/>
          </p:nvPr>
        </p:nvSpPr>
        <p:spPr>
          <a:xfrm>
            <a:off x="0" y="749825"/>
            <a:ext cx="9144000" cy="5160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Contato do Grupo de Trabalho:</a:t>
            </a:r>
            <a:endParaRPr sz="2300">
              <a:solidFill>
                <a:schemeClr val="lt1"/>
              </a:solidFill>
            </a:endParaRPr>
          </a:p>
        </p:txBody>
      </p:sp>
      <p:pic>
        <p:nvPicPr>
          <p:cNvPr id="141" name="Google Shape;14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6725" y="2021025"/>
            <a:ext cx="370925" cy="37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86737" y="3159325"/>
            <a:ext cx="370924" cy="370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>
          <a:blip r:embed="rId3">
            <a:alphaModFix amt="8000"/>
          </a:blip>
          <a:stretch>
            <a:fillRect/>
          </a:stretch>
        </p:blipFill>
        <p:spPr>
          <a:xfrm>
            <a:off x="112425" y="1506050"/>
            <a:ext cx="8919149" cy="363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06335" y="3653587"/>
            <a:ext cx="1730616" cy="1135724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>
            <a:spLocks noGrp="1"/>
          </p:cNvSpPr>
          <p:nvPr>
            <p:ph type="title" idx="4294967295"/>
          </p:nvPr>
        </p:nvSpPr>
        <p:spPr>
          <a:xfrm>
            <a:off x="7500" y="436925"/>
            <a:ext cx="9129000" cy="1466700"/>
          </a:xfrm>
          <a:prstGeom prst="rect">
            <a:avLst/>
          </a:prstGeom>
          <a:solidFill>
            <a:srgbClr val="1155CC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1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Criação de uma Nova Universidade</a:t>
            </a:r>
            <a:endParaRPr sz="31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1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 partir da Emancipação do</a:t>
            </a:r>
            <a:endParaRPr sz="31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1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Campus do Mucuri da UFVJM</a:t>
            </a:r>
            <a:endParaRPr sz="31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8" name="Google Shape;68;p14"/>
          <p:cNvSpPr txBox="1">
            <a:spLocks noGrp="1"/>
          </p:cNvSpPr>
          <p:nvPr>
            <p:ph type="title" idx="4294967295"/>
          </p:nvPr>
        </p:nvSpPr>
        <p:spPr>
          <a:xfrm>
            <a:off x="313000" y="3653550"/>
            <a:ext cx="6252106" cy="113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Audiência Pública na Comissão Educação.</a:t>
            </a:r>
            <a:endParaRPr sz="2100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r>
              <a:rPr lang="pt-BR" sz="21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Congresso Nacional, Brasília – DF.</a:t>
            </a:r>
            <a:br>
              <a:rPr lang="pt-BR" sz="2100" dirty="0"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pt-BR" sz="21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Data: 02 de julho de 2024.</a:t>
            </a:r>
            <a:br>
              <a:rPr lang="pt-BR" sz="2100" dirty="0"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2100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9" name="Google Shape;69;p14"/>
          <p:cNvSpPr txBox="1">
            <a:spLocks noGrp="1"/>
          </p:cNvSpPr>
          <p:nvPr>
            <p:ph type="title" idx="4294967295"/>
          </p:nvPr>
        </p:nvSpPr>
        <p:spPr>
          <a:xfrm>
            <a:off x="319150" y="19302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pt-BR" sz="2000" b="1" dirty="0">
                <a:solidFill>
                  <a:srgbClr val="0055C8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pt-BR" sz="2000" b="1" dirty="0">
                <a:solidFill>
                  <a:srgbClr val="0055C8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pt-BR" sz="2000" b="1" dirty="0">
                <a:solidFill>
                  <a:srgbClr val="0055C8"/>
                </a:solidFill>
                <a:latin typeface="Montserrat"/>
                <a:ea typeface="Montserrat"/>
                <a:cs typeface="Montserrat"/>
                <a:sym typeface="Montserrat"/>
              </a:rPr>
              <a:t>Um projeto de desenvolvimento territorial/regional,</a:t>
            </a:r>
            <a:endParaRPr sz="2000" b="1" dirty="0">
              <a:solidFill>
                <a:srgbClr val="0055C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rgbClr val="0055C8"/>
                </a:solidFill>
                <a:latin typeface="Montserrat"/>
                <a:ea typeface="Montserrat"/>
                <a:cs typeface="Montserrat"/>
                <a:sym typeface="Montserrat"/>
              </a:rPr>
              <a:t>sustentável e solidário para os Vales do Mucuri e Jequitinhonha - MG.</a:t>
            </a:r>
            <a:endParaRPr sz="2000" b="1" dirty="0">
              <a:solidFill>
                <a:srgbClr val="0055C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526700" y="642325"/>
            <a:ext cx="2045100" cy="10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Campi da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UFVJM</a:t>
            </a:r>
            <a:endParaRPr/>
          </a:p>
        </p:txBody>
      </p:sp>
      <p:pic>
        <p:nvPicPr>
          <p:cNvPr id="75" name="Google Shape;7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3621" y="0"/>
            <a:ext cx="630002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ta: para a Direita 1">
            <a:extLst>
              <a:ext uri="{FF2B5EF4-FFF2-40B4-BE49-F238E27FC236}">
                <a16:creationId xmlns:a16="http://schemas.microsoft.com/office/drawing/2014/main" id="{1B65DBF7-37DD-F75B-5465-9EA93C763F74}"/>
              </a:ext>
            </a:extLst>
          </p:cNvPr>
          <p:cNvSpPr/>
          <p:nvPr/>
        </p:nvSpPr>
        <p:spPr>
          <a:xfrm>
            <a:off x="2228850" y="1257300"/>
            <a:ext cx="2045100" cy="27860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0" y="749825"/>
            <a:ext cx="4644000" cy="5727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lt1"/>
                </a:solidFill>
              </a:rPr>
              <a:t>     Campus do Mucuri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>
            <a:off x="311700" y="1556425"/>
            <a:ext cx="4517400" cy="30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pt-BR" sz="2000" dirty="0"/>
              <a:t>Criado em 2006;</a:t>
            </a:r>
            <a:endParaRPr sz="2000" dirty="0"/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pt-BR" sz="2000" dirty="0"/>
              <a:t>03 unidades acadêmicas com 10 cursos de graduação presencial e 01 curso EAD;</a:t>
            </a:r>
            <a:endParaRPr sz="2000" dirty="0"/>
          </a:p>
          <a:p>
            <a:pPr marL="457200" lvl="0" indent="-355600" algn="l" rtl="0">
              <a:spcBef>
                <a:spcPts val="1000"/>
              </a:spcBef>
              <a:spcAft>
                <a:spcPts val="1000"/>
              </a:spcAft>
              <a:buSzPts val="2000"/>
              <a:buChar char="●"/>
            </a:pPr>
            <a:r>
              <a:rPr lang="pt-BR" sz="2000" dirty="0"/>
              <a:t>02 especializações, </a:t>
            </a:r>
          </a:p>
          <a:p>
            <a:pPr marL="457200" lvl="0" indent="-355600" algn="l" rtl="0">
              <a:spcBef>
                <a:spcPts val="1000"/>
              </a:spcBef>
              <a:spcAft>
                <a:spcPts val="1000"/>
              </a:spcAft>
              <a:buSzPts val="2000"/>
              <a:buChar char="●"/>
            </a:pPr>
            <a:r>
              <a:rPr lang="pt-BR" sz="2000" dirty="0"/>
              <a:t>05 mestrados ;</a:t>
            </a:r>
          </a:p>
          <a:p>
            <a:pPr marL="457200" lvl="0" indent="-355600" algn="l" rtl="0">
              <a:spcBef>
                <a:spcPts val="1000"/>
              </a:spcBef>
              <a:spcAft>
                <a:spcPts val="1000"/>
              </a:spcAft>
              <a:buSzPts val="2000"/>
              <a:buChar char="●"/>
            </a:pPr>
            <a:r>
              <a:rPr lang="pt-BR" sz="2000" dirty="0"/>
              <a:t>01 doutorado;</a:t>
            </a:r>
            <a:endParaRPr sz="2000" dirty="0"/>
          </a:p>
        </p:txBody>
      </p:sp>
      <p:pic>
        <p:nvPicPr>
          <p:cNvPr id="82" name="Google Shape;82;p16"/>
          <p:cNvPicPr preferRelativeResize="0"/>
          <p:nvPr/>
        </p:nvPicPr>
        <p:blipFill rotWithShape="1">
          <a:blip r:embed="rId3">
            <a:alphaModFix/>
          </a:blip>
          <a:srcRect l="2522" r="9270"/>
          <a:stretch/>
        </p:blipFill>
        <p:spPr>
          <a:xfrm>
            <a:off x="5007950" y="749825"/>
            <a:ext cx="3879173" cy="247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0" y="749825"/>
            <a:ext cx="4644000" cy="5727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lt1"/>
                </a:solidFill>
              </a:rPr>
              <a:t>     Campus do Mucuri</a:t>
            </a:r>
            <a:endParaRPr dirty="0">
              <a:solidFill>
                <a:schemeClr val="lt1"/>
              </a:solidFill>
            </a:endParaRPr>
          </a:p>
        </p:txBody>
      </p:sp>
      <p:graphicFrame>
        <p:nvGraphicFramePr>
          <p:cNvPr id="88" name="Google Shape;88;p17"/>
          <p:cNvGraphicFramePr/>
          <p:nvPr>
            <p:extLst>
              <p:ext uri="{D42A27DB-BD31-4B8C-83A1-F6EECF244321}">
                <p14:modId xmlns:p14="http://schemas.microsoft.com/office/powerpoint/2010/main" val="3414469941"/>
              </p:ext>
            </p:extLst>
          </p:nvPr>
        </p:nvGraphicFramePr>
        <p:xfrm>
          <a:off x="422325" y="2317875"/>
          <a:ext cx="8331900" cy="2654725"/>
        </p:xfrm>
        <a:graphic>
          <a:graphicData uri="http://schemas.openxmlformats.org/drawingml/2006/table">
            <a:tbl>
              <a:tblPr>
                <a:noFill/>
                <a:tableStyleId>{A23F6423-ED36-4261-BD55-6D700C439FD3}</a:tableStyleId>
              </a:tblPr>
              <a:tblGrid>
                <a:gridCol w="1689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07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5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89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Discentes:</a:t>
                      </a:r>
                      <a:endParaRPr sz="20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355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000"/>
                        <a:buFont typeface="Montserrat"/>
                        <a:buChar char="●"/>
                      </a:pPr>
                      <a:r>
                        <a:rPr lang="pt-BR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1534 (ativos e trancados) alunos nos cursos presenciais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457200" lvl="0" indent="-355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000"/>
                        <a:buFont typeface="Montserrat"/>
                        <a:buChar char="●"/>
                      </a:pPr>
                      <a:r>
                        <a:rPr lang="pt-BR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120 alunos na modalidade EAD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457200" lvl="0" indent="-355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000"/>
                        <a:buFont typeface="Montserrat"/>
                        <a:buChar char="●"/>
                      </a:pPr>
                      <a:r>
                        <a:rPr lang="pt-BR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115 alunos de pós graduação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Total: 1.769</a:t>
                      </a:r>
                      <a:endParaRPr sz="20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5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Servidores:</a:t>
                      </a:r>
                      <a:endParaRPr sz="20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355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000"/>
                        <a:buFont typeface="Montserrat"/>
                        <a:buChar char="●"/>
                      </a:pPr>
                      <a:r>
                        <a:rPr lang="pt-BR" sz="20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182 docentes</a:t>
                      </a:r>
                      <a:endParaRPr sz="20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457200" lvl="0" indent="-355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000"/>
                        <a:buFont typeface="Montserrat"/>
                        <a:buChar char="●"/>
                      </a:pPr>
                      <a:r>
                        <a:rPr lang="pt-BR" sz="20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112 técnicos administrativos</a:t>
                      </a:r>
                      <a:endParaRPr sz="20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457200" lvl="0" indent="-355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000"/>
                        <a:buFont typeface="Montserrat"/>
                        <a:buChar char="●"/>
                      </a:pPr>
                      <a:r>
                        <a:rPr lang="pt-BR" sz="20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62 trabalhadores terceirizados</a:t>
                      </a:r>
                      <a:endParaRPr sz="20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b="1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Total: 363</a:t>
                      </a:r>
                      <a:endParaRPr sz="2000" b="1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9" name="Google Shape;89;p17"/>
          <p:cNvSpPr txBox="1"/>
          <p:nvPr/>
        </p:nvSpPr>
        <p:spPr>
          <a:xfrm>
            <a:off x="428625" y="1739725"/>
            <a:ext cx="8331900" cy="6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b="1">
                <a:latin typeface="Montserrat"/>
                <a:ea typeface="Montserrat"/>
                <a:cs typeface="Montserrat"/>
                <a:sym typeface="Montserrat"/>
              </a:rPr>
              <a:t>Comunidade Acadêmica</a:t>
            </a:r>
            <a:endParaRPr sz="2500"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>
            <a:spLocks noGrp="1"/>
          </p:cNvSpPr>
          <p:nvPr>
            <p:ph type="body" idx="1"/>
          </p:nvPr>
        </p:nvSpPr>
        <p:spPr>
          <a:xfrm>
            <a:off x="183188" y="1506419"/>
            <a:ext cx="4517400" cy="30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457200" lvl="0" indent="-346075" algn="just" rtl="0">
              <a:spcBef>
                <a:spcPts val="0"/>
              </a:spcBef>
              <a:spcAft>
                <a:spcPts val="1000"/>
              </a:spcAft>
              <a:buSzPct val="100000"/>
              <a:buChar char="●"/>
            </a:pPr>
            <a:r>
              <a:rPr lang="pt-BR" sz="2000" dirty="0"/>
              <a:t>Atende a região </a:t>
            </a:r>
            <a:r>
              <a:rPr lang="pt-BR" sz="2000" b="1" dirty="0"/>
              <a:t>Nordeste de Minas Gerais</a:t>
            </a:r>
            <a:r>
              <a:rPr lang="pt-BR" sz="2000" dirty="0"/>
              <a:t>, notadamente os territórios dos Vales do Mucuri e Médio e Baixo Jequitinhonha, parte do Rio Doce, além da região norte do Espírito Santo e Extremo Sul da Bahia, abrangendo uma população de </a:t>
            </a:r>
            <a:r>
              <a:rPr lang="pt-BR" sz="2000" b="1" dirty="0"/>
              <a:t>mais de um milhão de pessoas</a:t>
            </a:r>
            <a:r>
              <a:rPr lang="pt-BR" sz="2000" dirty="0"/>
              <a:t>.</a:t>
            </a:r>
            <a:endParaRPr sz="2000" dirty="0"/>
          </a:p>
        </p:txBody>
      </p:sp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>
            <a:off x="0" y="749825"/>
            <a:ext cx="4644000" cy="5727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lt1"/>
                </a:solidFill>
              </a:rPr>
              <a:t>     Campus do Mucuri</a:t>
            </a:r>
            <a:endParaRPr dirty="0">
              <a:solidFill>
                <a:schemeClr val="lt1"/>
              </a:solidFill>
            </a:endParaRPr>
          </a:p>
        </p:txBody>
      </p:sp>
      <p:pic>
        <p:nvPicPr>
          <p:cNvPr id="96" name="Google Shape;96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00588" y="749825"/>
            <a:ext cx="4243514" cy="34649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AF37ED-B97E-81B7-7F60-B2FD1BD17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8124"/>
            <a:ext cx="9144000" cy="832531"/>
          </a:xfr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Realidade atual da cobertura de matrículas públicas na Educação Superior  no Território do Vale do Mucuri</a:t>
            </a:r>
            <a:r>
              <a:rPr lang="pt-BR" dirty="0">
                <a:solidFill>
                  <a:srgbClr val="006300"/>
                </a:solidFill>
              </a:rPr>
              <a:t>.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B705209-22AD-2865-4D95-2A978C6558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2039BE9-4892-BB83-7021-4136E4069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1230545"/>
            <a:ext cx="7346400" cy="377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018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>
            <a:spLocks noGrp="1"/>
          </p:cNvSpPr>
          <p:nvPr>
            <p:ph type="body" idx="1"/>
          </p:nvPr>
        </p:nvSpPr>
        <p:spPr>
          <a:xfrm>
            <a:off x="311700" y="1800225"/>
            <a:ext cx="8363100" cy="27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just" rtl="0">
              <a:spcBef>
                <a:spcPts val="0"/>
              </a:spcBef>
              <a:spcAft>
                <a:spcPts val="1000"/>
              </a:spcAft>
              <a:buSzPts val="2000"/>
              <a:buChar char="●"/>
            </a:pPr>
            <a:r>
              <a:rPr lang="pt-BR" sz="2000" dirty="0"/>
              <a:t>Criação de Comissão Externa  composta por membros da comunidade acadêmica, poder público municipal e regional, organizações sociais da sociedade civil, para realização de estudos técnicos de viabilidade e mobilização social com vistas a  emancipação do Campus do Mucuri da UFVJM, por meio da criação de uma nova Universidade Federal do Nordeste Mineiro – UFNM. </a:t>
            </a:r>
            <a:endParaRPr sz="2000" dirty="0"/>
          </a:p>
        </p:txBody>
      </p:sp>
      <p:sp>
        <p:nvSpPr>
          <p:cNvPr id="115" name="Google Shape;115;p21"/>
          <p:cNvSpPr txBox="1">
            <a:spLocks noGrp="1"/>
          </p:cNvSpPr>
          <p:nvPr>
            <p:ph type="title"/>
          </p:nvPr>
        </p:nvSpPr>
        <p:spPr>
          <a:xfrm>
            <a:off x="0" y="749825"/>
            <a:ext cx="9144000" cy="8067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Caminhos para criação de uma NOVA UNIVERSIDADE</a:t>
            </a:r>
            <a:endParaRPr sz="2300"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 partir da emancipação do Campus do Mucuri.</a:t>
            </a:r>
            <a:endParaRPr sz="23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>
            <a:spLocks noGrp="1"/>
          </p:cNvSpPr>
          <p:nvPr>
            <p:ph type="body" idx="1"/>
          </p:nvPr>
        </p:nvSpPr>
        <p:spPr>
          <a:xfrm>
            <a:off x="297412" y="1643062"/>
            <a:ext cx="8363100" cy="3143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1000"/>
              </a:spcAft>
              <a:buSzPts val="2000"/>
              <a:buChar char="●"/>
            </a:pPr>
            <a:r>
              <a:rPr lang="pt-BR" sz="2000" dirty="0"/>
              <a:t>Territórios com baixa dinamização econômica;</a:t>
            </a:r>
          </a:p>
          <a:p>
            <a:pPr marL="457200" lvl="0" indent="-355600" algn="l" rtl="0">
              <a:spcBef>
                <a:spcPts val="0"/>
              </a:spcBef>
              <a:spcAft>
                <a:spcPts val="1000"/>
              </a:spcAft>
              <a:buSzPts val="2000"/>
              <a:buChar char="●"/>
            </a:pPr>
            <a:r>
              <a:rPr lang="pt-BR" sz="2000" dirty="0"/>
              <a:t>Municípios com baixos Índices de Desenvolvimento Humano – IDH;</a:t>
            </a:r>
          </a:p>
          <a:p>
            <a:pPr marL="457200" lvl="0" indent="-355600" algn="l" rtl="0">
              <a:spcBef>
                <a:spcPts val="0"/>
              </a:spcBef>
              <a:spcAft>
                <a:spcPts val="1000"/>
              </a:spcAft>
              <a:buSzPts val="2000"/>
              <a:buChar char="●"/>
            </a:pPr>
            <a:r>
              <a:rPr lang="pt-BR" sz="2000" dirty="0"/>
              <a:t>Altos índices de desigualdades sociais;</a:t>
            </a:r>
          </a:p>
          <a:p>
            <a:pPr marL="457200" lvl="0" indent="-355600" algn="l" rtl="0">
              <a:spcBef>
                <a:spcPts val="0"/>
              </a:spcBef>
              <a:spcAft>
                <a:spcPts val="1000"/>
              </a:spcAft>
              <a:buSzPts val="2000"/>
              <a:buChar char="●"/>
            </a:pPr>
            <a:r>
              <a:rPr lang="pt-BR" sz="2000" dirty="0"/>
              <a:t>Territórios com forte presença de comunidades indígenas,  quilombolas e agricultura familiar;</a:t>
            </a:r>
          </a:p>
          <a:p>
            <a:pPr marL="457200" lvl="0" indent="-355600" algn="l" rtl="0">
              <a:spcBef>
                <a:spcPts val="0"/>
              </a:spcBef>
              <a:spcAft>
                <a:spcPts val="1000"/>
              </a:spcAft>
              <a:buSzPts val="2000"/>
              <a:buChar char="●"/>
            </a:pPr>
            <a:r>
              <a:rPr lang="pt-BR" sz="2000" dirty="0"/>
              <a:t>Territórios fortemente afetados pelas mudanças climáticas, com elevados índices de desertificação e despovoamento;</a:t>
            </a:r>
          </a:p>
          <a:p>
            <a:pPr marL="457200" lvl="0" indent="-355600" algn="l" rtl="0">
              <a:spcBef>
                <a:spcPts val="0"/>
              </a:spcBef>
              <a:spcAft>
                <a:spcPts val="1000"/>
              </a:spcAft>
              <a:buSzPts val="2000"/>
              <a:buChar char="●"/>
            </a:pPr>
            <a:r>
              <a:rPr lang="pt-BR" sz="2000" dirty="0"/>
              <a:t>Alta demanda por ciência e tecnologia socio referenciadas para superação das assimetrias regionais e promoção das potencialidade locais.</a:t>
            </a:r>
            <a:endParaRPr sz="2000" dirty="0"/>
          </a:p>
        </p:txBody>
      </p:sp>
      <p:sp>
        <p:nvSpPr>
          <p:cNvPr id="115" name="Google Shape;115;p21"/>
          <p:cNvSpPr txBox="1">
            <a:spLocks noGrp="1"/>
          </p:cNvSpPr>
          <p:nvPr>
            <p:ph type="title"/>
          </p:nvPr>
        </p:nvSpPr>
        <p:spPr>
          <a:xfrm>
            <a:off x="0" y="749825"/>
            <a:ext cx="9144000" cy="8067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Justificativa para criação de uma NOVA UNIVERSIDADE</a:t>
            </a:r>
            <a:endParaRPr sz="2300"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 partir da emancipação do Campus do Mucuri da UFVJM.</a:t>
            </a:r>
            <a:endParaRPr sz="23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39773124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607</Words>
  <Application>Microsoft Office PowerPoint</Application>
  <PresentationFormat>Apresentação na tela (16:9)</PresentationFormat>
  <Paragraphs>74</Paragraphs>
  <Slides>15</Slides>
  <Notes>14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0" baseType="lpstr">
      <vt:lpstr>Montserrat SemiBold</vt:lpstr>
      <vt:lpstr>Arial</vt:lpstr>
      <vt:lpstr>Montserrat</vt:lpstr>
      <vt:lpstr>Roboto</vt:lpstr>
      <vt:lpstr>Simple Light</vt:lpstr>
      <vt:lpstr>Apresentação do PowerPoint</vt:lpstr>
      <vt:lpstr>Criação de uma Nova Universidade a partir da Emancipação do Campus do Mucuri da UFVJM</vt:lpstr>
      <vt:lpstr>Campi da UFVJM</vt:lpstr>
      <vt:lpstr>     Campus do Mucuri</vt:lpstr>
      <vt:lpstr>     Campus do Mucuri</vt:lpstr>
      <vt:lpstr>     Campus do Mucuri</vt:lpstr>
      <vt:lpstr>Realidade atual da cobertura de matrículas públicas na Educação Superior  no Território do Vale do Mucuri.</vt:lpstr>
      <vt:lpstr>Caminhos para criação de uma NOVA UNIVERSIDADE a partir da emancipação do Campus do Mucuri.</vt:lpstr>
      <vt:lpstr>Justificativa para criação de uma NOVA UNIVERSIDADE a partir da emancipação do Campus do Mucuri da UFVJM.</vt:lpstr>
      <vt:lpstr>Apresentação do PowerPoint</vt:lpstr>
      <vt:lpstr>    Visão de Futuro </vt:lpstr>
      <vt:lpstr>Caminhos para criação de uma NOVA UNIVERSIDADE a partir da emancipação do Campus do Mucuri.</vt:lpstr>
      <vt:lpstr>Caminhos para criação de uma NOVA UNIVERSIDADE a partir da emancipação do Campus do Mucuri.</vt:lpstr>
      <vt:lpstr>Caminhos para criação de uma NOVA UNIVERSIDADE a partir da emancipação do Campus do Mucuri.</vt:lpstr>
      <vt:lpstr>Contato do grupo de trabalho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CTCMLeonel</dc:creator>
  <cp:lastModifiedBy>Leonel Pinheiro</cp:lastModifiedBy>
  <cp:revision>28</cp:revision>
  <dcterms:modified xsi:type="dcterms:W3CDTF">2024-07-01T20:52:32Z</dcterms:modified>
</cp:coreProperties>
</file>