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65" r:id="rId5"/>
    <p:sldId id="257" r:id="rId6"/>
    <p:sldId id="266" r:id="rId7"/>
    <p:sldId id="259" r:id="rId8"/>
    <p:sldId id="260" r:id="rId9"/>
    <p:sldId id="261" r:id="rId10"/>
    <p:sldId id="262" r:id="rId1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535EE419-202C-4E25-AC71-B5A946B2E98A}" type="datetimeFigureOut">
              <a:rPr lang="pt-BR" smtClean="0"/>
              <a:t>14/04/2015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535EE419-202C-4E25-AC71-B5A946B2E98A}" type="datetimeFigureOut">
              <a:rPr lang="pt-BR" smtClean="0"/>
              <a:t>14/04/2015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535EE419-202C-4E25-AC71-B5A946B2E98A}" type="datetimeFigureOut">
              <a:rPr lang="pt-BR" smtClean="0"/>
              <a:t>14/04/2015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535EE419-202C-4E25-AC71-B5A946B2E98A}" type="datetimeFigureOut">
              <a:rPr lang="pt-BR" smtClean="0"/>
              <a:t>14/04/2015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35EE419-202C-4E25-AC71-B5A946B2E98A}" type="datetimeFigureOut">
              <a:rPr lang="pt-BR" smtClean="0"/>
              <a:t>14/04/2015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535EE419-202C-4E25-AC71-B5A946B2E98A}" type="datetimeFigureOut">
              <a:rPr lang="pt-BR" smtClean="0"/>
              <a:t>14/04/2015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Date Placeholder 6"/>
          <p:cNvSpPr>
            <a:spLocks noGrp="1"/>
          </p:cNvSpPr>
          <p:nvPr>
            <p:ph type="dt" sz="half" idx="10"/>
          </p:nvPr>
        </p:nvSpPr>
        <p:spPr/>
        <p:txBody>
          <a:bodyPr/>
          <a:lstStyle/>
          <a:p>
            <a:fld id="{535EE419-202C-4E25-AC71-B5A946B2E98A}" type="datetimeFigureOut">
              <a:rPr lang="pt-BR" smtClean="0"/>
              <a:t>14/04/2015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535EE419-202C-4E25-AC71-B5A946B2E98A}" type="datetimeFigureOut">
              <a:rPr lang="pt-BR" smtClean="0"/>
              <a:t>14/04/2015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EE419-202C-4E25-AC71-B5A946B2E98A}" type="datetimeFigureOut">
              <a:rPr lang="pt-BR" smtClean="0"/>
              <a:t>14/04/2015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F25CCE1-CEB1-4DA7-A015-77DE37070EE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535EE419-202C-4E25-AC71-B5A946B2E98A}" type="datetimeFigureOut">
              <a:rPr lang="pt-BR" smtClean="0"/>
              <a:t>14/04/2015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F25CCE1-CEB1-4DA7-A015-77DE37070EED}" type="slidenum">
              <a:rPr lang="pt-BR" smtClean="0"/>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8" name="Date Placeholder 7"/>
          <p:cNvSpPr>
            <a:spLocks noGrp="1"/>
          </p:cNvSpPr>
          <p:nvPr>
            <p:ph type="dt" sz="half" idx="10"/>
          </p:nvPr>
        </p:nvSpPr>
        <p:spPr/>
        <p:txBody>
          <a:bodyPr/>
          <a:lstStyle/>
          <a:p>
            <a:fld id="{535EE419-202C-4E25-AC71-B5A946B2E98A}" type="datetimeFigureOut">
              <a:rPr lang="pt-BR" smtClean="0"/>
              <a:t>14/04/2015</a:t>
            </a:fld>
            <a:endParaRPr lang="pt-BR"/>
          </a:p>
        </p:txBody>
      </p:sp>
      <p:sp>
        <p:nvSpPr>
          <p:cNvPr id="9" name="Slide Number Placeholder 8"/>
          <p:cNvSpPr>
            <a:spLocks noGrp="1"/>
          </p:cNvSpPr>
          <p:nvPr>
            <p:ph type="sldNum" sz="quarter" idx="11"/>
          </p:nvPr>
        </p:nvSpPr>
        <p:spPr/>
        <p:txBody>
          <a:bodyPr/>
          <a:lstStyle/>
          <a:p>
            <a:fld id="{0F25CCE1-CEB1-4DA7-A015-77DE37070EED}" type="slidenum">
              <a:rPr lang="pt-BR" smtClean="0"/>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F25CCE1-CEB1-4DA7-A015-77DE37070EED}" type="slidenum">
              <a:rPr lang="pt-BR" smtClean="0"/>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35EE419-202C-4E25-AC71-B5A946B2E98A}" type="datetimeFigureOut">
              <a:rPr lang="pt-BR" smtClean="0"/>
              <a:t>14/04/2015</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4900" dirty="0" smtClean="0"/>
              <a:t>Projeto de Lei nº 8084/2014</a:t>
            </a:r>
            <a:endParaRPr lang="pt-BR" sz="4900" dirty="0"/>
          </a:p>
        </p:txBody>
      </p:sp>
      <p:sp>
        <p:nvSpPr>
          <p:cNvPr id="3" name="Subtítulo 2"/>
          <p:cNvSpPr>
            <a:spLocks noGrp="1"/>
          </p:cNvSpPr>
          <p:nvPr>
            <p:ph type="subTitle" idx="1"/>
          </p:nvPr>
        </p:nvSpPr>
        <p:spPr>
          <a:xfrm>
            <a:off x="1475656" y="4509120"/>
            <a:ext cx="6461760" cy="1066800"/>
          </a:xfrm>
        </p:spPr>
        <p:txBody>
          <a:bodyPr/>
          <a:lstStyle/>
          <a:p>
            <a:pPr algn="r"/>
            <a:r>
              <a:rPr lang="pt-BR" dirty="0" smtClean="0"/>
              <a:t>Audiência Pública realizada na Comissão de Educação da Câmara dos Deputados em 15 de abril de 2015.</a:t>
            </a:r>
            <a:endParaRPr lang="pt-BR" dirty="0"/>
          </a:p>
        </p:txBody>
      </p:sp>
    </p:spTree>
    <p:extLst>
      <p:ext uri="{BB962C8B-B14F-4D97-AF65-F5344CB8AC3E}">
        <p14:creationId xmlns:p14="http://schemas.microsoft.com/office/powerpoint/2010/main" val="1514402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3. Considerações Finais</a:t>
            </a:r>
            <a:endParaRPr lang="pt-BR" dirty="0"/>
          </a:p>
        </p:txBody>
      </p:sp>
      <p:sp>
        <p:nvSpPr>
          <p:cNvPr id="3" name="Espaço Reservado para Conteúdo 2"/>
          <p:cNvSpPr>
            <a:spLocks noGrp="1"/>
          </p:cNvSpPr>
          <p:nvPr>
            <p:ph idx="1"/>
          </p:nvPr>
        </p:nvSpPr>
        <p:spPr/>
        <p:txBody>
          <a:bodyPr>
            <a:normAutofit lnSpcReduction="10000"/>
          </a:bodyPr>
          <a:lstStyle/>
          <a:p>
            <a:pPr marL="114300" indent="0">
              <a:buNone/>
            </a:pPr>
            <a:r>
              <a:rPr lang="pt-BR" dirty="0" smtClean="0"/>
              <a:t>É importante ouvir o que  os seguintes órgãos têm a dizer acerca do Projeto de Lei em questão:</a:t>
            </a:r>
          </a:p>
          <a:p>
            <a:pPr marL="114300" indent="0">
              <a:buNone/>
            </a:pPr>
            <a:endParaRPr lang="pt-BR" dirty="0"/>
          </a:p>
          <a:p>
            <a:pPr marL="114300" indent="0">
              <a:buNone/>
            </a:pPr>
            <a:r>
              <a:rPr lang="pt-BR" b="1" dirty="0" smtClean="0">
                <a:solidFill>
                  <a:schemeClr val="accent2">
                    <a:lumMod val="50000"/>
                  </a:schemeClr>
                </a:solidFill>
              </a:rPr>
              <a:t>ANDIFES</a:t>
            </a:r>
            <a:r>
              <a:rPr lang="pt-BR" dirty="0" smtClean="0">
                <a:solidFill>
                  <a:schemeClr val="accent2">
                    <a:lumMod val="50000"/>
                  </a:schemeClr>
                </a:solidFill>
              </a:rPr>
              <a:t> </a:t>
            </a:r>
            <a:r>
              <a:rPr lang="pt-BR" dirty="0" smtClean="0"/>
              <a:t>– Associação Nacional dos Dirigentes das Instituições de Ensino Superior.</a:t>
            </a:r>
          </a:p>
          <a:p>
            <a:pPr marL="114300" indent="0">
              <a:buNone/>
            </a:pPr>
            <a:endParaRPr lang="pt-BR" dirty="0"/>
          </a:p>
          <a:p>
            <a:pPr marL="114300" indent="0">
              <a:buNone/>
            </a:pPr>
            <a:r>
              <a:rPr lang="pt-BR" b="1" dirty="0" smtClean="0">
                <a:solidFill>
                  <a:schemeClr val="accent2">
                    <a:lumMod val="50000"/>
                  </a:schemeClr>
                </a:solidFill>
              </a:rPr>
              <a:t>ANUP</a:t>
            </a:r>
            <a:r>
              <a:rPr lang="pt-BR" dirty="0" smtClean="0"/>
              <a:t> – Associação Nacional das Universidades Particulares.</a:t>
            </a:r>
          </a:p>
          <a:p>
            <a:pPr marL="114300" indent="0">
              <a:buNone/>
            </a:pPr>
            <a:endParaRPr lang="pt-BR" dirty="0"/>
          </a:p>
          <a:p>
            <a:pPr marL="114300" indent="0">
              <a:buNone/>
            </a:pPr>
            <a:r>
              <a:rPr lang="pt-BR" b="1" dirty="0" smtClean="0">
                <a:solidFill>
                  <a:schemeClr val="accent2">
                    <a:lumMod val="50000"/>
                  </a:schemeClr>
                </a:solidFill>
              </a:rPr>
              <a:t>ABRUEM</a:t>
            </a:r>
            <a:r>
              <a:rPr lang="pt-BR" dirty="0" smtClean="0"/>
              <a:t> – Associação Brasileira dos Reitores das Universidades Estaduais e Municipais.</a:t>
            </a:r>
          </a:p>
          <a:p>
            <a:pPr marL="114300" indent="0">
              <a:buNone/>
            </a:pPr>
            <a:endParaRPr lang="pt-BR" dirty="0"/>
          </a:p>
          <a:p>
            <a:pPr marL="114300" indent="0">
              <a:buNone/>
            </a:pPr>
            <a:r>
              <a:rPr lang="pt-BR" b="1" dirty="0" smtClean="0">
                <a:solidFill>
                  <a:schemeClr val="accent2">
                    <a:lumMod val="50000"/>
                  </a:schemeClr>
                </a:solidFill>
              </a:rPr>
              <a:t>CONIF</a:t>
            </a:r>
            <a:r>
              <a:rPr lang="pt-BR" dirty="0" smtClean="0"/>
              <a:t> -  Conselho Nacional das Instituições da Rede Federal, de educação Profissional, Científica e Tecnológica.</a:t>
            </a:r>
            <a:endParaRPr lang="pt-BR" dirty="0"/>
          </a:p>
        </p:txBody>
      </p:sp>
    </p:spTree>
    <p:extLst>
      <p:ext uri="{BB962C8B-B14F-4D97-AF65-F5344CB8AC3E}">
        <p14:creationId xmlns:p14="http://schemas.microsoft.com/office/powerpoint/2010/main" val="3807415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Sumário</a:t>
            </a:r>
            <a:endParaRPr lang="pt-BR" dirty="0"/>
          </a:p>
        </p:txBody>
      </p:sp>
      <p:sp>
        <p:nvSpPr>
          <p:cNvPr id="3" name="Espaço Reservado para Conteúdo 2"/>
          <p:cNvSpPr>
            <a:spLocks noGrp="1"/>
          </p:cNvSpPr>
          <p:nvPr>
            <p:ph idx="1"/>
          </p:nvPr>
        </p:nvSpPr>
        <p:spPr>
          <a:xfrm>
            <a:off x="467544" y="1700808"/>
            <a:ext cx="7776864" cy="4608512"/>
          </a:xfrm>
        </p:spPr>
        <p:txBody>
          <a:bodyPr>
            <a:noAutofit/>
          </a:bodyPr>
          <a:lstStyle/>
          <a:p>
            <a:pPr marL="571500" indent="-457200">
              <a:buFont typeface="+mj-lt"/>
              <a:buAutoNum type="arabicPeriod"/>
            </a:pPr>
            <a:r>
              <a:rPr lang="pt-BR" sz="2800" dirty="0" smtClean="0"/>
              <a:t>Considerações Iniciais</a:t>
            </a:r>
          </a:p>
          <a:p>
            <a:pPr marL="571500" indent="-457200">
              <a:buFont typeface="+mj-lt"/>
              <a:buAutoNum type="arabicPeriod"/>
            </a:pPr>
            <a:endParaRPr lang="pt-BR" sz="2800" dirty="0" smtClean="0"/>
          </a:p>
          <a:p>
            <a:pPr marL="571500" indent="-457200">
              <a:buFont typeface="+mj-lt"/>
              <a:buAutoNum type="arabicPeriod"/>
            </a:pPr>
            <a:r>
              <a:rPr lang="pt-BR" sz="2800" dirty="0" smtClean="0"/>
              <a:t>Pontos Controvertidos no PL 8084/2014;</a:t>
            </a:r>
          </a:p>
          <a:p>
            <a:pPr marL="571500" indent="-457200">
              <a:buFont typeface="+mj-lt"/>
              <a:buAutoNum type="arabicPeriod"/>
            </a:pPr>
            <a:endParaRPr lang="pt-BR" sz="2800" dirty="0" smtClean="0"/>
          </a:p>
          <a:p>
            <a:pPr marL="571500" indent="-457200">
              <a:buFont typeface="+mj-lt"/>
              <a:buAutoNum type="arabicPeriod"/>
            </a:pPr>
            <a:r>
              <a:rPr lang="pt-BR" sz="2800" dirty="0"/>
              <a:t>Emendas ao PL propostas pela Brasil Júnior</a:t>
            </a:r>
            <a:r>
              <a:rPr lang="pt-BR" sz="2800" dirty="0" smtClean="0"/>
              <a:t>;</a:t>
            </a:r>
          </a:p>
          <a:p>
            <a:pPr marL="571500" indent="-457200">
              <a:buFont typeface="+mj-lt"/>
              <a:buAutoNum type="arabicPeriod"/>
            </a:pPr>
            <a:endParaRPr lang="pt-BR" sz="2800" dirty="0" smtClean="0"/>
          </a:p>
          <a:p>
            <a:pPr marL="571500" indent="-457200">
              <a:buFont typeface="+mj-lt"/>
              <a:buAutoNum type="arabicPeriod"/>
            </a:pPr>
            <a:r>
              <a:rPr lang="pt-BR" sz="2800" dirty="0" smtClean="0"/>
              <a:t>Considerações Finais.</a:t>
            </a:r>
            <a:endParaRPr lang="pt-BR" sz="2800" dirty="0"/>
          </a:p>
        </p:txBody>
      </p:sp>
    </p:spTree>
    <p:extLst>
      <p:ext uri="{BB962C8B-B14F-4D97-AF65-F5344CB8AC3E}">
        <p14:creationId xmlns:p14="http://schemas.microsoft.com/office/powerpoint/2010/main" val="44265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Autonomia Universitária no Brasil</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dirty="0"/>
              <a:t>No Brasil, as universidades são definidas como instituições que “gozam de autonomia didático-científica, administrativa e de gestão financeira e patrimonial, e obedecerão ao princípio de </a:t>
            </a:r>
            <a:r>
              <a:rPr lang="pt-BR" dirty="0" err="1"/>
              <a:t>indissociabilidade</a:t>
            </a:r>
            <a:r>
              <a:rPr lang="pt-BR" dirty="0"/>
              <a:t> entre ensino, pesquisa e extensão” (artigo 207, da Constituição Federal do Brasil</a:t>
            </a:r>
            <a:r>
              <a:rPr lang="pt-BR" dirty="0" smtClean="0"/>
              <a:t>).</a:t>
            </a:r>
          </a:p>
          <a:p>
            <a:pPr marL="114300" indent="0">
              <a:buNone/>
            </a:pPr>
            <a:endParaRPr lang="pt-BR" dirty="0" smtClean="0"/>
          </a:p>
          <a:p>
            <a:r>
              <a:rPr lang="pt-BR" dirty="0" smtClean="0"/>
              <a:t>O </a:t>
            </a:r>
            <a:r>
              <a:rPr lang="pt-BR" dirty="0"/>
              <a:t>art. 53, inciso V, da Lei nº </a:t>
            </a:r>
            <a:r>
              <a:rPr lang="pt-BR" dirty="0" smtClean="0"/>
              <a:t>9.394/96: “No </a:t>
            </a:r>
            <a:r>
              <a:rPr lang="pt-BR" dirty="0"/>
              <a:t>exercício de sua autonomia, são asseguradas às universidades, sem prejuízo de outras, as seguintes atribuições:</a:t>
            </a:r>
          </a:p>
          <a:p>
            <a:r>
              <a:rPr lang="pt-BR" dirty="0"/>
              <a:t>(...)</a:t>
            </a:r>
          </a:p>
          <a:p>
            <a:r>
              <a:rPr lang="pt-BR" dirty="0"/>
              <a:t>V - elaborar e reformar os seus estatutos e regimentos em consonância com as normas gerais atinentes;</a:t>
            </a:r>
          </a:p>
          <a:p>
            <a:pPr marL="114300" indent="0">
              <a:buNone/>
            </a:pPr>
            <a:endParaRPr lang="pt-BR" dirty="0"/>
          </a:p>
          <a:p>
            <a:r>
              <a:rPr lang="pt-BR" dirty="0" smtClean="0"/>
              <a:t>Ou </a:t>
            </a:r>
            <a:r>
              <a:rPr lang="pt-BR" dirty="0"/>
              <a:t>seja, </a:t>
            </a:r>
            <a:r>
              <a:rPr lang="pt-BR" dirty="0" smtClean="0"/>
              <a:t>as Universidades são autônomas </a:t>
            </a:r>
            <a:r>
              <a:rPr lang="pt-BR" dirty="0"/>
              <a:t>tanto no que diz respeito às atividades-fim (ensino, pesquisa e extensão) como no que se refere à questão </a:t>
            </a:r>
            <a:r>
              <a:rPr lang="pt-BR" dirty="0" smtClean="0"/>
              <a:t>administrativa-gerencial </a:t>
            </a:r>
            <a:r>
              <a:rPr lang="pt-BR" dirty="0"/>
              <a:t>(gestão </a:t>
            </a:r>
            <a:r>
              <a:rPr lang="pt-BR" dirty="0" smtClean="0"/>
              <a:t>financeira e patrimonial). </a:t>
            </a:r>
            <a:endParaRPr lang="pt-BR" dirty="0"/>
          </a:p>
        </p:txBody>
      </p:sp>
    </p:spTree>
    <p:extLst>
      <p:ext uri="{BB962C8B-B14F-4D97-AF65-F5344CB8AC3E}">
        <p14:creationId xmlns:p14="http://schemas.microsoft.com/office/powerpoint/2010/main" val="866959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200" dirty="0"/>
              <a:t>1. Ponto Controvertido no PL 8084/2015</a:t>
            </a:r>
          </a:p>
        </p:txBody>
      </p:sp>
      <p:sp>
        <p:nvSpPr>
          <p:cNvPr id="3" name="Espaço Reservado para Conteúdo 2"/>
          <p:cNvSpPr>
            <a:spLocks noGrp="1"/>
          </p:cNvSpPr>
          <p:nvPr>
            <p:ph idx="1"/>
          </p:nvPr>
        </p:nvSpPr>
        <p:spPr>
          <a:xfrm>
            <a:off x="467544" y="1412776"/>
            <a:ext cx="7609656" cy="4988024"/>
          </a:xfrm>
          <a:solidFill>
            <a:schemeClr val="bg1"/>
          </a:solidFill>
        </p:spPr>
        <p:txBody>
          <a:bodyPr>
            <a:normAutofit fontScale="77500" lnSpcReduction="20000"/>
          </a:bodyPr>
          <a:lstStyle/>
          <a:p>
            <a:pPr algn="just"/>
            <a:r>
              <a:rPr lang="pt-BR" sz="2800" dirty="0"/>
              <a:t>No art. 4º, § 1º da proposta tem-se que as empresas juniores gozarão </a:t>
            </a:r>
            <a:r>
              <a:rPr lang="pt-BR" sz="2800" dirty="0" smtClean="0"/>
              <a:t>de gestão autônoma perante </a:t>
            </a:r>
            <a:r>
              <a:rPr lang="pt-BR" sz="2800" dirty="0"/>
              <a:t>a direção da </a:t>
            </a:r>
            <a:r>
              <a:rPr lang="pt-BR" sz="2800" b="1" dirty="0"/>
              <a:t>instituição de ensino superior</a:t>
            </a:r>
            <a:r>
              <a:rPr lang="pt-BR" sz="2800" dirty="0"/>
              <a:t>. </a:t>
            </a:r>
            <a:endParaRPr lang="pt-BR" sz="2800" dirty="0" smtClean="0"/>
          </a:p>
          <a:p>
            <a:pPr marL="114300" indent="0" algn="just">
              <a:buNone/>
            </a:pPr>
            <a:r>
              <a:rPr lang="pt-BR" sz="2800" dirty="0" smtClean="0"/>
              <a:t>Observação: É </a:t>
            </a:r>
            <a:r>
              <a:rPr lang="pt-BR" sz="2800" dirty="0"/>
              <a:t>necessário ressalvar que </a:t>
            </a:r>
            <a:r>
              <a:rPr lang="pt-BR" sz="2800" dirty="0" smtClean="0"/>
              <a:t>as universidades se distinguem das demais IES por serem autônomas e por terem identidade distinta, constitucionalmente definida.</a:t>
            </a:r>
          </a:p>
          <a:p>
            <a:pPr algn="just"/>
            <a:r>
              <a:rPr lang="pt-BR" sz="2800" dirty="0" smtClean="0"/>
              <a:t>Universidades devem fazer ensino, pesquisa e extensão, de forma indissociável.</a:t>
            </a:r>
          </a:p>
          <a:p>
            <a:pPr algn="just"/>
            <a:r>
              <a:rPr lang="pt-BR" sz="2800" dirty="0"/>
              <a:t>A</a:t>
            </a:r>
            <a:r>
              <a:rPr lang="pt-BR" sz="2800" dirty="0" smtClean="0"/>
              <a:t> lei se refere à atuação das EJ nas IES ou nas Universidades? Se nas Universidades, então a sua atuação depende diretamente da atuação acadêmica da Universidade, enquanto Instituição, e não de interesses de indivíduos, devendo se submeter ao seu PPI, PDI e </a:t>
            </a:r>
            <a:r>
              <a:rPr lang="pt-BR" sz="2800" dirty="0" err="1" smtClean="0"/>
              <a:t>PPCs</a:t>
            </a:r>
            <a:r>
              <a:rPr lang="pt-BR" sz="2800" dirty="0" smtClean="0"/>
              <a:t>.</a:t>
            </a:r>
          </a:p>
          <a:p>
            <a:pPr algn="just"/>
            <a:r>
              <a:rPr lang="pt-BR" sz="2800" dirty="0" smtClean="0"/>
              <a:t>Se a lei se refere a outras IES, é importante lembrar que elas só têm a obrigação legal de fazer ensino de graduação.</a:t>
            </a:r>
          </a:p>
        </p:txBody>
      </p:sp>
    </p:spTree>
    <p:extLst>
      <p:ext uri="{BB962C8B-B14F-4D97-AF65-F5344CB8AC3E}">
        <p14:creationId xmlns:p14="http://schemas.microsoft.com/office/powerpoint/2010/main" val="2901614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200" dirty="0"/>
              <a:t>2</a:t>
            </a:r>
            <a:r>
              <a:rPr lang="pt-BR" sz="3200" dirty="0" smtClean="0"/>
              <a:t>. Ponto Controvertido no PL 8084/2015</a:t>
            </a:r>
            <a:endParaRPr lang="pt-BR" sz="3200" dirty="0"/>
          </a:p>
        </p:txBody>
      </p:sp>
      <p:sp>
        <p:nvSpPr>
          <p:cNvPr id="3" name="Espaço Reservado para Conteúdo 2"/>
          <p:cNvSpPr>
            <a:spLocks noGrp="1"/>
          </p:cNvSpPr>
          <p:nvPr>
            <p:ph idx="1"/>
          </p:nvPr>
        </p:nvSpPr>
        <p:spPr/>
        <p:txBody>
          <a:bodyPr>
            <a:normAutofit fontScale="92500" lnSpcReduction="20000"/>
          </a:bodyPr>
          <a:lstStyle/>
          <a:p>
            <a:pPr marL="777240" lvl="2" indent="0" algn="just">
              <a:buNone/>
            </a:pPr>
            <a:r>
              <a:rPr lang="pt-BR" sz="2000" dirty="0"/>
              <a:t>No art. 4º, § 1º da proposta tem-se que as empresas juniores gozarão de </a:t>
            </a:r>
            <a:r>
              <a:rPr lang="pt-BR" sz="2000" b="1" dirty="0">
                <a:solidFill>
                  <a:schemeClr val="accent5">
                    <a:lumMod val="75000"/>
                  </a:schemeClr>
                </a:solidFill>
              </a:rPr>
              <a:t>gestão autônoma </a:t>
            </a:r>
            <a:r>
              <a:rPr lang="pt-BR" sz="2000" dirty="0"/>
              <a:t>perante a direção da instituição de ensino superior. </a:t>
            </a:r>
            <a:endParaRPr lang="pt-BR" sz="2000" dirty="0" smtClean="0"/>
          </a:p>
          <a:p>
            <a:pPr marL="777240" lvl="2" indent="0" algn="just">
              <a:buNone/>
            </a:pPr>
            <a:endParaRPr lang="pt-BR" sz="2000" dirty="0"/>
          </a:p>
          <a:p>
            <a:pPr marL="777240" lvl="2" indent="0" algn="just">
              <a:buNone/>
            </a:pPr>
            <a:r>
              <a:rPr lang="pt-BR" sz="2000" dirty="0" smtClean="0"/>
              <a:t>É </a:t>
            </a:r>
            <a:r>
              <a:rPr lang="pt-BR" sz="2000" dirty="0"/>
              <a:t>necessário ressalvar que essa autonomia de gestão deve ser subordinada à </a:t>
            </a:r>
            <a:r>
              <a:rPr lang="pt-BR" sz="2000" dirty="0" smtClean="0"/>
              <a:t>autorização, reconhecimento e aprovação dos planos de trabalho </a:t>
            </a:r>
            <a:r>
              <a:rPr lang="pt-BR" sz="2000" dirty="0"/>
              <a:t>pelos órgãos </a:t>
            </a:r>
            <a:r>
              <a:rPr lang="pt-BR" sz="2000" dirty="0" smtClean="0"/>
              <a:t>colegiados competentes da Instituição. Assim</a:t>
            </a:r>
            <a:r>
              <a:rPr lang="pt-BR" sz="2000" dirty="0"/>
              <a:t>, sugerimos modificar a redação do referido dispositivo nos seguintes moldes:</a:t>
            </a:r>
          </a:p>
          <a:p>
            <a:pPr marL="777240" lvl="2" indent="0" algn="just">
              <a:buNone/>
            </a:pPr>
            <a:endParaRPr lang="pt-BR" sz="2000" dirty="0" smtClean="0"/>
          </a:p>
          <a:p>
            <a:pPr marL="777240" lvl="2" indent="0" algn="just">
              <a:buNone/>
            </a:pPr>
            <a:r>
              <a:rPr lang="pt-BR" sz="2000" dirty="0" smtClean="0"/>
              <a:t>Art</a:t>
            </a:r>
            <a:r>
              <a:rPr lang="pt-BR" sz="2000" dirty="0"/>
              <a:t>. 4º ....</a:t>
            </a:r>
          </a:p>
          <a:p>
            <a:pPr marL="777240" lvl="2" indent="0" algn="just">
              <a:buNone/>
            </a:pPr>
            <a:r>
              <a:rPr lang="pt-BR" sz="2000" dirty="0"/>
              <a:t>§1º As atividades desenvolvidas pelas empresas juniores deverão ser orientadas e supervisionadas por professores e profissionais especializados e, </a:t>
            </a:r>
            <a:r>
              <a:rPr lang="pt-BR" sz="2000" b="1" dirty="0">
                <a:solidFill>
                  <a:schemeClr val="accent5">
                    <a:lumMod val="75000"/>
                  </a:schemeClr>
                </a:solidFill>
              </a:rPr>
              <a:t>desde que devidamente autorizadas </a:t>
            </a:r>
            <a:r>
              <a:rPr lang="pt-BR" sz="2000" b="1" dirty="0" smtClean="0">
                <a:solidFill>
                  <a:schemeClr val="accent5">
                    <a:lumMod val="75000"/>
                  </a:schemeClr>
                </a:solidFill>
              </a:rPr>
              <a:t>pelos </a:t>
            </a:r>
            <a:r>
              <a:rPr lang="pt-BR" sz="2000" b="1" dirty="0">
                <a:solidFill>
                  <a:schemeClr val="accent5">
                    <a:lumMod val="75000"/>
                  </a:schemeClr>
                </a:solidFill>
              </a:rPr>
              <a:t>órgãos colegiados competentes</a:t>
            </a:r>
            <a:r>
              <a:rPr lang="pt-BR" sz="2000" dirty="0"/>
              <a:t>, terão gestão autônoma em relação à direção da faculdade, centro acadêmico ou qualquer outra entidade acadêmica.</a:t>
            </a:r>
          </a:p>
          <a:p>
            <a:pPr algn="just"/>
            <a:endParaRPr lang="pt-BR" dirty="0"/>
          </a:p>
        </p:txBody>
      </p:sp>
    </p:spTree>
    <p:extLst>
      <p:ext uri="{BB962C8B-B14F-4D97-AF65-F5344CB8AC3E}">
        <p14:creationId xmlns:p14="http://schemas.microsoft.com/office/powerpoint/2010/main" val="3135085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200" dirty="0" smtClean="0"/>
              <a:t>3. Ponto Controvertido no PL 8084/2015</a:t>
            </a:r>
            <a:endParaRPr lang="pt-BR" sz="3200" dirty="0"/>
          </a:p>
        </p:txBody>
      </p:sp>
      <p:sp>
        <p:nvSpPr>
          <p:cNvPr id="3" name="Espaço Reservado para Conteúdo 2"/>
          <p:cNvSpPr>
            <a:spLocks noGrp="1"/>
          </p:cNvSpPr>
          <p:nvPr>
            <p:ph idx="1"/>
          </p:nvPr>
        </p:nvSpPr>
        <p:spPr/>
        <p:txBody>
          <a:bodyPr>
            <a:normAutofit lnSpcReduction="10000"/>
          </a:bodyPr>
          <a:lstStyle/>
          <a:p>
            <a:pPr marL="777240" lvl="2" indent="0" algn="just">
              <a:buNone/>
            </a:pPr>
            <a:endParaRPr lang="pt-BR" dirty="0" smtClean="0"/>
          </a:p>
          <a:p>
            <a:pPr marL="777240" lvl="2" indent="0" algn="just">
              <a:buNone/>
            </a:pPr>
            <a:r>
              <a:rPr lang="pt-BR" dirty="0" smtClean="0"/>
              <a:t>Art</a:t>
            </a:r>
            <a:r>
              <a:rPr lang="pt-BR" dirty="0"/>
              <a:t>. </a:t>
            </a:r>
            <a:r>
              <a:rPr lang="pt-BR" dirty="0" smtClean="0"/>
              <a:t>2º </a:t>
            </a:r>
            <a:r>
              <a:rPr lang="pt-BR" dirty="0"/>
              <a:t>....</a:t>
            </a:r>
          </a:p>
          <a:p>
            <a:pPr marL="777240" lvl="2" indent="0" algn="just">
              <a:buNone/>
            </a:pPr>
            <a:r>
              <a:rPr lang="pt-BR" dirty="0" smtClean="0"/>
              <a:t>§</a:t>
            </a:r>
            <a:r>
              <a:rPr lang="pt-BR" dirty="0"/>
              <a:t>2º § 2º Toda empresa júnior deverá vincular-se </a:t>
            </a:r>
            <a:r>
              <a:rPr lang="pt-BR" b="1" dirty="0"/>
              <a:t>a, no mínimo</a:t>
            </a:r>
            <a:r>
              <a:rPr lang="pt-BR" dirty="0"/>
              <a:t>, uma instituição de ensino superior, com atividade voltada a, pelo menos, um curso de graduação indicado no estatuto da empresa júnior, nos termos do estatuto ou regimento interno da instituição de ensino superior, </a:t>
            </a:r>
            <a:r>
              <a:rPr lang="pt-BR" dirty="0" smtClean="0"/>
              <a:t>vedada </a:t>
            </a:r>
            <a:r>
              <a:rPr lang="pt-BR" dirty="0"/>
              <a:t>qualquer forma de ligação </a:t>
            </a:r>
            <a:r>
              <a:rPr lang="pt-BR" dirty="0" smtClean="0"/>
              <a:t>partidária.</a:t>
            </a:r>
          </a:p>
          <a:p>
            <a:pPr marL="777240" lvl="2" indent="0" algn="just">
              <a:buNone/>
            </a:pPr>
            <a:endParaRPr lang="pt-BR" dirty="0"/>
          </a:p>
          <a:p>
            <a:pPr marL="777240" lvl="2" indent="0" algn="just">
              <a:buNone/>
            </a:pPr>
            <a:r>
              <a:rPr lang="pt-BR" dirty="0" smtClean="0"/>
              <a:t>Comentário: </a:t>
            </a:r>
          </a:p>
          <a:p>
            <a:pPr marL="777240" lvl="2" indent="0" algn="just">
              <a:buNone/>
            </a:pPr>
            <a:endParaRPr lang="pt-BR" dirty="0"/>
          </a:p>
          <a:p>
            <a:pPr marL="777240" lvl="2" indent="0" algn="just">
              <a:buNone/>
            </a:pPr>
            <a:r>
              <a:rPr lang="pt-BR" dirty="0" smtClean="0"/>
              <a:t>Deve, </a:t>
            </a:r>
            <a:r>
              <a:rPr lang="pt-BR" dirty="0" err="1" smtClean="0"/>
              <a:t>smj</a:t>
            </a:r>
            <a:r>
              <a:rPr lang="pt-BR" dirty="0" smtClean="0"/>
              <a:t>, estar formalmente vinculada a uma única Universidade, a de origem dos alunos, e deve por ela estar reconhecida nos termos do Estatuto e do Regimento daquela Universidade, devendo atuar sob orientação de professores devidamente autorizados pelos colegiados competentes daquela universidade. </a:t>
            </a:r>
          </a:p>
          <a:p>
            <a:pPr marL="777240" lvl="2" indent="0" algn="just">
              <a:buNone/>
            </a:pPr>
            <a:r>
              <a:rPr lang="pt-BR" dirty="0" smtClean="0"/>
              <a:t>Sugestão: retirar do Art. 2º § 2º a expressão “a, no mínimo”.</a:t>
            </a:r>
            <a:endParaRPr lang="pt-BR" dirty="0"/>
          </a:p>
        </p:txBody>
      </p:sp>
    </p:spTree>
    <p:extLst>
      <p:ext uri="{BB962C8B-B14F-4D97-AF65-F5344CB8AC3E}">
        <p14:creationId xmlns:p14="http://schemas.microsoft.com/office/powerpoint/2010/main" val="4288619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752"/>
            <a:ext cx="7620000" cy="1143000"/>
          </a:xfrm>
        </p:spPr>
        <p:txBody>
          <a:bodyPr/>
          <a:lstStyle/>
          <a:p>
            <a:r>
              <a:rPr lang="pt-BR" sz="3200" dirty="0" smtClean="0"/>
              <a:t>2. Emendas ao PL propostas pela </a:t>
            </a:r>
            <a:r>
              <a:rPr lang="pt-BR" sz="3200" dirty="0"/>
              <a:t>Brasil Júnior</a:t>
            </a:r>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1815235867"/>
              </p:ext>
            </p:extLst>
          </p:nvPr>
        </p:nvGraphicFramePr>
        <p:xfrm>
          <a:off x="323528" y="1116279"/>
          <a:ext cx="7620000" cy="5735130"/>
        </p:xfrm>
        <a:graphic>
          <a:graphicData uri="http://schemas.openxmlformats.org/drawingml/2006/table">
            <a:tbl>
              <a:tblPr firstRow="1" bandRow="1">
                <a:tableStyleId>{5C22544A-7EE6-4342-B048-85BDC9FD1C3A}</a:tableStyleId>
              </a:tblPr>
              <a:tblGrid>
                <a:gridCol w="4978896"/>
                <a:gridCol w="2641104"/>
              </a:tblGrid>
              <a:tr h="431610">
                <a:tc>
                  <a:txBody>
                    <a:bodyPr/>
                    <a:lstStyle/>
                    <a:p>
                      <a:pPr algn="ctr"/>
                      <a:r>
                        <a:rPr lang="pt-BR" dirty="0" smtClean="0"/>
                        <a:t>Proposta</a:t>
                      </a:r>
                      <a:r>
                        <a:rPr lang="pt-BR" baseline="0" dirty="0" smtClean="0"/>
                        <a:t> de emenda da Brasil Júnior</a:t>
                      </a:r>
                      <a:endParaRPr lang="pt-BR" dirty="0"/>
                    </a:p>
                  </a:txBody>
                  <a:tcPr/>
                </a:tc>
                <a:tc>
                  <a:txBody>
                    <a:bodyPr/>
                    <a:lstStyle/>
                    <a:p>
                      <a:pPr algn="ctr"/>
                      <a:r>
                        <a:rPr lang="pt-BR" dirty="0" smtClean="0"/>
                        <a:t>Apontamentos da SESU</a:t>
                      </a:r>
                      <a:endParaRPr lang="pt-BR" dirty="0"/>
                    </a:p>
                  </a:txBody>
                  <a:tcPr/>
                </a:tc>
              </a:tr>
              <a:tr h="4682670">
                <a:tc>
                  <a:txBody>
                    <a:bodyPr/>
                    <a:lstStyle/>
                    <a:p>
                      <a:pPr algn="just"/>
                      <a:r>
                        <a:rPr lang="pt-BR" sz="1800" b="1" dirty="0" smtClean="0">
                          <a:effectLst/>
                        </a:rPr>
                        <a:t>Art. 9º</a:t>
                      </a:r>
                      <a:r>
                        <a:rPr lang="pt-BR" sz="1800" dirty="0" smtClean="0">
                          <a:effectLst/>
                        </a:rPr>
                        <a:t> Toda empresa júnior </a:t>
                      </a:r>
                      <a:r>
                        <a:rPr lang="pt-BR" sz="1800" b="1" dirty="0" smtClean="0">
                          <a:solidFill>
                            <a:schemeClr val="accent5">
                              <a:lumMod val="75000"/>
                            </a:schemeClr>
                          </a:solidFill>
                          <a:effectLst/>
                        </a:rPr>
                        <a:t>poderá</a:t>
                      </a:r>
                      <a:r>
                        <a:rPr lang="pt-BR" sz="1800" dirty="0" smtClean="0">
                          <a:solidFill>
                            <a:schemeClr val="accent5">
                              <a:lumMod val="75000"/>
                            </a:schemeClr>
                          </a:solidFill>
                          <a:effectLst/>
                        </a:rPr>
                        <a:t> </a:t>
                      </a:r>
                      <a:r>
                        <a:rPr lang="pt-BR" sz="1800" dirty="0" smtClean="0">
                          <a:effectLst/>
                        </a:rPr>
                        <a:t>ser reconhecida por, no mínimo, uma instituição de ensino superior, conforme os procedimentos estabelecidos no estatuto ou regimento interno da IES.</a:t>
                      </a:r>
                    </a:p>
                    <a:p>
                      <a:pPr algn="just"/>
                      <a:r>
                        <a:rPr lang="pt-BR" sz="1800" b="1" dirty="0" smtClean="0">
                          <a:effectLst/>
                        </a:rPr>
                        <a:t> </a:t>
                      </a:r>
                      <a:endParaRPr lang="pt-BR" sz="1800" dirty="0" smtClean="0">
                        <a:effectLst/>
                      </a:endParaRPr>
                    </a:p>
                    <a:p>
                      <a:pPr algn="just"/>
                      <a:r>
                        <a:rPr lang="pt-BR" sz="1800" dirty="0" smtClean="0">
                          <a:effectLst/>
                        </a:rPr>
                        <a:t>§ 1º </a:t>
                      </a:r>
                      <a:r>
                        <a:rPr lang="pt-BR" sz="1800" b="1" dirty="0" smtClean="0">
                          <a:solidFill>
                            <a:schemeClr val="accent5">
                              <a:lumMod val="75000"/>
                            </a:schemeClr>
                          </a:solidFill>
                          <a:effectLst/>
                        </a:rPr>
                        <a:t>Competirá ao órgão colegiado máximo</a:t>
                      </a:r>
                      <a:r>
                        <a:rPr lang="pt-BR" sz="1800" dirty="0" smtClean="0">
                          <a:effectLst/>
                        </a:rPr>
                        <a:t> da unidade de ensino da instituição de ensino superior a aprovação do plano acadêmico da empresa júnior, cuja elaboração deverá contar com a participação do professor orientador e dos estudantes envolvidos na iniciativa júnior.</a:t>
                      </a:r>
                    </a:p>
                    <a:p>
                      <a:pPr algn="just"/>
                      <a:r>
                        <a:rPr lang="pt-BR" sz="1800" dirty="0" smtClean="0">
                          <a:effectLst/>
                        </a:rPr>
                        <a:t> </a:t>
                      </a:r>
                    </a:p>
                    <a:p>
                      <a:pPr algn="just"/>
                      <a:r>
                        <a:rPr lang="pt-BR" sz="1800" dirty="0" smtClean="0">
                          <a:effectLst/>
                        </a:rPr>
                        <a:t>§ 2°  Da decisão colegiada na unidade de ensino que negar a aprovação do plano acadêmico da empresa júnior, caberá </a:t>
                      </a:r>
                      <a:r>
                        <a:rPr lang="pt-BR" sz="1800" b="1" dirty="0" smtClean="0">
                          <a:solidFill>
                            <a:schemeClr val="accent5">
                              <a:lumMod val="75000"/>
                            </a:schemeClr>
                          </a:solidFill>
                          <a:effectLst/>
                        </a:rPr>
                        <a:t>recurso</a:t>
                      </a:r>
                      <a:r>
                        <a:rPr lang="pt-BR" sz="1800" dirty="0" smtClean="0">
                          <a:effectLst/>
                        </a:rPr>
                        <a:t> para o órgão colegiado da instituição de ensino superior, no prazo de 15 dias.</a:t>
                      </a:r>
                    </a:p>
                    <a:p>
                      <a:endParaRPr lang="pt-BR" sz="1800" dirty="0"/>
                    </a:p>
                  </a:txBody>
                  <a:tcPr/>
                </a:tc>
                <a:tc>
                  <a:txBody>
                    <a:bodyPr/>
                    <a:lstStyle/>
                    <a:p>
                      <a:pPr algn="ctr"/>
                      <a:r>
                        <a:rPr lang="pt-BR" sz="1800" dirty="0" smtClean="0">
                          <a:solidFill>
                            <a:schemeClr val="accent6">
                              <a:lumMod val="50000"/>
                            </a:schemeClr>
                          </a:solidFill>
                        </a:rPr>
                        <a:t>Tendo</a:t>
                      </a:r>
                      <a:r>
                        <a:rPr lang="pt-BR" sz="1800" baseline="0" dirty="0" smtClean="0">
                          <a:solidFill>
                            <a:schemeClr val="accent6">
                              <a:lumMod val="50000"/>
                            </a:schemeClr>
                          </a:solidFill>
                        </a:rPr>
                        <a:t> em vista que, no âmbito do Direito Público o poder de agir torna-se dever de agir, sugerimos alteração na redação a fim de propor que </a:t>
                      </a:r>
                      <a:r>
                        <a:rPr lang="pt-BR" sz="1800" b="1" baseline="0" dirty="0" smtClean="0">
                          <a:solidFill>
                            <a:schemeClr val="accent5">
                              <a:lumMod val="75000"/>
                            </a:schemeClr>
                          </a:solidFill>
                        </a:rPr>
                        <a:t>Toda Empresa Júnior buscará seu reconhecimento </a:t>
                      </a:r>
                      <a:r>
                        <a:rPr lang="pt-BR" sz="1800" baseline="0" dirty="0" smtClean="0">
                          <a:solidFill>
                            <a:schemeClr val="accent6">
                              <a:lumMod val="50000"/>
                            </a:schemeClr>
                          </a:solidFill>
                        </a:rPr>
                        <a:t>por uma Universidade.</a:t>
                      </a:r>
                    </a:p>
                    <a:p>
                      <a:pPr algn="ctr"/>
                      <a:endParaRPr lang="pt-BR" sz="1800" baseline="0" dirty="0" smtClean="0">
                        <a:solidFill>
                          <a:schemeClr val="accent6">
                            <a:lumMod val="50000"/>
                          </a:schemeClr>
                        </a:solidFill>
                      </a:endParaRPr>
                    </a:p>
                    <a:p>
                      <a:pPr algn="ctr"/>
                      <a:r>
                        <a:rPr lang="pt-BR" sz="1800" baseline="0" dirty="0" smtClean="0">
                          <a:solidFill>
                            <a:schemeClr val="accent6">
                              <a:lumMod val="50000"/>
                            </a:schemeClr>
                          </a:solidFill>
                        </a:rPr>
                        <a:t>Quanto aos parágrafos, discordamos de todos por tratar de assunto que </a:t>
                      </a:r>
                      <a:r>
                        <a:rPr lang="pt-BR" sz="1800" b="1" baseline="0" dirty="0" smtClean="0">
                          <a:solidFill>
                            <a:schemeClr val="accent5">
                              <a:lumMod val="75000"/>
                            </a:schemeClr>
                          </a:solidFill>
                        </a:rPr>
                        <a:t>diz respeito exclusivamente ao regimento interno da Universidade</a:t>
                      </a:r>
                      <a:r>
                        <a:rPr lang="pt-BR" sz="1800" baseline="0" dirty="0" smtClean="0">
                          <a:solidFill>
                            <a:schemeClr val="accent6">
                              <a:lumMod val="50000"/>
                            </a:schemeClr>
                          </a:solidFill>
                        </a:rPr>
                        <a:t>, não sendo matéria de Lei Federal.</a:t>
                      </a:r>
                      <a:endParaRPr lang="pt-BR" sz="1800" dirty="0">
                        <a:solidFill>
                          <a:schemeClr val="accent6">
                            <a:lumMod val="50000"/>
                          </a:schemeClr>
                        </a:solidFill>
                      </a:endParaRPr>
                    </a:p>
                  </a:txBody>
                  <a:tcPr/>
                </a:tc>
              </a:tr>
            </a:tbl>
          </a:graphicData>
        </a:graphic>
      </p:graphicFrame>
    </p:spTree>
    <p:extLst>
      <p:ext uri="{BB962C8B-B14F-4D97-AF65-F5344CB8AC3E}">
        <p14:creationId xmlns:p14="http://schemas.microsoft.com/office/powerpoint/2010/main" val="4288105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62272"/>
            <a:ext cx="7620000" cy="1143000"/>
          </a:xfrm>
        </p:spPr>
        <p:txBody>
          <a:bodyPr/>
          <a:lstStyle/>
          <a:p>
            <a:r>
              <a:rPr lang="pt-BR" sz="3200" dirty="0"/>
              <a:t>2. Emendas ao PL propostas pela Brasil Júnior</a:t>
            </a:r>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1130534408"/>
              </p:ext>
            </p:extLst>
          </p:nvPr>
        </p:nvGraphicFramePr>
        <p:xfrm>
          <a:off x="457200" y="842600"/>
          <a:ext cx="7620000" cy="5826760"/>
        </p:xfrm>
        <a:graphic>
          <a:graphicData uri="http://schemas.openxmlformats.org/drawingml/2006/table">
            <a:tbl>
              <a:tblPr firstRow="1" bandRow="1">
                <a:tableStyleId>{5C22544A-7EE6-4342-B048-85BDC9FD1C3A}</a:tableStyleId>
              </a:tblPr>
              <a:tblGrid>
                <a:gridCol w="4978896"/>
                <a:gridCol w="2641104"/>
              </a:tblGrid>
              <a:tr h="370840">
                <a:tc>
                  <a:txBody>
                    <a:bodyPr/>
                    <a:lstStyle/>
                    <a:p>
                      <a:pPr algn="ctr"/>
                      <a:r>
                        <a:rPr lang="pt-BR" dirty="0" smtClean="0"/>
                        <a:t>Proposta</a:t>
                      </a:r>
                      <a:r>
                        <a:rPr lang="pt-BR" baseline="0" dirty="0" smtClean="0"/>
                        <a:t> de emenda da Brasil Júnior</a:t>
                      </a:r>
                      <a:endParaRPr lang="pt-BR" dirty="0"/>
                    </a:p>
                  </a:txBody>
                  <a:tcPr/>
                </a:tc>
                <a:tc>
                  <a:txBody>
                    <a:bodyPr/>
                    <a:lstStyle/>
                    <a:p>
                      <a:pPr algn="ctr"/>
                      <a:r>
                        <a:rPr lang="pt-BR" dirty="0" smtClean="0"/>
                        <a:t>Apontamentos da SESU</a:t>
                      </a:r>
                      <a:endParaRPr lang="pt-BR" dirty="0"/>
                    </a:p>
                  </a:txBody>
                  <a:tcPr/>
                </a:tc>
              </a:tr>
              <a:tr h="370840">
                <a:tc>
                  <a:txBody>
                    <a:bodyPr/>
                    <a:lstStyle/>
                    <a:p>
                      <a:pPr algn="just"/>
                      <a:r>
                        <a:rPr lang="pt-BR" sz="1600" b="1" dirty="0" smtClean="0">
                          <a:effectLst/>
                        </a:rPr>
                        <a:t>Art. 10º </a:t>
                      </a:r>
                      <a:r>
                        <a:rPr lang="pt-BR" sz="1600" dirty="0" smtClean="0">
                          <a:effectLst/>
                        </a:rPr>
                        <a:t>As instituições de ensino superior públicas ou privadas que reconhecerem as atividades das empresas juniores a ela vinculadas </a:t>
                      </a:r>
                      <a:r>
                        <a:rPr lang="pt-BR" sz="1600" b="1" kern="1200" dirty="0" smtClean="0">
                          <a:solidFill>
                            <a:schemeClr val="accent5">
                              <a:lumMod val="75000"/>
                            </a:schemeClr>
                          </a:solidFill>
                          <a:effectLst/>
                          <a:latin typeface="+mn-lt"/>
                          <a:ea typeface="+mn-ea"/>
                          <a:cs typeface="+mn-cs"/>
                        </a:rPr>
                        <a:t>deverão</a:t>
                      </a:r>
                      <a:r>
                        <a:rPr lang="pt-BR" sz="1600" dirty="0" smtClean="0">
                          <a:effectLst/>
                        </a:rPr>
                        <a:t>:</a:t>
                      </a:r>
                    </a:p>
                    <a:p>
                      <a:pPr algn="just"/>
                      <a:r>
                        <a:rPr lang="pt-BR" sz="1600" dirty="0" smtClean="0">
                          <a:effectLst/>
                        </a:rPr>
                        <a:t>I – incentivar a participação de professores orientadores nos projetos desenvolvidos pela empresa júnior reconhecendo as horas acadêmicas dedicadas a esta atividade;</a:t>
                      </a:r>
                    </a:p>
                    <a:p>
                      <a:pPr algn="just"/>
                      <a:r>
                        <a:rPr lang="pt-BR" sz="1600" b="0" dirty="0" smtClean="0">
                          <a:effectLst/>
                        </a:rPr>
                        <a:t>II – colaborar com a estruturação da empresa júnior, fornecendo-lhe o suporte institucional, técnico e material necessário </a:t>
                      </a:r>
                      <a:r>
                        <a:rPr lang="pt-BR" sz="1600" b="0" kern="1200" dirty="0" smtClean="0">
                          <a:solidFill>
                            <a:schemeClr val="dk1"/>
                          </a:solidFill>
                          <a:effectLst/>
                          <a:latin typeface="+mn-lt"/>
                          <a:ea typeface="+mn-ea"/>
                          <a:cs typeface="+mn-cs"/>
                        </a:rPr>
                        <a:t>ao início </a:t>
                      </a:r>
                      <a:r>
                        <a:rPr lang="pt-BR" sz="1600" b="0" dirty="0" smtClean="0">
                          <a:effectLst/>
                        </a:rPr>
                        <a:t>de suas atividades;</a:t>
                      </a:r>
                    </a:p>
                    <a:p>
                      <a:pPr algn="just"/>
                      <a:r>
                        <a:rPr lang="pt-BR" sz="1600" dirty="0" smtClean="0">
                          <a:effectLst/>
                        </a:rPr>
                        <a:t> III – criar normas para disciplinar a sua relação com a empresa júnior, assegurada a participação da representação das empresas juniores na elaboração deste regramento.</a:t>
                      </a:r>
                    </a:p>
                    <a:p>
                      <a:pPr algn="just"/>
                      <a:r>
                        <a:rPr lang="pt-BR" sz="1600" dirty="0" smtClean="0">
                          <a:effectLst/>
                        </a:rPr>
                        <a:t>§ 1° As instituições de ensino </a:t>
                      </a:r>
                      <a:r>
                        <a:rPr lang="pt-BR" sz="1600" b="0" dirty="0" smtClean="0">
                          <a:effectLst/>
                        </a:rPr>
                        <a:t>superior </a:t>
                      </a:r>
                      <a:r>
                        <a:rPr lang="pt-BR" sz="1600" b="0" kern="1200" dirty="0" smtClean="0">
                          <a:solidFill>
                            <a:schemeClr val="dk1"/>
                          </a:solidFill>
                          <a:effectLst/>
                          <a:latin typeface="+mn-lt"/>
                          <a:ea typeface="+mn-ea"/>
                          <a:cs typeface="+mn-cs"/>
                        </a:rPr>
                        <a:t>ficam autorizadas </a:t>
                      </a:r>
                      <a:r>
                        <a:rPr lang="pt-BR" sz="1600" dirty="0" smtClean="0">
                          <a:effectLst/>
                        </a:rPr>
                        <a:t>a ceder espaço físico a título gratuito, dentro da própria instituição, que servirá de sede para as atividades de assessoria e consultoria geridas pelos estudantes empresários juniores.</a:t>
                      </a:r>
                    </a:p>
                    <a:p>
                      <a:pPr algn="just"/>
                      <a:r>
                        <a:rPr lang="pt-BR" sz="1600" kern="1200" dirty="0" smtClean="0">
                          <a:solidFill>
                            <a:schemeClr val="dk1"/>
                          </a:solidFill>
                          <a:effectLst/>
                          <a:latin typeface="+mn-lt"/>
                          <a:ea typeface="+mn-ea"/>
                          <a:cs typeface="+mn-cs"/>
                        </a:rPr>
                        <a:t>§2° As empresas juniores serão inseridas no conteúdo acadêmico das universidades como atividade de extensão, preferencialmente.</a:t>
                      </a:r>
                      <a:endParaRPr lang="pt-BR" sz="1600" dirty="0"/>
                    </a:p>
                  </a:txBody>
                  <a:tcPr/>
                </a:tc>
                <a:tc>
                  <a:txBody>
                    <a:bodyPr/>
                    <a:lstStyle/>
                    <a:p>
                      <a:pPr algn="ctr"/>
                      <a:endParaRPr lang="pt-BR" sz="1600" kern="1200" dirty="0" smtClean="0">
                        <a:solidFill>
                          <a:schemeClr val="dk1"/>
                        </a:solidFill>
                        <a:effectLst/>
                        <a:latin typeface="+mn-lt"/>
                        <a:ea typeface="+mn-ea"/>
                        <a:cs typeface="+mn-cs"/>
                      </a:endParaRPr>
                    </a:p>
                    <a:p>
                      <a:pPr algn="ctr"/>
                      <a:r>
                        <a:rPr lang="pt-BR" sz="1600" kern="1200" dirty="0" smtClean="0">
                          <a:solidFill>
                            <a:schemeClr val="dk1"/>
                          </a:solidFill>
                          <a:effectLst/>
                          <a:latin typeface="+mn-lt"/>
                          <a:ea typeface="+mn-ea"/>
                          <a:cs typeface="+mn-cs"/>
                        </a:rPr>
                        <a:t>Deve-se</a:t>
                      </a:r>
                      <a:r>
                        <a:rPr lang="pt-BR" sz="1600" kern="1200" baseline="0" dirty="0" smtClean="0">
                          <a:solidFill>
                            <a:schemeClr val="dk1"/>
                          </a:solidFill>
                          <a:effectLst/>
                          <a:latin typeface="+mn-lt"/>
                          <a:ea typeface="+mn-ea"/>
                          <a:cs typeface="+mn-cs"/>
                        </a:rPr>
                        <a:t> atentar à </a:t>
                      </a:r>
                      <a:r>
                        <a:rPr lang="pt-BR" sz="1600" kern="1200" dirty="0" smtClean="0">
                          <a:solidFill>
                            <a:schemeClr val="dk1"/>
                          </a:solidFill>
                          <a:effectLst/>
                          <a:latin typeface="+mn-lt"/>
                          <a:ea typeface="+mn-ea"/>
                          <a:cs typeface="+mn-cs"/>
                        </a:rPr>
                        <a:t>constitucionalidade da proposta no que tange ao </a:t>
                      </a:r>
                      <a:r>
                        <a:rPr lang="pt-BR" sz="1600" b="1" kern="1200" dirty="0" smtClean="0">
                          <a:solidFill>
                            <a:schemeClr val="accent5">
                              <a:lumMod val="75000"/>
                            </a:schemeClr>
                          </a:solidFill>
                          <a:effectLst/>
                          <a:latin typeface="+mn-lt"/>
                          <a:ea typeface="+mn-ea"/>
                          <a:cs typeface="+mn-cs"/>
                        </a:rPr>
                        <a:t>princípio da autonomia universitária</a:t>
                      </a:r>
                      <a:r>
                        <a:rPr lang="pt-BR" sz="1600" kern="1200" dirty="0" smtClean="0">
                          <a:solidFill>
                            <a:schemeClr val="dk1"/>
                          </a:solidFill>
                          <a:effectLst/>
                          <a:latin typeface="+mn-lt"/>
                          <a:ea typeface="+mn-ea"/>
                          <a:cs typeface="+mn-cs"/>
                        </a:rPr>
                        <a:t>, resguardado pelo art. 207 da Constituição Federal e seguindo o qual qualquer matéria que diga respeito à estrutura administrativa das IES, desenvolvimento de projetos, utilização do espaço, entre</a:t>
                      </a:r>
                      <a:r>
                        <a:rPr lang="pt-BR" sz="1600" kern="1200" baseline="0" dirty="0" smtClean="0">
                          <a:solidFill>
                            <a:schemeClr val="dk1"/>
                          </a:solidFill>
                          <a:effectLst/>
                          <a:latin typeface="+mn-lt"/>
                          <a:ea typeface="+mn-ea"/>
                          <a:cs typeface="+mn-cs"/>
                        </a:rPr>
                        <a:t> outras, </a:t>
                      </a:r>
                      <a:r>
                        <a:rPr lang="pt-BR" sz="1600" kern="1200" dirty="0" smtClean="0">
                          <a:solidFill>
                            <a:schemeClr val="dk1"/>
                          </a:solidFill>
                          <a:effectLst/>
                          <a:latin typeface="+mn-lt"/>
                          <a:ea typeface="+mn-ea"/>
                          <a:cs typeface="+mn-cs"/>
                        </a:rPr>
                        <a:t>deve ser objeto de deliberação precípua da própria instituição.</a:t>
                      </a:r>
                      <a:endParaRPr lang="pt-BR" sz="1400" dirty="0">
                        <a:solidFill>
                          <a:schemeClr val="accent6">
                            <a:lumMod val="50000"/>
                          </a:schemeClr>
                        </a:solidFill>
                      </a:endParaRPr>
                    </a:p>
                  </a:txBody>
                  <a:tcPr/>
                </a:tc>
              </a:tr>
            </a:tbl>
          </a:graphicData>
        </a:graphic>
      </p:graphicFrame>
    </p:spTree>
    <p:extLst>
      <p:ext uri="{BB962C8B-B14F-4D97-AF65-F5344CB8AC3E}">
        <p14:creationId xmlns:p14="http://schemas.microsoft.com/office/powerpoint/2010/main" val="892337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84"/>
            <a:ext cx="7620000" cy="1143000"/>
          </a:xfrm>
        </p:spPr>
        <p:txBody>
          <a:bodyPr/>
          <a:lstStyle/>
          <a:p>
            <a:r>
              <a:rPr lang="pt-BR" sz="3200" dirty="0"/>
              <a:t>2. Emendas ao PL propostas pela Brasil Júnior</a:t>
            </a:r>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4138955060"/>
              </p:ext>
            </p:extLst>
          </p:nvPr>
        </p:nvGraphicFramePr>
        <p:xfrm>
          <a:off x="457200" y="1196752"/>
          <a:ext cx="7620000" cy="5400040"/>
        </p:xfrm>
        <a:graphic>
          <a:graphicData uri="http://schemas.openxmlformats.org/drawingml/2006/table">
            <a:tbl>
              <a:tblPr firstRow="1" bandRow="1">
                <a:tableStyleId>{5C22544A-7EE6-4342-B048-85BDC9FD1C3A}</a:tableStyleId>
              </a:tblPr>
              <a:tblGrid>
                <a:gridCol w="4978896"/>
                <a:gridCol w="2641104"/>
              </a:tblGrid>
              <a:tr h="370840">
                <a:tc>
                  <a:txBody>
                    <a:bodyPr/>
                    <a:lstStyle/>
                    <a:p>
                      <a:pPr algn="ctr"/>
                      <a:r>
                        <a:rPr lang="pt-BR" dirty="0" smtClean="0"/>
                        <a:t>Proposta</a:t>
                      </a:r>
                      <a:r>
                        <a:rPr lang="pt-BR" baseline="0" dirty="0" smtClean="0"/>
                        <a:t>  de Emenda da Brasil Júnior</a:t>
                      </a:r>
                      <a:endParaRPr lang="pt-BR" dirty="0"/>
                    </a:p>
                  </a:txBody>
                  <a:tcPr/>
                </a:tc>
                <a:tc>
                  <a:txBody>
                    <a:bodyPr/>
                    <a:lstStyle/>
                    <a:p>
                      <a:pPr algn="ctr"/>
                      <a:r>
                        <a:rPr lang="pt-BR" dirty="0" smtClean="0"/>
                        <a:t>Apontamentos da SESU</a:t>
                      </a:r>
                      <a:endParaRPr lang="pt-BR" dirty="0"/>
                    </a:p>
                  </a:txBody>
                  <a:tcPr/>
                </a:tc>
              </a:tr>
              <a:tr h="370840">
                <a:tc>
                  <a:txBody>
                    <a:bodyPr/>
                    <a:lstStyle/>
                    <a:p>
                      <a:pPr algn="just"/>
                      <a:r>
                        <a:rPr lang="pt-BR" b="1" dirty="0" smtClean="0">
                          <a:effectLst/>
                        </a:rPr>
                        <a:t>Art. 11º </a:t>
                      </a:r>
                      <a:r>
                        <a:rPr lang="pt-BR" dirty="0" smtClean="0">
                          <a:effectLst/>
                        </a:rPr>
                        <a:t>As instituições de ensino superior públicas ou privadas poderão, </a:t>
                      </a:r>
                      <a:r>
                        <a:rPr lang="pt-BR" b="1" dirty="0" smtClean="0">
                          <a:solidFill>
                            <a:schemeClr val="accent5">
                              <a:lumMod val="75000"/>
                            </a:schemeClr>
                          </a:solidFill>
                          <a:effectLst/>
                        </a:rPr>
                        <a:t>dentro da sua autonomia </a:t>
                      </a:r>
                      <a:r>
                        <a:rPr lang="pt-BR" dirty="0" smtClean="0">
                          <a:effectLst/>
                        </a:rPr>
                        <a:t>administrativa, financeira e patrimonial, destinar recursos às empresas juniores como forma de possibilitar a realização de eventos, a participação de seus representantes nos encontros do Movimento Empresa Júnior, a elaboração de publicações, o desenvolvimento de projetos e ações de responsabilidade social.</a:t>
                      </a:r>
                    </a:p>
                    <a:p>
                      <a:pPr algn="just"/>
                      <a:r>
                        <a:rPr lang="pt-BR" b="1" dirty="0" smtClean="0">
                          <a:effectLst/>
                        </a:rPr>
                        <a:t>		</a:t>
                      </a:r>
                      <a:endParaRPr lang="pt-BR" dirty="0" smtClean="0">
                        <a:effectLst/>
                      </a:endParaRPr>
                    </a:p>
                    <a:p>
                      <a:pPr algn="just"/>
                      <a:r>
                        <a:rPr lang="pt-BR" dirty="0" smtClean="0">
                          <a:effectLst/>
                        </a:rPr>
                        <a:t>§ 1º</a:t>
                      </a:r>
                      <a:r>
                        <a:rPr lang="pt-BR" b="1" dirty="0" smtClean="0">
                          <a:effectLst/>
                        </a:rPr>
                        <a:t> </a:t>
                      </a:r>
                      <a:r>
                        <a:rPr lang="pt-BR" dirty="0" smtClean="0">
                          <a:effectLst/>
                        </a:rPr>
                        <a:t>As empresas juniores vinculadas às instituições de ensino superior públicas ou privadas, caso recebam os recursos mencionados no </a:t>
                      </a:r>
                      <a:r>
                        <a:rPr lang="pt-BR" i="1" dirty="0" smtClean="0">
                          <a:effectLst/>
                        </a:rPr>
                        <a:t>caput </a:t>
                      </a:r>
                      <a:r>
                        <a:rPr lang="pt-BR" dirty="0" smtClean="0">
                          <a:effectLst/>
                        </a:rPr>
                        <a:t>deste artigo, deverão apresentar os relatórios dos projetos realizados e prestar contas ao órgão responsável pelo acompanhamento de suas atividades na instituição de ensino superior.</a:t>
                      </a:r>
                    </a:p>
                    <a:p>
                      <a:pPr algn="just"/>
                      <a:endParaRPr lang="pt-BR" dirty="0"/>
                    </a:p>
                  </a:txBody>
                  <a:tcPr/>
                </a:tc>
                <a:tc>
                  <a:txBody>
                    <a:bodyPr/>
                    <a:lstStyle/>
                    <a:p>
                      <a:pPr algn="ctr"/>
                      <a:r>
                        <a:rPr lang="pt-BR" sz="1600" dirty="0" smtClean="0">
                          <a:solidFill>
                            <a:schemeClr val="accent6">
                              <a:lumMod val="50000"/>
                            </a:schemeClr>
                          </a:solidFill>
                        </a:rPr>
                        <a:t>Tendo</a:t>
                      </a:r>
                      <a:r>
                        <a:rPr lang="pt-BR" sz="1600" baseline="0" dirty="0" smtClean="0">
                          <a:solidFill>
                            <a:schemeClr val="accent6">
                              <a:lumMod val="50000"/>
                            </a:schemeClr>
                          </a:solidFill>
                        </a:rPr>
                        <a:t> em vista que, no âmbito do Direito Público o poder de agir torna-se dever de agir, estaríamos em conflito com a autonomia universitária, exigindo dela a priorização de uma atividade sobre outras. Além do mais, o repasse de recursos públicos a empresas e fundações de apoio tem sido objeto de longas discussões entre o MEC, reitores e TCU. </a:t>
                      </a:r>
                    </a:p>
                    <a:p>
                      <a:pPr algn="ctr"/>
                      <a:endParaRPr lang="pt-BR" sz="1600" baseline="0" dirty="0" smtClean="0">
                        <a:solidFill>
                          <a:schemeClr val="accent6">
                            <a:lumMod val="50000"/>
                          </a:schemeClr>
                        </a:solidFill>
                      </a:endParaRPr>
                    </a:p>
                    <a:p>
                      <a:pPr algn="ctr"/>
                      <a:r>
                        <a:rPr lang="pt-BR" sz="1600" baseline="0" dirty="0" smtClean="0">
                          <a:solidFill>
                            <a:schemeClr val="accent6">
                              <a:lumMod val="50000"/>
                            </a:schemeClr>
                          </a:solidFill>
                        </a:rPr>
                        <a:t>A autonomia garantida pela Constituição Federal é relativa apenas às Universidades. </a:t>
                      </a:r>
                      <a:endParaRPr lang="pt-BR" sz="1600" dirty="0">
                        <a:solidFill>
                          <a:schemeClr val="accent6">
                            <a:lumMod val="50000"/>
                          </a:schemeClr>
                        </a:solidFill>
                      </a:endParaRPr>
                    </a:p>
                  </a:txBody>
                  <a:tcPr/>
                </a:tc>
              </a:tr>
            </a:tbl>
          </a:graphicData>
        </a:graphic>
      </p:graphicFrame>
    </p:spTree>
    <p:extLst>
      <p:ext uri="{BB962C8B-B14F-4D97-AF65-F5344CB8AC3E}">
        <p14:creationId xmlns:p14="http://schemas.microsoft.com/office/powerpoint/2010/main" val="8923378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252</TotalTime>
  <Words>1178</Words>
  <Application>Microsoft Office PowerPoint</Application>
  <PresentationFormat>Apresentação na tela (4:3)</PresentationFormat>
  <Paragraphs>81</Paragraphs>
  <Slides>10</Slides>
  <Notes>0</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Adjacência</vt:lpstr>
      <vt:lpstr>Projeto de Lei nº 8084/2014</vt:lpstr>
      <vt:lpstr>Sumário</vt:lpstr>
      <vt:lpstr>Autonomia Universitária no Brasil</vt:lpstr>
      <vt:lpstr>1. Ponto Controvertido no PL 8084/2015</vt:lpstr>
      <vt:lpstr>2. Ponto Controvertido no PL 8084/2015</vt:lpstr>
      <vt:lpstr>3. Ponto Controvertido no PL 8084/2015</vt:lpstr>
      <vt:lpstr>2. Emendas ao PL propostas pela Brasil Júnior</vt:lpstr>
      <vt:lpstr>2. Emendas ao PL propostas pela Brasil Júnior</vt:lpstr>
      <vt:lpstr>2. Emendas ao PL propostas pela Brasil Júnior</vt:lpstr>
      <vt:lpstr>3. Considerações Finais</vt:lpstr>
    </vt:vector>
  </TitlesOfParts>
  <Company>Ministério da Educação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Projeto de Lei nº 8084/2014</dc:title>
  <dc:creator>Priscila Franco Ávalos Lopes</dc:creator>
  <cp:lastModifiedBy>Alba Valeria Gomes de Paula</cp:lastModifiedBy>
  <cp:revision>43</cp:revision>
  <dcterms:created xsi:type="dcterms:W3CDTF">2015-04-13T20:39:30Z</dcterms:created>
  <dcterms:modified xsi:type="dcterms:W3CDTF">2015-04-14T17:30:41Z</dcterms:modified>
</cp:coreProperties>
</file>