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6" r:id="rId1"/>
  </p:sldMasterIdLst>
  <p:notesMasterIdLst>
    <p:notesMasterId r:id="rId24"/>
  </p:notesMasterIdLst>
  <p:handoutMasterIdLst>
    <p:handoutMasterId r:id="rId25"/>
  </p:handoutMasterIdLst>
  <p:sldIdLst>
    <p:sldId id="256" r:id="rId2"/>
    <p:sldId id="420" r:id="rId3"/>
    <p:sldId id="421" r:id="rId4"/>
    <p:sldId id="423" r:id="rId5"/>
    <p:sldId id="422" r:id="rId6"/>
    <p:sldId id="429" r:id="rId7"/>
    <p:sldId id="433" r:id="rId8"/>
    <p:sldId id="431" r:id="rId9"/>
    <p:sldId id="438" r:id="rId10"/>
    <p:sldId id="439" r:id="rId11"/>
    <p:sldId id="440" r:id="rId12"/>
    <p:sldId id="428" r:id="rId13"/>
    <p:sldId id="432" r:id="rId14"/>
    <p:sldId id="441" r:id="rId15"/>
    <p:sldId id="442" r:id="rId16"/>
    <p:sldId id="443" r:id="rId17"/>
    <p:sldId id="467" r:id="rId18"/>
    <p:sldId id="445" r:id="rId19"/>
    <p:sldId id="425" r:id="rId20"/>
    <p:sldId id="446" r:id="rId21"/>
    <p:sldId id="447" r:id="rId22"/>
    <p:sldId id="466" r:id="rId23"/>
  </p:sldIdLst>
  <p:sldSz cx="9144000" cy="6858000" type="screen4x3"/>
  <p:notesSz cx="6796088" cy="9871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5DB34F52-6F9C-4792-A625-C7880ABDABC1}">
          <p14:sldIdLst>
            <p14:sldId id="256"/>
            <p14:sldId id="420"/>
            <p14:sldId id="421"/>
            <p14:sldId id="423"/>
            <p14:sldId id="422"/>
            <p14:sldId id="429"/>
            <p14:sldId id="433"/>
            <p14:sldId id="431"/>
            <p14:sldId id="438"/>
            <p14:sldId id="439"/>
            <p14:sldId id="440"/>
            <p14:sldId id="428"/>
            <p14:sldId id="432"/>
            <p14:sldId id="441"/>
            <p14:sldId id="442"/>
            <p14:sldId id="443"/>
            <p14:sldId id="467"/>
            <p14:sldId id="445"/>
            <p14:sldId id="425"/>
            <p14:sldId id="446"/>
            <p14:sldId id="447"/>
            <p14:sldId id="4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6252"/>
    <a:srgbClr val="FADED4"/>
    <a:srgbClr val="FCE9E2"/>
    <a:srgbClr val="F5B8A3"/>
    <a:srgbClr val="FFFF99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43" autoAdjust="0"/>
  </p:normalViewPr>
  <p:slideViewPr>
    <p:cSldViewPr>
      <p:cViewPr>
        <p:scale>
          <a:sx n="70" d="100"/>
          <a:sy n="70" d="100"/>
        </p:scale>
        <p:origin x="-3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Perpetua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 smtClean="0">
                <a:latin typeface="Perpetua" pitchFamily="18" charset="0"/>
              </a:defRPr>
            </a:lvl1pPr>
          </a:lstStyle>
          <a:p>
            <a:pPr>
              <a:defRPr/>
            </a:pPr>
            <a:fld id="{509E3C66-804E-4C7F-A815-2BBB26DB32CD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775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Perpetua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5775"/>
            <a:ext cx="29448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 smtClean="0">
                <a:latin typeface="Perpetua" pitchFamily="18" charset="0"/>
              </a:defRPr>
            </a:lvl1pPr>
          </a:lstStyle>
          <a:p>
            <a:pPr>
              <a:defRPr/>
            </a:pPr>
            <a:fld id="{229AE702-A61E-4180-8710-F482FDDB92C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2822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Perpetua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 smtClean="0">
                <a:latin typeface="Perpetua" pitchFamily="18" charset="0"/>
              </a:defRPr>
            </a:lvl1pPr>
          </a:lstStyle>
          <a:p>
            <a:pPr>
              <a:defRPr/>
            </a:pPr>
            <a:fld id="{E2D3BA1A-3494-4E98-837A-132E6B9FD73D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89475"/>
            <a:ext cx="5437188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5775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Perpetua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5775"/>
            <a:ext cx="29448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 smtClean="0">
                <a:latin typeface="Perpetua" pitchFamily="18" charset="0"/>
              </a:defRPr>
            </a:lvl1pPr>
          </a:lstStyle>
          <a:p>
            <a:pPr>
              <a:defRPr/>
            </a:pPr>
            <a:fld id="{1D3C0D8D-37B5-4506-9CC9-62840BA89E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546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dirty="0" smtClean="0">
                <a:ea typeface="ＭＳ Ｐゴシック" pitchFamily="34" charset="-128"/>
              </a:rPr>
              <a:t>Visão de currículo como política pública em perspectiva comparada internacionalmente</a:t>
            </a:r>
          </a:p>
          <a:p>
            <a:pPr eaLnBrk="1" hangingPunct="1">
              <a:spcBef>
                <a:spcPct val="0"/>
              </a:spcBef>
            </a:pPr>
            <a:endParaRPr lang="pt-BR" dirty="0" smtClean="0">
              <a:ea typeface="ＭＳ Ｐゴシック" pitchFamily="34" charset="-128"/>
            </a:endParaRPr>
          </a:p>
          <a:p>
            <a:pPr eaLnBrk="1" hangingPunct="1"/>
            <a:endParaRPr lang="pt-BR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Importancia</a:t>
            </a:r>
            <a:r>
              <a:rPr lang="pt-BR" dirty="0" smtClean="0"/>
              <a:t> de estudos comparados em educação </a:t>
            </a:r>
            <a:endParaRPr lang="es-CL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3C0D8D-37B5-4506-9CC9-62840BA89E57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7912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7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E29E12A-098C-4725-86C3-5E06ECAD12F2}" type="datetime1">
              <a:rPr lang="en-US" smtClean="0"/>
              <a:t>6/3/2014</a:t>
            </a:fld>
            <a:endParaRPr lang="en-US"/>
          </a:p>
        </p:txBody>
      </p:sp>
      <p:sp>
        <p:nvSpPr>
          <p:cNvPr id="10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11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420EB6D-B1B6-4385-95A6-4814348A171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82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7214-AF58-4034-8305-1AAF00A57D84}" type="datetime1">
              <a:rPr lang="en-US" smtClean="0"/>
              <a:t>6/3/2014</a:t>
            </a:fld>
            <a:endParaRPr lang="en-US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B7BA0-E9C5-4BB3-ACCC-129F867F73A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408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19652D-1DE8-4A53-883D-E6F237FDA989}" type="datetime1">
              <a:rPr lang="en-US" smtClean="0"/>
              <a:t>6/3/2014</a:t>
            </a:fld>
            <a:endParaRPr lang="en-US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A9DD11-A4EA-4FE2-909A-7D3B7DFE25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140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CAFD1-C48C-4250-B006-6C8E14C110A3}" type="datetime1">
              <a:rPr lang="en-US" smtClean="0"/>
              <a:t>6/3/2014</a:t>
            </a:fld>
            <a:endParaRPr lang="en-US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EE651-86DC-4291-8D79-37FBAF9B89C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2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7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8E0876-CEDE-4A37-9BAB-75FEBA564AEF}" type="datetime1">
              <a:rPr lang="en-US" smtClean="0"/>
              <a:t>6/3/2014</a:t>
            </a:fld>
            <a:endParaRPr lang="en-US"/>
          </a:p>
        </p:txBody>
      </p:sp>
      <p:sp>
        <p:nvSpPr>
          <p:cNvPr id="8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/>
            </a:lvl1pPr>
          </a:lstStyle>
          <a:p>
            <a:pPr>
              <a:defRPr/>
            </a:pPr>
            <a:fld id="{970DC0B1-6D39-43B4-AC59-4AD0A7C42B0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9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58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C7080C-77E2-46C5-8148-57A65F752848}" type="datetime1">
              <a:rPr lang="en-US" smtClean="0"/>
              <a:t>6/3/2014</a:t>
            </a:fld>
            <a:endParaRPr lang="en-US"/>
          </a:p>
        </p:txBody>
      </p:sp>
      <p:sp>
        <p:nvSpPr>
          <p:cNvPr id="6" name="Espaço Reservado para Número de Slide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03B95A7-8D9B-4B99-A7F0-D7B2403AF28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71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E62352D-49F4-4458-944F-4E13F00BC99F}" type="datetime1">
              <a:rPr lang="en-US" smtClean="0"/>
              <a:t>6/3/2014</a:t>
            </a:fld>
            <a:endParaRPr lang="en-US"/>
          </a:p>
        </p:txBody>
      </p:sp>
      <p:sp>
        <p:nvSpPr>
          <p:cNvPr id="8" name="Espaço Reservado para Número de Slid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C45C8E-BFF3-47E1-A676-ED4922A49EF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9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9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C9069-C8A8-48E3-AE5D-715DE5308D63}" type="datetime1">
              <a:rPr lang="en-US" smtClean="0"/>
              <a:t>6/3/2014</a:t>
            </a:fld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5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FEECF-4D2E-46EC-A680-E8684DE3765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66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CCFD31-8B9A-4A88-8206-FFA4EB90F5EB}" type="datetime1">
              <a:rPr lang="en-US" smtClean="0"/>
              <a:t>6/3/2014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E32A3AF-D6C0-4C69-8571-EFDDF53FABB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52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3A648-1823-4B2A-828B-F7E4602E809F}" type="datetime1">
              <a:rPr lang="en-US" smtClean="0"/>
              <a:t>6/3/2014</a:t>
            </a:fld>
            <a:endParaRPr lang="en-US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860E0-E225-48C1-9BC0-68A12A3431A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3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43E46A-2F63-487D-A8D4-B8D9956F54E2}" type="datetime1">
              <a:rPr lang="en-US" smtClean="0"/>
              <a:t>6/3/2014</a:t>
            </a:fld>
            <a:endParaRPr lang="en-US"/>
          </a:p>
        </p:txBody>
      </p:sp>
      <p:sp>
        <p:nvSpPr>
          <p:cNvPr id="10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 smtClean="0"/>
            </a:lvl1pPr>
          </a:lstStyle>
          <a:p>
            <a:pPr>
              <a:defRPr/>
            </a:pPr>
            <a:fld id="{73E47548-8294-4386-963D-A47DEC66EF0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1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42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1027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2A27B167-EAEF-4531-AD75-744641B6B4DD}" type="datetime1">
              <a:rPr lang="en-US" smtClean="0"/>
              <a:t>6/3/2014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 smtClean="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3551565-5201-4268-9505-B4EC2E2CD07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65" r:id="rId2"/>
    <p:sldLayoutId id="2147483970" r:id="rId3"/>
    <p:sldLayoutId id="2147483971" r:id="rId4"/>
    <p:sldLayoutId id="2147483972" r:id="rId5"/>
    <p:sldLayoutId id="2147483966" r:id="rId6"/>
    <p:sldLayoutId id="2147483973" r:id="rId7"/>
    <p:sldLayoutId id="2147483967" r:id="rId8"/>
    <p:sldLayoutId id="2147483974" r:id="rId9"/>
    <p:sldLayoutId id="2147483968" r:id="rId10"/>
    <p:sldLayoutId id="2147483975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paula.louzano@usp.br" TargetMode="External"/><Relationship Id="rId2" Type="http://schemas.openxmlformats.org/officeDocument/2006/relationships/hyperlink" Target="mailto:paula.louzano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2362200" y="2590800"/>
            <a:ext cx="6477000" cy="1828800"/>
          </a:xfrm>
        </p:spPr>
        <p:txBody>
          <a:bodyPr/>
          <a:lstStyle/>
          <a:p>
            <a:pPr eaLnBrk="1" hangingPunct="1"/>
            <a:r>
              <a:rPr lang="pt-BR" sz="3600" cap="none" dirty="0" smtClean="0">
                <a:ea typeface="ＭＳ Ｐゴシック" pitchFamily="34" charset="-128"/>
              </a:rPr>
              <a:t>Análise Internacional Comparada de Políticas Curriculares</a:t>
            </a:r>
            <a:endParaRPr lang="es-CL" sz="3600" cap="none" dirty="0" smtClean="0">
              <a:ea typeface="ＭＳ Ｐゴシック" pitchFamily="34" charset="-128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1295400" y="3429000"/>
            <a:ext cx="6400800" cy="2590800"/>
          </a:xfrm>
        </p:spPr>
        <p:txBody>
          <a:bodyPr>
            <a:normAutofit fontScale="92500" lnSpcReduction="10000"/>
          </a:bodyPr>
          <a:lstStyle/>
          <a:p>
            <a:pPr algn="r" eaLnBrk="1" hangingPunct="1">
              <a:defRPr/>
            </a:pPr>
            <a:endParaRPr lang="en-US" sz="2700" dirty="0" smtClean="0">
              <a:ea typeface="+mn-ea"/>
              <a:cs typeface="+mn-cs"/>
            </a:endParaRPr>
          </a:p>
          <a:p>
            <a:pPr algn="r" eaLnBrk="1" hangingPunct="1">
              <a:defRPr/>
            </a:pPr>
            <a:endParaRPr lang="en-US" sz="3100" dirty="0" smtClean="0">
              <a:ea typeface="+mn-ea"/>
              <a:cs typeface="+mn-cs"/>
            </a:endParaRPr>
          </a:p>
          <a:p>
            <a:pPr algn="r" eaLnBrk="1" hangingPunct="1">
              <a:defRPr/>
            </a:pPr>
            <a:endParaRPr lang="en-US" dirty="0" smtClean="0">
              <a:solidFill>
                <a:schemeClr val="accent1"/>
              </a:solidFill>
              <a:ea typeface="+mn-ea"/>
              <a:cs typeface="+mn-cs"/>
            </a:endParaRPr>
          </a:p>
          <a:p>
            <a:pPr algn="r" eaLnBrk="1" hangingPunct="1">
              <a:spcBef>
                <a:spcPts val="0"/>
              </a:spcBef>
              <a:defRPr/>
            </a:pPr>
            <a:r>
              <a:rPr lang="en-US" sz="2800" b="1" dirty="0" smtClean="0">
                <a:solidFill>
                  <a:schemeClr val="accent1"/>
                </a:solidFill>
                <a:ea typeface="+mn-ea"/>
                <a:cs typeface="+mn-cs"/>
              </a:rPr>
              <a:t>Paula Louzano</a:t>
            </a:r>
          </a:p>
          <a:p>
            <a:pPr algn="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chemeClr val="accent1"/>
                </a:solidFill>
                <a:ea typeface="+mn-ea"/>
                <a:cs typeface="+mn-cs"/>
              </a:rPr>
              <a:t>Universidade</a:t>
            </a:r>
            <a:r>
              <a:rPr lang="en-US" sz="2800" b="1" dirty="0" smtClean="0">
                <a:solidFill>
                  <a:schemeClr val="accent1"/>
                </a:solidFill>
                <a:ea typeface="+mn-ea"/>
                <a:cs typeface="+mn-cs"/>
              </a:rPr>
              <a:t> de São Paulo</a:t>
            </a:r>
          </a:p>
          <a:p>
            <a:pPr algn="r" eaLnBrk="1" hangingPunct="1">
              <a:defRPr/>
            </a:pPr>
            <a:r>
              <a:rPr lang="en-US" sz="2400" dirty="0" smtClean="0">
                <a:solidFill>
                  <a:schemeClr val="accent1"/>
                </a:solidFill>
                <a:ea typeface="+mn-ea"/>
                <a:cs typeface="+mn-cs"/>
              </a:rPr>
              <a:t>	</a:t>
            </a:r>
            <a:endParaRPr lang="en-US" sz="2400" dirty="0" smtClean="0">
              <a:ea typeface="+mn-ea"/>
              <a:cs typeface="+mn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167332" y="6248400"/>
            <a:ext cx="79766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i="0" dirty="0" smtClean="0"/>
              <a:t>Comissão de Educação - Câmara dos Deputados, Brasília, 03/06/2014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0" y="152399"/>
            <a:ext cx="4771030" cy="655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5562600" y="152399"/>
            <a:ext cx="2362200" cy="83099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b="1" i="0" dirty="0" smtClean="0">
                <a:latin typeface="+mj-lt"/>
              </a:rPr>
              <a:t>Conteúdos centrais</a:t>
            </a:r>
            <a:endParaRPr lang="es-CL" sz="2400" b="1" i="0" dirty="0">
              <a:latin typeface="+mj-lt"/>
            </a:endParaRPr>
          </a:p>
        </p:txBody>
      </p:sp>
      <p:cxnSp>
        <p:nvCxnSpPr>
          <p:cNvPr id="4" name="Conector de seta reta 3"/>
          <p:cNvCxnSpPr/>
          <p:nvPr/>
        </p:nvCxnSpPr>
        <p:spPr>
          <a:xfrm>
            <a:off x="4749364" y="457200"/>
            <a:ext cx="58674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4953000" y="1524000"/>
            <a:ext cx="3962400" cy="255454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000" b="1" i="0" dirty="0" smtClean="0">
                <a:latin typeface="+mj-lt"/>
              </a:rPr>
              <a:t>Números e Cálculos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000" i="0" dirty="0" smtClean="0">
                <a:latin typeface="+mj-lt"/>
              </a:rPr>
              <a:t>Número, numeral e algarismo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000" i="0" dirty="0" smtClean="0">
                <a:latin typeface="+mj-lt"/>
              </a:rPr>
              <a:t>Propriedades dos números: comparação, classificação, ordenação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000" i="0" dirty="0" smtClean="0">
                <a:latin typeface="+mj-lt"/>
              </a:rPr>
              <a:t>Introdução ao conceito de fração de maneira concreta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pt-BR" sz="2000" i="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944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100084"/>
            <a:ext cx="443865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4865370" y="152399"/>
            <a:ext cx="4126231" cy="76944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200" b="1" i="0" dirty="0" smtClean="0">
                <a:latin typeface="+mj-lt"/>
              </a:rPr>
              <a:t>Descrição de bom desempenho no final do 2º ano</a:t>
            </a:r>
            <a:endParaRPr lang="es-CL" sz="2200" b="1" i="0" dirty="0">
              <a:latin typeface="+mj-lt"/>
            </a:endParaRPr>
          </a:p>
        </p:txBody>
      </p:sp>
      <p:cxnSp>
        <p:nvCxnSpPr>
          <p:cNvPr id="4" name="Conector de seta reta 3"/>
          <p:cNvCxnSpPr/>
          <p:nvPr/>
        </p:nvCxnSpPr>
        <p:spPr>
          <a:xfrm>
            <a:off x="4114800" y="457200"/>
            <a:ext cx="58674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4572000" y="1125940"/>
            <a:ext cx="4419597" cy="286232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000" b="1" i="0" dirty="0" smtClean="0">
                <a:latin typeface="+mj-lt"/>
              </a:rPr>
              <a:t>Números</a:t>
            </a:r>
            <a:r>
              <a:rPr lang="pt-BR" sz="2000" b="1" i="0" dirty="0">
                <a:latin typeface="+mj-lt"/>
              </a:rPr>
              <a:t>,  </a:t>
            </a:r>
            <a:r>
              <a:rPr lang="pt-BR" sz="2000" b="1" i="0" dirty="0" smtClean="0">
                <a:latin typeface="+mj-lt"/>
              </a:rPr>
              <a:t>cálculos </a:t>
            </a:r>
            <a:r>
              <a:rPr lang="pt-BR" sz="2000" b="1" i="0" dirty="0">
                <a:latin typeface="+mj-lt"/>
              </a:rPr>
              <a:t>e </a:t>
            </a:r>
            <a:r>
              <a:rPr lang="pt-BR" sz="2000" b="1" i="0" dirty="0" smtClean="0">
                <a:latin typeface="+mj-lt"/>
              </a:rPr>
              <a:t>álgebra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000" i="0" dirty="0" smtClean="0">
                <a:latin typeface="+mj-lt"/>
              </a:rPr>
              <a:t>Os alunos deverão saber a relação entre número e quantidade, escrever os números e apresentá-los em um contínuo.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000" i="0" dirty="0" smtClean="0">
                <a:latin typeface="+mj-lt"/>
              </a:rPr>
              <a:t>Os </a:t>
            </a:r>
            <a:r>
              <a:rPr lang="pt-BR" sz="2000" i="0" dirty="0">
                <a:latin typeface="+mj-lt"/>
              </a:rPr>
              <a:t>alunos </a:t>
            </a:r>
            <a:r>
              <a:rPr lang="pt-BR" sz="2000" i="0" dirty="0" smtClean="0">
                <a:latin typeface="+mj-lt"/>
              </a:rPr>
              <a:t>deverão saber frações </a:t>
            </a:r>
            <a:r>
              <a:rPr lang="pt-BR" sz="2000" i="0" dirty="0">
                <a:latin typeface="+mj-lt"/>
              </a:rPr>
              <a:t>simples como metade, um terço e um </a:t>
            </a:r>
            <a:r>
              <a:rPr lang="pt-BR" sz="2000" i="0" dirty="0" smtClean="0">
                <a:latin typeface="+mj-lt"/>
              </a:rPr>
              <a:t>quarto,  </a:t>
            </a:r>
            <a:r>
              <a:rPr lang="pt-BR" sz="2000" i="0" dirty="0">
                <a:latin typeface="+mj-lt"/>
              </a:rPr>
              <a:t>e demonstrá-las de maneira concreta</a:t>
            </a:r>
            <a:r>
              <a:rPr lang="pt-BR" sz="2000" i="0" dirty="0" smtClean="0">
                <a:latin typeface="+mj-lt"/>
              </a:rPr>
              <a:t>.</a:t>
            </a:r>
            <a:endParaRPr lang="pt-BR" sz="2000" i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886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ensinar?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Poucos países prescrevem centralmente em seus documentos como os professores devem ensinar.</a:t>
            </a:r>
          </a:p>
          <a:p>
            <a:endParaRPr lang="pt-BR" dirty="0" smtClean="0"/>
          </a:p>
          <a:p>
            <a:r>
              <a:rPr lang="pt-BR" dirty="0" smtClean="0"/>
              <a:t>Países da OCDE tendem a dar autonomia aos professores neste quesito e países da América Latina tendem a prescrever ou sugerir formas de ensinar.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3435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Cuba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Decisão do nível central  (Ministério de Educação) na definição do que </a:t>
            </a:r>
            <a:r>
              <a:rPr lang="pt-BR" dirty="0" smtClean="0"/>
              <a:t>ensinar e de como ensinar.</a:t>
            </a:r>
          </a:p>
          <a:p>
            <a:endParaRPr lang="pt-BR" dirty="0" smtClean="0"/>
          </a:p>
          <a:p>
            <a:r>
              <a:rPr lang="pt-BR" dirty="0" smtClean="0"/>
              <a:t>Documentos nacionais especificam e detalham o currículo a ser seguido em cada escola, e os materiais didáticos refletem essa organização curricular.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6598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4404004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698042" y="117693"/>
            <a:ext cx="4293558" cy="63709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+mj-lt"/>
              </a:rPr>
              <a:t>MATEMÁTICA</a:t>
            </a:r>
          </a:p>
          <a:p>
            <a:r>
              <a:rPr lang="pt-BR" sz="2400" b="1" i="0" dirty="0" smtClean="0">
                <a:latin typeface="+mj-lt"/>
              </a:rPr>
              <a:t>Objetivos da disciplina no 1º ano: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i="0" dirty="0" smtClean="0">
                <a:latin typeface="+mj-lt"/>
              </a:rPr>
              <a:t>Associar números e algarismos a conjuntos, assim como ler e escrever números até 100.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i="0" dirty="0" smtClean="0">
                <a:latin typeface="+mj-lt"/>
              </a:rPr>
              <a:t>Comparar e ordenar os números naturais até 100, indicar o antecessor e sucessor de um número, contar em forma crescente e decrescente a partir de um número dado e expressar todos os números que estão entre dois não  consecutivos para o domínio da ordem dos números naturais até 100. </a:t>
            </a:r>
            <a:endParaRPr lang="es-CL" sz="2400" i="0" dirty="0">
              <a:latin typeface="+mj-lt"/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>
            <a:off x="4257987" y="914400"/>
            <a:ext cx="440055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579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82" y="1533099"/>
            <a:ext cx="7439025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828800" y="457199"/>
            <a:ext cx="5257800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b="1" i="0" dirty="0" smtClean="0">
                <a:latin typeface="+mj-lt"/>
              </a:rPr>
              <a:t>Definição de como ensinar o currículo </a:t>
            </a:r>
            <a:endParaRPr lang="es-CL" sz="2400" b="1" i="0" dirty="0">
              <a:latin typeface="+mj-lt"/>
            </a:endParaRPr>
          </a:p>
        </p:txBody>
      </p:sp>
      <p:cxnSp>
        <p:nvCxnSpPr>
          <p:cNvPr id="4" name="Conector de seta reta 3"/>
          <p:cNvCxnSpPr/>
          <p:nvPr/>
        </p:nvCxnSpPr>
        <p:spPr>
          <a:xfrm>
            <a:off x="4648200" y="1097507"/>
            <a:ext cx="0" cy="3810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745433" y="6491454"/>
            <a:ext cx="5421313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5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1"/>
            <a:ext cx="5566785" cy="426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4" y="4191000"/>
            <a:ext cx="5943600" cy="1895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5715000" y="1280279"/>
            <a:ext cx="3254993" cy="461664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200" b="1" i="0" dirty="0" smtClean="0">
                <a:latin typeface="+mj-lt"/>
              </a:rPr>
              <a:t>Unidade 1 – Os números naturais até 10</a:t>
            </a:r>
          </a:p>
          <a:p>
            <a:r>
              <a:rPr lang="pt-BR" sz="2200" i="0" dirty="0" smtClean="0">
                <a:latin typeface="+mj-lt"/>
              </a:rPr>
              <a:t>1.1. Os números naturais até 5: sua ordem</a:t>
            </a:r>
          </a:p>
          <a:p>
            <a:endParaRPr lang="pt-BR" sz="2200" i="0" dirty="0" smtClean="0">
              <a:latin typeface="+mj-lt"/>
            </a:endParaRPr>
          </a:p>
          <a:p>
            <a:r>
              <a:rPr lang="pt-BR" i="0" dirty="0" smtClean="0">
                <a:latin typeface="+mj-lt"/>
              </a:rPr>
              <a:t>1.1.2. Os números naturais de 1 a 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i="0" dirty="0" smtClean="0">
                <a:latin typeface="+mj-lt"/>
              </a:rPr>
              <a:t>Obtenção  dos números naturais 1, 2, 3, 4, 5.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i="0" dirty="0" smtClean="0">
                <a:latin typeface="+mj-lt"/>
              </a:rPr>
              <a:t>Exercícios preparatórios para a escritura das cifras </a:t>
            </a:r>
            <a:r>
              <a:rPr lang="pt-BR" i="0" dirty="0"/>
              <a:t>1, 2</a:t>
            </a:r>
            <a:r>
              <a:rPr lang="pt-BR" i="0" dirty="0" smtClean="0"/>
              <a:t>, 3, 4</a:t>
            </a:r>
            <a:r>
              <a:rPr lang="pt-BR" i="0" dirty="0"/>
              <a:t>, 5.</a:t>
            </a:r>
            <a:r>
              <a:rPr lang="pt-BR" i="0" dirty="0" smtClean="0">
                <a:latin typeface="+mj-lt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i="0" dirty="0" smtClean="0">
                <a:latin typeface="+mj-lt"/>
              </a:rPr>
              <a:t>Escritura e leitura dessas cifras básicas</a:t>
            </a:r>
          </a:p>
          <a:p>
            <a:endParaRPr lang="es-CL" sz="2200" b="1" i="0" dirty="0">
              <a:latin typeface="+mj-lt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181600" y="228600"/>
            <a:ext cx="3605285" cy="76944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200" b="1" i="0" dirty="0" smtClean="0">
                <a:latin typeface="+mj-lt"/>
              </a:rPr>
              <a:t>Objetivos e conteúdos detalhados por unidade</a:t>
            </a:r>
            <a:endParaRPr lang="es-CL" sz="2200" b="1" i="0" dirty="0">
              <a:latin typeface="+mj-lt"/>
            </a:endParaRPr>
          </a:p>
        </p:txBody>
      </p:sp>
      <p:cxnSp>
        <p:nvCxnSpPr>
          <p:cNvPr id="10" name="Conector de seta reta 9"/>
          <p:cNvCxnSpPr/>
          <p:nvPr/>
        </p:nvCxnSpPr>
        <p:spPr>
          <a:xfrm>
            <a:off x="4419600" y="464024"/>
            <a:ext cx="400912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08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de política curricular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839200" cy="4495800"/>
          </a:xfrm>
        </p:spPr>
        <p:txBody>
          <a:bodyPr/>
          <a:lstStyle/>
          <a:p>
            <a:r>
              <a:rPr lang="pt-BR" dirty="0" smtClean="0"/>
              <a:t>Grande centralização do que ensinar e baixa centralização de como ensinar </a:t>
            </a:r>
          </a:p>
          <a:p>
            <a:pPr lvl="1"/>
            <a:r>
              <a:rPr lang="pt-BR" sz="2400" dirty="0" smtClean="0"/>
              <a:t>Exemplo: </a:t>
            </a:r>
            <a:r>
              <a:rPr lang="pt-BR" sz="2400" b="1" dirty="0" smtClean="0"/>
              <a:t>Portugal</a:t>
            </a:r>
            <a:r>
              <a:rPr lang="pt-BR" sz="2400" dirty="0" smtClean="0"/>
              <a:t>, Chile, México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pt-BR" sz="2900" dirty="0">
                <a:cs typeface="ＭＳ Ｐゴシック" charset="0"/>
              </a:rPr>
              <a:t>Baixa centralização do que ensinar e </a:t>
            </a:r>
            <a:r>
              <a:rPr lang="pt-BR" sz="2900" dirty="0" smtClean="0">
                <a:cs typeface="ＭＳ Ｐゴシック" charset="0"/>
              </a:rPr>
              <a:t>nenhuma centralização de como </a:t>
            </a:r>
            <a:r>
              <a:rPr lang="pt-BR" sz="2900" dirty="0">
                <a:cs typeface="ＭＳ Ｐゴシック" charset="0"/>
              </a:rPr>
              <a:t>ensinar</a:t>
            </a:r>
          </a:p>
          <a:p>
            <a:pPr lvl="1"/>
            <a:r>
              <a:rPr lang="pt-BR" sz="2400" dirty="0"/>
              <a:t>Exemplo: </a:t>
            </a:r>
            <a:r>
              <a:rPr lang="pt-BR" sz="2400" b="1" dirty="0"/>
              <a:t>Finlândia</a:t>
            </a:r>
            <a:r>
              <a:rPr lang="pt-BR" sz="2400" dirty="0"/>
              <a:t>, Nova Zelândia, Austrália, Estados Unidos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pt-BR" sz="2900" dirty="0">
                <a:cs typeface="ＭＳ Ｐゴシック" charset="0"/>
              </a:rPr>
              <a:t>Grande centralização do que ensinar e grande centralização de como ensinar</a:t>
            </a:r>
          </a:p>
          <a:p>
            <a:pPr lvl="1"/>
            <a:r>
              <a:rPr lang="pt-BR" sz="2400" dirty="0"/>
              <a:t>Exemplo: </a:t>
            </a:r>
            <a:r>
              <a:rPr lang="pt-BR" sz="2400" b="1" dirty="0"/>
              <a:t>Cuba</a:t>
            </a:r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83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ea typeface="ＭＳ Ｐゴシック" pitchFamily="34" charset="-128"/>
              </a:rPr>
              <a:t/>
            </a:r>
            <a:br>
              <a:rPr lang="pt-BR" dirty="0" smtClean="0">
                <a:ea typeface="ＭＳ Ｐゴシック" pitchFamily="34" charset="-128"/>
              </a:rPr>
            </a:br>
            <a:r>
              <a:rPr lang="pt-BR" dirty="0" smtClean="0">
                <a:ea typeface="ＭＳ Ｐゴシック" pitchFamily="34" charset="-128"/>
              </a:rPr>
              <a:t>Análise </a:t>
            </a:r>
            <a:r>
              <a:rPr lang="pt-BR" dirty="0">
                <a:ea typeface="ＭＳ Ｐゴシック" pitchFamily="34" charset="-128"/>
              </a:rPr>
              <a:t>dos </a:t>
            </a:r>
            <a:r>
              <a:rPr lang="pt-BR" dirty="0" smtClean="0">
                <a:ea typeface="ＭＳ Ｐゴシック" pitchFamily="34" charset="-128"/>
              </a:rPr>
              <a:t>modelos</a:t>
            </a:r>
            <a:br>
              <a:rPr lang="pt-BR" dirty="0" smtClean="0">
                <a:ea typeface="ＭＳ Ｐゴシック" pitchFamily="34" charset="-128"/>
              </a:rPr>
            </a:b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z="3200" dirty="0"/>
              <a:t>Maior</a:t>
            </a:r>
            <a:r>
              <a:rPr lang="pt-BR" sz="3200" b="1" dirty="0"/>
              <a:t> </a:t>
            </a:r>
            <a:r>
              <a:rPr lang="pt-BR" sz="3200" dirty="0"/>
              <a:t>centralização</a:t>
            </a:r>
            <a:endParaRPr lang="pt-BR" sz="3200" b="1" dirty="0" smtClean="0"/>
          </a:p>
          <a:p>
            <a:pPr lvl="1"/>
            <a:r>
              <a:rPr lang="pt-BR" sz="2400" dirty="0" smtClean="0"/>
              <a:t>Foco na equidade do sistema</a:t>
            </a:r>
          </a:p>
          <a:p>
            <a:pPr lvl="1"/>
            <a:r>
              <a:rPr lang="pt-BR" sz="2400" dirty="0"/>
              <a:t>Capacidade de levar à escala inovações pedagógicas</a:t>
            </a:r>
          </a:p>
          <a:p>
            <a:pPr lvl="1"/>
            <a:r>
              <a:rPr lang="pt-BR" sz="2400" dirty="0" smtClean="0"/>
              <a:t>Capacidade de alinhamento com demais políticas </a:t>
            </a:r>
          </a:p>
          <a:p>
            <a:endParaRPr lang="pt-BR" dirty="0" smtClean="0"/>
          </a:p>
          <a:p>
            <a:r>
              <a:rPr lang="pt-BR" dirty="0" smtClean="0"/>
              <a:t>Maior</a:t>
            </a:r>
            <a:r>
              <a:rPr lang="pt-BR" sz="2800" b="1" dirty="0" smtClean="0"/>
              <a:t> </a:t>
            </a:r>
            <a:r>
              <a:rPr lang="pt-BR" dirty="0" smtClean="0"/>
              <a:t>autonomia às escolas </a:t>
            </a:r>
            <a:endParaRPr lang="pt-BR" dirty="0"/>
          </a:p>
          <a:p>
            <a:pPr lvl="1"/>
            <a:r>
              <a:rPr lang="pt-BR" sz="2400" dirty="0" smtClean="0"/>
              <a:t>Foco na competência e julgamento do professor em atender  às necessidades dos alunos e comunidades locais </a:t>
            </a:r>
          </a:p>
          <a:p>
            <a:pPr lvl="1"/>
            <a:r>
              <a:rPr lang="pt-BR" sz="2400" dirty="0" smtClean="0"/>
              <a:t>Maior impacto das diferenças </a:t>
            </a:r>
            <a:r>
              <a:rPr lang="pt-BR" sz="2400" dirty="0"/>
              <a:t>nos recursos materiais e humanos disponíveis no nível das escolas</a:t>
            </a:r>
            <a:endParaRPr lang="es-CL" sz="2400" dirty="0"/>
          </a:p>
          <a:p>
            <a:pPr lvl="1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0947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ea typeface="ＭＳ Ｐゴシック" pitchFamily="34" charset="-128"/>
              </a:rPr>
              <a:t>Análise dos modelos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Apesar de não haver consenso </a:t>
            </a:r>
            <a:r>
              <a:rPr lang="pt-BR" dirty="0"/>
              <a:t>na literatura sobre o </a:t>
            </a:r>
            <a:r>
              <a:rPr lang="pt-BR" dirty="0" smtClean="0"/>
              <a:t>balanço ideal entre </a:t>
            </a:r>
            <a:r>
              <a:rPr lang="pt-BR" dirty="0"/>
              <a:t>centralização </a:t>
            </a:r>
            <a:r>
              <a:rPr lang="pt-BR" dirty="0" smtClean="0"/>
              <a:t>vs. </a:t>
            </a:r>
            <a:r>
              <a:rPr lang="pt-BR" dirty="0"/>
              <a:t>autonomia </a:t>
            </a:r>
            <a:r>
              <a:rPr lang="pt-BR" dirty="0" smtClean="0"/>
              <a:t>nas políticas curriculares, a adoção  de modelos em toda a sua gradação pelos países analisados está vinculada à dois aspectos:</a:t>
            </a:r>
          </a:p>
          <a:p>
            <a:pPr lvl="1"/>
            <a:r>
              <a:rPr lang="pt-BR" sz="2800" dirty="0" smtClean="0"/>
              <a:t>Visão do papel da educação, escola e professor</a:t>
            </a:r>
          </a:p>
          <a:p>
            <a:pPr lvl="1"/>
            <a:r>
              <a:rPr lang="pt-BR" sz="2800" dirty="0" smtClean="0"/>
              <a:t>Capacidade instalada no sistema para implementação do modelo</a:t>
            </a:r>
          </a:p>
          <a:p>
            <a:endParaRPr lang="pt-BR" dirty="0" smtClean="0"/>
          </a:p>
          <a:p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301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s-CL" dirty="0" err="1" smtClean="0">
                <a:ea typeface="ＭＳ Ｐゴシック" pitchFamily="34" charset="-128"/>
              </a:rPr>
              <a:t>Perguntas</a:t>
            </a:r>
            <a:r>
              <a:rPr lang="es-CL" dirty="0" smtClean="0">
                <a:ea typeface="ＭＳ Ｐゴシック" pitchFamily="34" charset="-128"/>
              </a:rPr>
              <a:t> da Pesquisa</a:t>
            </a:r>
          </a:p>
        </p:txBody>
      </p:sp>
      <p:sp>
        <p:nvSpPr>
          <p:cNvPr id="12291" name="Rectangle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dirty="0" smtClean="0">
                <a:ea typeface="ＭＳ Ｐゴシック" pitchFamily="34" charset="-128"/>
              </a:rPr>
              <a:t>Como diferentes países tratam a questão do currículo como política pública? </a:t>
            </a:r>
          </a:p>
          <a:p>
            <a:pPr lvl="1" eaLnBrk="1" hangingPunct="1">
              <a:spcBef>
                <a:spcPct val="0"/>
              </a:spcBef>
            </a:pPr>
            <a:r>
              <a:rPr lang="pt-BR" dirty="0" smtClean="0">
                <a:ea typeface="ＭＳ Ｐゴシック" pitchFamily="34" charset="-128"/>
              </a:rPr>
              <a:t>Autonomia das escolas vs. centralização do Estado na decisão curricular</a:t>
            </a:r>
          </a:p>
          <a:p>
            <a:pPr lvl="1" eaLnBrk="1" hangingPunct="1">
              <a:spcBef>
                <a:spcPct val="0"/>
              </a:spcBef>
            </a:pPr>
            <a:endParaRPr lang="pt-BR" dirty="0" smtClean="0"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pt-BR" dirty="0" smtClean="0">
                <a:ea typeface="ＭＳ Ｐゴシック" pitchFamily="34" charset="-128"/>
              </a:rPr>
              <a:t>Como essas </a:t>
            </a:r>
            <a:r>
              <a:rPr lang="pt-BR" dirty="0">
                <a:ea typeface="ＭＳ Ｐゴシック" pitchFamily="34" charset="-128"/>
              </a:rPr>
              <a:t>decisões variam de acordo com a organização política do país (Estado unitário ou federativo), </a:t>
            </a:r>
            <a:r>
              <a:rPr lang="pt-BR" dirty="0" smtClean="0">
                <a:ea typeface="ＭＳ Ｐゴシック" pitchFamily="34" charset="-128"/>
              </a:rPr>
              <a:t>tamanho e/ou diversidade cultural, e a  visão que se tem do papel da escola e do professor no processo de ensino-aprendizagem?   </a:t>
            </a:r>
            <a:endParaRPr lang="pt-BR" dirty="0">
              <a:ea typeface="ＭＳ Ｐゴシック" pitchFamily="34" charset="-128"/>
            </a:endParaRPr>
          </a:p>
          <a:p>
            <a:pPr lvl="1" eaLnBrk="1" hangingPunct="1">
              <a:spcBef>
                <a:spcPct val="0"/>
              </a:spcBef>
            </a:pPr>
            <a:endParaRPr lang="es-CL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Debate nacional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 Brasil definiu legalmente a necessidade de uma base nacional comum, o que significa que acreditamos que deva haver algum nível de centralização da política curricular</a:t>
            </a:r>
          </a:p>
          <a:p>
            <a:r>
              <a:rPr lang="pt-BR" dirty="0"/>
              <a:t>O</a:t>
            </a:r>
            <a:r>
              <a:rPr lang="pt-BR" dirty="0" smtClean="0"/>
              <a:t> nível de especificação dessa base comum é muito baixo quando comparado com outros países (mesmo com aqueles que atribuem grande autonomia às suas escolas, como Finlândia e Nova Zelândia)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8127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Debate nacional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z="2600" dirty="0" smtClean="0"/>
              <a:t>Ainda que alguns estados e municípios tenham investido nesta especificação por meio de  orientações curriculares, estas não se baseiam em um documento </a:t>
            </a:r>
            <a:r>
              <a:rPr lang="pt-BR" sz="2600" smtClean="0"/>
              <a:t>nacional claro, </a:t>
            </a:r>
            <a:r>
              <a:rPr lang="pt-BR" sz="2600" dirty="0" smtClean="0"/>
              <a:t>como é o caso dos países analisados.</a:t>
            </a:r>
          </a:p>
          <a:p>
            <a:r>
              <a:rPr lang="pt-BR" sz="2600" dirty="0" smtClean="0"/>
              <a:t>Além disso, a diferença na capacidade destes entes federados em produzir estas orientações têm gerado desigualdade no sistema. </a:t>
            </a:r>
          </a:p>
          <a:p>
            <a:r>
              <a:rPr lang="pt-BR" sz="2600" dirty="0" smtClean="0"/>
              <a:t>A falta de especificação e a baixa capacidade técnica de algumas redes e escolas em desenvolvê-la tem colocado o livro didático, e mais recentemente as avaliações externas, como responsáveis indiretas por essa decisão.</a:t>
            </a:r>
          </a:p>
        </p:txBody>
      </p:sp>
    </p:spTree>
    <p:extLst>
      <p:ext uri="{BB962C8B-B14F-4D97-AF65-F5344CB8AC3E}">
        <p14:creationId xmlns:p14="http://schemas.microsoft.com/office/powerpoint/2010/main" val="3904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sz="4000" dirty="0" smtClean="0"/>
          </a:p>
          <a:p>
            <a:pPr marL="0" indent="0" algn="ctr">
              <a:buNone/>
            </a:pPr>
            <a:endParaRPr lang="pt-BR" sz="4000" dirty="0"/>
          </a:p>
          <a:p>
            <a:pPr marL="0" indent="0" algn="ctr">
              <a:buNone/>
            </a:pPr>
            <a:r>
              <a:rPr lang="pt-BR" sz="4000" dirty="0" smtClean="0"/>
              <a:t>OBRIGADA!</a:t>
            </a:r>
          </a:p>
          <a:p>
            <a:pPr marL="0" indent="0" algn="ctr">
              <a:buNone/>
            </a:pPr>
            <a:endParaRPr lang="pt-BR" sz="4000" dirty="0" smtClean="0"/>
          </a:p>
          <a:p>
            <a:pPr marL="0" indent="0" algn="ctr">
              <a:buNone/>
            </a:pPr>
            <a:r>
              <a:rPr lang="pt-BR" sz="2800" dirty="0" smtClean="0">
                <a:hlinkClick r:id="rId2"/>
              </a:rPr>
              <a:t>paula.louzano@gmail.com</a:t>
            </a:r>
            <a:endParaRPr lang="pt-BR" sz="2800" dirty="0" smtClean="0"/>
          </a:p>
          <a:p>
            <a:pPr marL="0" indent="0" algn="ctr">
              <a:buNone/>
            </a:pPr>
            <a:r>
              <a:rPr lang="pt-BR" sz="2800" dirty="0" smtClean="0">
                <a:hlinkClick r:id="rId3"/>
              </a:rPr>
              <a:t>paula.louzano@usp.br</a:t>
            </a:r>
            <a:endParaRPr lang="pt-BR" sz="2800" dirty="0" smtClean="0"/>
          </a:p>
          <a:p>
            <a:pPr marL="0" indent="0" algn="ctr">
              <a:buNone/>
            </a:pPr>
            <a:endParaRPr lang="pt-BR" sz="2800" dirty="0"/>
          </a:p>
          <a:p>
            <a:pPr marL="0" indent="0" algn="ctr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00043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Países analisados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/>
          <a:lstStyle/>
          <a:p>
            <a:r>
              <a:rPr lang="pt-BR" dirty="0" smtClean="0"/>
              <a:t>Análise do processo de elaboração dos currículos e dos documentos curriculares nacionais de países da OCDE e da região latino-americana. </a:t>
            </a:r>
          </a:p>
          <a:p>
            <a:pPr lvl="1"/>
            <a:r>
              <a:rPr lang="pt-BR" sz="2400" dirty="0"/>
              <a:t>Austrália</a:t>
            </a:r>
          </a:p>
          <a:p>
            <a:pPr lvl="1"/>
            <a:r>
              <a:rPr lang="pt-BR" sz="2400" dirty="0" smtClean="0"/>
              <a:t>Cuba</a:t>
            </a:r>
          </a:p>
          <a:p>
            <a:pPr lvl="1"/>
            <a:r>
              <a:rPr lang="pt-BR" sz="2400" dirty="0" smtClean="0"/>
              <a:t>Chile</a:t>
            </a:r>
          </a:p>
          <a:p>
            <a:pPr lvl="1"/>
            <a:r>
              <a:rPr lang="pt-BR" sz="2400" dirty="0" smtClean="0"/>
              <a:t>Estados Unidos</a:t>
            </a:r>
          </a:p>
          <a:p>
            <a:pPr lvl="1"/>
            <a:r>
              <a:rPr lang="pt-BR" sz="2400" dirty="0"/>
              <a:t>Finlândia</a:t>
            </a:r>
          </a:p>
          <a:p>
            <a:pPr lvl="1"/>
            <a:r>
              <a:rPr lang="pt-BR" sz="2400" dirty="0" smtClean="0"/>
              <a:t>Portugal</a:t>
            </a:r>
          </a:p>
          <a:p>
            <a:pPr lvl="1"/>
            <a:r>
              <a:rPr lang="pt-BR" sz="2400" dirty="0" smtClean="0"/>
              <a:t>México</a:t>
            </a:r>
          </a:p>
          <a:p>
            <a:pPr lvl="1"/>
            <a:r>
              <a:rPr lang="pt-BR" sz="2400" dirty="0" smtClean="0"/>
              <a:t>Nova Zelândia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40987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</a:t>
            </a:r>
            <a:r>
              <a:rPr lang="pt-BR" dirty="0" smtClean="0"/>
              <a:t>olítica curricular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Neste estudo analisa-se os documentos que especificam os conhecimentos, habilidades e valores que devem ser ensinados aos alunos </a:t>
            </a:r>
            <a:r>
              <a:rPr lang="pt-BR" b="1" dirty="0" smtClean="0"/>
              <a:t>(o que ensinar)</a:t>
            </a:r>
            <a:r>
              <a:rPr lang="pt-BR" dirty="0" smtClean="0"/>
              <a:t> e a maneira pela qual estes </a:t>
            </a:r>
            <a:r>
              <a:rPr lang="pt-BR" dirty="0"/>
              <a:t>conhecimentos, habilidades e valores </a:t>
            </a:r>
            <a:r>
              <a:rPr lang="pt-BR" dirty="0" smtClean="0"/>
              <a:t>devem ser ensinados pelos professores </a:t>
            </a:r>
            <a:r>
              <a:rPr lang="pt-BR" b="1" dirty="0" smtClean="0"/>
              <a:t>(como ensinar)</a:t>
            </a:r>
            <a:r>
              <a:rPr lang="pt-BR" dirty="0" smtClean="0"/>
              <a:t>. </a:t>
            </a:r>
          </a:p>
          <a:p>
            <a:endParaRPr lang="pt-BR" dirty="0" smtClean="0"/>
          </a:p>
          <a:p>
            <a:r>
              <a:rPr lang="pt-BR" dirty="0" smtClean="0"/>
              <a:t>Especificamente analisa-se em que nível a maioria das decisões sobre currículo é tomada (central vs. escola).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6599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ea typeface="ＭＳ Ｐゴシック" pitchFamily="34" charset="-128"/>
              </a:rPr>
              <a:t>O que ensinar?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613648" cy="4800600"/>
          </a:xfrm>
        </p:spPr>
        <p:txBody>
          <a:bodyPr/>
          <a:lstStyle/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pt-BR" sz="2400" dirty="0">
                <a:cs typeface="ＭＳ Ｐゴシック" charset="0"/>
              </a:rPr>
              <a:t>Nenhum país outorga à escola autonomia total com respeito ao que ensinar</a:t>
            </a:r>
            <a:r>
              <a:rPr lang="pt-BR" sz="2400" dirty="0" smtClean="0">
                <a:cs typeface="ＭＳ Ｐゴシック" charset="0"/>
              </a:rPr>
              <a:t>.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pt-BR" sz="2400" dirty="0" smtClean="0">
                <a:cs typeface="ＭＳ Ｐゴシック" charset="0"/>
              </a:rPr>
              <a:t>Nível onde centralização ocorre:</a:t>
            </a:r>
          </a:p>
          <a:p>
            <a:pPr lvl="1"/>
            <a:r>
              <a:rPr lang="pt-BR" sz="2000" dirty="0"/>
              <a:t>Pode ocorrer no nível nacional (maioria dos países unitários) e estadual ou municipal (maioria dos países federativos).</a:t>
            </a:r>
          </a:p>
          <a:p>
            <a:pPr lvl="1"/>
            <a:r>
              <a:rPr lang="pt-BR" sz="2000" dirty="0"/>
              <a:t>Nos últimos anos, países federativos (p. ex. Austrália e Estados Unidos) têm buscado centralizar nacionalmente esta decisão, retirando importância de estados e municípios na definição curricular. 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pt-BR" sz="2400" dirty="0" smtClean="0">
                <a:cs typeface="ＭＳ Ｐゴシック" charset="0"/>
              </a:rPr>
              <a:t>Grau de centralização: </a:t>
            </a:r>
          </a:p>
          <a:p>
            <a:pPr lvl="1"/>
            <a:r>
              <a:rPr lang="pt-BR" sz="2000" dirty="0" smtClean="0"/>
              <a:t>Pode variar:  alto </a:t>
            </a:r>
            <a:r>
              <a:rPr lang="pt-BR" sz="2000" dirty="0"/>
              <a:t>e </a:t>
            </a:r>
            <a:r>
              <a:rPr lang="pt-BR" sz="2000" dirty="0" smtClean="0"/>
              <a:t>baixo </a:t>
            </a:r>
          </a:p>
          <a:p>
            <a:pPr lvl="1"/>
            <a:r>
              <a:rPr lang="pt-BR" sz="2000" dirty="0" smtClean="0"/>
              <a:t>Para </a:t>
            </a:r>
            <a:r>
              <a:rPr lang="pt-BR" sz="2000" dirty="0"/>
              <a:t>entender o grau de autonomia outorgado às escolas em cada um desses países é preciso analisar </a:t>
            </a:r>
            <a:r>
              <a:rPr lang="pt-BR" sz="2000" dirty="0" smtClean="0"/>
              <a:t>seus </a:t>
            </a:r>
            <a:r>
              <a:rPr lang="pt-BR" sz="2000" dirty="0"/>
              <a:t>documentos </a:t>
            </a:r>
            <a:r>
              <a:rPr lang="pt-BR" sz="2000" dirty="0" smtClean="0"/>
              <a:t>curriculares já </a:t>
            </a:r>
            <a:r>
              <a:rPr lang="pt-BR" sz="2000" dirty="0"/>
              <a:t>que eles diferem em seus graus de especificação do currículo. 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pt-BR" sz="2800" dirty="0" smtClean="0">
              <a:cs typeface="ＭＳ Ｐゴシック" charset="0"/>
            </a:endParaRP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pt-BR" sz="2800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46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Exemplo: Portugal 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/>
          <a:lstStyle/>
          <a:p>
            <a:r>
              <a:rPr lang="pt-BR" dirty="0" smtClean="0"/>
              <a:t>Decisão do nível central  (Ministério de Educação) na definição do que ensinar   </a:t>
            </a:r>
          </a:p>
          <a:p>
            <a:r>
              <a:rPr lang="pt-BR" dirty="0" smtClean="0"/>
              <a:t>Documentos nacionais que garantem a especificação por disciplina</a:t>
            </a:r>
          </a:p>
          <a:p>
            <a:pPr lvl="1"/>
            <a:r>
              <a:rPr lang="pt-BR" sz="2400" dirty="0" smtClean="0"/>
              <a:t>Currículo Nacional</a:t>
            </a:r>
          </a:p>
          <a:p>
            <a:pPr lvl="2"/>
            <a:r>
              <a:rPr lang="pt-BR" sz="2100" i="1" dirty="0" smtClean="0"/>
              <a:t>Currículo </a:t>
            </a:r>
            <a:r>
              <a:rPr lang="pt-BR" sz="2100" i="1" dirty="0"/>
              <a:t>Nacional do Ensino Básico. Competências </a:t>
            </a:r>
            <a:r>
              <a:rPr lang="pt-BR" sz="2100" i="1" dirty="0" smtClean="0"/>
              <a:t>Essenciais, 2001</a:t>
            </a:r>
          </a:p>
          <a:p>
            <a:pPr lvl="1"/>
            <a:r>
              <a:rPr lang="pt-BR" sz="2400" dirty="0" smtClean="0"/>
              <a:t>Programas por disciplina </a:t>
            </a:r>
          </a:p>
          <a:p>
            <a:pPr lvl="2"/>
            <a:r>
              <a:rPr lang="pt-BR" sz="2100" dirty="0" smtClean="0"/>
              <a:t>Por exemplo, </a:t>
            </a:r>
            <a:r>
              <a:rPr lang="pt-BR" sz="2100" i="1" dirty="0" smtClean="0"/>
              <a:t>Programa </a:t>
            </a:r>
            <a:r>
              <a:rPr lang="pt-BR" sz="2100" i="1" dirty="0"/>
              <a:t>de </a:t>
            </a:r>
            <a:r>
              <a:rPr lang="pt-BR" sz="2100" i="1" dirty="0" smtClean="0"/>
              <a:t>Matemática do </a:t>
            </a:r>
            <a:r>
              <a:rPr lang="pt-BR" sz="2100" i="1" dirty="0"/>
              <a:t>Ensino Básico, </a:t>
            </a:r>
            <a:r>
              <a:rPr lang="pt-BR" sz="2100" i="1" dirty="0" smtClean="0"/>
              <a:t>2007</a:t>
            </a:r>
            <a:endParaRPr lang="pt-BR" sz="2100" i="1" dirty="0"/>
          </a:p>
          <a:p>
            <a:pPr lvl="1"/>
            <a:r>
              <a:rPr lang="es-CL" sz="2400" dirty="0" smtClean="0"/>
              <a:t> </a:t>
            </a:r>
            <a:r>
              <a:rPr lang="es-CL" sz="2400" dirty="0"/>
              <a:t>Metas curriculares </a:t>
            </a:r>
            <a:r>
              <a:rPr lang="es-CL" sz="2400" dirty="0" smtClean="0"/>
              <a:t>por disciplina</a:t>
            </a:r>
          </a:p>
          <a:p>
            <a:pPr lvl="2"/>
            <a:r>
              <a:rPr lang="pt-BR" sz="2100" dirty="0" smtClean="0"/>
              <a:t>Por exemplo, </a:t>
            </a:r>
            <a:r>
              <a:rPr lang="pt-BR" sz="2100" i="1" dirty="0" smtClean="0"/>
              <a:t>Metas Curriculares de Matemática </a:t>
            </a:r>
            <a:r>
              <a:rPr lang="pt-BR" sz="2100" i="1" dirty="0"/>
              <a:t>do Ensino Básico, </a:t>
            </a:r>
            <a:r>
              <a:rPr lang="pt-BR" sz="2100" i="1" dirty="0" smtClean="0"/>
              <a:t>2011</a:t>
            </a:r>
            <a:endParaRPr lang="pt-BR" sz="2100" i="1" dirty="0"/>
          </a:p>
        </p:txBody>
      </p:sp>
    </p:spTree>
    <p:extLst>
      <p:ext uri="{BB962C8B-B14F-4D97-AF65-F5344CB8AC3E}">
        <p14:creationId xmlns:p14="http://schemas.microsoft.com/office/powerpoint/2010/main" val="142482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62600" cy="6897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5787788" y="152400"/>
            <a:ext cx="2996821" cy="120032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+mj-lt"/>
              </a:rPr>
              <a:t>MATEMÁTICA: </a:t>
            </a:r>
          </a:p>
          <a:p>
            <a:pPr algn="ctr"/>
            <a:r>
              <a:rPr lang="pt-BR" sz="2400" dirty="0" smtClean="0">
                <a:latin typeface="+mj-lt"/>
              </a:rPr>
              <a:t>Metas Curriculares para o 1º ano</a:t>
            </a:r>
            <a:endParaRPr lang="pt-BR" sz="2400" dirty="0">
              <a:latin typeface="+mj-lt"/>
            </a:endParaRPr>
          </a:p>
        </p:txBody>
      </p:sp>
      <p:cxnSp>
        <p:nvCxnSpPr>
          <p:cNvPr id="8" name="Conector de seta reta 7"/>
          <p:cNvCxnSpPr/>
          <p:nvPr/>
        </p:nvCxnSpPr>
        <p:spPr>
          <a:xfrm>
            <a:off x="5148986" y="2286000"/>
            <a:ext cx="413614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5571698" y="1475062"/>
            <a:ext cx="3429000" cy="513986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b="1" i="0" dirty="0" smtClean="0">
                <a:latin typeface="+mj-lt"/>
              </a:rPr>
              <a:t>Números naturais</a:t>
            </a:r>
          </a:p>
          <a:p>
            <a:pPr marL="457200" indent="-457200">
              <a:buAutoNum type="arabicPeriod"/>
            </a:pPr>
            <a:r>
              <a:rPr lang="pt-BR" sz="2400" dirty="0" smtClean="0">
                <a:latin typeface="+mj-lt"/>
              </a:rPr>
              <a:t>Contar até cem</a:t>
            </a:r>
          </a:p>
          <a:p>
            <a:pPr marL="540000" lvl="1" indent="-342900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Verificar que dois conjuntos têm o mesmo número de elementos ou determinar qual dos dois é mais numeroso utilizando correspondência um a um.  </a:t>
            </a:r>
          </a:p>
          <a:p>
            <a:pPr marL="540000" lvl="1" indent="-342900">
              <a:buFont typeface="Arial" panose="020B0604020202020204" pitchFamily="34" charset="0"/>
              <a:buChar char="•"/>
            </a:pPr>
            <a:endParaRPr lang="pt-BR" sz="2000" dirty="0" smtClean="0">
              <a:latin typeface="+mj-lt"/>
            </a:endParaRPr>
          </a:p>
          <a:p>
            <a:pPr marL="540000" lvl="1" indent="-342900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Saber de memória a sequencia dos nomes dos números naturais até 20 e utilizar corretamente os numerais do sistema decimal para os representar. </a:t>
            </a:r>
            <a:endParaRPr lang="pt-B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944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Exemplo: Finlândia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Decisão no nível da escola do que ensinar a partir de um currículo nacional.</a:t>
            </a:r>
          </a:p>
          <a:p>
            <a:r>
              <a:rPr lang="pt-BR" dirty="0" smtClean="0"/>
              <a:t>Documentos nacionais garantem base comum e cada escola ou rede de escolas (</a:t>
            </a:r>
            <a:r>
              <a:rPr lang="pt-BR" i="1" dirty="0" err="1" smtClean="0"/>
              <a:t>providers</a:t>
            </a:r>
            <a:r>
              <a:rPr lang="pt-BR" dirty="0" smtClean="0"/>
              <a:t>) elabora seu currículo a partir dessa base:</a:t>
            </a:r>
          </a:p>
          <a:p>
            <a:pPr lvl="1"/>
            <a:r>
              <a:rPr lang="pt-BR" dirty="0" smtClean="0"/>
              <a:t>Lei Nacional de Educação (</a:t>
            </a:r>
            <a:r>
              <a:rPr lang="pt-BR" i="1" dirty="0" smtClean="0"/>
              <a:t>Basic </a:t>
            </a:r>
            <a:r>
              <a:rPr lang="pt-BR" i="1" dirty="0" err="1"/>
              <a:t>Education</a:t>
            </a:r>
            <a:r>
              <a:rPr lang="pt-BR" i="1" dirty="0"/>
              <a:t> </a:t>
            </a:r>
            <a:r>
              <a:rPr lang="pt-BR" i="1" dirty="0" err="1" smtClean="0"/>
              <a:t>Act</a:t>
            </a:r>
            <a:r>
              <a:rPr lang="pt-BR" i="1" dirty="0" smtClean="0"/>
              <a:t>), </a:t>
            </a:r>
            <a:r>
              <a:rPr lang="pt-BR" dirty="0" smtClean="0"/>
              <a:t>1998</a:t>
            </a:r>
          </a:p>
          <a:p>
            <a:pPr lvl="1"/>
            <a:r>
              <a:rPr lang="pt-BR" dirty="0"/>
              <a:t>Currículo Nacional para a Educação </a:t>
            </a:r>
            <a:r>
              <a:rPr lang="pt-BR" dirty="0" smtClean="0"/>
              <a:t>Básica, 2004</a:t>
            </a:r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endParaRPr lang="pt-BR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079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4926120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5582815" y="3812275"/>
            <a:ext cx="3421808" cy="267765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b="1" i="0" dirty="0">
                <a:latin typeface="+mj-lt"/>
              </a:rPr>
              <a:t>Objetivos</a:t>
            </a:r>
            <a:endParaRPr lang="es-CL" sz="2400" b="1" i="0" dirty="0">
              <a:latin typeface="+mj-lt"/>
            </a:endParaRPr>
          </a:p>
          <a:p>
            <a:r>
              <a:rPr lang="pt-BR" sz="2400" dirty="0" smtClean="0">
                <a:latin typeface="+mj-lt"/>
              </a:rPr>
              <a:t>Os alunos irão: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dirty="0" smtClean="0">
                <a:latin typeface="+mj-lt"/>
              </a:rPr>
              <a:t>Entender o conceito de número natural e aprender as habilidades básicas de cálculo apropriadas</a:t>
            </a:r>
            <a:endParaRPr lang="es-CL" sz="2400" dirty="0">
              <a:latin typeface="+mj-lt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990742" y="2438400"/>
            <a:ext cx="3000858" cy="120032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+mj-lt"/>
              </a:rPr>
              <a:t>Aspectos centrais do ensino da matemática no 1º e 2 º ano </a:t>
            </a:r>
            <a:endParaRPr lang="es-CL" sz="2400" dirty="0">
              <a:latin typeface="+mj-lt"/>
            </a:endParaRPr>
          </a:p>
        </p:txBody>
      </p:sp>
      <p:cxnSp>
        <p:nvCxnSpPr>
          <p:cNvPr id="11" name="Conector de seta reta 10"/>
          <p:cNvCxnSpPr/>
          <p:nvPr/>
        </p:nvCxnSpPr>
        <p:spPr>
          <a:xfrm>
            <a:off x="5229736" y="3044293"/>
            <a:ext cx="58674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6203788" y="371101"/>
            <a:ext cx="2635412" cy="15696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+mj-lt"/>
              </a:rPr>
              <a:t>MATEMÁTICA</a:t>
            </a:r>
          </a:p>
          <a:p>
            <a:r>
              <a:rPr lang="pt-BR" sz="2400" dirty="0" smtClean="0">
                <a:latin typeface="+mj-lt"/>
              </a:rPr>
              <a:t>Visão geral do ensino da disciplina na educação básica</a:t>
            </a:r>
            <a:endParaRPr lang="es-CL" sz="2400" dirty="0">
              <a:latin typeface="+mj-lt"/>
            </a:endParaRPr>
          </a:p>
        </p:txBody>
      </p:sp>
      <p:cxnSp>
        <p:nvCxnSpPr>
          <p:cNvPr id="13" name="Conector de seta reta 12"/>
          <p:cNvCxnSpPr/>
          <p:nvPr/>
        </p:nvCxnSpPr>
        <p:spPr>
          <a:xfrm>
            <a:off x="5311054" y="990600"/>
            <a:ext cx="58674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142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7293</TotalTime>
  <Words>1204</Words>
  <Application>Microsoft Office PowerPoint</Application>
  <PresentationFormat>Apresentação na tela (4:3)</PresentationFormat>
  <Paragraphs>132</Paragraphs>
  <Slides>22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Mediano</vt:lpstr>
      <vt:lpstr>Análise Internacional Comparada de Políticas Curriculares</vt:lpstr>
      <vt:lpstr>Perguntas da Pesquisa</vt:lpstr>
      <vt:lpstr>Países analisados</vt:lpstr>
      <vt:lpstr>Política curricular</vt:lpstr>
      <vt:lpstr>O que ensinar?</vt:lpstr>
      <vt:lpstr>Exemplo: Portugal </vt:lpstr>
      <vt:lpstr>Apresentação do PowerPoint</vt:lpstr>
      <vt:lpstr>Exemplo: Finlândia</vt:lpstr>
      <vt:lpstr>Apresentação do PowerPoint</vt:lpstr>
      <vt:lpstr>Apresentação do PowerPoint</vt:lpstr>
      <vt:lpstr>Apresentação do PowerPoint</vt:lpstr>
      <vt:lpstr>Como ensinar?</vt:lpstr>
      <vt:lpstr>Cuba</vt:lpstr>
      <vt:lpstr>Apresentação do PowerPoint</vt:lpstr>
      <vt:lpstr>Apresentação do PowerPoint</vt:lpstr>
      <vt:lpstr>Apresentação do PowerPoint</vt:lpstr>
      <vt:lpstr>Modelos de política curricular</vt:lpstr>
      <vt:lpstr> Análise dos modelos </vt:lpstr>
      <vt:lpstr>Análise dos modelos</vt:lpstr>
      <vt:lpstr>Debate nacional</vt:lpstr>
      <vt:lpstr>Debate nacional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Exame Nacional para Ingresso na Carreira Docente</dc:title>
  <dc:creator>Paula Louzano</dc:creator>
  <cp:lastModifiedBy>Mirella Kobayashi Suzuki</cp:lastModifiedBy>
  <cp:revision>856</cp:revision>
  <dcterms:created xsi:type="dcterms:W3CDTF">2009-05-03T21:47:03Z</dcterms:created>
  <dcterms:modified xsi:type="dcterms:W3CDTF">2014-06-03T16:16:40Z</dcterms:modified>
</cp:coreProperties>
</file>