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notesMasterIdLst>
    <p:notesMasterId r:id="rId15"/>
  </p:notesMasterIdLst>
  <p:handoutMasterIdLst>
    <p:handoutMasterId r:id="rId16"/>
  </p:handoutMasterIdLst>
  <p:sldIdLst>
    <p:sldId id="265" r:id="rId2"/>
    <p:sldId id="422" r:id="rId3"/>
    <p:sldId id="419" r:id="rId4"/>
    <p:sldId id="423" r:id="rId5"/>
    <p:sldId id="404" r:id="rId6"/>
    <p:sldId id="414" r:id="rId7"/>
    <p:sldId id="424" r:id="rId8"/>
    <p:sldId id="416" r:id="rId9"/>
    <p:sldId id="417" r:id="rId10"/>
    <p:sldId id="412" r:id="rId11"/>
    <p:sldId id="418" r:id="rId12"/>
    <p:sldId id="409" r:id="rId13"/>
    <p:sldId id="426" r:id="rId14"/>
  </p:sldIdLst>
  <p:sldSz cx="9144000" cy="6858000" type="screen4x3"/>
  <p:notesSz cx="6797675" cy="99266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 snapToObjects="1">
      <p:cViewPr>
        <p:scale>
          <a:sx n="80" d="100"/>
          <a:sy n="8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5398EF9-1ECA-4F88-875B-5688F4EF1F2F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0E057A2-5005-4076-B9F2-4B59295798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6134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9BB7186-2F91-4184-B3C5-2645D51E5B87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012A9C0-6A82-4368-8038-428BF1CA87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286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29EE368-FC11-430D-9514-4605BBCB696C}" type="slidenum">
              <a:rPr lang="pt-BR" smtClean="0"/>
              <a:pPr>
                <a:defRPr/>
              </a:pPr>
              <a:t>1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baseline="0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12A9C0-6A82-4368-8038-428BF1CA87D2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57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12A9C0-6A82-4368-8038-428BF1CA87D2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4826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12A9C0-6A82-4368-8038-428BF1CA87D2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6799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12A9C0-6A82-4368-8038-428BF1CA87D2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1919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12A9C0-6A82-4368-8038-428BF1CA87D2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4762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12A9C0-6A82-4368-8038-428BF1CA87D2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766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12A9C0-6A82-4368-8038-428BF1CA87D2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766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28A1BE-274E-4F54-9E14-DDE5DAFF2E9F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F2386-C3EF-46D5-A418-8B56C1947B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F2D49-5891-47A9-B173-9E5BB2EF547D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89436-3F6B-495E-B610-9E776D91A2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90ABB-7FD7-4A77-838B-8EAF1EE3ACF1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498F-53CA-419C-8285-BFC51489504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45D10-7395-4C75-8DC9-189673631179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84E5A-6FE3-428F-B841-728A37F9A99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7132E-8CA2-4F07-9366-58480EC54461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0507D-58CD-40A2-A5C6-E6C1ECEA1C9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DB9A-E3F2-4000-9BBD-D074AD3707D7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5AD962-7202-4C49-9B20-7737CD711B9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9B5DBD-7B5B-41F4-8B3B-7B7EFB6E1455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0A4019-0AA9-4E0E-98FC-038FBEF9C3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4A362-3B9E-4D64-A232-172046FB1D89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4E1E1-2B4E-4713-A465-C5729BB8447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1B49E-21F5-40BE-8D7E-DC5CBA649EF7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6901A-C790-47C3-9247-030581633BD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1A46F-E01D-45FC-9B45-614E22C9EBBA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E1FC4-7327-4F4D-8E0D-B04A913DB68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E8B3A-BCDB-47C1-96BC-9C6A4D4BC393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2AD14-5E97-454F-A081-F016D3C77B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C23E78-B94C-4F48-A4F7-2D8C328212FF}" type="datetimeFigureOut">
              <a:rPr lang="pt-BR"/>
              <a:pPr>
                <a:defRPr/>
              </a:pPr>
              <a:t>3/6/2014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86DCECB-1238-4FD1-8731-3E7B41CF387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3" r:id="rId2"/>
    <p:sldLayoutId id="2147483942" r:id="rId3"/>
    <p:sldLayoutId id="2147483941" r:id="rId4"/>
    <p:sldLayoutId id="2147483940" r:id="rId5"/>
    <p:sldLayoutId id="2147483939" r:id="rId6"/>
    <p:sldLayoutId id="2147483938" r:id="rId7"/>
    <p:sldLayoutId id="2147483937" r:id="rId8"/>
    <p:sldLayoutId id="2147483936" r:id="rId9"/>
    <p:sldLayoutId id="2147483935" r:id="rId10"/>
    <p:sldLayoutId id="21474839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_Ato2011-2014/2013/Lei/L12796.htm#art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lanalto.gov.br/ccivil_03/leis/2003/L10.793.htm#art26&#167;3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0800" y="100013"/>
            <a:ext cx="91646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22288" y="13414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z="3200" dirty="0">
                <a:solidFill>
                  <a:schemeClr val="bg1"/>
                </a:solidFill>
                <a:latin typeface="+mn-lt"/>
              </a:rPr>
              <a:t>MINISTÉRIO DA EDUCAÇÃO</a:t>
            </a:r>
            <a:br>
              <a:rPr lang="pt-BR" sz="3200" dirty="0">
                <a:solidFill>
                  <a:schemeClr val="bg1"/>
                </a:solidFill>
                <a:latin typeface="+mn-lt"/>
              </a:rPr>
            </a:br>
            <a:r>
              <a:rPr lang="pt-BR" sz="3200" dirty="0">
                <a:solidFill>
                  <a:schemeClr val="bg1"/>
                </a:solidFill>
                <a:latin typeface="+mn-lt"/>
              </a:rPr>
              <a:t>  SECRETARIA DE EDUCAÇÃO </a:t>
            </a: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BÁSICA</a:t>
            </a:r>
            <a:br>
              <a:rPr lang="pt-BR" sz="3200" dirty="0" smtClean="0">
                <a:solidFill>
                  <a:schemeClr val="bg1"/>
                </a:solidFill>
                <a:latin typeface="+mn-lt"/>
              </a:rPr>
            </a:br>
            <a:r>
              <a:rPr lang="pt-BR" sz="3200" dirty="0" smtClean="0">
                <a:solidFill>
                  <a:schemeClr val="bg1"/>
                </a:solidFill>
                <a:latin typeface="+mn-lt"/>
              </a:rPr>
              <a:t>Diretoria de Currículos e Educação Integral</a:t>
            </a:r>
            <a:r>
              <a:rPr lang="pt-BR" sz="3200" dirty="0"/>
              <a:t/>
            </a:r>
            <a:br>
              <a:rPr lang="pt-BR" sz="3200" dirty="0"/>
            </a:br>
            <a:endParaRPr lang="pt-BR" sz="3200" dirty="0" smtClean="0"/>
          </a:p>
        </p:txBody>
      </p:sp>
      <p:sp>
        <p:nvSpPr>
          <p:cNvPr id="4" name="Retângulo 3"/>
          <p:cNvSpPr/>
          <p:nvPr/>
        </p:nvSpPr>
        <p:spPr>
          <a:xfrm>
            <a:off x="522288" y="2708275"/>
            <a:ext cx="8229600" cy="34901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spcBef>
                <a:spcPct val="20000"/>
              </a:spcBef>
              <a:buClr>
                <a:srgbClr val="FFCC00"/>
              </a:buClr>
              <a:buSzPct val="70000"/>
              <a:defRPr/>
            </a:pPr>
            <a:r>
              <a:rPr lang="pt-BR" sz="44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Audiência Pública:</a:t>
            </a:r>
          </a:p>
          <a:p>
            <a:pPr marL="342900" indent="-342900" algn="ctr">
              <a:spcBef>
                <a:spcPct val="20000"/>
              </a:spcBef>
              <a:buClr>
                <a:srgbClr val="FFCC00"/>
              </a:buClr>
              <a:buSzPct val="70000"/>
              <a:defRPr/>
            </a:pPr>
            <a:r>
              <a:rPr lang="pt-BR" sz="4400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“Proposta de uma base nacional comum para o Ensino Básico do Brasil”</a:t>
            </a:r>
            <a:endParaRPr lang="pt-BR" sz="440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  <a:p>
            <a:endParaRPr lang="pt-BR" dirty="0" smtClean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  <a:p>
            <a:r>
              <a:rPr lang="pt-BR" dirty="0" smtClean="0">
                <a:solidFill>
                  <a:schemeClr val="bg1"/>
                </a:solidFill>
                <a:latin typeface="+mn-lt"/>
                <a:ea typeface="+mj-ea"/>
                <a:cs typeface="+mj-cs"/>
              </a:rPr>
              <a:t>03/06/2014</a:t>
            </a:r>
            <a:endParaRPr lang="pt-BR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pic>
        <p:nvPicPr>
          <p:cNvPr id="15364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64088" y="5978526"/>
            <a:ext cx="3387800" cy="853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95536" y="1196752"/>
            <a:ext cx="84249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/>
              <a:t>Currículo</a:t>
            </a:r>
            <a:r>
              <a:rPr lang="pt-BR" dirty="0"/>
              <a:t> </a:t>
            </a:r>
            <a:r>
              <a:rPr lang="pt-BR" sz="2400" dirty="0" smtClean="0"/>
              <a:t>compreendido como:</a:t>
            </a:r>
          </a:p>
          <a:p>
            <a:pPr marL="285750" indent="-285750">
              <a:buFontTx/>
              <a:buChar char="-"/>
            </a:pPr>
            <a:r>
              <a:rPr lang="pt-BR" sz="2000" dirty="0" smtClean="0"/>
              <a:t>as </a:t>
            </a:r>
            <a:r>
              <a:rPr lang="pt-BR" sz="2000" dirty="0">
                <a:solidFill>
                  <a:srgbClr val="FF0000"/>
                </a:solidFill>
              </a:rPr>
              <a:t>experiências escolares </a:t>
            </a:r>
            <a:r>
              <a:rPr lang="pt-BR" sz="2000" dirty="0"/>
              <a:t>que </a:t>
            </a:r>
            <a:r>
              <a:rPr lang="pt-BR" sz="2000" dirty="0" smtClean="0"/>
              <a:t>se </a:t>
            </a:r>
            <a:r>
              <a:rPr lang="pt-BR" sz="2000" dirty="0"/>
              <a:t>desdobram em torno do </a:t>
            </a:r>
            <a:r>
              <a:rPr lang="pt-BR" sz="2000" dirty="0" smtClean="0"/>
              <a:t>conhecimento</a:t>
            </a:r>
            <a:r>
              <a:rPr lang="pt-BR" sz="2000" dirty="0"/>
              <a:t>, em meio às relações sociais </a:t>
            </a:r>
            <a:r>
              <a:rPr lang="pt-BR" sz="2000" dirty="0" smtClean="0"/>
              <a:t>nos </a:t>
            </a:r>
            <a:r>
              <a:rPr lang="pt-BR" sz="2000" dirty="0"/>
              <a:t>espaços </a:t>
            </a:r>
            <a:r>
              <a:rPr lang="pt-BR" sz="2000" dirty="0" smtClean="0"/>
              <a:t>institucionais</a:t>
            </a:r>
            <a:r>
              <a:rPr lang="pt-BR" sz="2000" dirty="0"/>
              <a:t>, </a:t>
            </a:r>
            <a:r>
              <a:rPr lang="pt-BR" sz="2000" dirty="0" smtClean="0"/>
              <a:t>afetando a construção das identidades </a:t>
            </a:r>
            <a:r>
              <a:rPr lang="pt-BR" sz="2000" dirty="0"/>
              <a:t>dos </a:t>
            </a:r>
            <a:r>
              <a:rPr lang="pt-BR" sz="2000" dirty="0" smtClean="0"/>
              <a:t>estudantes.</a:t>
            </a:r>
          </a:p>
          <a:p>
            <a:r>
              <a:rPr lang="pt-BR" sz="2000" dirty="0" smtClean="0"/>
              <a:t> </a:t>
            </a:r>
          </a:p>
          <a:p>
            <a:pPr marL="285750" indent="-285750">
              <a:buFontTx/>
              <a:buChar char="-"/>
            </a:pPr>
            <a:r>
              <a:rPr lang="pt-BR" sz="2000" dirty="0" smtClean="0"/>
              <a:t>conjunto </a:t>
            </a:r>
            <a:r>
              <a:rPr lang="pt-BR" sz="2000" dirty="0"/>
              <a:t>de </a:t>
            </a:r>
            <a:r>
              <a:rPr lang="pt-BR" sz="2000" dirty="0">
                <a:solidFill>
                  <a:srgbClr val="FF0000"/>
                </a:solidFill>
              </a:rPr>
              <a:t>esforços pedagógicos promovidos na escola</a:t>
            </a:r>
            <a:r>
              <a:rPr lang="pt-BR" sz="2000" dirty="0"/>
              <a:t>, com  </a:t>
            </a:r>
            <a:r>
              <a:rPr lang="pt-BR" sz="2000" dirty="0" smtClean="0"/>
              <a:t>o propósito </a:t>
            </a:r>
            <a:r>
              <a:rPr lang="pt-BR" sz="2000" dirty="0"/>
              <a:t>de organizar e tornar efetivo o processo educativo (Moreira e </a:t>
            </a:r>
            <a:r>
              <a:rPr lang="pt-BR" sz="2000" dirty="0" err="1"/>
              <a:t>Candau</a:t>
            </a:r>
            <a:r>
              <a:rPr lang="pt-BR" sz="2000" dirty="0"/>
              <a:t>, 2006</a:t>
            </a:r>
            <a:r>
              <a:rPr lang="pt-BR" sz="2000" dirty="0" smtClean="0"/>
              <a:t>).</a:t>
            </a:r>
          </a:p>
          <a:p>
            <a:endParaRPr lang="pt-BR" sz="2000" dirty="0" smtClean="0"/>
          </a:p>
          <a:p>
            <a:pPr marL="342900" indent="-342900">
              <a:buFontTx/>
              <a:buChar char="-"/>
            </a:pPr>
            <a:r>
              <a:rPr lang="pt-BR" sz="2000" dirty="0" smtClean="0"/>
              <a:t>Fruto de uma seleção e produção de saberes – um campo conflituoso de embates de concepções de cultura, conhecimento, aprendizagem.</a:t>
            </a:r>
          </a:p>
          <a:p>
            <a:endParaRPr lang="pt-BR" sz="2000" dirty="0" smtClean="0"/>
          </a:p>
          <a:p>
            <a:r>
              <a:rPr lang="pt-BR" sz="2000" dirty="0" smtClean="0"/>
              <a:t> - um </a:t>
            </a:r>
            <a:r>
              <a:rPr lang="pt-BR" sz="2000" dirty="0"/>
              <a:t>instrumento político, cultural e científico formulado com base em uma </a:t>
            </a:r>
            <a:r>
              <a:rPr lang="pt-BR" sz="2000" dirty="0" smtClean="0">
                <a:solidFill>
                  <a:srgbClr val="FF0000"/>
                </a:solidFill>
              </a:rPr>
              <a:t>construção coletiva</a:t>
            </a:r>
            <a:r>
              <a:rPr lang="pt-BR" sz="2000" dirty="0"/>
              <a:t> </a:t>
            </a:r>
            <a:r>
              <a:rPr lang="pt-BR" sz="2000" dirty="0" smtClean="0"/>
              <a:t>(Diretrizes Curriculares Gerais para a Educação Básica, 2013).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809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55576" y="1484784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611560" y="1052736"/>
            <a:ext cx="792088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4- Algumas políticas educativas em ação na SEB com foco nas questões curriculares</a:t>
            </a:r>
          </a:p>
          <a:p>
            <a:endParaRPr lang="pt-BR" dirty="0" smtClean="0"/>
          </a:p>
          <a:p>
            <a:r>
              <a:rPr lang="pt-BR" b="1" dirty="0" smtClean="0"/>
              <a:t>(</a:t>
            </a:r>
            <a:r>
              <a:rPr lang="pt-BR" b="1" dirty="0"/>
              <a:t>R</a:t>
            </a:r>
            <a:r>
              <a:rPr lang="pt-BR" b="1" dirty="0" smtClean="0"/>
              <a:t>e) Estruturação Curricular </a:t>
            </a:r>
          </a:p>
          <a:p>
            <a:r>
              <a:rPr lang="pt-BR" dirty="0"/>
              <a:t>Política de Educação Integral – induzida pelo Programa Mais Educação para ampliar a jornada escolar e </a:t>
            </a:r>
            <a:r>
              <a:rPr lang="pt-BR" dirty="0" smtClean="0"/>
              <a:t>(</a:t>
            </a:r>
            <a:r>
              <a:rPr lang="pt-BR" dirty="0" err="1" smtClean="0"/>
              <a:t>re</a:t>
            </a:r>
            <a:r>
              <a:rPr lang="pt-BR" dirty="0" smtClean="0"/>
              <a:t>)estruturação </a:t>
            </a:r>
            <a:r>
              <a:rPr lang="pt-BR" dirty="0"/>
              <a:t>curricular na perspectiva da Educação Integral Integrada na escola contemporânea</a:t>
            </a:r>
            <a:r>
              <a:rPr lang="pt-BR" dirty="0" smtClean="0"/>
              <a:t>.</a:t>
            </a:r>
          </a:p>
          <a:p>
            <a:endParaRPr lang="pt-BR" dirty="0"/>
          </a:p>
          <a:p>
            <a:r>
              <a:rPr lang="pt-BR" dirty="0" smtClean="0"/>
              <a:t>Ensino Médio Inovador – apoio na reestruturação </a:t>
            </a:r>
            <a:r>
              <a:rPr lang="pt-BR" dirty="0"/>
              <a:t>curricular </a:t>
            </a:r>
            <a:r>
              <a:rPr lang="pt-BR" dirty="0" smtClean="0"/>
              <a:t>que articula de forma integrada as </a:t>
            </a:r>
            <a:r>
              <a:rPr lang="pt-BR" dirty="0"/>
              <a:t>dimensões do trabalho, da ciência, da cultura e da tecnologia, contemplando as diversas áreas do conhecimento </a:t>
            </a:r>
            <a:endParaRPr lang="pt-BR" dirty="0" smtClean="0"/>
          </a:p>
          <a:p>
            <a:endParaRPr lang="pt-BR" dirty="0"/>
          </a:p>
          <a:p>
            <a:r>
              <a:rPr lang="pt-BR" b="1" dirty="0" smtClean="0"/>
              <a:t>Formação continuada para a docência na Educação Básica  </a:t>
            </a:r>
          </a:p>
          <a:p>
            <a:r>
              <a:rPr lang="pt-BR" dirty="0"/>
              <a:t>Pacto Nacional pela Alfabetização na Idade Certa </a:t>
            </a:r>
            <a:endParaRPr lang="pt-BR" dirty="0" smtClean="0"/>
          </a:p>
          <a:p>
            <a:r>
              <a:rPr lang="pt-BR" dirty="0" smtClean="0"/>
              <a:t>Pacto </a:t>
            </a:r>
            <a:r>
              <a:rPr lang="pt-BR" dirty="0"/>
              <a:t>Nacional pelo Fortalecimento do Ensino Médio</a:t>
            </a:r>
          </a:p>
          <a:p>
            <a:endParaRPr lang="pt-BR" dirty="0" smtClean="0"/>
          </a:p>
          <a:p>
            <a:r>
              <a:rPr lang="pt-BR" b="1" dirty="0"/>
              <a:t>Livros e materiais para escolas, estudantes e professores </a:t>
            </a:r>
            <a:r>
              <a:rPr lang="pt-BR" dirty="0"/>
              <a:t/>
            </a:r>
            <a:br>
              <a:rPr lang="pt-BR" dirty="0"/>
            </a:br>
            <a:r>
              <a:rPr lang="pt-BR" dirty="0" smtClean="0"/>
              <a:t>Programa Nacional do Livro Didático- PNLD</a:t>
            </a:r>
          </a:p>
          <a:p>
            <a:r>
              <a:rPr lang="pt-BR" dirty="0"/>
              <a:t>Programa Nacional Biblioteca da </a:t>
            </a:r>
            <a:r>
              <a:rPr lang="pt-BR" dirty="0" smtClean="0"/>
              <a:t>Escola- PNBE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810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55576" y="1484784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95536" y="1052736"/>
            <a:ext cx="8280920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5</a:t>
            </a:r>
            <a:r>
              <a:rPr lang="pt-BR" sz="2800" dirty="0" smtClean="0"/>
              <a:t>- Processo de construção da base  </a:t>
            </a:r>
            <a:r>
              <a:rPr lang="pt-BR" sz="2800" dirty="0"/>
              <a:t>n</a:t>
            </a:r>
            <a:r>
              <a:rPr lang="pt-BR" sz="2800" dirty="0" smtClean="0"/>
              <a:t>acional comum – em curso</a:t>
            </a:r>
          </a:p>
          <a:p>
            <a:endParaRPr lang="pt-BR" dirty="0"/>
          </a:p>
          <a:p>
            <a:r>
              <a:rPr lang="pt-BR" dirty="0" smtClean="0"/>
              <a:t>I </a:t>
            </a:r>
            <a:r>
              <a:rPr lang="pt-BR" dirty="0"/>
              <a:t>SEMINÁRIO NACIONAL: CURRÍCULO EM MOVIMENTO – Perspectivas Atuais </a:t>
            </a:r>
            <a:r>
              <a:rPr lang="pt-BR" dirty="0" smtClean="0"/>
              <a:t> - Belo </a:t>
            </a:r>
            <a:r>
              <a:rPr lang="pt-BR" dirty="0"/>
              <a:t>Horizonte, novembro de </a:t>
            </a:r>
            <a:r>
              <a:rPr lang="pt-BR" dirty="0" smtClean="0"/>
              <a:t>2010</a:t>
            </a:r>
          </a:p>
          <a:p>
            <a:endParaRPr lang="pt-BR" dirty="0"/>
          </a:p>
          <a:p>
            <a:r>
              <a:rPr lang="pt-BR" dirty="0"/>
              <a:t>Elementos Conceituais para a Construção dos Direitos de Aprendizagem  e de Desenvolvimento para o Ciclo de Alfabetização (1o a 3o anos do Ensino Fundamental</a:t>
            </a:r>
            <a:r>
              <a:rPr lang="pt-BR" dirty="0" smtClean="0"/>
              <a:t>) em </a:t>
            </a:r>
            <a:r>
              <a:rPr lang="pt-BR" dirty="0"/>
              <a:t>dezembro de </a:t>
            </a:r>
            <a:r>
              <a:rPr lang="pt-BR" dirty="0" smtClean="0"/>
              <a:t>2012</a:t>
            </a:r>
            <a:endParaRPr lang="pt-BR" dirty="0"/>
          </a:p>
          <a:p>
            <a:endParaRPr lang="pt-BR" dirty="0"/>
          </a:p>
          <a:p>
            <a:r>
              <a:rPr lang="pt-BR" dirty="0"/>
              <a:t>Criação de Grupo de Trabalho para a construção dos Direitos a Aprendizagem e ao Desenvolvimento para o Ensino Médio em outubro de </a:t>
            </a:r>
            <a:r>
              <a:rPr lang="pt-BR" dirty="0" smtClean="0"/>
              <a:t>2012</a:t>
            </a:r>
          </a:p>
          <a:p>
            <a:endParaRPr lang="pt-BR" dirty="0"/>
          </a:p>
          <a:p>
            <a:r>
              <a:rPr lang="pt-BR" dirty="0"/>
              <a:t>Junho de 2013 - Ampliação do Grupo de Trabalho - inclui o Ensino Fundamental - participação de professores/pesquisadores das Universidades e de Educação Básica de todos os componentes curriculares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918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55576" y="1484784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395536" y="1052736"/>
            <a:ext cx="82809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5</a:t>
            </a:r>
            <a:r>
              <a:rPr lang="pt-BR" sz="2800" dirty="0" smtClean="0"/>
              <a:t>- Processo de construção da base  </a:t>
            </a:r>
            <a:r>
              <a:rPr lang="pt-BR" sz="2800" dirty="0"/>
              <a:t>n</a:t>
            </a:r>
            <a:r>
              <a:rPr lang="pt-BR" sz="2800" dirty="0" smtClean="0"/>
              <a:t>acional comum – em curso</a:t>
            </a:r>
          </a:p>
          <a:p>
            <a:endParaRPr lang="pt-BR" dirty="0"/>
          </a:p>
          <a:p>
            <a:endParaRPr lang="pt-BR" sz="2000" dirty="0"/>
          </a:p>
          <a:p>
            <a:r>
              <a:rPr lang="pt-BR" sz="2000" dirty="0"/>
              <a:t>Maio de 2014 - Conclusão da primeira versão preliminar do documento </a:t>
            </a:r>
            <a:r>
              <a:rPr lang="pt-BR" sz="2000" dirty="0" smtClean="0"/>
              <a:t>“ Direitos </a:t>
            </a:r>
            <a:r>
              <a:rPr lang="pt-BR" sz="2000" dirty="0"/>
              <a:t>a Aprendizagem e ao Desenvolvimento para o Ensino Fundamental e Ensino Médio: proposta de discussão para a Base Nacional </a:t>
            </a:r>
            <a:r>
              <a:rPr lang="pt-BR" sz="2000" dirty="0" smtClean="0"/>
              <a:t>Comum”.</a:t>
            </a:r>
            <a:r>
              <a:rPr lang="pt-BR" sz="2000" dirty="0"/>
              <a:t> </a:t>
            </a:r>
            <a:endParaRPr lang="pt-BR" sz="2000" dirty="0" smtClean="0"/>
          </a:p>
          <a:p>
            <a:endParaRPr lang="pt-BR" sz="2000" dirty="0" smtClean="0"/>
          </a:p>
          <a:p>
            <a:pPr marL="285750" indent="-285750">
              <a:buFontTx/>
              <a:buChar char="-"/>
            </a:pPr>
            <a:r>
              <a:rPr lang="pt-BR" sz="2000" dirty="0"/>
              <a:t>Foco nas áreas de conhecimento: Linguagem, Matemática, Ciências da Natureza e Ciências Humanas e desdobradas nos componentes curriculares</a:t>
            </a:r>
          </a:p>
          <a:p>
            <a:pPr marL="285750" indent="-285750">
              <a:buFontTx/>
              <a:buChar char="-"/>
            </a:pPr>
            <a:endParaRPr lang="pt-BR" sz="2000" dirty="0"/>
          </a:p>
          <a:p>
            <a:pPr marL="285750" indent="-285750">
              <a:buFontTx/>
              <a:buChar char="-"/>
            </a:pPr>
            <a:r>
              <a:rPr lang="pt-BR" sz="2000" dirty="0"/>
              <a:t>Secretaria de Educação Básica – está organizando uma metodologia de consulta a partir dos princípios da gestão democrática e do regime de colaboração para ampla discussão</a:t>
            </a:r>
            <a:r>
              <a:rPr lang="pt-BR" sz="2000" dirty="0" smtClean="0"/>
              <a:t>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038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55576" y="1484784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Construção da Proposta  de uma base nacional comum para a Educação Básica</a:t>
            </a:r>
            <a:endParaRPr lang="pt-BR" dirty="0"/>
          </a:p>
        </p:txBody>
      </p:sp>
      <p:sp>
        <p:nvSpPr>
          <p:cNvPr id="4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pt-BR" sz="2800" b="1" dirty="0">
                <a:latin typeface="Arial" charset="0"/>
                <a:ea typeface="ＭＳ Ｐゴシック" pitchFamily="34" charset="-128"/>
              </a:rPr>
              <a:t>1</a:t>
            </a:r>
            <a:r>
              <a:rPr lang="pt-BR" sz="2800" b="1" dirty="0" smtClean="0">
                <a:latin typeface="Arial" charset="0"/>
                <a:ea typeface="ＭＳ Ｐゴシック" pitchFamily="34" charset="-128"/>
              </a:rPr>
              <a:t>- Responsabilidade do MEC pela proposição da base nacional comum - Lei </a:t>
            </a:r>
            <a:r>
              <a:rPr lang="pt-BR" sz="2800" b="1" dirty="0">
                <a:latin typeface="Arial" charset="0"/>
                <a:ea typeface="ＭＳ Ｐゴシック" pitchFamily="34" charset="-128"/>
              </a:rPr>
              <a:t>9394/96:</a:t>
            </a:r>
            <a:endParaRPr lang="pt-BR" sz="2800" dirty="0"/>
          </a:p>
          <a:p>
            <a:pPr>
              <a:defRPr/>
            </a:pPr>
            <a:r>
              <a:rPr lang="pt-BR" sz="2800" dirty="0"/>
              <a:t>Art. 8º A União, os Estados, o Distrito Federal e os Municípios organizarão, em regime de colaboração, os respectivos sistemas de ensino.</a:t>
            </a:r>
          </a:p>
          <a:p>
            <a:pPr marL="0" indent="0">
              <a:buFont typeface="Arial" charset="0"/>
              <a:buNone/>
              <a:defRPr/>
            </a:pPr>
            <a:r>
              <a:rPr lang="pt-BR" sz="2800" dirty="0"/>
              <a:t> </a:t>
            </a:r>
          </a:p>
          <a:p>
            <a:pPr>
              <a:defRPr/>
            </a:pPr>
            <a:r>
              <a:rPr lang="pt-BR" sz="2800" dirty="0"/>
              <a:t>§ 1º Caberá à União a coordenação da política nacional de educação, articulando os diferentes níveis e sistemas e exercendo função normativa, redistributiva e supletiva em relação às demais instâncias educacionais.</a:t>
            </a:r>
            <a:endParaRPr lang="pt-BR" sz="28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345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55576" y="1484784"/>
            <a:ext cx="777686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2</a:t>
            </a:r>
            <a:r>
              <a:rPr lang="pt-BR" sz="3200" b="1" dirty="0" smtClean="0"/>
              <a:t>- Bases legais</a:t>
            </a:r>
          </a:p>
          <a:p>
            <a:endParaRPr lang="pt-BR" b="1" dirty="0"/>
          </a:p>
          <a:p>
            <a:pPr marL="285750" indent="-285750">
              <a:buFontTx/>
              <a:buChar char="-"/>
            </a:pPr>
            <a:r>
              <a:rPr lang="pt-BR" sz="2400" b="1" dirty="0" smtClean="0"/>
              <a:t>Constituição da República Federativa do Brasil  de 1988 </a:t>
            </a:r>
          </a:p>
          <a:p>
            <a:pPr marL="285750" indent="-285750">
              <a:buFontTx/>
              <a:buChar char="-"/>
            </a:pPr>
            <a:endParaRPr lang="pt-BR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/>
          </a:p>
          <a:p>
            <a:r>
              <a:rPr lang="pt-BR" sz="2400" dirty="0"/>
              <a:t>Art. 205. A educação, direito de todos e dever do Estado e da família, será promovida e incentivada com a colaboração da sociedade, visando ao pleno desenvolvimento da pessoa, seu preparo para o exercício da cidadania e sua qualificação para o trabalho.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783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55576" y="1484784"/>
            <a:ext cx="777686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2</a:t>
            </a:r>
            <a:r>
              <a:rPr lang="pt-BR" sz="3200" b="1" dirty="0" smtClean="0"/>
              <a:t>- Bases legais</a:t>
            </a:r>
          </a:p>
          <a:p>
            <a:endParaRPr lang="pt-BR" b="1" dirty="0"/>
          </a:p>
          <a:p>
            <a:pPr marL="285750" indent="-285750">
              <a:buFontTx/>
              <a:buChar char="-"/>
            </a:pPr>
            <a:r>
              <a:rPr lang="pt-BR" sz="2400" b="1" dirty="0" smtClean="0"/>
              <a:t>Lei de Diretrizes e Bases da Educação Nacional – n. 9394/96</a:t>
            </a:r>
          </a:p>
          <a:p>
            <a:endParaRPr lang="pt-BR" b="1" dirty="0" smtClean="0"/>
          </a:p>
          <a:p>
            <a:endParaRPr lang="pt-BR" dirty="0" smtClean="0"/>
          </a:p>
          <a:p>
            <a:r>
              <a:rPr lang="pt-BR" dirty="0" smtClean="0"/>
              <a:t>“Art</a:t>
            </a:r>
            <a:r>
              <a:rPr lang="pt-BR" dirty="0"/>
              <a:t>. 26.  Os currículos da educação infantil, do ensino fundamental e do ensino médio devem ter </a:t>
            </a:r>
            <a:r>
              <a:rPr lang="pt-BR" dirty="0">
                <a:solidFill>
                  <a:srgbClr val="FF0000"/>
                </a:solidFill>
              </a:rPr>
              <a:t>base nacional comum</a:t>
            </a:r>
            <a:r>
              <a:rPr lang="pt-BR" dirty="0"/>
              <a:t>, a ser complementada, em cada sistema de ensino e em cada estabelecimento escolar, por uma </a:t>
            </a:r>
            <a:r>
              <a:rPr lang="pt-BR" dirty="0">
                <a:solidFill>
                  <a:srgbClr val="FF0000"/>
                </a:solidFill>
              </a:rPr>
              <a:t>parte diversificada</a:t>
            </a:r>
            <a:r>
              <a:rPr lang="pt-BR" dirty="0"/>
              <a:t>, exigida pelas características regionais e locais da sociedade, da cultura, da economia e dos educandos.   </a:t>
            </a:r>
            <a:r>
              <a:rPr lang="pt-BR" dirty="0">
                <a:hlinkClick r:id="rId2"/>
              </a:rPr>
              <a:t>(Redação dada pela Lei nº 12.796, de 2013</a:t>
            </a:r>
            <a:r>
              <a:rPr lang="pt-BR" dirty="0" smtClean="0">
                <a:hlinkClick r:id="rId2"/>
              </a:rPr>
              <a:t>)</a:t>
            </a:r>
            <a:r>
              <a:rPr lang="pt-BR" dirty="0" smtClean="0"/>
              <a:t>”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845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539552" y="1196752"/>
            <a:ext cx="82809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 smtClean="0"/>
          </a:p>
          <a:p>
            <a:r>
              <a:rPr lang="pt-BR" dirty="0"/>
              <a:t>§ 1º Os </a:t>
            </a:r>
            <a:r>
              <a:rPr lang="pt-BR" dirty="0">
                <a:solidFill>
                  <a:srgbClr val="FF0000"/>
                </a:solidFill>
              </a:rPr>
              <a:t>currículos</a:t>
            </a:r>
            <a:r>
              <a:rPr lang="pt-BR" dirty="0"/>
              <a:t> a que se refere o </a:t>
            </a:r>
            <a:r>
              <a:rPr lang="pt-BR" i="1" dirty="0"/>
              <a:t>caput</a:t>
            </a:r>
            <a:r>
              <a:rPr lang="pt-BR" dirty="0"/>
              <a:t> devem abranger, </a:t>
            </a:r>
            <a:r>
              <a:rPr lang="pt-BR" dirty="0">
                <a:solidFill>
                  <a:srgbClr val="FF0000"/>
                </a:solidFill>
              </a:rPr>
              <a:t>obrigatoriamente: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 o estudo da língua portuguesa e da matemática,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 o conhecimento do mundo físico e natural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da realidade social e política, especialmente do </a:t>
            </a:r>
            <a:r>
              <a:rPr lang="pt-BR" dirty="0" smtClean="0"/>
              <a:t>Brasil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</a:t>
            </a:r>
            <a:r>
              <a:rPr lang="pt-BR" dirty="0" smtClean="0"/>
              <a:t> ensino da arte, especialmente em suas expressões regionais (</a:t>
            </a:r>
            <a:r>
              <a:rPr lang="pt-BR" dirty="0"/>
              <a:t>§ </a:t>
            </a:r>
            <a:r>
              <a:rPr lang="pt-BR" dirty="0" smtClean="0"/>
              <a:t>2</a:t>
            </a:r>
            <a:r>
              <a:rPr lang="pt-BR" dirty="0"/>
              <a:t>º</a:t>
            </a:r>
            <a:r>
              <a:rPr lang="pt-BR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a</a:t>
            </a:r>
            <a:r>
              <a:rPr lang="pt-BR" dirty="0" smtClean="0"/>
              <a:t> educação física, integrada à proposta pedagógica da escola </a:t>
            </a:r>
            <a:r>
              <a:rPr lang="pt-BR" dirty="0" smtClean="0">
                <a:hlinkClick r:id="rId3"/>
              </a:rPr>
              <a:t>(</a:t>
            </a:r>
            <a:r>
              <a:rPr lang="pt-BR" dirty="0"/>
              <a:t>§ 3</a:t>
            </a:r>
            <a:r>
              <a:rPr lang="pt-BR" u="sng" baseline="30000" dirty="0"/>
              <a:t>o</a:t>
            </a:r>
            <a:r>
              <a:rPr lang="pt-BR" dirty="0"/>
              <a:t> </a:t>
            </a:r>
            <a:r>
              <a:rPr lang="pt-BR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</a:t>
            </a:r>
            <a:r>
              <a:rPr lang="pt-BR" dirty="0" smtClean="0"/>
              <a:t> ensino da História do Brasil levará em conta as contribuições das diferentes culturas e etnias para a formação do povo brasileiro, especialmente das matrizes indígena, africana e </a:t>
            </a:r>
            <a:r>
              <a:rPr lang="pt-BR" dirty="0" err="1" smtClean="0"/>
              <a:t>européia</a:t>
            </a:r>
            <a:r>
              <a:rPr lang="pt-BR" dirty="0" smtClean="0"/>
              <a:t> </a:t>
            </a:r>
            <a:r>
              <a:rPr lang="pt-BR" dirty="0"/>
              <a:t>(§ </a:t>
            </a:r>
            <a:r>
              <a:rPr lang="pt-BR" dirty="0" smtClean="0"/>
              <a:t>4º e Art. 26-A)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o </a:t>
            </a:r>
            <a:r>
              <a:rPr lang="pt-BR" dirty="0"/>
              <a:t>ensino de pelo menos uma língua estrangeira </a:t>
            </a:r>
            <a:r>
              <a:rPr lang="pt-BR" dirty="0" smtClean="0"/>
              <a:t>moderna -  a cargo </a:t>
            </a:r>
            <a:r>
              <a:rPr lang="pt-BR" dirty="0"/>
              <a:t>da comunidade escolar, dentro das possibilidades da </a:t>
            </a:r>
            <a:r>
              <a:rPr lang="pt-BR" dirty="0" smtClean="0"/>
              <a:t>instituição(§ 5</a:t>
            </a:r>
            <a:r>
              <a:rPr lang="pt-BR" u="sng" baseline="30000" dirty="0" smtClean="0"/>
              <a:t>º</a:t>
            </a:r>
            <a:r>
              <a:rPr lang="pt-BR" u="sng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música deverá ser conteúdo obrigatório, mas não </a:t>
            </a:r>
            <a:r>
              <a:rPr lang="pt-BR" dirty="0" smtClean="0"/>
              <a:t>exclusivo (§ 6º)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o</a:t>
            </a:r>
            <a:r>
              <a:rPr lang="pt-BR" dirty="0" smtClean="0"/>
              <a:t> </a:t>
            </a:r>
            <a:r>
              <a:rPr lang="pt-BR" dirty="0"/>
              <a:t>ensino religioso, de matrícula </a:t>
            </a:r>
            <a:r>
              <a:rPr lang="pt-BR" dirty="0" smtClean="0"/>
              <a:t>facultativa (...) assegurado </a:t>
            </a:r>
            <a:r>
              <a:rPr lang="pt-BR" dirty="0"/>
              <a:t>o respeito à diversidade cultural religiosa do Brasil, vedadas quaisquer formas de proselitismo. </a:t>
            </a:r>
            <a:r>
              <a:rPr lang="pt-BR" dirty="0" smtClean="0"/>
              <a:t>(Art. 33) 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83857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55576" y="1196752"/>
            <a:ext cx="777686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Parte diversificada </a:t>
            </a:r>
            <a:r>
              <a:rPr lang="pt-BR" dirty="0" smtClean="0"/>
              <a:t>– prevê “estudo de características regionais e locais da sociedade, da cultura, da economia e da comunidade escolar. Perpassa todos os tempos e espaços curriculares constituintes do Ensino Fundamental e do Médio, independente do ciclo da vida no qual os sujeitos tenham acesso à escola (...) a base nacional comum e a parte diversificada não podem se constituir em dois blocos distintos, com disciplinas específicas para cada uma das partes”</a:t>
            </a:r>
            <a:r>
              <a:rPr lang="pt-BR" dirty="0"/>
              <a:t> (</a:t>
            </a:r>
            <a:r>
              <a:rPr lang="pt-BR" dirty="0" smtClean="0"/>
              <a:t>p.32, Diretrizes </a:t>
            </a:r>
            <a:r>
              <a:rPr lang="pt-BR" dirty="0"/>
              <a:t>Curriculares Nacionais </a:t>
            </a:r>
            <a:r>
              <a:rPr lang="pt-BR" dirty="0" smtClean="0"/>
              <a:t>Gerais da </a:t>
            </a:r>
            <a:r>
              <a:rPr lang="pt-BR" dirty="0"/>
              <a:t>Educação </a:t>
            </a:r>
            <a:r>
              <a:rPr lang="pt-BR" dirty="0" smtClean="0"/>
              <a:t>Básica, 2013) </a:t>
            </a:r>
            <a:endParaRPr lang="pt-BR" dirty="0"/>
          </a:p>
          <a:p>
            <a:endParaRPr lang="pt-BR" dirty="0"/>
          </a:p>
          <a:p>
            <a:r>
              <a:rPr lang="pt-BR" sz="2400" dirty="0" smtClean="0"/>
              <a:t>A parte diversificada precisa complementar a base comum para oportunizar a </a:t>
            </a:r>
            <a:r>
              <a:rPr lang="pt-BR" sz="2400" dirty="0"/>
              <a:t>formação integral dos estudantes, nos diversos contextos em que se inserem as escolas </a:t>
            </a:r>
            <a:r>
              <a:rPr lang="pt-BR" sz="2400" dirty="0" smtClean="0"/>
              <a:t>brasileiras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6951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755576" y="1484784"/>
            <a:ext cx="777686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/>
              <a:t>2</a:t>
            </a:r>
            <a:r>
              <a:rPr lang="pt-BR" sz="3200" b="1" dirty="0" smtClean="0"/>
              <a:t>- Bases legais</a:t>
            </a:r>
          </a:p>
          <a:p>
            <a:endParaRPr lang="pt-BR" b="1" dirty="0"/>
          </a:p>
          <a:p>
            <a:pPr marL="285750" indent="-285750">
              <a:buFontTx/>
              <a:buChar char="-"/>
            </a:pPr>
            <a:r>
              <a:rPr lang="pt-BR" sz="2400" b="1" dirty="0" smtClean="0"/>
              <a:t>Diretrizes Curriculares Nacionais</a:t>
            </a:r>
          </a:p>
          <a:p>
            <a:endParaRPr lang="pt-BR" dirty="0" smtClean="0"/>
          </a:p>
          <a:p>
            <a:r>
              <a:rPr lang="pt-BR" sz="2000" dirty="0" smtClean="0"/>
              <a:t>As </a:t>
            </a:r>
            <a:r>
              <a:rPr lang="pt-BR" sz="2000" dirty="0"/>
              <a:t>Diretrizes Curriculares Nacionais Gerais para a Educação Básica (</a:t>
            </a:r>
            <a:r>
              <a:rPr lang="pt-BR" sz="2000" dirty="0" smtClean="0"/>
              <a:t>DCNEB , 2010), </a:t>
            </a:r>
            <a:r>
              <a:rPr lang="pt-BR" sz="2000" dirty="0"/>
              <a:t>da Educação Infantil (</a:t>
            </a:r>
            <a:r>
              <a:rPr lang="pt-BR" sz="2000" dirty="0" smtClean="0"/>
              <a:t>DCNEI, 2009), do </a:t>
            </a:r>
            <a:r>
              <a:rPr lang="pt-BR" sz="2000" dirty="0"/>
              <a:t>Ensino Fundamental de nove anos (</a:t>
            </a:r>
            <a:r>
              <a:rPr lang="pt-BR" sz="2000" dirty="0" smtClean="0"/>
              <a:t>DCNEF, 2010) </a:t>
            </a:r>
            <a:r>
              <a:rPr lang="pt-BR" sz="2000" dirty="0"/>
              <a:t>e do Ensino Médio (</a:t>
            </a:r>
            <a:r>
              <a:rPr lang="pt-BR" sz="2000" dirty="0" smtClean="0"/>
              <a:t>DCNEM, 2012), </a:t>
            </a:r>
            <a:r>
              <a:rPr lang="pt-BR" sz="2000" dirty="0"/>
              <a:t>ressaltam a Educação Básica como um projeto de educação orgânico, sequencial e articulado em suas diversas etapas e modalidades, compreendido como um direito subjetivo de todo cidadão brasileiro.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712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061864"/>
            <a:ext cx="8229600" cy="1143000"/>
          </a:xfrm>
        </p:spPr>
        <p:txBody>
          <a:bodyPr/>
          <a:lstStyle/>
          <a:p>
            <a:r>
              <a:rPr lang="pt-BR" sz="3600" b="1" dirty="0" smtClean="0"/>
              <a:t>3- POLÍTICA CURRICULAR</a:t>
            </a:r>
            <a:endParaRPr lang="pt-BR" sz="36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392288"/>
            <a:ext cx="8229600" cy="348498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sz="3000" dirty="0"/>
              <a:t>O</a:t>
            </a:r>
            <a:r>
              <a:rPr lang="pt-BR" sz="3000" dirty="0" smtClean="0"/>
              <a:t>rientará os sistemas e a rede de escolas para garantir:</a:t>
            </a:r>
          </a:p>
          <a:p>
            <a:r>
              <a:rPr lang="pt-BR" sz="3000" dirty="0" smtClean="0"/>
              <a:t>a unidade nacional do currículo para a formação </a:t>
            </a:r>
            <a:r>
              <a:rPr lang="pt-BR" sz="3000" dirty="0"/>
              <a:t>de uma identidade </a:t>
            </a:r>
            <a:r>
              <a:rPr lang="pt-BR" sz="3000" dirty="0" smtClean="0"/>
              <a:t>nacional inclusiva </a:t>
            </a:r>
            <a:r>
              <a:rPr lang="pt-BR" sz="3000" dirty="0"/>
              <a:t>e democrática,</a:t>
            </a:r>
            <a:endParaRPr lang="pt-BR" sz="3000" dirty="0" smtClean="0"/>
          </a:p>
          <a:p>
            <a:pPr algn="just"/>
            <a:r>
              <a:rPr lang="pt-BR" sz="3000" dirty="0" smtClean="0"/>
              <a:t>as </a:t>
            </a:r>
            <a:r>
              <a:rPr lang="pt-BR" sz="3000" dirty="0"/>
              <a:t>condições de realização do direito de aprender e desenvolver-se para todos os </a:t>
            </a:r>
            <a:r>
              <a:rPr lang="pt-BR" sz="3000" dirty="0" smtClean="0"/>
              <a:t>estudantes;</a:t>
            </a:r>
          </a:p>
          <a:p>
            <a:pPr algn="just"/>
            <a:r>
              <a:rPr lang="pt-BR" sz="3000" dirty="0" smtClean="0"/>
              <a:t>articulação das </a:t>
            </a:r>
            <a:r>
              <a:rPr lang="pt-BR" sz="3000" dirty="0"/>
              <a:t>diversas etapas e modalidades da Educação Básica.</a:t>
            </a:r>
          </a:p>
          <a:p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272896"/>
            <a:ext cx="1616616" cy="585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33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065315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dirty="0" smtClean="0"/>
              <a:t>Deverá atender:</a:t>
            </a:r>
          </a:p>
          <a:p>
            <a:pPr algn="just"/>
            <a:r>
              <a:rPr lang="pt-BR" dirty="0" smtClean="0"/>
              <a:t>as </a:t>
            </a:r>
            <a:r>
              <a:rPr lang="pt-BR" dirty="0"/>
              <a:t>demandas postas à educação pelos desafios da </a:t>
            </a:r>
            <a:r>
              <a:rPr lang="pt-BR" dirty="0" smtClean="0"/>
              <a:t>contemporaneidade;</a:t>
            </a:r>
          </a:p>
          <a:p>
            <a:pPr algn="just"/>
            <a:r>
              <a:rPr lang="pt-BR" dirty="0" smtClean="0"/>
              <a:t>a diversidade </a:t>
            </a:r>
            <a:r>
              <a:rPr lang="pt-BR" dirty="0"/>
              <a:t>de sujeitos que frequenta as etapas da Educação </a:t>
            </a:r>
            <a:r>
              <a:rPr lang="pt-BR" dirty="0" smtClean="0"/>
              <a:t>Básica;</a:t>
            </a:r>
          </a:p>
          <a:p>
            <a:pPr algn="just"/>
            <a:r>
              <a:rPr lang="pt-BR" dirty="0"/>
              <a:t>a</a:t>
            </a:r>
            <a:r>
              <a:rPr lang="pt-BR" dirty="0" smtClean="0"/>
              <a:t> necessidade  do resgate da dívida </a:t>
            </a:r>
            <a:r>
              <a:rPr lang="pt-BR" dirty="0"/>
              <a:t>com uma </a:t>
            </a:r>
            <a:r>
              <a:rPr lang="pt-BR" dirty="0" smtClean="0"/>
              <a:t>parte importante da </a:t>
            </a:r>
            <a:r>
              <a:rPr lang="pt-BR" dirty="0"/>
              <a:t>população, que </a:t>
            </a:r>
            <a:r>
              <a:rPr lang="pt-BR" dirty="0" smtClean="0"/>
              <a:t>não logrou, de forma plena,  </a:t>
            </a:r>
            <a:r>
              <a:rPr lang="pt-BR" dirty="0"/>
              <a:t>exercer o direito à Educação Básica de qualidade. </a:t>
            </a:r>
          </a:p>
        </p:txBody>
      </p:sp>
    </p:spTree>
    <p:extLst>
      <p:ext uri="{BB962C8B-B14F-4D97-AF65-F5344CB8AC3E}">
        <p14:creationId xmlns:p14="http://schemas.microsoft.com/office/powerpoint/2010/main" val="223215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3402</TotalTime>
  <Words>782</Words>
  <Application>Microsoft Office PowerPoint</Application>
  <PresentationFormat>Apresentação na tela (4:3)</PresentationFormat>
  <Paragraphs>107</Paragraphs>
  <Slides>13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MINISTÉRIO DA EDUCAÇÃO   SECRETARIA DE EDUCAÇÃO BÁSICA Diretoria de Currículos e Educação Integral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3- POLÍTICA CURRICULAR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FUNDO PPT</dc:title>
  <dc:creator>veronicacarvalho</dc:creator>
  <cp:lastModifiedBy>Alba Valeria Gomes de Paula</cp:lastModifiedBy>
  <cp:revision>383</cp:revision>
  <cp:lastPrinted>2013-06-04T15:51:32Z</cp:lastPrinted>
  <dcterms:created xsi:type="dcterms:W3CDTF">2011-07-18T18:46:55Z</dcterms:created>
  <dcterms:modified xsi:type="dcterms:W3CDTF">2014-06-03T17:29:58Z</dcterms:modified>
</cp:coreProperties>
</file>