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9"/>
  </p:notesMasterIdLst>
  <p:sldIdLst>
    <p:sldId id="261" r:id="rId2"/>
    <p:sldId id="260" r:id="rId3"/>
    <p:sldId id="257" r:id="rId4"/>
    <p:sldId id="259" r:id="rId5"/>
    <p:sldId id="279" r:id="rId6"/>
    <p:sldId id="284" r:id="rId7"/>
    <p:sldId id="262" r:id="rId8"/>
    <p:sldId id="280" r:id="rId9"/>
    <p:sldId id="285" r:id="rId10"/>
    <p:sldId id="278" r:id="rId11"/>
    <p:sldId id="289" r:id="rId12"/>
    <p:sldId id="281" r:id="rId13"/>
    <p:sldId id="290" r:id="rId14"/>
    <p:sldId id="282" r:id="rId15"/>
    <p:sldId id="286" r:id="rId16"/>
    <p:sldId id="258" r:id="rId17"/>
    <p:sldId id="263" r:id="rId1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9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C1D5C9-4755-43C7-A840-1CDA25E17A8F}" type="datetimeFigureOut">
              <a:rPr lang="pt-BR" smtClean="0"/>
              <a:pPr/>
              <a:t>27/5/2014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E45F3D-D387-4701-9768-94DF66A14EA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Procurei</a:t>
            </a:r>
            <a:r>
              <a:rPr lang="pt-BR" baseline="0" dirty="0" smtClean="0"/>
              <a:t> me restringir ao período proposto (Lei 9131⁄97 a Lei 10861⁄2004)</a:t>
            </a:r>
          </a:p>
          <a:p>
            <a:r>
              <a:rPr lang="pt-BR" baseline="0" dirty="0" smtClean="0"/>
              <a:t>Tentei me programar para apresentar no prazo estabelecido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45F3D-D387-4701-9768-94DF66A14EA2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Além das </a:t>
            </a:r>
            <a:r>
              <a:rPr lang="pt-BR" dirty="0" err="1" smtClean="0"/>
              <a:t>politicas</a:t>
            </a:r>
            <a:r>
              <a:rPr lang="pt-BR" dirty="0" smtClean="0"/>
              <a:t> inerentes as </a:t>
            </a:r>
            <a:r>
              <a:rPr lang="pt-BR" dirty="0" err="1" smtClean="0"/>
              <a:t>ativ</a:t>
            </a:r>
            <a:r>
              <a:rPr lang="pt-BR" dirty="0" smtClean="0"/>
              <a:t>. Ensino, pesquisa e extensão, compromisso social e com a formação plena do aluno, formas de gestão, funcionamento, atendimento aos discentes, </a:t>
            </a:r>
            <a:r>
              <a:rPr lang="pt-BR" dirty="0" err="1" smtClean="0"/>
              <a:t>infraestrutura</a:t>
            </a:r>
            <a:r>
              <a:rPr lang="pt-BR" dirty="0" smtClean="0"/>
              <a:t> </a:t>
            </a:r>
            <a:r>
              <a:rPr lang="pt-BR" dirty="0" err="1" smtClean="0"/>
              <a:t>fisica</a:t>
            </a:r>
            <a:r>
              <a:rPr lang="pt-BR" dirty="0" smtClean="0"/>
              <a:t> e </a:t>
            </a:r>
            <a:r>
              <a:rPr lang="pt-BR" dirty="0" err="1" smtClean="0"/>
              <a:t>academica</a:t>
            </a: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45F3D-D387-4701-9768-94DF66A14EA2}" type="slidenum">
              <a:rPr lang="pt-BR" smtClean="0"/>
              <a:pPr/>
              <a:t>10</a:t>
            </a:fld>
            <a:endParaRPr lang="pt-B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Seu planejamento, procedimentos de avaliação e sua sustentabilidade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45F3D-D387-4701-9768-94DF66A14EA2}" type="slidenum">
              <a:rPr lang="pt-BR" smtClean="0"/>
              <a:pPr/>
              <a:t>11</a:t>
            </a:fld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Contribuição do modelo anterior sobretudo na definição de indicadores de qualidade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45F3D-D387-4701-9768-94DF66A14EA2}" type="slidenum">
              <a:rPr lang="pt-BR" smtClean="0"/>
              <a:pPr/>
              <a:t>13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Processo recente, ao contrário de outros países PARU Avaliação seria prestação de contas pelos investimentos </a:t>
            </a:r>
            <a:r>
              <a:rPr lang="pt-BR" dirty="0" err="1" smtClean="0"/>
              <a:t>publicos</a:t>
            </a:r>
            <a:r>
              <a:rPr lang="pt-BR" dirty="0" smtClean="0"/>
              <a:t> (Questionário) GERES – Como resultado da avaliação recursos deveriam ser aplicados em Centros </a:t>
            </a:r>
            <a:r>
              <a:rPr lang="pt-BR" dirty="0" err="1" smtClean="0"/>
              <a:t>Excelen</a:t>
            </a:r>
            <a:r>
              <a:rPr lang="pt-BR" dirty="0" smtClean="0"/>
              <a:t>.</a:t>
            </a:r>
          </a:p>
          <a:p>
            <a:r>
              <a:rPr lang="pt-BR" dirty="0" smtClean="0"/>
              <a:t>PAIUB</a:t>
            </a:r>
            <a:r>
              <a:rPr lang="pt-BR" baseline="0" dirty="0" smtClean="0"/>
              <a:t>  - Adesão volu</a:t>
            </a:r>
            <a:r>
              <a:rPr lang="pt-BR" dirty="0" smtClean="0"/>
              <a:t>ntaria, auto-avaliação participativo, </a:t>
            </a:r>
            <a:r>
              <a:rPr lang="pt-BR" dirty="0" err="1" smtClean="0"/>
              <a:t>experiencia</a:t>
            </a:r>
            <a:r>
              <a:rPr lang="pt-BR" dirty="0" smtClean="0"/>
              <a:t> curta, apoio MEC interrompido, mera Aval. </a:t>
            </a:r>
            <a:r>
              <a:rPr lang="pt-BR" dirty="0" err="1" smtClean="0"/>
              <a:t>Int</a:t>
            </a:r>
            <a:r>
              <a:rPr lang="pt-BR" dirty="0" smtClean="0"/>
              <a:t>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45F3D-D387-4701-9768-94DF66A14EA2}" type="slidenum">
              <a:rPr lang="pt-BR" smtClean="0"/>
              <a:pPr/>
              <a:t>2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9131 – MEC fará avaliações periódicas com critério abrangentes,</a:t>
            </a:r>
            <a:r>
              <a:rPr lang="pt-BR" baseline="0" dirty="0" smtClean="0"/>
              <a:t> incluindo exames anuais desempenho estudantes</a:t>
            </a:r>
          </a:p>
          <a:p>
            <a:r>
              <a:rPr lang="pt-BR" baseline="0" dirty="0" smtClean="0"/>
              <a:t>9394 - </a:t>
            </a: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LDB. A “</a:t>
            </a:r>
            <a:r>
              <a:rPr lang="pt-B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aut</a:t>
            </a: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pt-B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Reconhec</a:t>
            </a: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de cursos, e credenciam. de instituições de educação superior, terão prazos limitados</a:t>
            </a:r>
          </a:p>
          <a:p>
            <a:r>
              <a:rPr lang="pt-BR" dirty="0" smtClean="0"/>
              <a:t>LDB </a:t>
            </a:r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ênfase aos processos de avaliação visando à melhoria da qualidade de ensino e, como recurso para a regulação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PNE entende que é necessário “planejar a expansão com qualidade, evitando-se o fácil caminho da massificação”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45F3D-D387-4701-9768-94DF66A14EA2}" type="slidenum">
              <a:rPr lang="pt-BR" smtClean="0"/>
              <a:pPr/>
              <a:t>3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err="1" smtClean="0"/>
              <a:t>Enfase</a:t>
            </a:r>
            <a:r>
              <a:rPr lang="pt-BR" dirty="0" smtClean="0"/>
              <a:t> nos dois </a:t>
            </a:r>
            <a:r>
              <a:rPr lang="pt-BR" dirty="0" err="1" smtClean="0"/>
              <a:t>ultimos</a:t>
            </a:r>
            <a:r>
              <a:rPr lang="pt-BR" dirty="0" smtClean="0"/>
              <a:t>. Aval. Institucional apesar prevista não avançou tanto quanto os anteriores.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45F3D-D387-4701-9768-94DF66A14EA2}" type="slidenum">
              <a:rPr lang="pt-BR" smtClean="0"/>
              <a:pPr/>
              <a:t>4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Desenvolvidos</a:t>
            </a:r>
            <a:r>
              <a:rPr lang="pt-BR" baseline="0" dirty="0" smtClean="0"/>
              <a:t> vários critérios, indicadores, instrumentos, roteiros contemplando as diversidades e especificidades das áreas. Seleção avaliadores, capacitação, analise </a:t>
            </a:r>
            <a:r>
              <a:rPr lang="pt-BR" baseline="0" dirty="0" err="1" smtClean="0"/>
              <a:t>relatorios</a:t>
            </a:r>
            <a:r>
              <a:rPr lang="pt-BR" baseline="0" dirty="0" smtClean="0"/>
              <a:t>, elaboração de recomendações feita pelas CEE </a:t>
            </a:r>
            <a:r>
              <a:rPr lang="pt-BR" baseline="0" dirty="0" err="1" smtClean="0"/>
              <a:t>SESu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45F3D-D387-4701-9768-94DF66A14EA2}" type="slidenum">
              <a:rPr lang="pt-BR" smtClean="0"/>
              <a:pPr/>
              <a:t>5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Dezenas instrumentos com alguns conflitos conceituais, procedimentais, </a:t>
            </a:r>
            <a:r>
              <a:rPr lang="pt-BR" dirty="0" err="1" smtClean="0"/>
              <a:t>metodologicos</a:t>
            </a:r>
            <a:r>
              <a:rPr lang="pt-BR" dirty="0" smtClean="0"/>
              <a:t>. Elaboração conjunta</a:t>
            </a:r>
          </a:p>
          <a:p>
            <a:r>
              <a:rPr lang="pt-BR" dirty="0" smtClean="0"/>
              <a:t>PDI</a:t>
            </a:r>
            <a:r>
              <a:rPr lang="pt-BR" baseline="0" dirty="0" smtClean="0"/>
              <a:t> passou e se constituir em instrumento </a:t>
            </a:r>
            <a:r>
              <a:rPr lang="pt-BR" baseline="0" dirty="0" err="1" smtClean="0"/>
              <a:t>imprescindivel</a:t>
            </a:r>
            <a:r>
              <a:rPr lang="pt-BR" baseline="0" dirty="0" smtClean="0"/>
              <a:t> para </a:t>
            </a:r>
            <a:r>
              <a:rPr lang="pt-BR" baseline="0" dirty="0" err="1" smtClean="0"/>
              <a:t>Credenc</a:t>
            </a:r>
            <a:r>
              <a:rPr lang="pt-BR" baseline="0" dirty="0" smtClean="0"/>
              <a:t>; Transformação, autorização cursos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45F3D-D387-4701-9768-94DF66A14EA2}" type="slidenum">
              <a:rPr lang="pt-BR" smtClean="0"/>
              <a:pPr/>
              <a:t>6</a:t>
            </a:fld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Meses</a:t>
            </a:r>
            <a:r>
              <a:rPr lang="pt-BR" baseline="0" dirty="0" smtClean="0"/>
              <a:t> de trabalho, c</a:t>
            </a:r>
            <a:r>
              <a:rPr lang="pt-BR" dirty="0" smtClean="0"/>
              <a:t>ontando com a colaboração de dezenas de entidades,</a:t>
            </a:r>
            <a:r>
              <a:rPr lang="pt-BR" baseline="0" dirty="0" smtClean="0"/>
              <a:t> realização de </a:t>
            </a:r>
            <a:r>
              <a:rPr lang="pt-BR" baseline="0" dirty="0" err="1" smtClean="0"/>
              <a:t>audiencias</a:t>
            </a:r>
            <a:r>
              <a:rPr lang="pt-BR" baseline="0" dirty="0" smtClean="0"/>
              <a:t> publicas, recomendou novo modelo de avaliação centrada na Aval. Institucional.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45F3D-D387-4701-9768-94DF66A14EA2}" type="slidenum">
              <a:rPr lang="pt-BR" smtClean="0"/>
              <a:pPr/>
              <a:t>7</a:t>
            </a:fld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Este modelo tem avançado, CPA, Instrumentos Aval. Interna, </a:t>
            </a:r>
            <a:r>
              <a:rPr lang="pt-BR" dirty="0" err="1" smtClean="0"/>
              <a:t>Relatorio</a:t>
            </a:r>
            <a:r>
              <a:rPr lang="pt-BR" dirty="0" smtClean="0"/>
              <a:t> (não a burocracia) instrumento de gestão, </a:t>
            </a:r>
          </a:p>
          <a:p>
            <a:r>
              <a:rPr lang="pt-BR" dirty="0" smtClean="0"/>
              <a:t>Novo instrumento Aval Externa</a:t>
            </a:r>
            <a:r>
              <a:rPr lang="pt-BR" baseline="0" dirty="0" smtClean="0"/>
              <a:t> (inovador Relato Instit.), </a:t>
            </a:r>
            <a:r>
              <a:rPr lang="pt-BR" baseline="0" dirty="0" err="1" smtClean="0"/>
              <a:t>Capacit</a:t>
            </a:r>
            <a:r>
              <a:rPr lang="pt-BR" baseline="0" dirty="0" smtClean="0"/>
              <a:t>. Avaliadores, ENADE (mais critica, compromisso)</a:t>
            </a: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45F3D-D387-4701-9768-94DF66A14EA2}" type="slidenum">
              <a:rPr lang="pt-BR" smtClean="0"/>
              <a:pPr/>
              <a:t>8</a:t>
            </a:fld>
            <a:endParaRPr 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Algumas </a:t>
            </a:r>
            <a:r>
              <a:rPr lang="pt-BR" dirty="0" err="1" smtClean="0"/>
              <a:t>caracteristicas</a:t>
            </a:r>
            <a:r>
              <a:rPr lang="pt-BR" dirty="0" smtClean="0"/>
              <a:t> do Sistema: Globalidade, participação, credibilidade, continuidade, legitimidade, rigor, justiça,  efetividade, respeito a identidade institucional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45F3D-D387-4701-9768-94DF66A14EA2}" type="slidenum">
              <a:rPr lang="pt-BR" smtClean="0"/>
              <a:pPr/>
              <a:t>9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etângulo de cantos arredondados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08D62-656A-4E18-9C2D-D402F096A144}" type="datetimeFigureOut">
              <a:rPr lang="pt-BR" smtClean="0"/>
              <a:pPr/>
              <a:t>27/5/2014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1CC6F1B4-0078-45C0-A8B8-87598AE8A45D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08D62-656A-4E18-9C2D-D402F096A144}" type="datetimeFigureOut">
              <a:rPr lang="pt-BR" smtClean="0"/>
              <a:pPr/>
              <a:t>27/5/2014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6F1B4-0078-45C0-A8B8-87598AE8A45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08D62-656A-4E18-9C2D-D402F096A144}" type="datetimeFigureOut">
              <a:rPr lang="pt-BR" smtClean="0"/>
              <a:pPr/>
              <a:t>27/5/2014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6F1B4-0078-45C0-A8B8-87598AE8A45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08D62-656A-4E18-9C2D-D402F096A144}" type="datetimeFigureOut">
              <a:rPr lang="pt-BR" smtClean="0"/>
              <a:pPr/>
              <a:t>27/5/2014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6F1B4-0078-45C0-A8B8-87598AE8A45D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  <p:transition spd="med"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etângulo de cantos arredondados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08D62-656A-4E18-9C2D-D402F096A144}" type="datetimeFigureOut">
              <a:rPr lang="pt-BR" smtClean="0"/>
              <a:pPr/>
              <a:t>27/5/2014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pt-BR"/>
          </a:p>
        </p:txBody>
      </p:sp>
      <p:sp>
        <p:nvSpPr>
          <p:cNvPr id="7" name="Retângulo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CC6F1B4-0078-45C0-A8B8-87598AE8A45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08D62-656A-4E18-9C2D-D402F096A144}" type="datetimeFigureOut">
              <a:rPr lang="pt-BR" smtClean="0"/>
              <a:pPr/>
              <a:t>27/5/2014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6F1B4-0078-45C0-A8B8-87598AE8A45D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  <p:transition spd="med"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08D62-656A-4E18-9C2D-D402F096A144}" type="datetimeFigureOut">
              <a:rPr lang="pt-BR" smtClean="0"/>
              <a:pPr/>
              <a:t>27/5/2014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6F1B4-0078-45C0-A8B8-87598AE8A45D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  <p:transition spd="med"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08D62-656A-4E18-9C2D-D402F096A144}" type="datetimeFigureOut">
              <a:rPr lang="pt-BR" smtClean="0"/>
              <a:pPr/>
              <a:t>27/5/2014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6F1B4-0078-45C0-A8B8-87598AE8A45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08D62-656A-4E18-9C2D-D402F096A144}" type="datetimeFigureOut">
              <a:rPr lang="pt-BR" smtClean="0"/>
              <a:pPr/>
              <a:t>27/5/2014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6F1B4-0078-45C0-A8B8-87598AE8A45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  <p:transition spd="med"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etângulo de cantos arredondados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08D62-656A-4E18-9C2D-D402F096A144}" type="datetimeFigureOut">
              <a:rPr lang="pt-BR" smtClean="0"/>
              <a:pPr/>
              <a:t>27/5/2014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6F1B4-0078-45C0-A8B8-87598AE8A45D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  <p:transition spd="med"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08D62-656A-4E18-9C2D-D402F096A144}" type="datetimeFigureOut">
              <a:rPr lang="pt-BR" smtClean="0"/>
              <a:pPr/>
              <a:t>27/5/2014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CC6F1B4-0078-45C0-A8B8-87598AE8A45D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Retângulo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tângulo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</p:spTree>
  </p:cSld>
  <p:clrMapOvr>
    <a:masterClrMapping/>
  </p:clrMapOvr>
  <p:transition spd="med"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etângulo de cantos arredondados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A808D62-656A-4E18-9C2D-D402F096A144}" type="datetimeFigureOut">
              <a:rPr lang="pt-BR" smtClean="0"/>
              <a:pPr/>
              <a:t>27/5/2014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1CC6F1B4-0078-45C0-A8B8-87598AE8A45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ransition spd="med">
    <p:blinds dir="vert"/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846274"/>
            <a:ext cx="8229600" cy="2511420"/>
          </a:xfrm>
        </p:spPr>
        <p:txBody>
          <a:bodyPr>
            <a:normAutofit/>
          </a:bodyPr>
          <a:lstStyle/>
          <a:p>
            <a:pPr algn="ctr"/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Evolução do Sistema de Avaliação  da Educação Superior  </a:t>
            </a:r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Brasília  - maio de 2014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4803803"/>
            <a:ext cx="8229600" cy="1839907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pt-BR" sz="1800" dirty="0" smtClean="0"/>
              <a:t>João Carlos Pereira da Silva</a:t>
            </a:r>
          </a:p>
          <a:p>
            <a:pPr algn="r">
              <a:buNone/>
            </a:pPr>
            <a:r>
              <a:rPr lang="pt-BR" sz="1800" dirty="0" smtClean="0"/>
              <a:t>Presidente da CONAES</a:t>
            </a:r>
            <a:endParaRPr lang="pt-BR" sz="1800" dirty="0"/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28662" y="571480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Evolução do Sistema de Avaliação  da Educação Superior  </a:t>
            </a:r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Brasília  - maio de 2014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285720" y="1928778"/>
            <a:ext cx="8858280" cy="492922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pt-BR" sz="4200" b="1" dirty="0" smtClean="0"/>
              <a:t>DIMENSÕES DO SINAES</a:t>
            </a:r>
          </a:p>
          <a:p>
            <a:pPr marL="0" indent="0">
              <a:buNone/>
            </a:pPr>
            <a:endParaRPr lang="pt-BR" sz="2200" dirty="0" smtClean="0"/>
          </a:p>
          <a:p>
            <a:pPr marL="0" indent="0">
              <a:buNone/>
            </a:pPr>
            <a:r>
              <a:rPr lang="pt-BR" sz="3800" dirty="0" smtClean="0"/>
              <a:t>I - Missão e o PDI;</a:t>
            </a:r>
          </a:p>
          <a:p>
            <a:pPr marL="0" indent="0">
              <a:buNone/>
            </a:pPr>
            <a:endParaRPr lang="pt-BR" sz="2200" dirty="0" smtClean="0"/>
          </a:p>
          <a:p>
            <a:pPr marL="0" indent="0">
              <a:buNone/>
            </a:pPr>
            <a:r>
              <a:rPr lang="pt-BR" sz="4400" dirty="0" smtClean="0"/>
              <a:t>II - Políticas de ensino, pesquisa, pós-graduação, a extensão e procedimentos para estímulo à produção acadêmica;</a:t>
            </a:r>
          </a:p>
          <a:p>
            <a:pPr marL="0" indent="0">
              <a:buNone/>
            </a:pPr>
            <a:endParaRPr lang="pt-BR" sz="2200" dirty="0" smtClean="0"/>
          </a:p>
          <a:p>
            <a:pPr marL="0" indent="0">
              <a:buNone/>
            </a:pPr>
            <a:r>
              <a:rPr lang="pt-BR" sz="4400" dirty="0" smtClean="0"/>
              <a:t>III - Responsabilidade social da instituição e sua contribuição à inclusão social, ao desenvolvimento econômico e social, à defesa do meio ambiente, da produção artística e do patrimônio cultural;</a:t>
            </a:r>
          </a:p>
          <a:p>
            <a:pPr marL="0" indent="0">
              <a:buNone/>
            </a:pPr>
            <a:endParaRPr lang="pt-BR" sz="2200" dirty="0" smtClean="0"/>
          </a:p>
          <a:p>
            <a:pPr marL="0" indent="0">
              <a:buNone/>
            </a:pPr>
            <a:r>
              <a:rPr lang="pt-BR" sz="4400" dirty="0" smtClean="0"/>
              <a:t>IV - Comunicação com a sociedade;</a:t>
            </a:r>
          </a:p>
          <a:p>
            <a:pPr marL="0" indent="0">
              <a:buNone/>
            </a:pPr>
            <a:endParaRPr lang="pt-BR" sz="2200" dirty="0" smtClean="0"/>
          </a:p>
          <a:p>
            <a:pPr marL="0" indent="0">
              <a:buNone/>
            </a:pPr>
            <a:r>
              <a:rPr lang="pt-BR" sz="4400" dirty="0" smtClean="0"/>
              <a:t>V - Políticas de pessoal (corpo docente e técnico-administrativo) seu desenvolvimento profissional e suas condições de trabalho;</a:t>
            </a:r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28662" y="428604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Evolução do Sistema de Avaliação  da Educação Superior  </a:t>
            </a:r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Brasília  - maio de 2014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285720" y="1785926"/>
            <a:ext cx="8401080" cy="507207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pt-BR" sz="2800" b="1" dirty="0" smtClean="0"/>
              <a:t>DIMENSÕES DO SINAES</a:t>
            </a:r>
          </a:p>
          <a:p>
            <a:pPr marL="0" indent="0">
              <a:buNone/>
            </a:pPr>
            <a:endParaRPr lang="pt-BR" sz="2800" dirty="0" smtClean="0"/>
          </a:p>
          <a:p>
            <a:pPr marL="0" indent="0">
              <a:buNone/>
            </a:pPr>
            <a:r>
              <a:rPr lang="pt-BR" sz="2800" dirty="0" smtClean="0"/>
              <a:t>VI - organização e gestão da instituição, funcionamento dos colegiados, sua independência e autonomia na relação com a mantenedora, e participação dos segmentos da comunidade universitária nos processos decisórios;</a:t>
            </a:r>
          </a:p>
          <a:p>
            <a:pPr marL="0" indent="0">
              <a:buNone/>
            </a:pPr>
            <a:endParaRPr lang="pt-BR" sz="2800" dirty="0" smtClean="0"/>
          </a:p>
          <a:p>
            <a:pPr marL="0" indent="0">
              <a:buNone/>
            </a:pPr>
            <a:r>
              <a:rPr lang="pt-BR" sz="2800" dirty="0" smtClean="0"/>
              <a:t>VII – </a:t>
            </a:r>
            <a:r>
              <a:rPr lang="pt-BR" sz="2800" dirty="0" err="1" smtClean="0"/>
              <a:t>infraestrutura</a:t>
            </a:r>
            <a:r>
              <a:rPr lang="pt-BR" sz="2800" dirty="0" smtClean="0"/>
              <a:t>  física, especialmente a de ensino e de pesquisa, biblioteca, recursos de informação e comunicação;</a:t>
            </a:r>
          </a:p>
          <a:p>
            <a:pPr marL="0" indent="0">
              <a:buNone/>
            </a:pPr>
            <a:endParaRPr lang="pt-BR" sz="2800" dirty="0" smtClean="0"/>
          </a:p>
          <a:p>
            <a:pPr marL="0" indent="0">
              <a:buNone/>
            </a:pPr>
            <a:r>
              <a:rPr lang="pt-BR" sz="2800" dirty="0" smtClean="0"/>
              <a:t>VIII - planejamento e avaliação, especialmente os processos, resultados e eficácia da auto-avaliação institucional;</a:t>
            </a:r>
          </a:p>
          <a:p>
            <a:pPr marL="0" indent="0">
              <a:buNone/>
            </a:pPr>
            <a:endParaRPr lang="pt-BR" sz="2800" dirty="0" smtClean="0"/>
          </a:p>
          <a:p>
            <a:pPr marL="0" indent="0">
              <a:buNone/>
            </a:pPr>
            <a:r>
              <a:rPr lang="pt-BR" sz="2800" dirty="0" smtClean="0"/>
              <a:t>IX - políticas de atendimento aos estudantes;</a:t>
            </a:r>
          </a:p>
          <a:p>
            <a:pPr marL="0" indent="0">
              <a:buNone/>
            </a:pPr>
            <a:endParaRPr lang="pt-BR" sz="2800" dirty="0" smtClean="0"/>
          </a:p>
          <a:p>
            <a:pPr marL="0" indent="0">
              <a:buNone/>
            </a:pPr>
            <a:r>
              <a:rPr lang="pt-BR" sz="2800" dirty="0" smtClean="0"/>
              <a:t>X - sustentabilidade financeira, tendo em vista o significado social da continuidade dos compromissos na oferta da educação superior.</a:t>
            </a:r>
            <a:endParaRPr lang="pt-BR" dirty="0"/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7224" y="500042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Evolução do Sistema de Avaliação  da Educação Superior  </a:t>
            </a:r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Brasília  - maio de 2014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2046309"/>
            <a:ext cx="8229600" cy="4525963"/>
          </a:xfrm>
        </p:spPr>
        <p:txBody>
          <a:bodyPr/>
          <a:lstStyle/>
          <a:p>
            <a:r>
              <a:rPr lang="pt-BR" dirty="0" smtClean="0"/>
              <a:t>São duas orientações que, embora não necessariamente antagônicas, são de natureza distintas e de ênfases diferentes.</a:t>
            </a:r>
          </a:p>
          <a:p>
            <a:r>
              <a:rPr lang="pt-BR" dirty="0" smtClean="0"/>
              <a:t>A anterior pautada nos resultados, na avaliação de cursos.</a:t>
            </a:r>
          </a:p>
          <a:p>
            <a:r>
              <a:rPr lang="pt-BR" dirty="0" smtClean="0"/>
              <a:t>O SINAES pautado no contexto institucional considerando todas as suas dimensões.</a:t>
            </a:r>
            <a:endParaRPr lang="pt-BR" dirty="0"/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28662" y="428604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Evolução do Sistema de Avaliação  da Educação Superior  </a:t>
            </a:r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Brasília  - maio de 2014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2546375"/>
            <a:ext cx="8229600" cy="3168641"/>
          </a:xfrm>
        </p:spPr>
        <p:txBody>
          <a:bodyPr/>
          <a:lstStyle/>
          <a:p>
            <a:r>
              <a:rPr lang="pt-BR" dirty="0" smtClean="0"/>
              <a:t>Ambas as tendências consideram a avaliação como uma atividade essencial para o aperfeiçoamento acadêmico, a melhoria da gestão universitária e a prestação de contas de seu desempenho para a sociedade.</a:t>
            </a:r>
            <a:endParaRPr lang="pt-BR" dirty="0"/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28662" y="428604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Evolução do Sistema de Avaliação  da Educação Superior  </a:t>
            </a:r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Brasília  - maio de 2014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2143116"/>
            <a:ext cx="8229600" cy="4214842"/>
          </a:xfrm>
        </p:spPr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pt-BR" sz="2900" b="1" u="sng" dirty="0" smtClean="0"/>
              <a:t>Atribuições da CONAES:</a:t>
            </a:r>
          </a:p>
          <a:p>
            <a:pPr lvl="0">
              <a:buNone/>
            </a:pPr>
            <a:endParaRPr lang="pt-BR" dirty="0" smtClean="0"/>
          </a:p>
          <a:p>
            <a:pPr lvl="0"/>
            <a:r>
              <a:rPr lang="pt-BR" dirty="0" smtClean="0"/>
              <a:t>I - propor e avaliar as dinâmicas, procedimentos e mecanismos da avaliação institucional, de cursos e de desempenho dos estudantes;</a:t>
            </a:r>
          </a:p>
          <a:p>
            <a:pPr lvl="0"/>
            <a:r>
              <a:rPr lang="pt-BR" dirty="0" smtClean="0"/>
              <a:t>II - analisar relatórios, elaborar pareceres, resoluções e encaminhar recomendações às instâncias competentes;</a:t>
            </a:r>
          </a:p>
          <a:p>
            <a:pPr lvl="0"/>
            <a:r>
              <a:rPr lang="pt-BR" dirty="0" smtClean="0"/>
              <a:t>III - apoiar Instituições de Ensino Superior – IES a fim de favorecer as ações de melhoramento, considerando os diversos formatos institucionais existentes; </a:t>
            </a:r>
          </a:p>
          <a:p>
            <a:pPr lvl="0"/>
            <a:r>
              <a:rPr lang="pt-BR" dirty="0" smtClean="0"/>
              <a:t>IV - institucionalizar o processo de avaliação a fim de torná-lo inerente à oferta de ensino superior com qualidade; </a:t>
            </a:r>
            <a:endParaRPr lang="pt-BR" dirty="0"/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28662" y="571480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Evolução do Sistema de Avaliação  da Educação Superior  </a:t>
            </a:r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Brasília  - maio de 2014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2189185"/>
            <a:ext cx="8229600" cy="424021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pt-BR" sz="2900" b="1" u="sng" dirty="0" smtClean="0"/>
              <a:t>Atribuições da CONAES:</a:t>
            </a:r>
            <a:endParaRPr lang="pt-BR" dirty="0" smtClean="0"/>
          </a:p>
          <a:p>
            <a:pPr lvl="0"/>
            <a:r>
              <a:rPr lang="pt-BR" dirty="0" smtClean="0"/>
              <a:t>V - oferecer subsídios ao MEC para a formulação de políticas de educação superior de médio e longo prazo; </a:t>
            </a:r>
          </a:p>
          <a:p>
            <a:pPr lvl="0"/>
            <a:r>
              <a:rPr lang="pt-BR" dirty="0" smtClean="0"/>
              <a:t>VI - garantir a integração e coerência dos instrumentos e das práticas de avaliação, para a consolidação do SINAES;</a:t>
            </a:r>
          </a:p>
          <a:p>
            <a:pPr lvl="0"/>
            <a:r>
              <a:rPr lang="pt-BR" dirty="0" smtClean="0"/>
              <a:t>VII - estimular a formação de pessoal para as práticas de avaliação da educação superior; </a:t>
            </a:r>
          </a:p>
          <a:p>
            <a:pPr lvl="0"/>
            <a:r>
              <a:rPr lang="pt-BR" dirty="0" smtClean="0"/>
              <a:t>VIII - assegurar a continuidade do processo de avaliação dos cursos de graduação e das instituições de  educação superior; </a:t>
            </a:r>
          </a:p>
          <a:p>
            <a:pPr lvl="0"/>
            <a:r>
              <a:rPr lang="pt-BR" dirty="0" smtClean="0"/>
              <a:t>IX - promover atividades de meta-avaliação do sistema para exame crítico das experiências de avaliação concluídas.</a:t>
            </a:r>
            <a:endParaRPr lang="pt-BR" dirty="0"/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28662" y="500042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Evolução do Sistema de Avaliação  da Educação Superior  </a:t>
            </a:r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Brasília  - maio de 2014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2214554"/>
            <a:ext cx="8229600" cy="4000528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pt-BR" dirty="0" smtClean="0"/>
              <a:t>A cultura da avaliação poderá ser entendida como instituída quando não mais houver espaço para a discussão de sua pertinência, mas sim alternativas para a sua realização.</a:t>
            </a:r>
            <a:endParaRPr lang="pt-BR" dirty="0"/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28662" y="785794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Evolução do Sistema de Avaliação  da Educação Superior  </a:t>
            </a:r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Brasília  - maio de 2014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pt-BR" dirty="0" smtClean="0"/>
          </a:p>
          <a:p>
            <a:pPr algn="ctr">
              <a:buNone/>
            </a:pPr>
            <a:endParaRPr lang="pt-BR" dirty="0" smtClean="0"/>
          </a:p>
          <a:p>
            <a:pPr algn="ctr">
              <a:buNone/>
            </a:pPr>
            <a:endParaRPr lang="pt-BR" dirty="0" smtClean="0"/>
          </a:p>
          <a:p>
            <a:pPr algn="ctr">
              <a:buNone/>
            </a:pPr>
            <a:r>
              <a:rPr lang="pt-BR" sz="6000" dirty="0" smtClean="0"/>
              <a:t>Muito obrigado </a:t>
            </a:r>
            <a:r>
              <a:rPr lang="pt-BR" sz="7200" dirty="0" smtClean="0"/>
              <a:t>!!!</a:t>
            </a:r>
            <a:endParaRPr lang="pt-BR" sz="7200" dirty="0"/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Evolução do Sistema de Avaliação  da </a:t>
            </a:r>
            <a:r>
              <a:rPr lang="pt-BR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ducação Superior  </a:t>
            </a:r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Brasília  - maio de 2014</a:t>
            </a:r>
            <a:endParaRPr lang="pt-BR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928662" y="1785926"/>
            <a:ext cx="7772400" cy="4572000"/>
          </a:xfrm>
        </p:spPr>
        <p:txBody>
          <a:bodyPr>
            <a:normAutofit/>
          </a:bodyPr>
          <a:lstStyle/>
          <a:p>
            <a:pPr>
              <a:buNone/>
            </a:pPr>
            <a:endParaRPr lang="pt-BR" sz="2000" dirty="0" smtClean="0"/>
          </a:p>
          <a:p>
            <a:r>
              <a:rPr lang="pt-BR" dirty="0" smtClean="0"/>
              <a:t>Em 1983, primeira proposta de avaliação - Programa de Avaliação da Reforma Universitária – PARU;</a:t>
            </a:r>
          </a:p>
          <a:p>
            <a:r>
              <a:rPr lang="pt-BR" dirty="0" smtClean="0"/>
              <a:t>Em 1985, nova proposta  oriunda do Grupo Executivo para a Reforma da Educação Superior – GERES;</a:t>
            </a:r>
          </a:p>
          <a:p>
            <a:r>
              <a:rPr lang="pt-BR" dirty="0" smtClean="0"/>
              <a:t>Em 1993, surge o Programa de Avaliação Institucional das Universidades Brasileiras – PAIUB </a:t>
            </a:r>
            <a:endParaRPr lang="pt-BR" dirty="0"/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7224" y="500042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Evolução do Sistema de Avaliação  da Educação Superior  </a:t>
            </a:r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Brasília  - maio de 2014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42908" y="1928803"/>
            <a:ext cx="9144000" cy="48577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BR" b="1" u="sng" dirty="0" smtClean="0"/>
              <a:t>Dispositivos legais:</a:t>
            </a:r>
          </a:p>
          <a:p>
            <a:pPr>
              <a:buNone/>
            </a:pPr>
            <a:endParaRPr lang="pt-BR" sz="2000" u="sng" dirty="0" smtClean="0"/>
          </a:p>
          <a:p>
            <a:r>
              <a:rPr lang="pt-BR" dirty="0" smtClean="0"/>
              <a:t>Lei 9131⁄1995 que instituiu a avaliação periódica das instituições e cursos de nível superior;</a:t>
            </a:r>
          </a:p>
          <a:p>
            <a:r>
              <a:rPr lang="pt-BR" dirty="0" smtClean="0"/>
              <a:t>Lei 9394 ⁄1996 que define como atribuições da União “autorizar, reconhecer, credenciar, supervisionar e avaliar cursos e instituições”;</a:t>
            </a:r>
          </a:p>
          <a:p>
            <a:r>
              <a:rPr lang="pt-BR" dirty="0" smtClean="0"/>
              <a:t>O PNE (Lei 10.172)  ⁄ 2001 estabelece a criação de um  “Sistema Nacional de Avaliação”.</a:t>
            </a:r>
          </a:p>
          <a:p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7224" y="428604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Evolução do Sistema de Avaliação  da Educação Superior  </a:t>
            </a:r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Brasília  - maio de 2014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2071679"/>
            <a:ext cx="8472518" cy="4714908"/>
          </a:xfrm>
        </p:spPr>
        <p:txBody>
          <a:bodyPr>
            <a:normAutofit/>
          </a:bodyPr>
          <a:lstStyle/>
          <a:p>
            <a:r>
              <a:rPr lang="pt-BR" dirty="0" smtClean="0"/>
              <a:t>Decreto 3.860/2001 </a:t>
            </a:r>
            <a:r>
              <a:rPr lang="pt-BR" sz="2400" dirty="0" smtClean="0"/>
              <a:t>(</a:t>
            </a:r>
            <a:r>
              <a:rPr lang="pt-BR" sz="2000" dirty="0" smtClean="0"/>
              <a:t>revogou o Decreto 2.026/96</a:t>
            </a:r>
            <a:r>
              <a:rPr lang="pt-BR" sz="2400" dirty="0" smtClean="0"/>
              <a:t>)</a:t>
            </a:r>
            <a:r>
              <a:rPr lang="pt-BR" dirty="0" smtClean="0"/>
              <a:t> estabelece que a avaliação de cursos de graduação e das IES deveria contemplar:</a:t>
            </a:r>
          </a:p>
          <a:p>
            <a:r>
              <a:rPr lang="pt-BR" dirty="0" smtClean="0"/>
              <a:t>1) Censo da Educação Superior ;</a:t>
            </a:r>
          </a:p>
          <a:p>
            <a:r>
              <a:rPr lang="pt-BR" dirty="0" smtClean="0"/>
              <a:t>2) Avaliação Institucional ;</a:t>
            </a:r>
          </a:p>
          <a:p>
            <a:r>
              <a:rPr lang="pt-BR" dirty="0" smtClean="0"/>
              <a:t>3) Exame Nacional de Cursos (Provão) e da Avaliação das Condições de Oferta (ACO)”.</a:t>
            </a:r>
            <a:endParaRPr lang="pt-BR" dirty="0"/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28662" y="500042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Evolução do Sistema de Avaliação  da Educação Superior  </a:t>
            </a:r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Brasília  - maio de 2014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285720" y="2000241"/>
            <a:ext cx="8858280" cy="4643470"/>
          </a:xfrm>
        </p:spPr>
        <p:txBody>
          <a:bodyPr/>
          <a:lstStyle/>
          <a:p>
            <a:pPr>
              <a:buNone/>
            </a:pPr>
            <a:r>
              <a:rPr lang="pt-BR" b="1" u="sng" dirty="0" smtClean="0"/>
              <a:t>Período de 1998 a 2001</a:t>
            </a:r>
          </a:p>
          <a:p>
            <a:pPr>
              <a:buNone/>
            </a:pPr>
            <a:r>
              <a:rPr lang="pt-BR" dirty="0" smtClean="0"/>
              <a:t>Desenvolvimento de vários instrumentos de avaliação de cursos com a participação  dos seguintes atores:</a:t>
            </a:r>
          </a:p>
          <a:p>
            <a:r>
              <a:rPr lang="pt-BR" dirty="0" err="1" smtClean="0"/>
              <a:t>SESu</a:t>
            </a:r>
            <a:r>
              <a:rPr lang="pt-BR" dirty="0" smtClean="0"/>
              <a:t>;</a:t>
            </a:r>
          </a:p>
          <a:p>
            <a:r>
              <a:rPr lang="pt-BR" dirty="0" smtClean="0"/>
              <a:t>INEP;</a:t>
            </a:r>
          </a:p>
          <a:p>
            <a:r>
              <a:rPr lang="pt-BR" dirty="0" smtClean="0"/>
              <a:t>Comissões de Especialistas do Ensino da </a:t>
            </a:r>
            <a:r>
              <a:rPr lang="pt-BR" dirty="0" err="1" smtClean="0"/>
              <a:t>SESu</a:t>
            </a:r>
            <a:r>
              <a:rPr lang="pt-BR" dirty="0" smtClean="0"/>
              <a:t>;</a:t>
            </a:r>
          </a:p>
          <a:p>
            <a:r>
              <a:rPr lang="pt-BR" dirty="0" smtClean="0"/>
              <a:t>Comissões de Curso de ENC.</a:t>
            </a:r>
          </a:p>
          <a:p>
            <a:endParaRPr lang="pt-BR" dirty="0"/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7224" y="428604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Evolução do Sistema de Avaliação  da Educação Superior  </a:t>
            </a:r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Brasília  - maio de 2014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285720" y="2285993"/>
            <a:ext cx="8858280" cy="350046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pt-BR" b="1" u="sng" dirty="0" smtClean="0"/>
              <a:t>Em 2001</a:t>
            </a:r>
          </a:p>
          <a:p>
            <a:r>
              <a:rPr lang="pt-BR" dirty="0" smtClean="0"/>
              <a:t>Padronização dos Instrumentos de Avaliação de Cursos;</a:t>
            </a:r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r>
              <a:rPr lang="pt-BR" b="1" u="sng" dirty="0" smtClean="0"/>
              <a:t>Em 2002</a:t>
            </a:r>
          </a:p>
          <a:p>
            <a:r>
              <a:rPr lang="pt-BR" dirty="0" smtClean="0"/>
              <a:t>Instituída a Comissão de Análise de PDI.</a:t>
            </a:r>
            <a:endParaRPr lang="pt-BR" dirty="0"/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28662" y="500042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Evolução do Sistema de Avaliação  da Educação Superior  </a:t>
            </a:r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Brasília  - maio de 2014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857365"/>
            <a:ext cx="8229600" cy="4786346"/>
          </a:xfrm>
        </p:spPr>
        <p:txBody>
          <a:bodyPr>
            <a:normAutofit/>
          </a:bodyPr>
          <a:lstStyle/>
          <a:p>
            <a:r>
              <a:rPr lang="pt-BR" b="1" u="sng" dirty="0" smtClean="0"/>
              <a:t>Em 2003</a:t>
            </a:r>
            <a:r>
              <a:rPr lang="pt-BR" b="1" dirty="0" smtClean="0"/>
              <a:t> </a:t>
            </a:r>
          </a:p>
          <a:p>
            <a:r>
              <a:rPr lang="pt-BR" dirty="0" smtClean="0"/>
              <a:t>Constituída a Comissão Especial de Avaliação, para realizar:</a:t>
            </a:r>
          </a:p>
          <a:p>
            <a:r>
              <a:rPr lang="pt-BR" dirty="0" smtClean="0"/>
              <a:t>a) análise e diagnóstico dos instrumentos, procedimentos e quadro normativo de avaliação e regulação da Educação Superior ;</a:t>
            </a:r>
          </a:p>
          <a:p>
            <a:r>
              <a:rPr lang="pt-BR" dirty="0" smtClean="0"/>
              <a:t>b) proposta de reformulação dos processos, instrumentos e políticas de avaliação e de regulação da Educação Superior. </a:t>
            </a:r>
            <a:endParaRPr lang="pt-BR" dirty="0"/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28662" y="500042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Evolução do Sistema de Avaliação  da Educação Superior  </a:t>
            </a:r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Brasília  - maio de 2014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2000240"/>
            <a:ext cx="8229600" cy="468629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pt-BR" b="1" dirty="0" smtClean="0"/>
              <a:t>SINAES</a:t>
            </a:r>
            <a:r>
              <a:rPr lang="pt-BR" dirty="0" smtClean="0"/>
              <a:t>, sistema complexo que envolve:</a:t>
            </a:r>
          </a:p>
          <a:p>
            <a:pPr>
              <a:buNone/>
            </a:pPr>
            <a:endParaRPr lang="pt-BR" sz="1800" dirty="0" smtClean="0"/>
          </a:p>
          <a:p>
            <a:pPr>
              <a:lnSpc>
                <a:spcPct val="150000"/>
              </a:lnSpc>
            </a:pPr>
            <a:r>
              <a:rPr lang="pt-BR" dirty="0" smtClean="0"/>
              <a:t>Avaliação institucional </a:t>
            </a:r>
            <a:r>
              <a:rPr lang="pt-BR" b="1" dirty="0" smtClean="0"/>
              <a:t>*</a:t>
            </a:r>
            <a:r>
              <a:rPr lang="pt-BR" dirty="0" smtClean="0"/>
              <a:t> (interna e externa);</a:t>
            </a:r>
          </a:p>
          <a:p>
            <a:pPr>
              <a:lnSpc>
                <a:spcPct val="150000"/>
              </a:lnSpc>
            </a:pPr>
            <a:r>
              <a:rPr lang="pt-BR" dirty="0" smtClean="0"/>
              <a:t>Avaliação </a:t>
            </a:r>
            <a:r>
              <a:rPr lang="pt-BR" i="1" dirty="0" smtClean="0"/>
              <a:t>in loco</a:t>
            </a:r>
            <a:r>
              <a:rPr lang="pt-BR" dirty="0" smtClean="0"/>
              <a:t> de cursos;</a:t>
            </a:r>
          </a:p>
          <a:p>
            <a:pPr>
              <a:lnSpc>
                <a:spcPct val="150000"/>
              </a:lnSpc>
            </a:pPr>
            <a:r>
              <a:rPr lang="pt-BR" dirty="0" smtClean="0"/>
              <a:t>Exame Nacional de Desempenho do Estudante (ENADE).</a:t>
            </a:r>
          </a:p>
          <a:p>
            <a:pPr>
              <a:lnSpc>
                <a:spcPct val="150000"/>
              </a:lnSpc>
            </a:pPr>
            <a:r>
              <a:rPr lang="pt-BR" dirty="0" smtClean="0"/>
              <a:t>Censo</a:t>
            </a:r>
          </a:p>
          <a:p>
            <a:pPr>
              <a:lnSpc>
                <a:spcPct val="150000"/>
              </a:lnSpc>
            </a:pPr>
            <a:r>
              <a:rPr lang="pt-BR" dirty="0" smtClean="0"/>
              <a:t>Avaliação da CAPES</a:t>
            </a:r>
          </a:p>
          <a:p>
            <a:pPr>
              <a:lnSpc>
                <a:spcPct val="150000"/>
              </a:lnSpc>
            </a:pPr>
            <a:endParaRPr lang="pt-BR" dirty="0"/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7224" y="500042"/>
            <a:ext cx="77724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Evolução do Sistema de Avaliação  da Educação Superior  </a:t>
            </a:r>
            <a: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Brasília  - maio de 2014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28596" y="1785926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pt-BR" b="1" u="sng" dirty="0" smtClean="0"/>
              <a:t>PRINCÍPIOS DO SINAES</a:t>
            </a:r>
            <a:r>
              <a:rPr lang="pt-BR" u="sng" dirty="0" smtClean="0"/>
              <a:t>:</a:t>
            </a:r>
          </a:p>
          <a:p>
            <a:pPr algn="just"/>
            <a:r>
              <a:rPr lang="pt-BR" sz="2800" dirty="0" smtClean="0"/>
              <a:t>Responsabilidade social  com a qualidade da educação superior.</a:t>
            </a:r>
          </a:p>
          <a:p>
            <a:pPr algn="just"/>
            <a:r>
              <a:rPr lang="pt-BR" sz="2800" dirty="0" smtClean="0"/>
              <a:t>Reconhecimento da diversidade do sistema.</a:t>
            </a:r>
          </a:p>
          <a:p>
            <a:pPr algn="just"/>
            <a:r>
              <a:rPr lang="pt-BR" sz="2800" dirty="0" smtClean="0"/>
              <a:t>Respeito à autonomia, à identidade, à missão e à história das instituições.</a:t>
            </a:r>
          </a:p>
          <a:p>
            <a:pPr algn="just"/>
            <a:r>
              <a:rPr lang="pt-BR" sz="2800" dirty="0" smtClean="0"/>
              <a:t>Avaliação deve ser feita a partir de um conjunto integrado de indicadores de qualidade.</a:t>
            </a:r>
          </a:p>
          <a:p>
            <a:pPr algn="just"/>
            <a:r>
              <a:rPr lang="pt-BR" sz="2800" dirty="0" smtClean="0"/>
              <a:t>Caráter público dos procedimentos e dos resultados.</a:t>
            </a:r>
          </a:p>
          <a:p>
            <a:pPr algn="just"/>
            <a:r>
              <a:rPr lang="pt-BR" sz="2800" dirty="0" smtClean="0"/>
              <a:t>Participação da comunidade acadêmica e da sociedade civil, por meio de suas representações.</a:t>
            </a:r>
          </a:p>
          <a:p>
            <a:pPr algn="just"/>
            <a:r>
              <a:rPr lang="pt-BR" sz="2800" dirty="0" smtClean="0"/>
              <a:t>Continuidade do processo avaliativo.</a:t>
            </a:r>
            <a:endParaRPr lang="pt-BR" sz="2800" dirty="0"/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trimônio Líquido">
  <a:themeElements>
    <a:clrScheme name="Personalizada 3">
      <a:dk1>
        <a:srgbClr val="7F7F7F"/>
      </a:dk1>
      <a:lt1>
        <a:srgbClr val="FFE5D1"/>
      </a:lt1>
      <a:dk2>
        <a:srgbClr val="0F5666"/>
      </a:dk2>
      <a:lt2>
        <a:srgbClr val="F5F7E1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Viagem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Patrimônio Líquido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498</TotalTime>
  <Words>1414</Words>
  <Application>Microsoft Office PowerPoint</Application>
  <PresentationFormat>Apresentação na tela (4:3)</PresentationFormat>
  <Paragraphs>136</Paragraphs>
  <Slides>17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8" baseType="lpstr">
      <vt:lpstr>Patrimônio Líquido</vt:lpstr>
      <vt:lpstr>Evolução do Sistema de Avaliação  da Educação Superior   Brasília  - maio de 2014</vt:lpstr>
      <vt:lpstr>Evolução do Sistema de Avaliação  da Educação Superior   Brasília  - maio de 2014</vt:lpstr>
      <vt:lpstr>Evolução do Sistema de Avaliação  da Educação Superior   Brasília  - maio de 2014</vt:lpstr>
      <vt:lpstr>Evolução do Sistema de Avaliação  da Educação Superior   Brasília  - maio de 2014</vt:lpstr>
      <vt:lpstr>Evolução do Sistema de Avaliação  da Educação Superior   Brasília  - maio de 2014</vt:lpstr>
      <vt:lpstr>Evolução do Sistema de Avaliação  da Educação Superior   Brasília  - maio de 2014</vt:lpstr>
      <vt:lpstr>Evolução do Sistema de Avaliação  da Educação Superior   Brasília  - maio de 2014</vt:lpstr>
      <vt:lpstr>Evolução do Sistema de Avaliação  da Educação Superior   Brasília  - maio de 2014</vt:lpstr>
      <vt:lpstr>Evolução do Sistema de Avaliação  da Educação Superior   Brasília  - maio de 2014</vt:lpstr>
      <vt:lpstr>Evolução do Sistema de Avaliação  da Educação Superior   Brasília  - maio de 2014</vt:lpstr>
      <vt:lpstr>Evolução do Sistema de Avaliação  da Educação Superior   Brasília  - maio de 2014</vt:lpstr>
      <vt:lpstr>Evolução do Sistema de Avaliação  da Educação Superior   Brasília  - maio de 2014</vt:lpstr>
      <vt:lpstr>Evolução do Sistema de Avaliação  da Educação Superior   Brasília  - maio de 2014</vt:lpstr>
      <vt:lpstr>Evolução do Sistema de Avaliação  da Educação Superior   Brasília  - maio de 2014</vt:lpstr>
      <vt:lpstr>Evolução do Sistema de Avaliação  da Educação Superior   Brasília  - maio de 2014</vt:lpstr>
      <vt:lpstr>Evolução do Sistema de Avaliação  da Educação Superior   Brasília  - maio de 2014</vt:lpstr>
      <vt:lpstr>Evolução do Sistema de Avaliação  da Educação Superior   Brasília  - maio de 2014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Avanços e Desafios da Educação Superior  Brasília  - maio de 2014</dc:title>
  <dc:creator>Cliente</dc:creator>
  <cp:lastModifiedBy>Cliente</cp:lastModifiedBy>
  <cp:revision>57</cp:revision>
  <dcterms:created xsi:type="dcterms:W3CDTF">2014-05-25T11:43:15Z</dcterms:created>
  <dcterms:modified xsi:type="dcterms:W3CDTF">2014-05-27T16:51:18Z</dcterms:modified>
</cp:coreProperties>
</file>