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notesSlides/notesSlide12.xml" ContentType="application/vnd.openxmlformats-officedocument.presentationml.notesSlide+xml"/>
  <Override PartName="/ppt/charts/chart5.xml" ContentType="application/vnd.openxmlformats-officedocument.drawingml.chart+xml"/>
  <Override PartName="/ppt/notesSlides/notesSlide13.xml" ContentType="application/vnd.openxmlformats-officedocument.presentationml.notesSlide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256" r:id="rId2"/>
    <p:sldId id="298" r:id="rId3"/>
    <p:sldId id="366" r:id="rId4"/>
    <p:sldId id="299" r:id="rId5"/>
    <p:sldId id="380" r:id="rId6"/>
    <p:sldId id="370" r:id="rId7"/>
    <p:sldId id="371" r:id="rId8"/>
    <p:sldId id="367" r:id="rId9"/>
    <p:sldId id="384" r:id="rId10"/>
    <p:sldId id="383" r:id="rId11"/>
    <p:sldId id="361" r:id="rId12"/>
    <p:sldId id="342" r:id="rId13"/>
    <p:sldId id="390" r:id="rId14"/>
    <p:sldId id="343" r:id="rId15"/>
    <p:sldId id="352" r:id="rId16"/>
    <p:sldId id="391" r:id="rId17"/>
    <p:sldId id="387" r:id="rId18"/>
    <p:sldId id="388" r:id="rId19"/>
    <p:sldId id="392" r:id="rId20"/>
    <p:sldId id="389" r:id="rId21"/>
    <p:sldId id="386" r:id="rId22"/>
  </p:sldIdLst>
  <p:sldSz cx="9144000" cy="6858000" type="screen4x3"/>
  <p:notesSz cx="6797675" cy="9926638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339933"/>
    <a:srgbClr val="003300"/>
    <a:srgbClr val="FFFF00"/>
    <a:srgbClr val="C0C0C0"/>
    <a:srgbClr val="DDDDD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9649" autoAdjust="0"/>
  </p:normalViewPr>
  <p:slideViewPr>
    <p:cSldViewPr>
      <p:cViewPr>
        <p:scale>
          <a:sx n="100" d="100"/>
          <a:sy n="100" d="100"/>
        </p:scale>
        <p:origin x="-300" y="23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956" y="-90"/>
      </p:cViewPr>
      <p:guideLst>
        <p:guide orient="horz" pos="2864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antoniosimoes\Desktop\enviar%20Adriana\graficos%20Comissa&#245;%20%2024%20set%2020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antoniosimoes\Desktop\enviar%20Adriana\matricula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antoniosimoes\Desktop\enviar%20Adriana\graficos%20REUNI%20%20%202006%20-%2020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antoniosimoes\Desktop\enviar%20Adriana\graficos%20REUNI%20%20%202006%20-%2020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fernandobueno\Documents\00%20-%20SESu\04%20-%20Demandas\C&#243;pia%20de%20Gr&#225;fico%20IFES%202003_2014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antoniosimoes\Desktop\enviar%20Adriana\graficos%20Comissa&#245;%20%2014%2011%202012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antoniosimoes\Documents\Simoes%20MEC%202015\apresentacoes\Apresenta&#231;&#245;es%202014\transparencia%20Expans&#227;o%20decenio%202003-2013\Numero%20de%20Bolsas%20cap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Lit>
              <c:formatCode>General</c:formatCode>
              <c:ptCount val="11"/>
              <c:pt idx="0">
                <c:v>2003</c:v>
              </c:pt>
              <c:pt idx="1">
                <c:v>2004</c:v>
              </c:pt>
              <c:pt idx="2">
                <c:v>2005</c:v>
              </c:pt>
              <c:pt idx="3">
                <c:v>2006</c:v>
              </c:pt>
              <c:pt idx="4">
                <c:v>2006</c:v>
              </c:pt>
              <c:pt idx="5">
                <c:v>2008</c:v>
              </c:pt>
              <c:pt idx="6">
                <c:v>2009</c:v>
              </c:pt>
              <c:pt idx="7">
                <c:v>2010</c:v>
              </c:pt>
              <c:pt idx="8">
                <c:v>2011</c:v>
              </c:pt>
              <c:pt idx="9">
                <c:v>2012</c:v>
              </c:pt>
              <c:pt idx="10">
                <c:v>2013</c:v>
              </c:pt>
            </c:numLit>
          </c:cat>
          <c:val>
            <c:numRef>
              <c:f>Vagas!$D$7:$D$17</c:f>
              <c:numCache>
                <c:formatCode>_(* #,##0_);_(* \(#,##0\);_(* "-"_);_(@_)</c:formatCode>
                <c:ptCount val="11"/>
                <c:pt idx="0">
                  <c:v>109184</c:v>
                </c:pt>
                <c:pt idx="1">
                  <c:v>109802</c:v>
                </c:pt>
                <c:pt idx="2">
                  <c:v>116348</c:v>
                </c:pt>
                <c:pt idx="3">
                  <c:v>132203</c:v>
                </c:pt>
                <c:pt idx="4">
                  <c:v>139875</c:v>
                </c:pt>
                <c:pt idx="5">
                  <c:v>150869</c:v>
                </c:pt>
                <c:pt idx="6">
                  <c:v>186984</c:v>
                </c:pt>
                <c:pt idx="7">
                  <c:v>218152</c:v>
                </c:pt>
                <c:pt idx="8">
                  <c:v>231530</c:v>
                </c:pt>
                <c:pt idx="9">
                  <c:v>239942</c:v>
                </c:pt>
                <c:pt idx="10">
                  <c:v>244942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4405632"/>
        <c:axId val="97453184"/>
        <c:axId val="0"/>
      </c:bar3DChart>
      <c:catAx>
        <c:axId val="84405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7453184"/>
        <c:crosses val="autoZero"/>
        <c:auto val="1"/>
        <c:lblAlgn val="ctr"/>
        <c:lblOffset val="100"/>
        <c:noMultiLvlLbl val="0"/>
      </c:catAx>
      <c:valAx>
        <c:axId val="9745318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_(* #,##0_);_(* \(#,##0\);_(* &quot;-&quot;_);_(@_)" sourceLinked="1"/>
        <c:majorTickMark val="out"/>
        <c:minorTickMark val="none"/>
        <c:tickLblPos val="nextTo"/>
        <c:crossAx val="844056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0"/>
      <c:rotY val="20"/>
      <c:depthPercent val="25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9045661593156314E-2"/>
          <c:y val="4.1345904651506178E-2"/>
          <c:w val="0.9012800323036545"/>
          <c:h val="0.87380742328674887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Plan2!$C$3</c:f>
              <c:strCache>
                <c:ptCount val="1"/>
                <c:pt idx="0">
                  <c:v>Graduacao a Distância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900" baseline="0">
                    <a:solidFill>
                      <a:srgbClr val="C00000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Plan2!$B$4:$B$14</c:f>
              <c:numCache>
                <c:formatCode>General</c:formatCode>
                <c:ptCount val="1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2102</c:v>
                </c:pt>
                <c:pt idx="10">
                  <c:v>2013</c:v>
                </c:pt>
              </c:numCache>
            </c:numRef>
          </c:cat>
          <c:val>
            <c:numRef>
              <c:f>Plan2!$C$4:$C$14</c:f>
              <c:numCache>
                <c:formatCode>#,##0</c:formatCode>
                <c:ptCount val="11"/>
                <c:pt idx="0">
                  <c:v>16532</c:v>
                </c:pt>
                <c:pt idx="1">
                  <c:v>18121</c:v>
                </c:pt>
                <c:pt idx="2">
                  <c:v>15740</c:v>
                </c:pt>
                <c:pt idx="3">
                  <c:v>17359</c:v>
                </c:pt>
                <c:pt idx="4">
                  <c:v>25552</c:v>
                </c:pt>
                <c:pt idx="5">
                  <c:v>52126</c:v>
                </c:pt>
                <c:pt idx="6">
                  <c:v>73186</c:v>
                </c:pt>
                <c:pt idx="7">
                  <c:v>85788</c:v>
                </c:pt>
                <c:pt idx="8">
                  <c:v>87241</c:v>
                </c:pt>
                <c:pt idx="9">
                  <c:v>88511</c:v>
                </c:pt>
                <c:pt idx="10">
                  <c:v>83605</c:v>
                </c:pt>
              </c:numCache>
            </c:numRef>
          </c:val>
        </c:ser>
        <c:ser>
          <c:idx val="1"/>
          <c:order val="1"/>
          <c:tx>
            <c:strRef>
              <c:f>Plan2!$D$3</c:f>
              <c:strCache>
                <c:ptCount val="1"/>
                <c:pt idx="0">
                  <c:v>Pos-Graduação (stricto sensu)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invertIfNegative val="0"/>
          <c:dLbls>
            <c:dLbl>
              <c:idx val="1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119.213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50" baseline="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Plan2!$B$4:$B$14</c:f>
              <c:numCache>
                <c:formatCode>General</c:formatCode>
                <c:ptCount val="1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2102</c:v>
                </c:pt>
                <c:pt idx="10">
                  <c:v>2013</c:v>
                </c:pt>
              </c:numCache>
            </c:numRef>
          </c:cat>
          <c:val>
            <c:numRef>
              <c:f>Plan2!$D$4:$D$14</c:f>
              <c:numCache>
                <c:formatCode>#,##0</c:formatCode>
                <c:ptCount val="11"/>
                <c:pt idx="0">
                  <c:v>52000</c:v>
                </c:pt>
                <c:pt idx="1">
                  <c:v>54500</c:v>
                </c:pt>
                <c:pt idx="2">
                  <c:v>58300</c:v>
                </c:pt>
                <c:pt idx="3">
                  <c:v>63200</c:v>
                </c:pt>
                <c:pt idx="4">
                  <c:v>68000</c:v>
                </c:pt>
                <c:pt idx="5">
                  <c:v>73500</c:v>
                </c:pt>
                <c:pt idx="6">
                  <c:v>80900</c:v>
                </c:pt>
                <c:pt idx="7">
                  <c:v>89900</c:v>
                </c:pt>
                <c:pt idx="8">
                  <c:v>99294</c:v>
                </c:pt>
                <c:pt idx="9">
                  <c:v>109542</c:v>
                </c:pt>
                <c:pt idx="10">
                  <c:v>109542</c:v>
                </c:pt>
              </c:numCache>
            </c:numRef>
          </c:val>
        </c:ser>
        <c:ser>
          <c:idx val="2"/>
          <c:order val="2"/>
          <c:tx>
            <c:strRef>
              <c:f>Plan2!$E$3</c:f>
              <c:strCache>
                <c:ptCount val="1"/>
                <c:pt idx="0">
                  <c:v>Graduação Presencial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10"/>
              <c:layout/>
              <c:tx>
                <c:rich>
                  <a:bodyPr/>
                  <a:lstStyle/>
                  <a:p>
                    <a:r>
                      <a:rPr lang="en-US" smtClean="0"/>
                      <a:t>932.263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5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Plan2!$B$4:$B$14</c:f>
              <c:numCache>
                <c:formatCode>General</c:formatCode>
                <c:ptCount val="1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2102</c:v>
                </c:pt>
                <c:pt idx="10">
                  <c:v>2013</c:v>
                </c:pt>
              </c:numCache>
            </c:numRef>
          </c:cat>
          <c:val>
            <c:numRef>
              <c:f>Plan2!$E$4:$E$14</c:f>
              <c:numCache>
                <c:formatCode>#,##0</c:formatCode>
                <c:ptCount val="11"/>
                <c:pt idx="0">
                  <c:v>527719</c:v>
                </c:pt>
                <c:pt idx="1">
                  <c:v>533892</c:v>
                </c:pt>
                <c:pt idx="2">
                  <c:v>549171</c:v>
                </c:pt>
                <c:pt idx="3">
                  <c:v>556231</c:v>
                </c:pt>
                <c:pt idx="4">
                  <c:v>578536</c:v>
                </c:pt>
                <c:pt idx="5">
                  <c:v>600772</c:v>
                </c:pt>
                <c:pt idx="6">
                  <c:v>696693</c:v>
                </c:pt>
                <c:pt idx="7">
                  <c:v>763891</c:v>
                </c:pt>
                <c:pt idx="8">
                  <c:v>842606</c:v>
                </c:pt>
                <c:pt idx="9">
                  <c:v>885716</c:v>
                </c:pt>
                <c:pt idx="10">
                  <c:v>932262</c:v>
                </c:pt>
              </c:numCache>
            </c:numRef>
          </c:val>
        </c:ser>
        <c:ser>
          <c:idx val="3"/>
          <c:order val="3"/>
          <c:tx>
            <c:strRef>
              <c:f>Plan2!$F$3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</c:spPr>
          <c:invertIfNegative val="0"/>
          <c:dLbls>
            <c:dLbl>
              <c:idx val="10"/>
              <c:layout/>
              <c:tx>
                <c:rich>
                  <a:bodyPr/>
                  <a:lstStyle/>
                  <a:p>
                    <a:r>
                      <a:rPr lang="en-US" smtClean="0"/>
                      <a:t>1.135.081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50" baseline="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Plan2!$B$4:$B$14</c:f>
              <c:numCache>
                <c:formatCode>General</c:formatCode>
                <c:ptCount val="1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2102</c:v>
                </c:pt>
                <c:pt idx="10">
                  <c:v>2013</c:v>
                </c:pt>
              </c:numCache>
            </c:numRef>
          </c:cat>
          <c:val>
            <c:numRef>
              <c:f>Plan2!$F$4:$F$14</c:f>
              <c:numCache>
                <c:formatCode>#,##0</c:formatCode>
                <c:ptCount val="11"/>
                <c:pt idx="0">
                  <c:v>596251</c:v>
                </c:pt>
                <c:pt idx="1">
                  <c:v>606513</c:v>
                </c:pt>
                <c:pt idx="2">
                  <c:v>623211</c:v>
                </c:pt>
                <c:pt idx="3">
                  <c:v>636790</c:v>
                </c:pt>
                <c:pt idx="4">
                  <c:v>672088</c:v>
                </c:pt>
                <c:pt idx="5">
                  <c:v>726398</c:v>
                </c:pt>
                <c:pt idx="6">
                  <c:v>850779</c:v>
                </c:pt>
                <c:pt idx="7">
                  <c:v>939579</c:v>
                </c:pt>
                <c:pt idx="8">
                  <c:v>1029141</c:v>
                </c:pt>
                <c:pt idx="9">
                  <c:v>1083769</c:v>
                </c:pt>
                <c:pt idx="10">
                  <c:v>1125409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46"/>
        <c:gapDepth val="461"/>
        <c:shape val="box"/>
        <c:axId val="99221888"/>
        <c:axId val="99223424"/>
        <c:axId val="97571264"/>
      </c:bar3DChart>
      <c:catAx>
        <c:axId val="99221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9223424"/>
        <c:crossesAt val="0"/>
        <c:auto val="1"/>
        <c:lblAlgn val="ctr"/>
        <c:lblOffset val="100"/>
        <c:noMultiLvlLbl val="0"/>
      </c:catAx>
      <c:valAx>
        <c:axId val="9922342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0"/>
        <c:majorTickMark val="out"/>
        <c:minorTickMark val="none"/>
        <c:tickLblPos val="nextTo"/>
        <c:crossAx val="99221888"/>
        <c:crosses val="autoZero"/>
        <c:crossBetween val="between"/>
      </c:valAx>
      <c:serAx>
        <c:axId val="97571264"/>
        <c:scaling>
          <c:orientation val="minMax"/>
        </c:scaling>
        <c:delete val="1"/>
        <c:axPos val="b"/>
        <c:majorTickMark val="out"/>
        <c:minorTickMark val="none"/>
        <c:tickLblPos val="nextTo"/>
        <c:crossAx val="99223424"/>
        <c:crossesAt val="0"/>
      </c:serAx>
    </c:plotArea>
    <c:legend>
      <c:legendPos val="r"/>
      <c:layout>
        <c:manualLayout>
          <c:xMode val="edge"/>
          <c:yMode val="edge"/>
          <c:x val="0.11140382550087026"/>
          <c:y val="0.8691360414888627"/>
          <c:w val="0.88660905848307425"/>
          <c:h val="0.12450014428824667"/>
        </c:manualLayout>
      </c:layout>
      <c:overlay val="0"/>
      <c:txPr>
        <a:bodyPr/>
        <a:lstStyle/>
        <a:p>
          <a:pPr>
            <a:defRPr sz="8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36351706036747"/>
          <c:y val="8.5559378391484059E-2"/>
          <c:w val="0.82188713910761169"/>
          <c:h val="0.8326195683872849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'docente '!$C$2</c:f>
              <c:strCache>
                <c:ptCount val="1"/>
                <c:pt idx="0">
                  <c:v> VISITANTE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 i="0" baseline="0">
                    <a:solidFill>
                      <a:sysClr val="windowText" lastClr="000000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Lit>
              <c:formatCode>General</c:formatCode>
              <c:ptCount val="11"/>
              <c:pt idx="0">
                <c:v>2003</c:v>
              </c:pt>
              <c:pt idx="1">
                <c:v>2004</c:v>
              </c:pt>
              <c:pt idx="2">
                <c:v>2005</c:v>
              </c:pt>
              <c:pt idx="3">
                <c:v>2006</c:v>
              </c:pt>
              <c:pt idx="4">
                <c:v>2007</c:v>
              </c:pt>
              <c:pt idx="5">
                <c:v>2008</c:v>
              </c:pt>
              <c:pt idx="6">
                <c:v>2009</c:v>
              </c:pt>
              <c:pt idx="7">
                <c:v>2010</c:v>
              </c:pt>
              <c:pt idx="8">
                <c:v>2011</c:v>
              </c:pt>
              <c:pt idx="9">
                <c:v>2012</c:v>
              </c:pt>
              <c:pt idx="10">
                <c:v>2013</c:v>
              </c:pt>
            </c:numLit>
          </c:cat>
          <c:val>
            <c:numRef>
              <c:f>'docente '!$C$3:$C$13</c:f>
              <c:numCache>
                <c:formatCode>#,##0;\(#,##0\)</c:formatCode>
                <c:ptCount val="11"/>
                <c:pt idx="0">
                  <c:v>260</c:v>
                </c:pt>
                <c:pt idx="1">
                  <c:v>256</c:v>
                </c:pt>
                <c:pt idx="2">
                  <c:v>221</c:v>
                </c:pt>
                <c:pt idx="3">
                  <c:v>189</c:v>
                </c:pt>
                <c:pt idx="4">
                  <c:v>275</c:v>
                </c:pt>
                <c:pt idx="5">
                  <c:v>258</c:v>
                </c:pt>
                <c:pt idx="6">
                  <c:v>230</c:v>
                </c:pt>
                <c:pt idx="7">
                  <c:v>243</c:v>
                </c:pt>
                <c:pt idx="8">
                  <c:v>302</c:v>
                </c:pt>
                <c:pt idx="9">
                  <c:v>337</c:v>
                </c:pt>
                <c:pt idx="10">
                  <c:v>306</c:v>
                </c:pt>
              </c:numCache>
            </c:numRef>
          </c:val>
        </c:ser>
        <c:ser>
          <c:idx val="1"/>
          <c:order val="1"/>
          <c:tx>
            <c:strRef>
              <c:f>'docente '!$D$2</c:f>
              <c:strCache>
                <c:ptCount val="1"/>
                <c:pt idx="0">
                  <c:v> SUBSTITUTO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 i="0" baseline="0">
                    <a:solidFill>
                      <a:srgbClr val="C00000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Lit>
              <c:formatCode>General</c:formatCode>
              <c:ptCount val="11"/>
              <c:pt idx="0">
                <c:v>2003</c:v>
              </c:pt>
              <c:pt idx="1">
                <c:v>2004</c:v>
              </c:pt>
              <c:pt idx="2">
                <c:v>2005</c:v>
              </c:pt>
              <c:pt idx="3">
                <c:v>2006</c:v>
              </c:pt>
              <c:pt idx="4">
                <c:v>2007</c:v>
              </c:pt>
              <c:pt idx="5">
                <c:v>2008</c:v>
              </c:pt>
              <c:pt idx="6">
                <c:v>2009</c:v>
              </c:pt>
              <c:pt idx="7">
                <c:v>2010</c:v>
              </c:pt>
              <c:pt idx="8">
                <c:v>2011</c:v>
              </c:pt>
              <c:pt idx="9">
                <c:v>2012</c:v>
              </c:pt>
              <c:pt idx="10">
                <c:v>2013</c:v>
              </c:pt>
            </c:numLit>
          </c:cat>
          <c:val>
            <c:numRef>
              <c:f>'docente '!$D$3:$D$13</c:f>
              <c:numCache>
                <c:formatCode>#,##0;\(#,##0\)</c:formatCode>
                <c:ptCount val="11"/>
                <c:pt idx="0">
                  <c:v>9068</c:v>
                </c:pt>
                <c:pt idx="1">
                  <c:v>9445</c:v>
                </c:pt>
                <c:pt idx="2">
                  <c:v>9042</c:v>
                </c:pt>
                <c:pt idx="3">
                  <c:v>9658</c:v>
                </c:pt>
                <c:pt idx="4">
                  <c:v>10316</c:v>
                </c:pt>
                <c:pt idx="5">
                  <c:v>9562</c:v>
                </c:pt>
                <c:pt idx="6">
                  <c:v>7527</c:v>
                </c:pt>
                <c:pt idx="7">
                  <c:v>4880</c:v>
                </c:pt>
                <c:pt idx="8">
                  <c:v>4264</c:v>
                </c:pt>
                <c:pt idx="9">
                  <c:v>4019</c:v>
                </c:pt>
                <c:pt idx="10">
                  <c:v>5889</c:v>
                </c:pt>
              </c:numCache>
            </c:numRef>
          </c:val>
        </c:ser>
        <c:ser>
          <c:idx val="2"/>
          <c:order val="2"/>
          <c:tx>
            <c:strRef>
              <c:f>'docente '!$E$2</c:f>
              <c:strCache>
                <c:ptCount val="1"/>
                <c:pt idx="0">
                  <c:v> EFETIVO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10"/>
              <c:layout>
                <c:manualLayout>
                  <c:x val="2.5000000000000001E-2"/>
                  <c:y val="1.5639965825386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 b="1" i="0" baseline="0">
                    <a:solidFill>
                      <a:srgbClr val="FF0000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Lit>
              <c:formatCode>General</c:formatCode>
              <c:ptCount val="11"/>
              <c:pt idx="0">
                <c:v>2003</c:v>
              </c:pt>
              <c:pt idx="1">
                <c:v>2004</c:v>
              </c:pt>
              <c:pt idx="2">
                <c:v>2005</c:v>
              </c:pt>
              <c:pt idx="3">
                <c:v>2006</c:v>
              </c:pt>
              <c:pt idx="4">
                <c:v>2007</c:v>
              </c:pt>
              <c:pt idx="5">
                <c:v>2008</c:v>
              </c:pt>
              <c:pt idx="6">
                <c:v>2009</c:v>
              </c:pt>
              <c:pt idx="7">
                <c:v>2010</c:v>
              </c:pt>
              <c:pt idx="8">
                <c:v>2011</c:v>
              </c:pt>
              <c:pt idx="9">
                <c:v>2012</c:v>
              </c:pt>
              <c:pt idx="10">
                <c:v>2013</c:v>
              </c:pt>
            </c:numLit>
          </c:cat>
          <c:val>
            <c:numRef>
              <c:f>'docente '!$E$3:$E$13</c:f>
              <c:numCache>
                <c:formatCode>#,##0;\(#,##0\)</c:formatCode>
                <c:ptCount val="11"/>
                <c:pt idx="0">
                  <c:v>40523</c:v>
                </c:pt>
                <c:pt idx="1">
                  <c:v>41152</c:v>
                </c:pt>
                <c:pt idx="2">
                  <c:v>41902</c:v>
                </c:pt>
                <c:pt idx="3">
                  <c:v>45642</c:v>
                </c:pt>
                <c:pt idx="4">
                  <c:v>45849</c:v>
                </c:pt>
                <c:pt idx="5">
                  <c:v>48912</c:v>
                </c:pt>
                <c:pt idx="6">
                  <c:v>56215</c:v>
                </c:pt>
                <c:pt idx="7">
                  <c:v>63212</c:v>
                </c:pt>
                <c:pt idx="8">
                  <c:v>66144</c:v>
                </c:pt>
                <c:pt idx="9">
                  <c:v>68285</c:v>
                </c:pt>
                <c:pt idx="10">
                  <c:v>72871</c:v>
                </c:pt>
              </c:numCache>
            </c:numRef>
          </c:val>
        </c:ser>
        <c:ser>
          <c:idx val="3"/>
          <c:order val="3"/>
          <c:tx>
            <c:strRef>
              <c:f>'docente '!$F$2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baseline="200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Lit>
              <c:formatCode>General</c:formatCode>
              <c:ptCount val="11"/>
              <c:pt idx="0">
                <c:v>2003</c:v>
              </c:pt>
              <c:pt idx="1">
                <c:v>2004</c:v>
              </c:pt>
              <c:pt idx="2">
                <c:v>2005</c:v>
              </c:pt>
              <c:pt idx="3">
                <c:v>2006</c:v>
              </c:pt>
              <c:pt idx="4">
                <c:v>2007</c:v>
              </c:pt>
              <c:pt idx="5">
                <c:v>2008</c:v>
              </c:pt>
              <c:pt idx="6">
                <c:v>2009</c:v>
              </c:pt>
              <c:pt idx="7">
                <c:v>2010</c:v>
              </c:pt>
              <c:pt idx="8">
                <c:v>2011</c:v>
              </c:pt>
              <c:pt idx="9">
                <c:v>2012</c:v>
              </c:pt>
              <c:pt idx="10">
                <c:v>2013</c:v>
              </c:pt>
            </c:numLit>
          </c:cat>
          <c:val>
            <c:numRef>
              <c:f>'docente '!$F$3:$F$13</c:f>
              <c:numCache>
                <c:formatCode>#,##0;\(#,##0\)</c:formatCode>
                <c:ptCount val="11"/>
                <c:pt idx="0">
                  <c:v>49851</c:v>
                </c:pt>
                <c:pt idx="1">
                  <c:v>50853</c:v>
                </c:pt>
                <c:pt idx="2">
                  <c:v>51165</c:v>
                </c:pt>
                <c:pt idx="3">
                  <c:v>55489</c:v>
                </c:pt>
                <c:pt idx="4">
                  <c:v>56440</c:v>
                </c:pt>
                <c:pt idx="5">
                  <c:v>58732</c:v>
                </c:pt>
                <c:pt idx="6">
                  <c:v>63972</c:v>
                </c:pt>
                <c:pt idx="7">
                  <c:v>68335</c:v>
                </c:pt>
                <c:pt idx="8">
                  <c:v>70710</c:v>
                </c:pt>
                <c:pt idx="9">
                  <c:v>72641</c:v>
                </c:pt>
                <c:pt idx="10">
                  <c:v>79066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9031296"/>
        <c:axId val="99045376"/>
        <c:axId val="97574400"/>
      </c:bar3DChart>
      <c:catAx>
        <c:axId val="990312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txPr>
          <a:bodyPr/>
          <a:lstStyle/>
          <a:p>
            <a:pPr>
              <a:defRPr sz="900"/>
            </a:pPr>
            <a:endParaRPr lang="pt-BR"/>
          </a:p>
        </c:txPr>
        <c:crossAx val="99045376"/>
        <c:crosses val="autoZero"/>
        <c:auto val="0"/>
        <c:lblAlgn val="ctr"/>
        <c:lblOffset val="100"/>
        <c:noMultiLvlLbl val="0"/>
      </c:catAx>
      <c:valAx>
        <c:axId val="9904537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;\(#,##0\)" sourceLinked="1"/>
        <c:majorTickMark val="out"/>
        <c:minorTickMark val="none"/>
        <c:tickLblPos val="nextTo"/>
        <c:crossAx val="99031296"/>
        <c:crosses val="autoZero"/>
        <c:crossBetween val="between"/>
      </c:valAx>
      <c:serAx>
        <c:axId val="97574400"/>
        <c:scaling>
          <c:orientation val="minMax"/>
        </c:scaling>
        <c:delete val="1"/>
        <c:axPos val="b"/>
        <c:majorTickMark val="out"/>
        <c:minorTickMark val="none"/>
        <c:tickLblPos val="nextTo"/>
        <c:crossAx val="99045376"/>
        <c:crosses val="autoZero"/>
      </c:serAx>
    </c:plotArea>
    <c:legend>
      <c:legendPos val="r"/>
      <c:layout>
        <c:manualLayout>
          <c:xMode val="edge"/>
          <c:yMode val="edge"/>
          <c:x val="8.4806211723534558E-2"/>
          <c:y val="0.86497299081119539"/>
          <c:w val="0.79297156605424324"/>
          <c:h val="0.13116506270049574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10432091813324"/>
          <c:y val="0.16565720403370632"/>
          <c:w val="0.88602436143838759"/>
          <c:h val="0.74639694709213977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Titulação!$D$3</c:f>
              <c:strCache>
                <c:ptCount val="1"/>
                <c:pt idx="0">
                  <c:v>Graduacao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FF0000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Titulação!$B$5:$B$23</c:f>
              <c:strCache>
                <c:ptCount val="10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</c:strCache>
            </c:strRef>
          </c:cat>
          <c:val>
            <c:numRef>
              <c:f>Titulação!$D$4:$D$24</c:f>
              <c:numCache>
                <c:formatCode>0.0%</c:formatCode>
                <c:ptCount val="11"/>
                <c:pt idx="0">
                  <c:v>6.5481022310776571E-2</c:v>
                </c:pt>
                <c:pt idx="1">
                  <c:v>5.8654496281271132E-2</c:v>
                </c:pt>
                <c:pt idx="2">
                  <c:v>5.2545545000118453E-2</c:v>
                </c:pt>
                <c:pt idx="3">
                  <c:v>4.5159045941773744E-2</c:v>
                </c:pt>
                <c:pt idx="4">
                  <c:v>4.0236353404614518E-2</c:v>
                </c:pt>
                <c:pt idx="5">
                  <c:v>3.5476538399090762E-2</c:v>
                </c:pt>
                <c:pt idx="6">
                  <c:v>3.086376156508228E-2</c:v>
                </c:pt>
                <c:pt idx="7">
                  <c:v>2.5380870111512487E-2</c:v>
                </c:pt>
                <c:pt idx="8">
                  <c:v>2.2063682787623912E-2</c:v>
                </c:pt>
                <c:pt idx="9">
                  <c:v>2.0132540457382917E-2</c:v>
                </c:pt>
                <c:pt idx="10">
                  <c:v>1.7999999999999999E-2</c:v>
                </c:pt>
              </c:numCache>
            </c:numRef>
          </c:val>
        </c:ser>
        <c:ser>
          <c:idx val="1"/>
          <c:order val="1"/>
          <c:tx>
            <c:strRef>
              <c:f>Titulação!$E$3</c:f>
              <c:strCache>
                <c:ptCount val="1"/>
                <c:pt idx="0">
                  <c:v>Aperfeicoamento</c:v>
                </c:pt>
              </c:strCache>
            </c:strRef>
          </c:tx>
          <c:invertIfNegative val="0"/>
          <c:cat>
            <c:strRef>
              <c:f>Titulação!$B$5:$B$23</c:f>
              <c:strCache>
                <c:ptCount val="10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</c:strCache>
            </c:strRef>
          </c:cat>
          <c:val>
            <c:numRef>
              <c:f>Titulação!$E$4:$E$23</c:f>
            </c:numRef>
          </c:val>
        </c:ser>
        <c:ser>
          <c:idx val="2"/>
          <c:order val="2"/>
          <c:tx>
            <c:strRef>
              <c:f>Titulação!$F$3</c:f>
              <c:strCache>
                <c:ptCount val="1"/>
                <c:pt idx="0">
                  <c:v>Especializacao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6"/>
              <c:layout>
                <c:manualLayout>
                  <c:x val="1.0345943504224017E-2"/>
                  <c:y val="-8.040842784012627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2.3278372884504038E-2"/>
                  <c:y val="-8.040842784012627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278372884504038E-2"/>
                  <c:y val="-1.6081685568025255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3.1037830512671956E-2"/>
                  <c:y val="8.77192982456132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1.5518915256335836E-2"/>
                  <c:y val="-1.6081685568025255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Titulação!$B$5:$B$23</c:f>
              <c:strCache>
                <c:ptCount val="10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</c:strCache>
            </c:strRef>
          </c:cat>
          <c:val>
            <c:numRef>
              <c:f>Titulação!$F$4:$F$24</c:f>
              <c:numCache>
                <c:formatCode>0.0%</c:formatCode>
                <c:ptCount val="11"/>
                <c:pt idx="0">
                  <c:v>0.10033699849949573</c:v>
                </c:pt>
                <c:pt idx="1">
                  <c:v>9.0794938665121228E-2</c:v>
                </c:pt>
                <c:pt idx="2">
                  <c:v>8.3580109450143325E-2</c:v>
                </c:pt>
                <c:pt idx="3">
                  <c:v>7.4685278194507862E-2</c:v>
                </c:pt>
                <c:pt idx="4">
                  <c:v>6.9347647287996195E-2</c:v>
                </c:pt>
                <c:pt idx="5">
                  <c:v>6.2307192726091899E-2</c:v>
                </c:pt>
                <c:pt idx="6">
                  <c:v>5.3340631400522635E-2</c:v>
                </c:pt>
                <c:pt idx="7">
                  <c:v>4.6049945029056072E-2</c:v>
                </c:pt>
                <c:pt idx="8">
                  <c:v>4.0657855211775305E-2</c:v>
                </c:pt>
                <c:pt idx="9">
                  <c:v>3.7513683027129374E-2</c:v>
                </c:pt>
                <c:pt idx="10">
                  <c:v>3.2899999999999999E-2</c:v>
                </c:pt>
              </c:numCache>
            </c:numRef>
          </c:val>
        </c:ser>
        <c:ser>
          <c:idx val="3"/>
          <c:order val="3"/>
          <c:tx>
            <c:strRef>
              <c:f>Titulação!$G$3</c:f>
              <c:strCache>
                <c:ptCount val="1"/>
                <c:pt idx="0">
                  <c:v>Mestrado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Titulação!$B$5:$B$23</c:f>
              <c:strCache>
                <c:ptCount val="10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</c:strCache>
            </c:strRef>
          </c:cat>
          <c:val>
            <c:numRef>
              <c:f>Titulação!$G$4:$G$24</c:f>
              <c:numCache>
                <c:formatCode>0.0%</c:formatCode>
                <c:ptCount val="11"/>
                <c:pt idx="0">
                  <c:v>0.32472388261628909</c:v>
                </c:pt>
                <c:pt idx="1">
                  <c:v>0.30884767700183524</c:v>
                </c:pt>
                <c:pt idx="2">
                  <c:v>0.29082466655611094</c:v>
                </c:pt>
                <c:pt idx="3">
                  <c:v>0.28184723762311659</c:v>
                </c:pt>
                <c:pt idx="4">
                  <c:v>0.26537812215921391</c:v>
                </c:pt>
                <c:pt idx="5">
                  <c:v>0.25706283487579151</c:v>
                </c:pt>
                <c:pt idx="6">
                  <c:v>0.26274807542905571</c:v>
                </c:pt>
                <c:pt idx="7">
                  <c:v>0.27121093136485003</c:v>
                </c:pt>
                <c:pt idx="8">
                  <c:v>0.26369780714929408</c:v>
                </c:pt>
                <c:pt idx="9">
                  <c:v>0.25450430460637258</c:v>
                </c:pt>
                <c:pt idx="10">
                  <c:v>0.2414</c:v>
                </c:pt>
              </c:numCache>
            </c:numRef>
          </c:val>
        </c:ser>
        <c:ser>
          <c:idx val="4"/>
          <c:order val="4"/>
          <c:tx>
            <c:strRef>
              <c:f>Titulação!$H$3</c:f>
              <c:strCache>
                <c:ptCount val="1"/>
                <c:pt idx="0">
                  <c:v>Doutorado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Titulação!$B$5:$B$23</c:f>
              <c:strCache>
                <c:ptCount val="10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</c:strCache>
            </c:strRef>
          </c:cat>
          <c:val>
            <c:numRef>
              <c:f>Titulação!$H$4:$H$24</c:f>
              <c:numCache>
                <c:formatCode>0.0%</c:formatCode>
                <c:ptCount val="11"/>
                <c:pt idx="0">
                  <c:v>0.50945809657343866</c:v>
                </c:pt>
                <c:pt idx="1">
                  <c:v>0.54170288805177247</c:v>
                </c:pt>
                <c:pt idx="2">
                  <c:v>0.57304967899362724</c:v>
                </c:pt>
                <c:pt idx="3">
                  <c:v>0.59830843824060187</c:v>
                </c:pt>
                <c:pt idx="4">
                  <c:v>0.62503787714817538</c:v>
                </c:pt>
                <c:pt idx="5">
                  <c:v>0.6451534339990258</c:v>
                </c:pt>
                <c:pt idx="6">
                  <c:v>0.65304753160533935</c:v>
                </c:pt>
                <c:pt idx="7">
                  <c:v>0.65735825349458143</c:v>
                </c:pt>
                <c:pt idx="8">
                  <c:v>0.67358065485130669</c:v>
                </c:pt>
                <c:pt idx="9">
                  <c:v>0.68784947190911516</c:v>
                </c:pt>
                <c:pt idx="10">
                  <c:v>0.70789999999999997</c:v>
                </c:pt>
              </c:numCache>
            </c:numRef>
          </c:val>
        </c:ser>
        <c:ser>
          <c:idx val="5"/>
          <c:order val="5"/>
          <c:tx>
            <c:strRef>
              <c:f>Titulação!$I$3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cat>
            <c:strRef>
              <c:f>Titulação!$B$5:$B$23</c:f>
              <c:strCache>
                <c:ptCount val="10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</c:strCache>
            </c:strRef>
          </c:cat>
          <c:val>
            <c:numRef>
              <c:f>Titulação!$I$4:$I$23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9133312"/>
        <c:axId val="99134848"/>
        <c:axId val="99040768"/>
      </c:bar3DChart>
      <c:catAx>
        <c:axId val="99133312"/>
        <c:scaling>
          <c:orientation val="minMax"/>
        </c:scaling>
        <c:delete val="0"/>
        <c:axPos val="b"/>
        <c:majorTickMark val="out"/>
        <c:minorTickMark val="none"/>
        <c:tickLblPos val="nextTo"/>
        <c:crossAx val="99134848"/>
        <c:crosses val="autoZero"/>
        <c:auto val="1"/>
        <c:lblAlgn val="ctr"/>
        <c:lblOffset val="100"/>
        <c:noMultiLvlLbl val="0"/>
      </c:catAx>
      <c:valAx>
        <c:axId val="99134848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99133312"/>
        <c:crosses val="autoZero"/>
        <c:crossBetween val="between"/>
      </c:valAx>
      <c:serAx>
        <c:axId val="99040768"/>
        <c:scaling>
          <c:orientation val="minMax"/>
        </c:scaling>
        <c:delete val="1"/>
        <c:axPos val="b"/>
        <c:majorTickMark val="out"/>
        <c:minorTickMark val="none"/>
        <c:tickLblPos val="nextTo"/>
        <c:crossAx val="99134848"/>
        <c:crosses val="autoZero"/>
      </c:serAx>
    </c:plotArea>
    <c:legend>
      <c:legendPos val="b"/>
      <c:layout>
        <c:manualLayout>
          <c:xMode val="edge"/>
          <c:yMode val="edge"/>
          <c:x val="4.0588276864779949E-2"/>
          <c:y val="0.86111479486116871"/>
          <c:w val="0.93951512961858297"/>
          <c:h val="0.11256941566514712"/>
        </c:manualLayout>
      </c:layout>
      <c:overlay val="0"/>
      <c:txPr>
        <a:bodyPr/>
        <a:lstStyle/>
        <a:p>
          <a:pPr>
            <a:defRPr sz="8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Técnicos!$A$2</c:f>
              <c:strCache>
                <c:ptCount val="1"/>
                <c:pt idx="0">
                  <c:v>Ano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numRef>
              <c:f>Técnicos!$A$3:$A$14</c:f>
              <c:numCache>
                <c:formatCode>@</c:formatCod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numCache>
            </c:numRef>
          </c:cat>
          <c:val>
            <c:numRef>
              <c:f>Técnicos!$A$3:$A$14</c:f>
              <c:numCache>
                <c:formatCode>@</c:formatCod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numCache>
            </c:numRef>
          </c:val>
        </c:ser>
        <c:ser>
          <c:idx val="1"/>
          <c:order val="1"/>
          <c:tx>
            <c:strRef>
              <c:f>Técnicos!$B$2</c:f>
              <c:strCache>
                <c:ptCount val="1"/>
                <c:pt idx="0">
                  <c:v>Qtde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dLbl>
              <c:idx val="0"/>
              <c:layout>
                <c:manualLayout>
                  <c:x val="1.5867999777619771E-3"/>
                  <c:y val="-0.1721429938876686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7124535854422879E-4"/>
                  <c:y val="-0.2315171597847489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4448453140682169E-3"/>
                  <c:y val="-0.229523488715570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7605462360683177E-3"/>
                  <c:y val="-0.2359132988300358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6314018440002692E-3"/>
                  <c:y val="-0.2224690377222692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6630471358304295E-3"/>
                  <c:y val="-0.2512231832373646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3.7160906726124801E-3"/>
                  <c:y val="-0.2537536989830894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5.0317915946125466E-3"/>
                  <c:y val="-0.2971533395940055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-0.327773108408663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1.8580453363062058E-3"/>
                  <c:y val="-0.341626417990686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8.1358977285030012E-4"/>
                  <c:y val="-0.368386892436603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6.3474925166126812E-3"/>
                  <c:y val="-0.387556322780000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Técnicos!$A$3:$A$14</c:f>
              <c:numCache>
                <c:formatCode>@</c:formatCod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numCache>
            </c:numRef>
          </c:cat>
          <c:val>
            <c:numRef>
              <c:f>Técnicos!$B$3:$B$14</c:f>
              <c:numCache>
                <c:formatCode>#,##0</c:formatCode>
                <c:ptCount val="12"/>
                <c:pt idx="0">
                  <c:v>85019</c:v>
                </c:pt>
                <c:pt idx="1">
                  <c:v>89677</c:v>
                </c:pt>
                <c:pt idx="2">
                  <c:v>89534</c:v>
                </c:pt>
                <c:pt idx="3">
                  <c:v>89905</c:v>
                </c:pt>
                <c:pt idx="4">
                  <c:v>89023</c:v>
                </c:pt>
                <c:pt idx="5">
                  <c:v>90618</c:v>
                </c:pt>
                <c:pt idx="6">
                  <c:v>91196</c:v>
                </c:pt>
                <c:pt idx="7">
                  <c:v>94692</c:v>
                </c:pt>
                <c:pt idx="8">
                  <c:v>96751</c:v>
                </c:pt>
                <c:pt idx="9">
                  <c:v>98398</c:v>
                </c:pt>
                <c:pt idx="10">
                  <c:v>100241</c:v>
                </c:pt>
                <c:pt idx="11">
                  <c:v>102056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9211904"/>
        <c:axId val="104077568"/>
        <c:axId val="0"/>
      </c:bar3DChart>
      <c:catAx>
        <c:axId val="99211904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txPr>
          <a:bodyPr/>
          <a:lstStyle/>
          <a:p>
            <a:pPr>
              <a:defRPr sz="900" b="1"/>
            </a:pPr>
            <a:endParaRPr lang="pt-BR"/>
          </a:p>
        </c:txPr>
        <c:crossAx val="104077568"/>
        <c:crosses val="autoZero"/>
        <c:auto val="1"/>
        <c:lblAlgn val="ctr"/>
        <c:lblOffset val="100"/>
        <c:noMultiLvlLbl val="0"/>
      </c:catAx>
      <c:valAx>
        <c:axId val="104077568"/>
        <c:scaling>
          <c:orientation val="minMax"/>
          <c:max val="110000"/>
          <c:min val="78000"/>
        </c:scaling>
        <c:delete val="0"/>
        <c:axPos val="l"/>
        <c:numFmt formatCode="@" sourceLinked="1"/>
        <c:majorTickMark val="out"/>
        <c:minorTickMark val="none"/>
        <c:tickLblPos val="nextTo"/>
        <c:txPr>
          <a:bodyPr/>
          <a:lstStyle/>
          <a:p>
            <a:pPr>
              <a:defRPr sz="900" b="1"/>
            </a:pPr>
            <a:endParaRPr lang="pt-BR"/>
          </a:p>
        </c:txPr>
        <c:crossAx val="992119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5335337501390974E-2"/>
          <c:y val="1.3675111727190855E-2"/>
          <c:w val="0.95466466249860904"/>
          <c:h val="0.8487666955571678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orçamento!$C$4</c:f>
              <c:strCache>
                <c:ptCount val="1"/>
                <c:pt idx="0">
                  <c:v>Valor  corrente</c:v>
                </c:pt>
              </c:strCache>
            </c:strRef>
          </c:tx>
          <c:invertIfNegative val="0"/>
          <c:dLbls>
            <c:dLbl>
              <c:idx val="11"/>
              <c:layout>
                <c:manualLayout>
                  <c:x val="1.27186030767669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2.051323467059702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orçamento!$B$5:$B$17</c:f>
              <c:strCach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2015*</c:v>
                </c:pt>
              </c:strCache>
            </c:strRef>
          </c:cat>
          <c:val>
            <c:numRef>
              <c:f>orçamento!$C$5:$C$17</c:f>
              <c:numCache>
                <c:formatCode>0.0</c:formatCode>
                <c:ptCount val="13"/>
                <c:pt idx="0">
                  <c:v>6.4228207958999999</c:v>
                </c:pt>
                <c:pt idx="1">
                  <c:v>7.7201784673999994</c:v>
                </c:pt>
                <c:pt idx="2">
                  <c:v>9.0209231424999992</c:v>
                </c:pt>
                <c:pt idx="3">
                  <c:v>10.525781484000001</c:v>
                </c:pt>
                <c:pt idx="4">
                  <c:v>11.931707576660001</c:v>
                </c:pt>
                <c:pt idx="5">
                  <c:v>13.636795421599999</c:v>
                </c:pt>
                <c:pt idx="6">
                  <c:v>17.331655278400007</c:v>
                </c:pt>
                <c:pt idx="7">
                  <c:v>20.736771394129988</c:v>
                </c:pt>
                <c:pt idx="8">
                  <c:v>23.898470425590006</c:v>
                </c:pt>
                <c:pt idx="9">
                  <c:v>25.685746346240002</c:v>
                </c:pt>
                <c:pt idx="10">
                  <c:v>30.055000424399985</c:v>
                </c:pt>
                <c:pt idx="11">
                  <c:v>32.32864850336</c:v>
                </c:pt>
                <c:pt idx="12">
                  <c:v>34.957385979999998</c:v>
                </c:pt>
              </c:numCache>
            </c:numRef>
          </c:val>
        </c:ser>
        <c:ser>
          <c:idx val="1"/>
          <c:order val="1"/>
          <c:tx>
            <c:strRef>
              <c:f>orçamento!$D$4</c:f>
              <c:strCache>
                <c:ptCount val="1"/>
                <c:pt idx="0">
                  <c:v>Valor atualizado pelo IPCA Médio (base 2014)</c:v>
                </c:pt>
              </c:strCache>
            </c:strRef>
          </c:tx>
          <c:invertIfNegative val="0"/>
          <c:dLbls>
            <c:dLbl>
              <c:idx val="11"/>
              <c:delete val="1"/>
            </c:dLbl>
            <c:dLbl>
              <c:idx val="12"/>
              <c:delete val="1"/>
            </c:dLbl>
            <c:txPr>
              <a:bodyPr/>
              <a:lstStyle/>
              <a:p>
                <a:pPr>
                  <a:defRPr sz="8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orçamento!$B$5:$B$17</c:f>
              <c:strCach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2015*</c:v>
                </c:pt>
              </c:strCache>
            </c:strRef>
          </c:cat>
          <c:val>
            <c:numRef>
              <c:f>orçamento!$D$5:$D$17</c:f>
              <c:numCache>
                <c:formatCode>0.0</c:formatCode>
                <c:ptCount val="13"/>
                <c:pt idx="0">
                  <c:v>11.675476220595806</c:v>
                </c:pt>
                <c:pt idx="1">
                  <c:v>13.165289161088083</c:v>
                </c:pt>
                <c:pt idx="2">
                  <c:v>14.394617074826105</c:v>
                </c:pt>
                <c:pt idx="3">
                  <c:v>16.121429746860287</c:v>
                </c:pt>
                <c:pt idx="4">
                  <c:v>17.632716607364461</c:v>
                </c:pt>
                <c:pt idx="5">
                  <c:v>19.069638785987149</c:v>
                </c:pt>
                <c:pt idx="6">
                  <c:v>23.107120133281363</c:v>
                </c:pt>
                <c:pt idx="7">
                  <c:v>26.320605968882528</c:v>
                </c:pt>
                <c:pt idx="8">
                  <c:v>28.445866808396104</c:v>
                </c:pt>
                <c:pt idx="9">
                  <c:v>29.005896261128445</c:v>
                </c:pt>
                <c:pt idx="10">
                  <c:v>31.957192130592407</c:v>
                </c:pt>
                <c:pt idx="11">
                  <c:v>32.32864850336</c:v>
                </c:pt>
                <c:pt idx="12">
                  <c:v>34.957385979999998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04049664"/>
        <c:axId val="104051456"/>
        <c:axId val="0"/>
      </c:bar3DChart>
      <c:catAx>
        <c:axId val="104049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 b="1"/>
            </a:pPr>
            <a:endParaRPr lang="pt-BR"/>
          </a:p>
        </c:txPr>
        <c:crossAx val="104051456"/>
        <c:crosses val="autoZero"/>
        <c:auto val="1"/>
        <c:lblAlgn val="ctr"/>
        <c:lblOffset val="100"/>
        <c:noMultiLvlLbl val="0"/>
      </c:catAx>
      <c:valAx>
        <c:axId val="104051456"/>
        <c:scaling>
          <c:orientation val="minMax"/>
        </c:scaling>
        <c:delete val="0"/>
        <c:axPos val="l"/>
        <c:numFmt formatCode="0.0" sourceLinked="1"/>
        <c:majorTickMark val="out"/>
        <c:minorTickMark val="none"/>
        <c:tickLblPos val="nextTo"/>
        <c:crossAx val="1040496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522923078254298"/>
          <c:y val="0.93486983924913869"/>
          <c:w val="0.68269689131970368"/>
          <c:h val="5.866312657480275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4317633428224294E-2"/>
                  <c:y val="-1.81289126792066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022343399757007E-2"/>
                  <c:y val="-2.3308602016122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1587039768411112E-3"/>
                  <c:y val="-2.071875734766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454106742579384E-2"/>
                  <c:y val="-1.55390680107484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2885870085401865E-2"/>
                  <c:y val="-1.55390680107485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5749284033775634E-2"/>
                  <c:y val="-2.3308602016122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8635266856448589E-3"/>
                  <c:y val="-2.5898446684580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1588167141120422E-3"/>
                  <c:y val="-1.81289126792065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Plan1!$B$7:$B$14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Plan1!$C$7:$C$14</c:f>
              <c:numCache>
                <c:formatCode>_-* #,##0_-;\-* #,##0_-;_-* "-"??_-;_-@_-</c:formatCode>
                <c:ptCount val="8"/>
                <c:pt idx="0">
                  <c:v>126301633</c:v>
                </c:pt>
                <c:pt idx="1">
                  <c:v>200000000</c:v>
                </c:pt>
                <c:pt idx="2">
                  <c:v>295582521</c:v>
                </c:pt>
                <c:pt idx="3">
                  <c:v>395189588</c:v>
                </c:pt>
                <c:pt idx="4">
                  <c:v>503843628</c:v>
                </c:pt>
                <c:pt idx="5">
                  <c:v>603757226</c:v>
                </c:pt>
                <c:pt idx="6">
                  <c:v>742720249.21091473</c:v>
                </c:pt>
                <c:pt idx="7">
                  <c:v>895026718.29686558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4186240"/>
        <c:axId val="104187776"/>
        <c:axId val="0"/>
      </c:bar3DChart>
      <c:catAx>
        <c:axId val="104186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4187776"/>
        <c:crosses val="autoZero"/>
        <c:auto val="1"/>
        <c:lblAlgn val="ctr"/>
        <c:lblOffset val="100"/>
        <c:noMultiLvlLbl val="0"/>
      </c:catAx>
      <c:valAx>
        <c:axId val="104187776"/>
        <c:scaling>
          <c:orientation val="minMax"/>
        </c:scaling>
        <c:delete val="0"/>
        <c:axPos val="l"/>
        <c:numFmt formatCode="_-* #,##0_-;\-* #,##0_-;_-* &quot;-&quot;??_-;_-@_-" sourceLinked="1"/>
        <c:majorTickMark val="out"/>
        <c:minorTickMark val="none"/>
        <c:tickLblPos val="nextTo"/>
        <c:crossAx val="1041862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Lit>
              <c:formatCode>General</c:formatCode>
              <c:ptCount val="6"/>
              <c:pt idx="0">
                <c:v>2008</c:v>
              </c:pt>
              <c:pt idx="1">
                <c:v>2009</c:v>
              </c:pt>
              <c:pt idx="2">
                <c:v>2010</c:v>
              </c:pt>
              <c:pt idx="3">
                <c:v>2011</c:v>
              </c:pt>
              <c:pt idx="4">
                <c:v>2012</c:v>
              </c:pt>
              <c:pt idx="5">
                <c:v>2013</c:v>
              </c:pt>
            </c:numLit>
          </c:cat>
          <c:val>
            <c:numRef>
              <c:f>'[graficos Comissaõ  14 11 2012.xlsx]PNAES'!$C$27:$H$27</c:f>
              <c:numCache>
                <c:formatCode>#,##0</c:formatCode>
                <c:ptCount val="6"/>
                <c:pt idx="0">
                  <c:v>198000</c:v>
                </c:pt>
                <c:pt idx="1">
                  <c:v>409000</c:v>
                </c:pt>
                <c:pt idx="2">
                  <c:v>734000</c:v>
                </c:pt>
                <c:pt idx="3">
                  <c:v>1078000</c:v>
                </c:pt>
                <c:pt idx="4">
                  <c:v>1096780</c:v>
                </c:pt>
                <c:pt idx="5">
                  <c:v>1366108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3854080"/>
        <c:axId val="103855616"/>
        <c:axId val="0"/>
      </c:bar3DChart>
      <c:catAx>
        <c:axId val="103854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3855616"/>
        <c:crosses val="autoZero"/>
        <c:auto val="1"/>
        <c:lblAlgn val="ctr"/>
        <c:lblOffset val="100"/>
        <c:noMultiLvlLbl val="0"/>
      </c:catAx>
      <c:valAx>
        <c:axId val="10385561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crossAx val="1038540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scene3d>
          <a:camera prst="orthographicFront"/>
          <a:lightRig rig="threePt" dir="t"/>
        </a:scene3d>
        <a:sp3d prstMaterial="metal">
          <a:bevelT w="101600" prst="riblet"/>
          <a:contourClr>
            <a:srgbClr val="000000"/>
          </a:contourClr>
        </a:sp3d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125240594925635"/>
          <c:y val="5.1400554097404488E-2"/>
          <c:w val="0.86901202974628189"/>
          <c:h val="0.79523549139690874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Plan1!$C$2</c:f>
              <c:strCache>
                <c:ptCount val="1"/>
                <c:pt idx="0">
                  <c:v>Pos-Doutorado</c:v>
                </c:pt>
              </c:strCache>
            </c:strRef>
          </c:tx>
          <c:invertIfNegative val="0"/>
          <c:cat>
            <c:numLit>
              <c:formatCode>General</c:formatCode>
              <c:ptCount val="11"/>
              <c:pt idx="0">
                <c:v>2003</c:v>
              </c:pt>
              <c:pt idx="1">
                <c:v>2004</c:v>
              </c:pt>
              <c:pt idx="2">
                <c:v>2005</c:v>
              </c:pt>
              <c:pt idx="3">
                <c:v>2006</c:v>
              </c:pt>
              <c:pt idx="4">
                <c:v>2007</c:v>
              </c:pt>
              <c:pt idx="5">
                <c:v>2008</c:v>
              </c:pt>
              <c:pt idx="6">
                <c:v>2009</c:v>
              </c:pt>
              <c:pt idx="7">
                <c:v>2010</c:v>
              </c:pt>
              <c:pt idx="8">
                <c:v>2011</c:v>
              </c:pt>
              <c:pt idx="9">
                <c:v>2012</c:v>
              </c:pt>
              <c:pt idx="10">
                <c:v>2013</c:v>
              </c:pt>
            </c:numLit>
          </c:cat>
          <c:val>
            <c:numRef>
              <c:f>Plan1!$C$3:$C$13</c:f>
              <c:numCache>
                <c:formatCode>#,##0</c:formatCode>
                <c:ptCount val="11"/>
                <c:pt idx="0">
                  <c:v>336</c:v>
                </c:pt>
                <c:pt idx="1">
                  <c:v>302</c:v>
                </c:pt>
                <c:pt idx="2">
                  <c:v>479</c:v>
                </c:pt>
                <c:pt idx="3">
                  <c:v>541</c:v>
                </c:pt>
                <c:pt idx="4">
                  <c:v>453</c:v>
                </c:pt>
                <c:pt idx="5">
                  <c:v>1131</c:v>
                </c:pt>
                <c:pt idx="6">
                  <c:v>2088</c:v>
                </c:pt>
                <c:pt idx="7">
                  <c:v>2734</c:v>
                </c:pt>
                <c:pt idx="8">
                  <c:v>3580</c:v>
                </c:pt>
                <c:pt idx="9">
                  <c:v>3663</c:v>
                </c:pt>
                <c:pt idx="10">
                  <c:v>6217</c:v>
                </c:pt>
              </c:numCache>
            </c:numRef>
          </c:val>
        </c:ser>
        <c:ser>
          <c:idx val="1"/>
          <c:order val="1"/>
          <c:tx>
            <c:strRef>
              <c:f>Plan1!$D$2</c:f>
              <c:strCache>
                <c:ptCount val="1"/>
                <c:pt idx="0">
                  <c:v>Doutorado</c:v>
                </c:pt>
              </c:strCache>
            </c:strRef>
          </c:tx>
          <c:invertIfNegative val="0"/>
          <c:cat>
            <c:numLit>
              <c:formatCode>General</c:formatCode>
              <c:ptCount val="11"/>
              <c:pt idx="0">
                <c:v>2003</c:v>
              </c:pt>
              <c:pt idx="1">
                <c:v>2004</c:v>
              </c:pt>
              <c:pt idx="2">
                <c:v>2005</c:v>
              </c:pt>
              <c:pt idx="3">
                <c:v>2006</c:v>
              </c:pt>
              <c:pt idx="4">
                <c:v>2007</c:v>
              </c:pt>
              <c:pt idx="5">
                <c:v>2008</c:v>
              </c:pt>
              <c:pt idx="6">
                <c:v>2009</c:v>
              </c:pt>
              <c:pt idx="7">
                <c:v>2010</c:v>
              </c:pt>
              <c:pt idx="8">
                <c:v>2011</c:v>
              </c:pt>
              <c:pt idx="9">
                <c:v>2012</c:v>
              </c:pt>
              <c:pt idx="10">
                <c:v>2013</c:v>
              </c:pt>
            </c:numLit>
          </c:cat>
          <c:val>
            <c:numRef>
              <c:f>Plan1!$D$3:$D$13</c:f>
              <c:numCache>
                <c:formatCode>#,##0</c:formatCode>
                <c:ptCount val="11"/>
                <c:pt idx="0">
                  <c:v>11389</c:v>
                </c:pt>
                <c:pt idx="1">
                  <c:v>11345</c:v>
                </c:pt>
                <c:pt idx="2">
                  <c:v>11191</c:v>
                </c:pt>
                <c:pt idx="3">
                  <c:v>13044</c:v>
                </c:pt>
                <c:pt idx="4">
                  <c:v>12897</c:v>
                </c:pt>
                <c:pt idx="5">
                  <c:v>16385</c:v>
                </c:pt>
                <c:pt idx="6">
                  <c:v>17873</c:v>
                </c:pt>
                <c:pt idx="7">
                  <c:v>21941</c:v>
                </c:pt>
                <c:pt idx="8">
                  <c:v>26108</c:v>
                </c:pt>
                <c:pt idx="9">
                  <c:v>27589</c:v>
                </c:pt>
                <c:pt idx="10">
                  <c:v>32111</c:v>
                </c:pt>
              </c:numCache>
            </c:numRef>
          </c:val>
        </c:ser>
        <c:ser>
          <c:idx val="2"/>
          <c:order val="2"/>
          <c:tx>
            <c:strRef>
              <c:f>Plan1!$E$2</c:f>
              <c:strCache>
                <c:ptCount val="1"/>
                <c:pt idx="0">
                  <c:v>Mestrado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c:spPr>
          <c:invertIfNegative val="0"/>
          <c:cat>
            <c:numLit>
              <c:formatCode>General</c:formatCode>
              <c:ptCount val="11"/>
              <c:pt idx="0">
                <c:v>2003</c:v>
              </c:pt>
              <c:pt idx="1">
                <c:v>2004</c:v>
              </c:pt>
              <c:pt idx="2">
                <c:v>2005</c:v>
              </c:pt>
              <c:pt idx="3">
                <c:v>2006</c:v>
              </c:pt>
              <c:pt idx="4">
                <c:v>2007</c:v>
              </c:pt>
              <c:pt idx="5">
                <c:v>2008</c:v>
              </c:pt>
              <c:pt idx="6">
                <c:v>2009</c:v>
              </c:pt>
              <c:pt idx="7">
                <c:v>2010</c:v>
              </c:pt>
              <c:pt idx="8">
                <c:v>2011</c:v>
              </c:pt>
              <c:pt idx="9">
                <c:v>2012</c:v>
              </c:pt>
              <c:pt idx="10">
                <c:v>2013</c:v>
              </c:pt>
            </c:numLit>
          </c:cat>
          <c:val>
            <c:numRef>
              <c:f>Plan1!$E$3:$E$13</c:f>
              <c:numCache>
                <c:formatCode>#,##0</c:formatCode>
                <c:ptCount val="11"/>
                <c:pt idx="0">
                  <c:v>15635</c:v>
                </c:pt>
                <c:pt idx="1">
                  <c:v>16200</c:v>
                </c:pt>
                <c:pt idx="2">
                  <c:v>16226</c:v>
                </c:pt>
                <c:pt idx="3">
                  <c:v>18614</c:v>
                </c:pt>
                <c:pt idx="4">
                  <c:v>18720</c:v>
                </c:pt>
                <c:pt idx="5">
                  <c:v>24789</c:v>
                </c:pt>
                <c:pt idx="6">
                  <c:v>27192</c:v>
                </c:pt>
                <c:pt idx="7">
                  <c:v>33357</c:v>
                </c:pt>
                <c:pt idx="8">
                  <c:v>42269</c:v>
                </c:pt>
                <c:pt idx="9">
                  <c:v>46505</c:v>
                </c:pt>
                <c:pt idx="10">
                  <c:v>45754</c:v>
                </c:pt>
              </c:numCache>
            </c:numRef>
          </c:val>
        </c:ser>
        <c:ser>
          <c:idx val="3"/>
          <c:order val="3"/>
          <c:tx>
            <c:strRef>
              <c:f>Plan1!$F$2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5.8844850572158649E-3"/>
                  <c:y val="8.95094548577500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0987390289967778E-3"/>
                  <c:y val="-4.03702939532291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5493945188016912E-3"/>
                  <c:y val="-9.17957710338805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98588297877679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5493945188017845E-3"/>
                  <c:y val="-1.37693656550820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5493945188017845E-3"/>
                  <c:y val="-4.58978855169407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"/>
                  <c:y val="-9.17957710338810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5.09878903760356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7.6479828166794639E-3"/>
                  <c:y val="-9.17993850406140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1.0197578075207138E-2"/>
                  <c:y val="-4.58978855169402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7.6481835564053535E-3"/>
                  <c:y val="-4.58978855169402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Lit>
              <c:formatCode>General</c:formatCode>
              <c:ptCount val="11"/>
              <c:pt idx="0">
                <c:v>2003</c:v>
              </c:pt>
              <c:pt idx="1">
                <c:v>2004</c:v>
              </c:pt>
              <c:pt idx="2">
                <c:v>2005</c:v>
              </c:pt>
              <c:pt idx="3">
                <c:v>2006</c:v>
              </c:pt>
              <c:pt idx="4">
                <c:v>2007</c:v>
              </c:pt>
              <c:pt idx="5">
                <c:v>2008</c:v>
              </c:pt>
              <c:pt idx="6">
                <c:v>2009</c:v>
              </c:pt>
              <c:pt idx="7">
                <c:v>2010</c:v>
              </c:pt>
              <c:pt idx="8">
                <c:v>2011</c:v>
              </c:pt>
              <c:pt idx="9">
                <c:v>2012</c:v>
              </c:pt>
              <c:pt idx="10">
                <c:v>2013</c:v>
              </c:pt>
            </c:numLit>
          </c:cat>
          <c:val>
            <c:numRef>
              <c:f>Plan1!$F$3:$F$13</c:f>
              <c:numCache>
                <c:formatCode>#,##0</c:formatCode>
                <c:ptCount val="11"/>
                <c:pt idx="0">
                  <c:v>27360</c:v>
                </c:pt>
                <c:pt idx="1">
                  <c:v>27847</c:v>
                </c:pt>
                <c:pt idx="2">
                  <c:v>27896</c:v>
                </c:pt>
                <c:pt idx="3">
                  <c:v>32199</c:v>
                </c:pt>
                <c:pt idx="4">
                  <c:v>32070</c:v>
                </c:pt>
                <c:pt idx="5">
                  <c:v>42305</c:v>
                </c:pt>
                <c:pt idx="6">
                  <c:v>47153</c:v>
                </c:pt>
                <c:pt idx="7">
                  <c:v>58032</c:v>
                </c:pt>
                <c:pt idx="8">
                  <c:v>71957</c:v>
                </c:pt>
                <c:pt idx="9">
                  <c:v>77757</c:v>
                </c:pt>
                <c:pt idx="10">
                  <c:v>84082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3900672"/>
        <c:axId val="103902208"/>
        <c:axId val="104006976"/>
      </c:bar3DChart>
      <c:catAx>
        <c:axId val="103900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 anchor="ctr" anchorCtr="0"/>
          <a:lstStyle/>
          <a:p>
            <a:pPr>
              <a:defRPr/>
            </a:pPr>
            <a:endParaRPr lang="pt-BR"/>
          </a:p>
        </c:txPr>
        <c:crossAx val="103902208"/>
        <c:crosses val="autoZero"/>
        <c:auto val="1"/>
        <c:lblAlgn val="ctr"/>
        <c:lblOffset val="100"/>
        <c:noMultiLvlLbl val="0"/>
      </c:catAx>
      <c:valAx>
        <c:axId val="10390220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crossAx val="103900672"/>
        <c:crosses val="autoZero"/>
        <c:crossBetween val="between"/>
      </c:valAx>
      <c:serAx>
        <c:axId val="104006976"/>
        <c:scaling>
          <c:orientation val="minMax"/>
        </c:scaling>
        <c:delete val="1"/>
        <c:axPos val="b"/>
        <c:majorTickMark val="out"/>
        <c:minorTickMark val="none"/>
        <c:tickLblPos val="nextTo"/>
        <c:crossAx val="103902208"/>
        <c:crosses val="autoZero"/>
      </c:serAx>
    </c:plotArea>
    <c:legend>
      <c:legendPos val="r"/>
      <c:layout>
        <c:manualLayout>
          <c:xMode val="edge"/>
          <c:yMode val="edge"/>
          <c:x val="8.4708880139982484E-2"/>
          <c:y val="0.87886191309419659"/>
          <c:w val="0.82640223097112864"/>
          <c:h val="0.11727617381160688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0.80017</cdr:x>
      <cdr:y>0.93597</cdr:y>
    </cdr:from>
    <cdr:to>
      <cdr:x>0.97463</cdr:x>
      <cdr:y>0.98637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6935513" y="5123011"/>
          <a:ext cx="1512168" cy="2758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t-BR" sz="1100" dirty="0" smtClean="0"/>
            <a:t>* estimativa</a:t>
          </a:r>
          <a:endParaRPr lang="pt-BR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57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57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453CB08-0220-464B-846E-7FFDEC28B5EA}" type="datetimeFigureOut">
              <a:rPr lang="pt-BR"/>
              <a:pPr>
                <a:defRPr/>
              </a:pPr>
              <a:t>07/05/2015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360"/>
            <a:ext cx="2946400" cy="4957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9360"/>
            <a:ext cx="2946400" cy="4957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84EF62D-64B9-4665-BB33-553A4385270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2128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1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0" y="0"/>
            <a:ext cx="2946400" cy="497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51276" y="1"/>
            <a:ext cx="2944813" cy="495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16389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62525" cy="3721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15469"/>
            <a:ext cx="5438775" cy="4464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16391" name="Text Box 6"/>
          <p:cNvSpPr txBox="1">
            <a:spLocks noChangeArrowheads="1"/>
          </p:cNvSpPr>
          <p:nvPr/>
        </p:nvSpPr>
        <p:spPr bwMode="auto">
          <a:xfrm>
            <a:off x="0" y="9427781"/>
            <a:ext cx="2946400" cy="497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51276" y="9427781"/>
            <a:ext cx="2944813" cy="495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FF939713-74F4-4A2F-BA13-B7912FB610F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807373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000000"/>
                </a:solidFill>
                <a:latin typeface="Times New Roman" pitchFamily="18" charset="0"/>
              </a:rPr>
              <a:t>04/03/11</a:t>
            </a: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eaLnBrk="1" hangingPunct="1"/>
            <a:fld id="{F9715886-0ACB-419E-A9E0-B618EE7B5691}" type="slidenum">
              <a:rPr 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1</a:t>
            </a:fld>
            <a:endParaRPr 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412" name="Text Box 1"/>
          <p:cNvSpPr txBox="1">
            <a:spLocks noChangeArrowheads="1"/>
          </p:cNvSpPr>
          <p:nvPr/>
        </p:nvSpPr>
        <p:spPr bwMode="auto">
          <a:xfrm>
            <a:off x="903289" y="745130"/>
            <a:ext cx="4992687" cy="37224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1" y="4715470"/>
            <a:ext cx="5440363" cy="44660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 txBox="1">
            <a:spLocks noGrp="1" noChangeArrowheads="1"/>
          </p:cNvSpPr>
          <p:nvPr/>
        </p:nvSpPr>
        <p:spPr bwMode="auto">
          <a:xfrm>
            <a:off x="3851276" y="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23555" name="Rectangle 7"/>
          <p:cNvSpPr txBox="1">
            <a:spLocks noGrp="1" noChangeArrowheads="1"/>
          </p:cNvSpPr>
          <p:nvPr/>
        </p:nvSpPr>
        <p:spPr bwMode="auto">
          <a:xfrm>
            <a:off x="3851276" y="942778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06202A2-E295-453A-8B3F-214A4C15590A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 eaLnBrk="1" hangingPunct="1"/>
              <a:t>10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23556" name="Text Box 1"/>
          <p:cNvSpPr txBox="1">
            <a:spLocks noChangeArrowheads="1"/>
          </p:cNvSpPr>
          <p:nvPr/>
        </p:nvSpPr>
        <p:spPr bwMode="auto">
          <a:xfrm>
            <a:off x="903290" y="745131"/>
            <a:ext cx="4992687" cy="37224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2" y="4715471"/>
            <a:ext cx="5440363" cy="44660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 txBox="1">
            <a:spLocks noGrp="1" noChangeArrowheads="1"/>
          </p:cNvSpPr>
          <p:nvPr/>
        </p:nvSpPr>
        <p:spPr bwMode="auto">
          <a:xfrm>
            <a:off x="3851276" y="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23555" name="Rectangle 7"/>
          <p:cNvSpPr txBox="1">
            <a:spLocks noGrp="1" noChangeArrowheads="1"/>
          </p:cNvSpPr>
          <p:nvPr/>
        </p:nvSpPr>
        <p:spPr bwMode="auto">
          <a:xfrm>
            <a:off x="3851276" y="942778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06202A2-E295-453A-8B3F-214A4C15590A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 eaLnBrk="1" hangingPunct="1"/>
              <a:t>11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23556" name="Text Box 1"/>
          <p:cNvSpPr txBox="1">
            <a:spLocks noChangeArrowheads="1"/>
          </p:cNvSpPr>
          <p:nvPr/>
        </p:nvSpPr>
        <p:spPr bwMode="auto">
          <a:xfrm>
            <a:off x="903289" y="745130"/>
            <a:ext cx="4992687" cy="37224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1" y="4715470"/>
            <a:ext cx="5440363" cy="44660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 txBox="1">
            <a:spLocks noGrp="1" noChangeArrowheads="1"/>
          </p:cNvSpPr>
          <p:nvPr/>
        </p:nvSpPr>
        <p:spPr bwMode="auto">
          <a:xfrm>
            <a:off x="3851276" y="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24579" name="Rectangle 7"/>
          <p:cNvSpPr txBox="1">
            <a:spLocks noGrp="1" noChangeArrowheads="1"/>
          </p:cNvSpPr>
          <p:nvPr/>
        </p:nvSpPr>
        <p:spPr bwMode="auto">
          <a:xfrm>
            <a:off x="3851276" y="942778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6AC5EF0-5D1A-4652-9565-5271C4845558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 eaLnBrk="1" hangingPunct="1"/>
              <a:t>12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24580" name="Text Box 1"/>
          <p:cNvSpPr txBox="1">
            <a:spLocks noChangeArrowheads="1"/>
          </p:cNvSpPr>
          <p:nvPr/>
        </p:nvSpPr>
        <p:spPr bwMode="auto">
          <a:xfrm>
            <a:off x="903289" y="745130"/>
            <a:ext cx="4992687" cy="37224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1" y="4715470"/>
            <a:ext cx="5440363" cy="44660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 txBox="1">
            <a:spLocks noGrp="1" noChangeArrowheads="1"/>
          </p:cNvSpPr>
          <p:nvPr/>
        </p:nvSpPr>
        <p:spPr bwMode="auto">
          <a:xfrm>
            <a:off x="3851276" y="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21507" name="Rectangle 7"/>
          <p:cNvSpPr txBox="1">
            <a:spLocks noGrp="1" noChangeArrowheads="1"/>
          </p:cNvSpPr>
          <p:nvPr/>
        </p:nvSpPr>
        <p:spPr bwMode="auto">
          <a:xfrm>
            <a:off x="3851276" y="942778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DC49A20-CF4D-4B5B-908E-A6E8E71DD005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 eaLnBrk="1" hangingPunct="1"/>
              <a:t>13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21508" name="Text Box 1"/>
          <p:cNvSpPr txBox="1">
            <a:spLocks noChangeArrowheads="1"/>
          </p:cNvSpPr>
          <p:nvPr/>
        </p:nvSpPr>
        <p:spPr bwMode="auto">
          <a:xfrm>
            <a:off x="903290" y="745131"/>
            <a:ext cx="4992687" cy="37224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2" y="4715471"/>
            <a:ext cx="5440363" cy="44660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000000"/>
                </a:solidFill>
                <a:latin typeface="Times New Roman" pitchFamily="18" charset="0"/>
              </a:rPr>
              <a:t>04/03/11</a:t>
            </a: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eaLnBrk="1" hangingPunct="1"/>
            <a:fld id="{F9715886-0ACB-419E-A9E0-B618EE7B5691}" type="slidenum">
              <a:rPr 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17</a:t>
            </a:fld>
            <a:endParaRPr 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412" name="Text Box 1"/>
          <p:cNvSpPr txBox="1">
            <a:spLocks noChangeArrowheads="1"/>
          </p:cNvSpPr>
          <p:nvPr/>
        </p:nvSpPr>
        <p:spPr bwMode="auto">
          <a:xfrm>
            <a:off x="903289" y="745130"/>
            <a:ext cx="4992687" cy="37224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1" y="4715470"/>
            <a:ext cx="5440363" cy="44660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000000"/>
                </a:solidFill>
                <a:latin typeface="Times New Roman" pitchFamily="18" charset="0"/>
              </a:rPr>
              <a:t>04/03/11</a:t>
            </a: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eaLnBrk="1" hangingPunct="1"/>
            <a:fld id="{F9715886-0ACB-419E-A9E0-B618EE7B5691}" type="slidenum">
              <a:rPr 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18</a:t>
            </a:fld>
            <a:endParaRPr 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412" name="Text Box 1"/>
          <p:cNvSpPr txBox="1">
            <a:spLocks noChangeArrowheads="1"/>
          </p:cNvSpPr>
          <p:nvPr/>
        </p:nvSpPr>
        <p:spPr bwMode="auto">
          <a:xfrm>
            <a:off x="903289" y="745130"/>
            <a:ext cx="4992687" cy="37224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1" y="4715470"/>
            <a:ext cx="5440363" cy="44660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000000"/>
                </a:solidFill>
                <a:latin typeface="Times New Roman" pitchFamily="18" charset="0"/>
              </a:rPr>
              <a:t>04/03/11</a:t>
            </a: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eaLnBrk="1" hangingPunct="1"/>
            <a:fld id="{F9715886-0ACB-419E-A9E0-B618EE7B5691}" type="slidenum">
              <a:rPr 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19</a:t>
            </a:fld>
            <a:endParaRPr 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412" name="Text Box 1"/>
          <p:cNvSpPr txBox="1">
            <a:spLocks noChangeArrowheads="1"/>
          </p:cNvSpPr>
          <p:nvPr/>
        </p:nvSpPr>
        <p:spPr bwMode="auto">
          <a:xfrm>
            <a:off x="903289" y="745130"/>
            <a:ext cx="4992687" cy="37224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1" y="4715470"/>
            <a:ext cx="5440363" cy="44660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000000"/>
                </a:solidFill>
                <a:latin typeface="Times New Roman" pitchFamily="18" charset="0"/>
              </a:rPr>
              <a:t>04/03/11</a:t>
            </a: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eaLnBrk="1" hangingPunct="1"/>
            <a:fld id="{F9715886-0ACB-419E-A9E0-B618EE7B5691}" type="slidenum">
              <a:rPr 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20</a:t>
            </a:fld>
            <a:endParaRPr 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412" name="Text Box 1"/>
          <p:cNvSpPr txBox="1">
            <a:spLocks noChangeArrowheads="1"/>
          </p:cNvSpPr>
          <p:nvPr/>
        </p:nvSpPr>
        <p:spPr bwMode="auto">
          <a:xfrm>
            <a:off x="903289" y="745130"/>
            <a:ext cx="4992687" cy="37224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1" y="4715470"/>
            <a:ext cx="5440363" cy="44660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000000"/>
                </a:solidFill>
                <a:latin typeface="Times New Roman" pitchFamily="18" charset="0"/>
              </a:rPr>
              <a:t>04/03/11</a:t>
            </a: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eaLnBrk="1" hangingPunct="1"/>
            <a:fld id="{F9715886-0ACB-419E-A9E0-B618EE7B5691}" type="slidenum">
              <a:rPr 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21</a:t>
            </a:fld>
            <a:endParaRPr 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412" name="Text Box 1"/>
          <p:cNvSpPr txBox="1">
            <a:spLocks noChangeArrowheads="1"/>
          </p:cNvSpPr>
          <p:nvPr/>
        </p:nvSpPr>
        <p:spPr bwMode="auto">
          <a:xfrm>
            <a:off x="903289" y="745130"/>
            <a:ext cx="4992687" cy="37224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1" y="4715470"/>
            <a:ext cx="5440363" cy="44660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 txBox="1">
            <a:spLocks noGrp="1" noChangeArrowheads="1"/>
          </p:cNvSpPr>
          <p:nvPr/>
        </p:nvSpPr>
        <p:spPr bwMode="auto">
          <a:xfrm>
            <a:off x="3851276" y="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18435" name="Rectangle 7"/>
          <p:cNvSpPr txBox="1">
            <a:spLocks noGrp="1" noChangeArrowheads="1"/>
          </p:cNvSpPr>
          <p:nvPr/>
        </p:nvSpPr>
        <p:spPr bwMode="auto">
          <a:xfrm>
            <a:off x="3851276" y="942778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32AEE76-DEB9-4465-8AF9-C13B9EACA069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 eaLnBrk="1" hangingPunct="1"/>
              <a:t>2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8436" name="Text Box 1"/>
          <p:cNvSpPr txBox="1">
            <a:spLocks noChangeArrowheads="1"/>
          </p:cNvSpPr>
          <p:nvPr/>
        </p:nvSpPr>
        <p:spPr bwMode="auto">
          <a:xfrm>
            <a:off x="903289" y="745130"/>
            <a:ext cx="4992687" cy="37224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1" y="4715470"/>
            <a:ext cx="5440363" cy="44660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 txBox="1">
            <a:spLocks noGrp="1" noChangeArrowheads="1"/>
          </p:cNvSpPr>
          <p:nvPr/>
        </p:nvSpPr>
        <p:spPr bwMode="auto">
          <a:xfrm>
            <a:off x="3851276" y="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18435" name="Rectangle 7"/>
          <p:cNvSpPr txBox="1">
            <a:spLocks noGrp="1" noChangeArrowheads="1"/>
          </p:cNvSpPr>
          <p:nvPr/>
        </p:nvSpPr>
        <p:spPr bwMode="auto">
          <a:xfrm>
            <a:off x="3851276" y="942778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32AEE76-DEB9-4465-8AF9-C13B9EACA069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 eaLnBrk="1" hangingPunct="1"/>
              <a:t>3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8436" name="Text Box 1"/>
          <p:cNvSpPr txBox="1">
            <a:spLocks noChangeArrowheads="1"/>
          </p:cNvSpPr>
          <p:nvPr/>
        </p:nvSpPr>
        <p:spPr bwMode="auto">
          <a:xfrm>
            <a:off x="903289" y="745130"/>
            <a:ext cx="4992687" cy="37224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1" y="4715470"/>
            <a:ext cx="5440363" cy="44660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 txBox="1">
            <a:spLocks noGrp="1" noChangeArrowheads="1"/>
          </p:cNvSpPr>
          <p:nvPr/>
        </p:nvSpPr>
        <p:spPr bwMode="auto">
          <a:xfrm>
            <a:off x="3851276" y="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20483" name="Rectangle 7"/>
          <p:cNvSpPr txBox="1">
            <a:spLocks noGrp="1" noChangeArrowheads="1"/>
          </p:cNvSpPr>
          <p:nvPr/>
        </p:nvSpPr>
        <p:spPr bwMode="auto">
          <a:xfrm>
            <a:off x="3851276" y="942778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EAF15CC-6CDD-4EC9-94D1-E8B95531FEAC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 eaLnBrk="1" hangingPunct="1"/>
              <a:t>4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20484" name="Text Box 1"/>
          <p:cNvSpPr txBox="1">
            <a:spLocks noChangeArrowheads="1"/>
          </p:cNvSpPr>
          <p:nvPr/>
        </p:nvSpPr>
        <p:spPr bwMode="auto">
          <a:xfrm>
            <a:off x="903289" y="745130"/>
            <a:ext cx="4992687" cy="37224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1" y="4715470"/>
            <a:ext cx="5440363" cy="44660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 txBox="1">
            <a:spLocks noGrp="1" noChangeArrowheads="1"/>
          </p:cNvSpPr>
          <p:nvPr/>
        </p:nvSpPr>
        <p:spPr bwMode="auto">
          <a:xfrm>
            <a:off x="3851276" y="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20483" name="Rectangle 7"/>
          <p:cNvSpPr txBox="1">
            <a:spLocks noGrp="1" noChangeArrowheads="1"/>
          </p:cNvSpPr>
          <p:nvPr/>
        </p:nvSpPr>
        <p:spPr bwMode="auto">
          <a:xfrm>
            <a:off x="3851276" y="942778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EAF15CC-6CDD-4EC9-94D1-E8B95531FEAC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 eaLnBrk="1" hangingPunct="1"/>
              <a:t>5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20484" name="Text Box 1"/>
          <p:cNvSpPr txBox="1">
            <a:spLocks noChangeArrowheads="1"/>
          </p:cNvSpPr>
          <p:nvPr/>
        </p:nvSpPr>
        <p:spPr bwMode="auto">
          <a:xfrm>
            <a:off x="903289" y="745130"/>
            <a:ext cx="4992687" cy="37224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1" y="4715470"/>
            <a:ext cx="5440363" cy="44660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 txBox="1">
            <a:spLocks noGrp="1" noChangeArrowheads="1"/>
          </p:cNvSpPr>
          <p:nvPr/>
        </p:nvSpPr>
        <p:spPr bwMode="auto">
          <a:xfrm>
            <a:off x="3851276" y="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20483" name="Rectangle 7"/>
          <p:cNvSpPr txBox="1">
            <a:spLocks noGrp="1" noChangeArrowheads="1"/>
          </p:cNvSpPr>
          <p:nvPr/>
        </p:nvSpPr>
        <p:spPr bwMode="auto">
          <a:xfrm>
            <a:off x="3851276" y="942778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EAF15CC-6CDD-4EC9-94D1-E8B95531FEAC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 eaLnBrk="1" hangingPunct="1"/>
              <a:t>6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20484" name="Text Box 1"/>
          <p:cNvSpPr txBox="1">
            <a:spLocks noChangeArrowheads="1"/>
          </p:cNvSpPr>
          <p:nvPr/>
        </p:nvSpPr>
        <p:spPr bwMode="auto">
          <a:xfrm>
            <a:off x="903289" y="745130"/>
            <a:ext cx="4992687" cy="37224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1" y="4715470"/>
            <a:ext cx="5440363" cy="44660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 txBox="1">
            <a:spLocks noGrp="1" noChangeArrowheads="1"/>
          </p:cNvSpPr>
          <p:nvPr/>
        </p:nvSpPr>
        <p:spPr bwMode="auto">
          <a:xfrm>
            <a:off x="3851276" y="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20483" name="Rectangle 7"/>
          <p:cNvSpPr txBox="1">
            <a:spLocks noGrp="1" noChangeArrowheads="1"/>
          </p:cNvSpPr>
          <p:nvPr/>
        </p:nvSpPr>
        <p:spPr bwMode="auto">
          <a:xfrm>
            <a:off x="3851276" y="942778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EAF15CC-6CDD-4EC9-94D1-E8B95531FEAC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 eaLnBrk="1" hangingPunct="1"/>
              <a:t>7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20484" name="Text Box 1"/>
          <p:cNvSpPr txBox="1">
            <a:spLocks noChangeArrowheads="1"/>
          </p:cNvSpPr>
          <p:nvPr/>
        </p:nvSpPr>
        <p:spPr bwMode="auto">
          <a:xfrm>
            <a:off x="903289" y="745130"/>
            <a:ext cx="4992687" cy="37224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1" y="4715470"/>
            <a:ext cx="5440363" cy="44660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 txBox="1">
            <a:spLocks noGrp="1" noChangeArrowheads="1"/>
          </p:cNvSpPr>
          <p:nvPr/>
        </p:nvSpPr>
        <p:spPr bwMode="auto">
          <a:xfrm>
            <a:off x="3851276" y="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18435" name="Rectangle 7"/>
          <p:cNvSpPr txBox="1">
            <a:spLocks noGrp="1" noChangeArrowheads="1"/>
          </p:cNvSpPr>
          <p:nvPr/>
        </p:nvSpPr>
        <p:spPr bwMode="auto">
          <a:xfrm>
            <a:off x="3851276" y="942778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32AEE76-DEB9-4465-8AF9-C13B9EACA069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 eaLnBrk="1" hangingPunct="1"/>
              <a:t>8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8436" name="Text Box 1"/>
          <p:cNvSpPr txBox="1">
            <a:spLocks noChangeArrowheads="1"/>
          </p:cNvSpPr>
          <p:nvPr/>
        </p:nvSpPr>
        <p:spPr bwMode="auto">
          <a:xfrm>
            <a:off x="903289" y="745130"/>
            <a:ext cx="4992687" cy="37224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1" y="4715470"/>
            <a:ext cx="5440363" cy="44660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 txBox="1">
            <a:spLocks noGrp="1" noChangeArrowheads="1"/>
          </p:cNvSpPr>
          <p:nvPr/>
        </p:nvSpPr>
        <p:spPr bwMode="auto">
          <a:xfrm>
            <a:off x="3851276" y="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22531" name="Rectangle 7"/>
          <p:cNvSpPr txBox="1">
            <a:spLocks noGrp="1" noChangeArrowheads="1"/>
          </p:cNvSpPr>
          <p:nvPr/>
        </p:nvSpPr>
        <p:spPr bwMode="auto">
          <a:xfrm>
            <a:off x="3851276" y="9427781"/>
            <a:ext cx="2944813" cy="4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02ACD2E-713B-42F9-BF33-3A71E2368BA6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 eaLnBrk="1" hangingPunct="1"/>
              <a:t>9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22532" name="Text Box 1"/>
          <p:cNvSpPr txBox="1">
            <a:spLocks noChangeArrowheads="1"/>
          </p:cNvSpPr>
          <p:nvPr/>
        </p:nvSpPr>
        <p:spPr bwMode="auto">
          <a:xfrm>
            <a:off x="903290" y="745131"/>
            <a:ext cx="4992687" cy="37224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2" y="4715471"/>
            <a:ext cx="5440363" cy="44660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50C93-814E-40E7-84BF-5FB5BF6475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4996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5DD21-119C-4B45-99DA-9AE29D532C9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2678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5813" cy="585628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85628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78EEA-CC42-4E2B-8C8D-02BF79D223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070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A76E0-9794-4EFF-9E69-A4B04088598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6085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04459-0B20-4258-B4C8-063A1ABDC5B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2903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70921E-6D6D-49DF-940B-DCCA340AD69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0742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A3F45-7713-458F-8B38-B70DD22C7A9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6389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7BAD44-EF9B-4DE1-827B-A4E1707CC21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0696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4F310-AB32-40E4-86E8-00337799091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5411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A330F-74FF-4136-8FC1-A6F4A338432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8998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E7572-A383-4694-AE1B-763950F1F8E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7638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1"/>
          <p:cNvGraphicFramePr>
            <a:graphicFrameLocks noChangeAspect="1"/>
          </p:cNvGraphicFramePr>
          <p:nvPr/>
        </p:nvGraphicFramePr>
        <p:xfrm>
          <a:off x="12700" y="0"/>
          <a:ext cx="9131300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" r:id="rId14" imgW="8085714" imgH="838095" progId="PBrush">
                  <p:embed/>
                </p:oleObj>
              </mc:Choice>
              <mc:Fallback>
                <p:oleObj r:id="rId14" imgW="8085714" imgH="838095" progId="PBrush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0"/>
                        <a:ext cx="9131300" cy="947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32013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</a:tabLst>
              <a:defRPr sz="2400">
                <a:solidFill>
                  <a:srgbClr val="000000"/>
                </a:solidFill>
                <a:latin typeface="Calibri" pitchFamily="34" charset="0"/>
                <a:cs typeface="Lucida Sans Unicode" pitchFamily="34" charset="0"/>
              </a:defRPr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3124200" y="6356350"/>
            <a:ext cx="2895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</a:tabLst>
              <a:defRPr sz="2400">
                <a:solidFill>
                  <a:srgbClr val="000000"/>
                </a:solidFill>
                <a:latin typeface="Calibri" pitchFamily="34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BBE69B8A-2EB3-4FAF-8312-1496B5E7D2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0"/>
            <a:ext cx="82280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31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-31250" y="-60024"/>
            <a:ext cx="9142413" cy="6856413"/>
            <a:chOff x="0" y="-17"/>
            <a:chExt cx="5759" cy="4319"/>
          </a:xfrm>
        </p:grpSpPr>
        <p:pic>
          <p:nvPicPr>
            <p:cNvPr id="205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7"/>
              <a:ext cx="576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056" name="Text Box 3"/>
            <p:cNvSpPr txBox="1">
              <a:spLocks noChangeArrowheads="1"/>
            </p:cNvSpPr>
            <p:nvPr/>
          </p:nvSpPr>
          <p:spPr bwMode="auto">
            <a:xfrm>
              <a:off x="0" y="-17"/>
              <a:ext cx="576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863600" y="620688"/>
            <a:ext cx="8280400" cy="1387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pt-BR" sz="2800" b="1" dirty="0">
                <a:solidFill>
                  <a:srgbClr val="144000"/>
                </a:solidFill>
              </a:rPr>
              <a:t>MINISTÉRIO DA EDUCAÇÃO</a:t>
            </a:r>
          </a:p>
          <a:p>
            <a:pPr algn="ctr" eaLnBrk="1" hangingPunct="1"/>
            <a:r>
              <a:rPr lang="pt-BR" sz="2800" b="1" dirty="0">
                <a:solidFill>
                  <a:srgbClr val="003300"/>
                </a:solidFill>
              </a:rPr>
              <a:t>Secretaria de Educação Superior</a:t>
            </a:r>
          </a:p>
          <a:p>
            <a:pPr algn="ctr" eaLnBrk="1" hangingPunct="1"/>
            <a:endParaRPr lang="pt-BR" sz="2800" b="1" dirty="0">
              <a:solidFill>
                <a:srgbClr val="144000"/>
              </a:solidFill>
            </a:endParaRPr>
          </a:p>
        </p:txBody>
      </p:sp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287338" y="6215063"/>
            <a:ext cx="8358187" cy="340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pt-BR" sz="1600" b="1" dirty="0" smtClean="0">
                <a:solidFill>
                  <a:srgbClr val="003300"/>
                </a:solidFill>
              </a:rPr>
              <a:t>Maio  de 2015</a:t>
            </a:r>
            <a:endParaRPr lang="pt-BR" sz="1600" b="1" dirty="0">
              <a:solidFill>
                <a:srgbClr val="003300"/>
              </a:solidFill>
            </a:endParaRPr>
          </a:p>
        </p:txBody>
      </p:sp>
      <p:sp>
        <p:nvSpPr>
          <p:cNvPr id="2054" name="Espaço Reservado para Número de Slide 8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8D6BACA-D835-4A43-97EF-682C7E477BF0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623903" y="2641704"/>
            <a:ext cx="8208912" cy="2169825"/>
          </a:xfrm>
          <a:prstGeom prst="rect">
            <a:avLst/>
          </a:prstGeom>
          <a:noFill/>
          <a:effectLst>
            <a:outerShdw blurRad="25400" dist="25400" dir="5400000" algn="ctr" rotWithShape="0">
              <a:schemeClr val="bg1">
                <a:lumMod val="75000"/>
              </a:scheme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500" b="1" dirty="0" smtClean="0">
                <a:ln w="127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339933"/>
                </a:solidFill>
                <a:effectLst>
                  <a:outerShdw blurRad="25400" dist="63500" dir="5400000" algn="ctr" rotWithShape="0">
                    <a:schemeClr val="tx1">
                      <a:lumMod val="85000"/>
                      <a:lumOff val="15000"/>
                    </a:schemeClr>
                  </a:outerShdw>
                </a:effectLst>
              </a:rPr>
              <a:t>Situação </a:t>
            </a:r>
            <a:r>
              <a:rPr lang="pt-BR" sz="4500" b="1" dirty="0">
                <a:ln w="127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339933"/>
                </a:solidFill>
                <a:effectLst>
                  <a:outerShdw blurRad="25400" dist="63500" dir="5400000" algn="ctr" rotWithShape="0">
                    <a:schemeClr val="tx1">
                      <a:lumMod val="85000"/>
                      <a:lumOff val="15000"/>
                    </a:schemeClr>
                  </a:outerShdw>
                </a:effectLst>
              </a:rPr>
              <a:t>financeira e a política de expansão universitária no </a:t>
            </a:r>
            <a:r>
              <a:rPr lang="pt-BR" sz="4500" b="1" dirty="0" smtClean="0">
                <a:ln w="127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339933"/>
                </a:solidFill>
                <a:effectLst>
                  <a:outerShdw blurRad="25400" dist="63500" dir="5400000" algn="ctr" rotWithShape="0">
                    <a:schemeClr val="tx1">
                      <a:lumMod val="85000"/>
                      <a:lumOff val="15000"/>
                    </a:schemeClr>
                  </a:outerShdw>
                </a:effectLst>
              </a:rPr>
              <a:t>Brasil</a:t>
            </a:r>
            <a:endParaRPr lang="pt-BR" sz="4500" b="1" cap="none" dirty="0">
              <a:ln w="127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339933"/>
              </a:solidFill>
              <a:effectLst>
                <a:outerShdw blurRad="25400" dist="63500" dir="5400000" algn="ctr" rotWithShape="0">
                  <a:schemeClr val="tx1">
                    <a:lumMod val="85000"/>
                    <a:lumOff val="15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8196" name="Espaço Reservado para Número de Slide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5E4B0C8-4516-407A-9614-B2EC69B1028E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10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8" name="Retângulo 37"/>
          <p:cNvSpPr/>
          <p:nvPr/>
        </p:nvSpPr>
        <p:spPr>
          <a:xfrm>
            <a:off x="323528" y="498515"/>
            <a:ext cx="7992888" cy="553998"/>
          </a:xfrm>
          <a:prstGeom prst="rect">
            <a:avLst/>
          </a:prstGeom>
          <a:effectLst>
            <a:outerShdw blurRad="12700" dist="25400" dir="5400000" algn="ctr" rotWithShape="0">
              <a:schemeClr val="tx2">
                <a:lumMod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Aumento da qualificação dos </a:t>
            </a:r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ocentes</a:t>
            </a:r>
            <a:endParaRPr lang="pt-BR" sz="3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0" name="Tabela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932747"/>
              </p:ext>
            </p:extLst>
          </p:nvPr>
        </p:nvGraphicFramePr>
        <p:xfrm>
          <a:off x="336694" y="1196752"/>
          <a:ext cx="7992888" cy="5148572"/>
        </p:xfrm>
        <a:graphic>
          <a:graphicData uri="http://schemas.openxmlformats.org/drawingml/2006/table">
            <a:tbl>
              <a:tblPr firstRow="1" firstCol="1" bandRow="1">
                <a:effectLst/>
                <a:tableStyleId>{5C22544A-7EE6-4342-B048-85BDC9FD1C3A}</a:tableStyleId>
              </a:tblPr>
              <a:tblGrid>
                <a:gridCol w="1640474"/>
                <a:gridCol w="1640474"/>
                <a:gridCol w="1580888"/>
                <a:gridCol w="1580888"/>
                <a:gridCol w="1550164"/>
              </a:tblGrid>
              <a:tr h="39604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 dirty="0">
                          <a:solidFill>
                            <a:schemeClr val="bg1"/>
                          </a:solidFill>
                          <a:effectLst/>
                        </a:rPr>
                        <a:t>Ano</a:t>
                      </a:r>
                      <a:endParaRPr lang="pt-BR" sz="115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 dirty="0">
                          <a:solidFill>
                            <a:schemeClr val="bg1"/>
                          </a:solidFill>
                          <a:effectLst/>
                        </a:rPr>
                        <a:t>TITULAÇÃO</a:t>
                      </a:r>
                      <a:endParaRPr lang="pt-BR" sz="115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9604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 b="1" dirty="0">
                          <a:solidFill>
                            <a:schemeClr val="bg1"/>
                          </a:solidFill>
                          <a:effectLst/>
                        </a:rPr>
                        <a:t>Graduação</a:t>
                      </a:r>
                      <a:endParaRPr lang="pt-BR" sz="115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 b="1" dirty="0">
                          <a:solidFill>
                            <a:schemeClr val="bg1"/>
                          </a:solidFill>
                          <a:effectLst/>
                        </a:rPr>
                        <a:t>Especialização</a:t>
                      </a:r>
                      <a:endParaRPr lang="pt-BR" sz="115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 b="1" dirty="0">
                          <a:solidFill>
                            <a:schemeClr val="bg1"/>
                          </a:solidFill>
                          <a:effectLst/>
                        </a:rPr>
                        <a:t>Mestrado</a:t>
                      </a:r>
                      <a:endParaRPr lang="pt-BR" sz="115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 b="1" dirty="0">
                          <a:solidFill>
                            <a:schemeClr val="bg1"/>
                          </a:solidFill>
                          <a:effectLst/>
                        </a:rPr>
                        <a:t>Doutorado</a:t>
                      </a:r>
                      <a:endParaRPr lang="pt-BR" sz="115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2003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6,5%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10,0%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32,5%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50,9%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2004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5,9%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9,1%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30,9%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54,2%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2005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5,2%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8,4%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29,1%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57,3%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2006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4,5%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7,5%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28,2%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59,8%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2007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4,0%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6,9%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26,5%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62,5%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2008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3,6%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6,2%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25,7%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64,5%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2009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3,1%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5,3%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26,3%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65,3%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2010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2,5%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4,6%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27,1%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65,7%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2011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2,2%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4,1%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26,4%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67,4%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2012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2,0%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3,8%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25,4%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68,8%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2013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1,78%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3,29%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24,14%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70,79%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47764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8196" name="Espaço Reservado para Número de Slide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5E4B0C8-4516-407A-9614-B2EC69B1028E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11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23528" y="498515"/>
            <a:ext cx="7992888" cy="1015663"/>
          </a:xfrm>
          <a:prstGeom prst="rect">
            <a:avLst/>
          </a:prstGeom>
          <a:effectLst>
            <a:outerShdw blurRad="12700" dist="25400" dir="5400000" algn="ctr" rotWithShape="0">
              <a:schemeClr val="tx2">
                <a:lumMod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</a:t>
            </a: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ualificação dos docentes (%) nas Universidades Federais</a:t>
            </a:r>
            <a:endParaRPr lang="pt-BR" sz="3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8159426"/>
              </p:ext>
            </p:extLst>
          </p:nvPr>
        </p:nvGraphicFramePr>
        <p:xfrm>
          <a:off x="539552" y="1268760"/>
          <a:ext cx="8280919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186076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9219" name="Espaço Reservado para Número de Slide 4"/>
          <p:cNvSpPr>
            <a:spLocks noGrp="1"/>
          </p:cNvSpPr>
          <p:nvPr>
            <p:ph type="sldNum" sz="quarter" idx="11"/>
          </p:nvPr>
        </p:nvSpPr>
        <p:spPr>
          <a:xfrm>
            <a:off x="8100392" y="6356350"/>
            <a:ext cx="584821" cy="463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2D5A895-DE37-4D05-B970-43736A44C337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12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</a:defRPr>
            </a:lvl2pPr>
            <a:lvl3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</a:defRPr>
            </a:lvl3pPr>
            <a:lvl4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</a:defRPr>
            </a:lvl4pPr>
            <a:lvl5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pt-BR" sz="3600" b="1" dirty="0">
              <a:solidFill>
                <a:srgbClr val="003300"/>
              </a:solidFill>
              <a:ea typeface="+mn-ea"/>
              <a:cs typeface="+mn-cs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07504" y="274638"/>
            <a:ext cx="8579296" cy="1015663"/>
          </a:xfrm>
          <a:prstGeom prst="rect">
            <a:avLst/>
          </a:prstGeom>
          <a:effectLst>
            <a:outerShdw blurRad="12700" dist="25400" dir="5400000" algn="ctr" rotWithShape="0">
              <a:schemeClr val="tx2">
                <a:lumMod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Número de Técnico-Administrativos nas Universidades Federais de 2003 a </a:t>
            </a: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2014</a:t>
            </a:r>
            <a:endParaRPr lang="pt-BR" sz="3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4049778"/>
              </p:ext>
            </p:extLst>
          </p:nvPr>
        </p:nvGraphicFramePr>
        <p:xfrm>
          <a:off x="755576" y="1441460"/>
          <a:ext cx="7632848" cy="49398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6876256" y="6309320"/>
            <a:ext cx="13681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solidFill>
                  <a:schemeClr val="tx1"/>
                </a:solidFill>
              </a:rPr>
              <a:t>Fonte: </a:t>
            </a:r>
            <a:r>
              <a:rPr lang="pt-BR" sz="1000" dirty="0" err="1" smtClean="0">
                <a:solidFill>
                  <a:schemeClr val="tx1"/>
                </a:solidFill>
              </a:rPr>
              <a:t>Siape</a:t>
            </a:r>
            <a:endParaRPr lang="pt-BR" sz="1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148" name="Espaço Reservado para Número de Slide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96C902A-5155-4C06-8364-CBE6693EF97E}" type="slidenum">
              <a:rPr lang="pt-BR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13</a:t>
            </a:fld>
            <a:endParaRPr lang="pt-BR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23528" y="314662"/>
            <a:ext cx="8496944" cy="1015663"/>
          </a:xfrm>
          <a:prstGeom prst="rect">
            <a:avLst/>
          </a:prstGeom>
          <a:effectLst>
            <a:outerShdw blurRad="12700" dist="25400" dir="5400000" algn="ctr" rotWithShape="0">
              <a:schemeClr val="tx2">
                <a:lumMod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Orçamento das Universidades Federais de 2003 a </a:t>
            </a: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2015* </a:t>
            </a:r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(R$ bilhões)</a:t>
            </a:r>
            <a:endParaRPr lang="pt-BR" sz="3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722893"/>
              </p:ext>
            </p:extLst>
          </p:nvPr>
        </p:nvGraphicFramePr>
        <p:xfrm>
          <a:off x="152897" y="1330325"/>
          <a:ext cx="8667575" cy="5473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151929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243" name="Espaço Reservado para Número de Slide 1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5156233-B17F-4BC8-AE62-C51F418CCF80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14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pt-BR" b="1" kern="1200" dirty="0" smtClean="0">
                <a:solidFill>
                  <a:srgbClr val="003300"/>
                </a:solidFill>
                <a:ea typeface="+mn-ea"/>
                <a:cs typeface="+mn-cs"/>
              </a:rPr>
              <a:t> </a:t>
            </a:r>
            <a:endParaRPr lang="pt-BR" b="1" kern="1200" dirty="0">
              <a:solidFill>
                <a:srgbClr val="003300"/>
              </a:solidFill>
              <a:ea typeface="+mn-ea"/>
              <a:cs typeface="+mn-cs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51520" y="255724"/>
            <a:ext cx="8496944" cy="1015663"/>
          </a:xfrm>
          <a:prstGeom prst="rect">
            <a:avLst/>
          </a:prstGeom>
          <a:effectLst>
            <a:outerShdw blurRad="12700" dist="25400" dir="5400000" algn="ctr" rotWithShape="0">
              <a:schemeClr val="tx2">
                <a:lumMod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Recursos Orçamentários do PNAES para as Universidades Federais de 2008 a </a:t>
            </a: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</a:t>
            </a:r>
            <a:endParaRPr lang="pt-BR" sz="3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627784" y="162880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 reais</a:t>
            </a:r>
            <a:r>
              <a:rPr lang="pt-BR" dirty="0" smtClean="0"/>
              <a:t> </a:t>
            </a:r>
            <a:endParaRPr lang="pt-BR" dirty="0"/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8865807"/>
              </p:ext>
            </p:extLst>
          </p:nvPr>
        </p:nvGraphicFramePr>
        <p:xfrm>
          <a:off x="136909" y="1484784"/>
          <a:ext cx="8870181" cy="4903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2291" name="Espaço Reservado para Número de Slide 1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FCCC0E0-73E8-46D8-88F0-9D2BB5E49A78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15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95536" y="613112"/>
            <a:ext cx="8136904" cy="1015663"/>
          </a:xfrm>
          <a:prstGeom prst="rect">
            <a:avLst/>
          </a:prstGeom>
          <a:effectLst>
            <a:outerShdw blurRad="12700" dist="25400" dir="5400000" algn="ctr" rotWithShape="0">
              <a:schemeClr val="tx2">
                <a:lumMod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Benefícios atendidos pelo PNAES de </a:t>
            </a:r>
            <a:endParaRPr lang="pt-BR" sz="30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2008 </a:t>
            </a:r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2013</a:t>
            </a:r>
            <a:endParaRPr lang="pt-BR" sz="3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8333148"/>
              </p:ext>
            </p:extLst>
          </p:nvPr>
        </p:nvGraphicFramePr>
        <p:xfrm>
          <a:off x="755576" y="1772816"/>
          <a:ext cx="7344816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474" y="109382"/>
            <a:ext cx="91440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339" name="Espaço Reservado para Número de Slide 1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 dirty="0" smtClean="0">
                <a:solidFill>
                  <a:srgbClr val="000000"/>
                </a:solidFill>
                <a:latin typeface="Calibri" pitchFamily="34" charset="0"/>
              </a:rPr>
              <a:t>16</a:t>
            </a:r>
          </a:p>
        </p:txBody>
      </p:sp>
      <p:sp>
        <p:nvSpPr>
          <p:cNvPr id="7" name="Retângulo 6"/>
          <p:cNvSpPr/>
          <p:nvPr/>
        </p:nvSpPr>
        <p:spPr>
          <a:xfrm>
            <a:off x="307054" y="290693"/>
            <a:ext cx="8496944" cy="1015663"/>
          </a:xfrm>
          <a:prstGeom prst="rect">
            <a:avLst/>
          </a:prstGeom>
          <a:effectLst>
            <a:outerShdw blurRad="12700" dist="25400" dir="5400000" algn="ctr" rotWithShape="0">
              <a:schemeClr val="tx2">
                <a:lumMod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Evolução do número de bolsas </a:t>
            </a: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CAPES</a:t>
            </a:r>
          </a:p>
          <a:p>
            <a:pPr algn="ctr"/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2003 </a:t>
            </a:r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2012</a:t>
            </a:r>
            <a:endParaRPr lang="pt-BR" sz="3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1032953"/>
              </p:ext>
            </p:extLst>
          </p:nvPr>
        </p:nvGraphicFramePr>
        <p:xfrm>
          <a:off x="827584" y="1484784"/>
          <a:ext cx="7200800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2462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9019" y="-272209"/>
            <a:ext cx="9155319" cy="7013577"/>
            <a:chOff x="-188" y="-115"/>
            <a:chExt cx="5954" cy="4418"/>
          </a:xfrm>
        </p:grpSpPr>
        <p:pic>
          <p:nvPicPr>
            <p:cNvPr id="205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88" y="-17"/>
              <a:ext cx="5954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056" name="Text Box 3"/>
            <p:cNvSpPr txBox="1">
              <a:spLocks noChangeArrowheads="1"/>
            </p:cNvSpPr>
            <p:nvPr/>
          </p:nvSpPr>
          <p:spPr bwMode="auto">
            <a:xfrm>
              <a:off x="-7" y="-115"/>
              <a:ext cx="5760" cy="1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054" name="Espaço Reservado para Número de Slide 8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 dirty="0" smtClean="0">
                <a:solidFill>
                  <a:srgbClr val="000000"/>
                </a:solidFill>
                <a:latin typeface="Calibri" pitchFamily="34" charset="0"/>
              </a:rPr>
              <a:t>17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94190" y="500185"/>
            <a:ext cx="87849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i="1" dirty="0" smtClean="0">
                <a:solidFill>
                  <a:schemeClr val="tx1"/>
                </a:solidFill>
              </a:rPr>
              <a:t>Meta 12: elevar a taxa bruta de matrícula na educação superior para 50% (cinquenta por cento) e a taxa líquida para 33% (trinta e três por cento) da população de 18 (dezoito) a 24 (vinte e quatro) anos, assegurada a qualidade da oferta e expansão para, pelo menos, 40% (quarenta por cento) das novas matrículas, no segmento público</a:t>
            </a:r>
            <a:r>
              <a:rPr lang="pt-BR" dirty="0"/>
              <a:t>.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329028"/>
              </p:ext>
            </p:extLst>
          </p:nvPr>
        </p:nvGraphicFramePr>
        <p:xfrm>
          <a:off x="212231" y="2348880"/>
          <a:ext cx="8424935" cy="8820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60269"/>
                <a:gridCol w="2314425"/>
                <a:gridCol w="2190050"/>
                <a:gridCol w="1860191"/>
              </a:tblGrid>
              <a:tr h="19050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Cenário </a:t>
                      </a:r>
                      <a:r>
                        <a:rPr lang="pt-BR" sz="1400" u="none" strike="noStrike" dirty="0" smtClean="0">
                          <a:effectLst/>
                        </a:rPr>
                        <a:t>Atual (Censo INEP 2013 - graduação</a:t>
                      </a:r>
                      <a:r>
                        <a:rPr lang="pt-BR" sz="1400" u="none" strike="noStrike" baseline="0" dirty="0" smtClean="0">
                          <a:effectLst/>
                        </a:rPr>
                        <a:t> presencial)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População </a:t>
                      </a:r>
                      <a:r>
                        <a:rPr lang="pt-BR" sz="1400" u="none" strike="noStrike" dirty="0" smtClean="0">
                          <a:effectLst/>
                        </a:rPr>
                        <a:t>- Faixa </a:t>
                      </a:r>
                      <a:r>
                        <a:rPr lang="pt-BR" sz="1400" u="none" strike="noStrike" dirty="0">
                          <a:effectLst/>
                        </a:rPr>
                        <a:t>Etária </a:t>
                      </a:r>
                      <a:r>
                        <a:rPr lang="pt-BR" sz="1400" u="none" strike="noStrike" dirty="0" smtClean="0">
                          <a:effectLst/>
                        </a:rPr>
                        <a:t>    18-24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Matrículas Total Ensino Superior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Matrículas Enisno Superior Público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Taxa </a:t>
                      </a:r>
                      <a:r>
                        <a:rPr lang="pt-BR" sz="1400" u="none" strike="noStrike" dirty="0">
                          <a:effectLst/>
                        </a:rPr>
                        <a:t>bruta (%)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22.705.000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6.152.405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1.777.974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27,10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943279"/>
              </p:ext>
            </p:extLst>
          </p:nvPr>
        </p:nvGraphicFramePr>
        <p:xfrm>
          <a:off x="390685" y="3789040"/>
          <a:ext cx="8391985" cy="8752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7062"/>
                <a:gridCol w="1046703"/>
                <a:gridCol w="1009977"/>
                <a:gridCol w="1065065"/>
                <a:gridCol w="1046703"/>
                <a:gridCol w="954886"/>
                <a:gridCol w="1046703"/>
                <a:gridCol w="954886"/>
              </a:tblGrid>
              <a:tr h="296426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Matrículas </a:t>
                      </a:r>
                      <a:r>
                        <a:rPr lang="pt-BR" sz="1400" u="none" strike="noStrike" dirty="0" smtClean="0">
                          <a:effectLst/>
                        </a:rPr>
                        <a:t>Públicas </a:t>
                      </a:r>
                      <a:r>
                        <a:rPr lang="pt-BR" sz="1400" u="none" strike="noStrike" dirty="0">
                          <a:effectLst/>
                        </a:rPr>
                        <a:t>por categoria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5598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Universidades</a:t>
                      </a:r>
                      <a:r>
                        <a:rPr lang="pt-BR" sz="1400" u="none" strike="noStrike" baseline="0" dirty="0" smtClean="0">
                          <a:effectLst/>
                        </a:rPr>
                        <a:t> Federais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Institutos Federais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baseline="0" dirty="0" smtClean="0">
                          <a:effectLst/>
                        </a:rPr>
                        <a:t>Estaduais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Municipais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157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932.263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52,43%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111.668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6,28%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557.588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31,36%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174.879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9,84%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42001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9019" y="-215599"/>
            <a:ext cx="9155319" cy="7013577"/>
            <a:chOff x="-188" y="-115"/>
            <a:chExt cx="5954" cy="4418"/>
          </a:xfrm>
        </p:grpSpPr>
        <p:pic>
          <p:nvPicPr>
            <p:cNvPr id="205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88" y="-17"/>
              <a:ext cx="5954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056" name="Text Box 3"/>
            <p:cNvSpPr txBox="1">
              <a:spLocks noChangeArrowheads="1"/>
            </p:cNvSpPr>
            <p:nvPr/>
          </p:nvSpPr>
          <p:spPr bwMode="auto">
            <a:xfrm>
              <a:off x="-7" y="-115"/>
              <a:ext cx="5760" cy="1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054" name="Espaço Reservado para Número de Slide 8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 dirty="0" smtClean="0">
                <a:solidFill>
                  <a:srgbClr val="000000"/>
                </a:solidFill>
                <a:latin typeface="Calibri" pitchFamily="34" charset="0"/>
              </a:rPr>
              <a:t>18</a:t>
            </a: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09701"/>
              </p:ext>
            </p:extLst>
          </p:nvPr>
        </p:nvGraphicFramePr>
        <p:xfrm>
          <a:off x="338206" y="1124744"/>
          <a:ext cx="8496943" cy="12921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9988"/>
                <a:gridCol w="1887229"/>
                <a:gridCol w="1785813"/>
                <a:gridCol w="1516839"/>
                <a:gridCol w="1627074"/>
              </a:tblGrid>
              <a:tr h="321296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Projeção para atingimento da Meta 12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8154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Diferença </a:t>
                      </a:r>
                      <a:r>
                        <a:rPr lang="pt-BR" sz="1400" u="none" strike="noStrike" dirty="0" smtClean="0">
                          <a:effectLst/>
                        </a:rPr>
                        <a:t>p</a:t>
                      </a:r>
                      <a:r>
                        <a:rPr lang="pt-BR" sz="1400" u="none" strike="noStrike" dirty="0">
                          <a:effectLst/>
                        </a:rPr>
                        <a:t>/ Meta 12                       (%)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Total de Matrículas Novas - Ensino Superior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Participação das Instituições Públicas 40%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Total de Matrículas  Publicas em 2024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Variação </a:t>
                      </a:r>
                      <a:r>
                        <a:rPr lang="pt-BR" sz="1400" u="none" strike="noStrike" dirty="0">
                          <a:effectLst/>
                        </a:rPr>
                        <a:t>de Matrículas no Ensino Público (%)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2129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22,90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5.200.095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2.080.038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3.858.012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117,00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14" name="CaixaDeTexto 13"/>
          <p:cNvSpPr txBox="1"/>
          <p:nvPr/>
        </p:nvSpPr>
        <p:spPr>
          <a:xfrm>
            <a:off x="338206" y="2852936"/>
            <a:ext cx="849694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</a:rPr>
              <a:t>Participação das IFES na matrículas públicas (graduação presencial) = 52,43% (CENSO/INEP 2013 e IBGE/PNAD 2013).</a:t>
            </a:r>
          </a:p>
          <a:p>
            <a:pPr marL="285750" indent="-285750">
              <a:buFont typeface="Arial" pitchFamily="34" charset="0"/>
              <a:buChar char="•"/>
            </a:pPr>
            <a:endParaRPr lang="pt-BR" dirty="0" smtClean="0">
              <a:solidFill>
                <a:schemeClr val="tx1"/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</a:rPr>
              <a:t>Projeção das IFES em 2024: mantido o cenário atual em que das 5.200.095 novas matrículas 2.080.038 têm que ser públicas, as universidades federais terão 1.090.563 novas matrículas, totalizando em 2024 um número aproximado de 2.022.826 matrículas presencias.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dirty="0" smtClean="0">
              <a:solidFill>
                <a:schemeClr val="tx1"/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dirty="0">
                <a:solidFill>
                  <a:schemeClr val="tx1"/>
                </a:solidFill>
              </a:rPr>
              <a:t>Ao custo aluno </a:t>
            </a:r>
            <a:r>
              <a:rPr lang="pt-BR" dirty="0" smtClean="0">
                <a:solidFill>
                  <a:schemeClr val="tx1"/>
                </a:solidFill>
              </a:rPr>
              <a:t>estipulado </a:t>
            </a:r>
            <a:r>
              <a:rPr lang="pt-BR" dirty="0">
                <a:solidFill>
                  <a:schemeClr val="tx1"/>
                </a:solidFill>
              </a:rPr>
              <a:t>pelo TCU de 27.060,00 </a:t>
            </a:r>
            <a:r>
              <a:rPr lang="pt-BR" dirty="0" smtClean="0">
                <a:solidFill>
                  <a:schemeClr val="tx1"/>
                </a:solidFill>
              </a:rPr>
              <a:t>reais/ano </a:t>
            </a:r>
            <a:r>
              <a:rPr lang="pt-BR" dirty="0">
                <a:solidFill>
                  <a:schemeClr val="tx1"/>
                </a:solidFill>
              </a:rPr>
              <a:t>o investimento para </a:t>
            </a:r>
            <a:r>
              <a:rPr lang="pt-BR" dirty="0" smtClean="0">
                <a:solidFill>
                  <a:schemeClr val="tx1"/>
                </a:solidFill>
              </a:rPr>
              <a:t>o aumento das 1.090.563 matrículas seria </a:t>
            </a:r>
            <a:r>
              <a:rPr lang="pt-BR" dirty="0">
                <a:solidFill>
                  <a:schemeClr val="tx1"/>
                </a:solidFill>
              </a:rPr>
              <a:t>algo em torno de 29,5 bilhões de </a:t>
            </a:r>
            <a:r>
              <a:rPr lang="pt-BR" dirty="0" smtClean="0">
                <a:solidFill>
                  <a:schemeClr val="tx1"/>
                </a:solidFill>
              </a:rPr>
              <a:t>reais.</a:t>
            </a:r>
          </a:p>
        </p:txBody>
      </p:sp>
    </p:spTree>
    <p:extLst>
      <p:ext uri="{BB962C8B-B14F-4D97-AF65-F5344CB8AC3E}">
        <p14:creationId xmlns:p14="http://schemas.microsoft.com/office/powerpoint/2010/main" val="32792323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9019" y="-155577"/>
            <a:ext cx="9155319" cy="7013577"/>
            <a:chOff x="-188" y="-115"/>
            <a:chExt cx="5954" cy="4418"/>
          </a:xfrm>
        </p:grpSpPr>
        <p:pic>
          <p:nvPicPr>
            <p:cNvPr id="205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88" y="-17"/>
              <a:ext cx="5954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056" name="Text Box 3"/>
            <p:cNvSpPr txBox="1">
              <a:spLocks noChangeArrowheads="1"/>
            </p:cNvSpPr>
            <p:nvPr/>
          </p:nvSpPr>
          <p:spPr bwMode="auto">
            <a:xfrm>
              <a:off x="-7" y="-115"/>
              <a:ext cx="5760" cy="1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054" name="Espaço Reservado para Número de Slide 8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 dirty="0" smtClean="0">
                <a:solidFill>
                  <a:srgbClr val="000000"/>
                </a:solidFill>
                <a:latin typeface="Calibri" pitchFamily="34" charset="0"/>
              </a:rPr>
              <a:t>19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94190" y="500185"/>
            <a:ext cx="8784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1"/>
                </a:solidFill>
              </a:rPr>
              <a:t>Meta 14: elevar gradualmente o número de matriculas na pós-graduação </a:t>
            </a:r>
            <a:r>
              <a:rPr lang="pt-BR" i="1" dirty="0" smtClean="0">
                <a:solidFill>
                  <a:schemeClr val="tx1"/>
                </a:solidFill>
              </a:rPr>
              <a:t>stricto-sensu</a:t>
            </a:r>
            <a:r>
              <a:rPr lang="pt-BR" dirty="0" smtClean="0">
                <a:solidFill>
                  <a:schemeClr val="tx1"/>
                </a:solidFill>
              </a:rPr>
              <a:t>, de modo a atingir a titulação anual de sessenta mil mestres e vinte cinco mil doutores.</a:t>
            </a:r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7417475"/>
              </p:ext>
            </p:extLst>
          </p:nvPr>
        </p:nvGraphicFramePr>
        <p:xfrm>
          <a:off x="827584" y="4077072"/>
          <a:ext cx="4584700" cy="14001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6400"/>
                <a:gridCol w="1371600"/>
                <a:gridCol w="1536700"/>
              </a:tblGrid>
              <a:tr h="228600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 dirty="0">
                          <a:effectLst/>
                        </a:rPr>
                        <a:t> (</a:t>
                      </a:r>
                      <a:r>
                        <a:rPr lang="pt-BR" sz="1400" u="none" strike="noStrike" dirty="0" err="1">
                          <a:effectLst/>
                        </a:rPr>
                        <a:t>Geocapes</a:t>
                      </a:r>
                      <a:r>
                        <a:rPr lang="pt-BR" sz="1400" u="none" strike="noStrike" dirty="0">
                          <a:effectLst/>
                        </a:rPr>
                        <a:t> – 2003)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u="none" strike="noStrike">
                          <a:effectLst/>
                        </a:rPr>
                        <a:t>Matriculado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u="none" strike="noStrike">
                          <a:effectLst/>
                        </a:rPr>
                        <a:t>Titulado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238125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Mestrado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66.951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25.997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125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Doutorado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40.213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8.094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66725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Mestrado Profissional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5.065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1.652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086275"/>
              </p:ext>
            </p:extLst>
          </p:nvPr>
        </p:nvGraphicFramePr>
        <p:xfrm>
          <a:off x="827584" y="2204864"/>
          <a:ext cx="7069658" cy="16784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43475"/>
                <a:gridCol w="1426479"/>
                <a:gridCol w="1598185"/>
                <a:gridCol w="1376949"/>
                <a:gridCol w="924570"/>
              </a:tblGrid>
              <a:tr h="471153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 dirty="0">
                          <a:effectLst/>
                        </a:rPr>
                        <a:t> (</a:t>
                      </a:r>
                      <a:r>
                        <a:rPr lang="pt-BR" sz="1400" u="none" strike="noStrike" dirty="0" err="1">
                          <a:effectLst/>
                        </a:rPr>
                        <a:t>Geocapes</a:t>
                      </a:r>
                      <a:r>
                        <a:rPr lang="pt-BR" sz="1400" u="none" strike="noStrike" dirty="0">
                          <a:effectLst/>
                        </a:rPr>
                        <a:t> – 2013)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Crescimento 2003-2013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5577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u="none" strike="noStrike">
                          <a:effectLst/>
                        </a:rPr>
                        <a:t>Matriculado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u="none" strike="noStrike">
                          <a:effectLst/>
                        </a:rPr>
                        <a:t>Titulado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u="none" strike="noStrike">
                          <a:effectLst/>
                        </a:rPr>
                        <a:t>Matrícula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u="none" strike="noStrike">
                          <a:effectLst/>
                        </a:rPr>
                        <a:t>Titulação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245392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Mestrado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113.881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45.067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70%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73%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5392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Doutorado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87.906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15.287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119%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89%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8096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u="none" strike="noStrike">
                          <a:effectLst/>
                        </a:rPr>
                        <a:t>Mestrado Profissional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18.200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5.074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259%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207%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827584" y="5733256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solidFill>
                  <a:schemeClr val="tx1"/>
                </a:solidFill>
              </a:rPr>
              <a:t>Para atingir a meta 14 devemos aumentar a titulação anual de mestres (</a:t>
            </a:r>
            <a:r>
              <a:rPr lang="pt-BR" sz="1600" dirty="0" err="1" smtClean="0">
                <a:solidFill>
                  <a:schemeClr val="tx1"/>
                </a:solidFill>
              </a:rPr>
              <a:t>acadêmico+profissional</a:t>
            </a:r>
            <a:r>
              <a:rPr lang="pt-BR" sz="1600" dirty="0" smtClean="0">
                <a:solidFill>
                  <a:schemeClr val="tx1"/>
                </a:solidFill>
              </a:rPr>
              <a:t>) em 20% e a de doutores em 64%. </a:t>
            </a:r>
            <a:endParaRPr lang="pt-B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9892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076" name="Espaço Reservado para Número de Slide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59A598C-2CF7-404D-84BD-518C2D0C0320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2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077" name="Text Box 3"/>
          <p:cNvSpPr txBox="1">
            <a:spLocks noChangeArrowheads="1"/>
          </p:cNvSpPr>
          <p:nvPr/>
        </p:nvSpPr>
        <p:spPr bwMode="auto">
          <a:xfrm>
            <a:off x="0" y="527050"/>
            <a:ext cx="8675688" cy="987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pt-BR" sz="2800" b="1" dirty="0" smtClean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pt-BR" sz="2800" b="1" dirty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 de Expansão e seu contexto</a:t>
            </a:r>
            <a:endParaRPr lang="pt-BR" sz="2800" dirty="0">
              <a:solidFill>
                <a:srgbClr val="33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/>
            <a:r>
              <a:rPr lang="pt-BR" sz="2800" b="1" dirty="0" smtClean="0">
                <a:solidFill>
                  <a:srgbClr val="003300"/>
                </a:solidFill>
                <a:latin typeface="Myriad Pro" charset="0"/>
              </a:rPr>
              <a:t> </a:t>
            </a:r>
            <a:endParaRPr lang="pt-BR" sz="2800" b="1" dirty="0">
              <a:solidFill>
                <a:srgbClr val="003300"/>
              </a:solidFill>
              <a:latin typeface="Myriad Pro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612193" y="1514116"/>
            <a:ext cx="7919614" cy="5424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339933"/>
                </a:solidFill>
              </a:rPr>
              <a:t>O processo do aumento de vagas nas Universidades Federais foi implementado considerando 3 aspectos: </a:t>
            </a:r>
          </a:p>
          <a:p>
            <a:pPr algn="just"/>
            <a:endParaRPr lang="pt-BR" sz="2000" b="1" dirty="0">
              <a:solidFill>
                <a:srgbClr val="339933"/>
              </a:solidFill>
            </a:endParaRPr>
          </a:p>
          <a:p>
            <a:pPr algn="ctr"/>
            <a:r>
              <a:rPr lang="pt-BR" sz="2800" b="1" dirty="0" smtClean="0">
                <a:solidFill>
                  <a:srgbClr val="339933"/>
                </a:solidFill>
              </a:rPr>
              <a:t>Interiorização,  Expansão  e  Integração.</a:t>
            </a:r>
          </a:p>
          <a:p>
            <a:pPr algn="just"/>
            <a:endParaRPr lang="pt-BR" sz="2800" b="1" dirty="0">
              <a:solidFill>
                <a:srgbClr val="339933"/>
              </a:solidFill>
            </a:endParaRPr>
          </a:p>
          <a:p>
            <a:pPr algn="ctr"/>
            <a:r>
              <a:rPr lang="pt-BR" sz="2800" b="1" dirty="0" smtClean="0">
                <a:solidFill>
                  <a:srgbClr val="339933"/>
                </a:solidFill>
              </a:rPr>
              <a:t>Com garantia da qualidade e Inclusão!</a:t>
            </a:r>
          </a:p>
          <a:p>
            <a:pPr algn="just"/>
            <a:endParaRPr lang="pt-BR" sz="1750" b="1" dirty="0">
              <a:solidFill>
                <a:srgbClr val="339933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b="1" dirty="0">
                <a:solidFill>
                  <a:srgbClr val="339933"/>
                </a:solidFill>
              </a:rPr>
              <a:t>A </a:t>
            </a:r>
            <a:r>
              <a:rPr lang="pt-BR" sz="2000" b="1" dirty="0">
                <a:solidFill>
                  <a:srgbClr val="C00000"/>
                </a:solidFill>
              </a:rPr>
              <a:t>interiorização</a:t>
            </a:r>
            <a:r>
              <a:rPr lang="pt-BR" sz="2000" b="1" dirty="0">
                <a:solidFill>
                  <a:srgbClr val="339933"/>
                </a:solidFill>
              </a:rPr>
              <a:t> </a:t>
            </a:r>
            <a:r>
              <a:rPr lang="pt-BR" sz="2000" b="1" dirty="0" smtClean="0">
                <a:solidFill>
                  <a:srgbClr val="339933"/>
                </a:solidFill>
              </a:rPr>
              <a:t>proporcionou </a:t>
            </a:r>
            <a:r>
              <a:rPr lang="pt-BR" sz="2000" b="1" dirty="0">
                <a:solidFill>
                  <a:srgbClr val="339933"/>
                </a:solidFill>
              </a:rPr>
              <a:t>uma expansão </a:t>
            </a:r>
            <a:r>
              <a:rPr lang="pt-BR" sz="2000" b="1" dirty="0" smtClean="0">
                <a:solidFill>
                  <a:srgbClr val="339933"/>
                </a:solidFill>
              </a:rPr>
              <a:t>de vagas públicas fugindo do tradicional modelo de oferta de vagas nas capitais. Com isso elevou-se  </a:t>
            </a:r>
            <a:r>
              <a:rPr lang="pt-BR" sz="2000" b="1" dirty="0">
                <a:solidFill>
                  <a:srgbClr val="339933"/>
                </a:solidFill>
              </a:rPr>
              <a:t>o número de municípios atendidos por Universidades Federais de 114 para </a:t>
            </a:r>
            <a:r>
              <a:rPr lang="pt-BR" sz="2000" b="1" dirty="0" smtClean="0">
                <a:solidFill>
                  <a:srgbClr val="339933"/>
                </a:solidFill>
              </a:rPr>
              <a:t>279 </a:t>
            </a:r>
            <a:r>
              <a:rPr lang="pt-BR" sz="2000" b="1" dirty="0">
                <a:solidFill>
                  <a:srgbClr val="339933"/>
                </a:solidFill>
              </a:rPr>
              <a:t>municípios, com um crescimento de </a:t>
            </a:r>
            <a:r>
              <a:rPr lang="pt-BR" sz="2000" b="1" dirty="0" smtClean="0">
                <a:solidFill>
                  <a:srgbClr val="339933"/>
                </a:solidFill>
              </a:rPr>
              <a:t>144%. </a:t>
            </a:r>
            <a:endParaRPr lang="pt-BR" sz="2000" b="1" dirty="0">
              <a:solidFill>
                <a:srgbClr val="339933"/>
              </a:solidFill>
            </a:endParaRPr>
          </a:p>
          <a:p>
            <a:pPr algn="just"/>
            <a:endParaRPr lang="pt-BR" sz="1750" b="1" dirty="0">
              <a:solidFill>
                <a:srgbClr val="339933"/>
              </a:solidFill>
            </a:endParaRPr>
          </a:p>
          <a:p>
            <a:pPr algn="just"/>
            <a:r>
              <a:rPr lang="pt-BR" sz="1750" b="1" dirty="0" smtClean="0">
                <a:solidFill>
                  <a:srgbClr val="339933"/>
                </a:solidFill>
              </a:rPr>
              <a:t>. </a:t>
            </a:r>
            <a:endParaRPr lang="pt-BR" sz="1750" b="1" dirty="0">
              <a:solidFill>
                <a:srgbClr val="339933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9019" y="-215599"/>
            <a:ext cx="9155319" cy="7013577"/>
            <a:chOff x="-188" y="-115"/>
            <a:chExt cx="5954" cy="4418"/>
          </a:xfrm>
        </p:grpSpPr>
        <p:pic>
          <p:nvPicPr>
            <p:cNvPr id="205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88" y="-17"/>
              <a:ext cx="5954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056" name="Text Box 3"/>
            <p:cNvSpPr txBox="1">
              <a:spLocks noChangeArrowheads="1"/>
            </p:cNvSpPr>
            <p:nvPr/>
          </p:nvSpPr>
          <p:spPr bwMode="auto">
            <a:xfrm>
              <a:off x="-7" y="-115"/>
              <a:ext cx="5760" cy="1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054" name="Espaço Reservado para Número de Slide 8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 dirty="0" smtClean="0">
                <a:solidFill>
                  <a:srgbClr val="000000"/>
                </a:solidFill>
                <a:latin typeface="Calibri" pitchFamily="34" charset="0"/>
              </a:rPr>
              <a:t>20</a:t>
            </a:r>
          </a:p>
        </p:txBody>
      </p:sp>
      <p:graphicFrame>
        <p:nvGraphicFramePr>
          <p:cNvPr id="8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9553263"/>
              </p:ext>
            </p:extLst>
          </p:nvPr>
        </p:nvGraphicFramePr>
        <p:xfrm>
          <a:off x="9019" y="1568353"/>
          <a:ext cx="8424934" cy="36068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0396"/>
                <a:gridCol w="1634332"/>
                <a:gridCol w="1588400"/>
                <a:gridCol w="1332103"/>
                <a:gridCol w="1498616"/>
                <a:gridCol w="1237072"/>
                <a:gridCol w="144015"/>
              </a:tblGrid>
              <a:tr h="14285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Ano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FIES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Contratos Ativos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PROUNI </a:t>
                      </a:r>
                      <a:endParaRPr lang="pt-BR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Bolsas Ativas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Fies +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err="1">
                          <a:effectLst/>
                        </a:rPr>
                        <a:t>Prouni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Matrículas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effectLst/>
                        </a:rPr>
                        <a:t>Setor</a:t>
                      </a:r>
                      <a:endParaRPr lang="pt-BR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Privado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% </a:t>
                      </a:r>
                      <a:r>
                        <a:rPr lang="pt-BR" sz="1800" dirty="0" smtClean="0">
                          <a:effectLst/>
                        </a:rPr>
                        <a:t>de Matrículas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FIES</a:t>
                      </a:r>
                      <a:r>
                        <a:rPr lang="pt-BR" sz="2000" baseline="0" dirty="0" smtClean="0">
                          <a:effectLst/>
                        </a:rPr>
                        <a:t> + PROUNI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44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2010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74.700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433.706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508.406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4.736.001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11%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8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44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2011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224.782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466.094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690.876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4.966.374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14%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8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44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2012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591.718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490.329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1.082.047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5.140.312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21%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8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44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2013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1.870.000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516.889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2.386.889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5.373.450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44%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8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3" name="Retângulo 2"/>
          <p:cNvSpPr/>
          <p:nvPr/>
        </p:nvSpPr>
        <p:spPr>
          <a:xfrm>
            <a:off x="2830488" y="980728"/>
            <a:ext cx="28083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>
                <a:solidFill>
                  <a:schemeClr val="tx1"/>
                </a:solidFill>
              </a:rPr>
              <a:t>Fies + </a:t>
            </a:r>
            <a:r>
              <a:rPr lang="pt-BR" sz="2800" dirty="0" err="1">
                <a:solidFill>
                  <a:schemeClr val="tx1"/>
                </a:solidFill>
              </a:rPr>
              <a:t>Prouni</a:t>
            </a:r>
            <a:endParaRPr lang="pt-BR" sz="2800" dirty="0">
              <a:solidFill>
                <a:schemeClr val="tx1"/>
              </a:solidFill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flowChartAlternateProcess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003D00"/>
            </a:prstShdw>
          </a:effectLst>
        </p:spPr>
        <p:txBody>
          <a:bodyPr wrap="none" anchor="ctr"/>
          <a:lstStyle/>
          <a:p>
            <a:pPr algn="ctr" eaLnBrk="0" hangingPunct="0"/>
            <a:r>
              <a:rPr lang="pt-BR" sz="2800" b="1" dirty="0" smtClean="0">
                <a:solidFill>
                  <a:schemeClr val="bg1"/>
                </a:solidFill>
                <a:latin typeface="Verdana" pitchFamily="34" charset="0"/>
              </a:rPr>
              <a:t>Matrículas público-privadas</a:t>
            </a:r>
            <a:endParaRPr lang="pt-BR" sz="28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79512" y="5476186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>
                <a:solidFill>
                  <a:schemeClr val="tx1"/>
                </a:solidFill>
              </a:rPr>
              <a:t>O número de matrículas públicas (presencial e </a:t>
            </a:r>
            <a:r>
              <a:rPr lang="pt-BR" dirty="0" err="1" smtClean="0">
                <a:solidFill>
                  <a:schemeClr val="tx1"/>
                </a:solidFill>
              </a:rPr>
              <a:t>EaD</a:t>
            </a:r>
            <a:r>
              <a:rPr lang="pt-BR" dirty="0" smtClean="0">
                <a:solidFill>
                  <a:schemeClr val="tx1"/>
                </a:solidFill>
              </a:rPr>
              <a:t>) é 1.932.527, que somado ao número de matrículas </a:t>
            </a:r>
            <a:r>
              <a:rPr lang="pt-BR" dirty="0" err="1" smtClean="0">
                <a:solidFill>
                  <a:schemeClr val="tx1"/>
                </a:solidFill>
              </a:rPr>
              <a:t>Fies+Prouni</a:t>
            </a:r>
            <a:r>
              <a:rPr lang="pt-BR" dirty="0" smtClean="0">
                <a:solidFill>
                  <a:schemeClr val="tx1"/>
                </a:solidFill>
              </a:rPr>
              <a:t>  totaliza 4.349.416. </a:t>
            </a:r>
            <a:r>
              <a:rPr lang="pt-BR" dirty="0">
                <a:solidFill>
                  <a:schemeClr val="tx1"/>
                </a:solidFill>
              </a:rPr>
              <a:t>E</a:t>
            </a:r>
            <a:r>
              <a:rPr lang="pt-BR" dirty="0" smtClean="0">
                <a:solidFill>
                  <a:schemeClr val="tx1"/>
                </a:solidFill>
              </a:rPr>
              <a:t>ste número representa 59% das matrículas do ensino superior (7.305.977). 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836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157152" y="-34822"/>
            <a:ext cx="9142413" cy="6856413"/>
            <a:chOff x="0" y="-17"/>
            <a:chExt cx="5759" cy="4319"/>
          </a:xfrm>
        </p:grpSpPr>
        <p:pic>
          <p:nvPicPr>
            <p:cNvPr id="205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7"/>
              <a:ext cx="576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056" name="Text Box 3"/>
            <p:cNvSpPr txBox="1">
              <a:spLocks noChangeArrowheads="1"/>
            </p:cNvSpPr>
            <p:nvPr/>
          </p:nvSpPr>
          <p:spPr bwMode="auto">
            <a:xfrm>
              <a:off x="0" y="-17"/>
              <a:ext cx="576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79388" y="0"/>
            <a:ext cx="8280400" cy="1387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pt-BR" sz="2800" b="1" dirty="0">
                <a:solidFill>
                  <a:srgbClr val="144000"/>
                </a:solidFill>
              </a:rPr>
              <a:t>MINISTÉRIO DA EDUCAÇÃO</a:t>
            </a:r>
          </a:p>
          <a:p>
            <a:pPr algn="ctr" eaLnBrk="1" hangingPunct="1"/>
            <a:r>
              <a:rPr lang="pt-BR" sz="2800" b="1" dirty="0">
                <a:solidFill>
                  <a:srgbClr val="003300"/>
                </a:solidFill>
              </a:rPr>
              <a:t>Secretaria de Educação Superior</a:t>
            </a:r>
          </a:p>
          <a:p>
            <a:pPr algn="ctr" eaLnBrk="1" hangingPunct="1"/>
            <a:endParaRPr lang="pt-BR" sz="2800" b="1" dirty="0">
              <a:solidFill>
                <a:srgbClr val="144000"/>
              </a:solidFill>
            </a:endParaRPr>
          </a:p>
        </p:txBody>
      </p:sp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287338" y="6215063"/>
            <a:ext cx="8358187" cy="340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pt-BR" sz="1600" b="1" dirty="0" smtClean="0">
                <a:solidFill>
                  <a:srgbClr val="003300"/>
                </a:solidFill>
              </a:rPr>
              <a:t>Maio  de 2015</a:t>
            </a:r>
            <a:endParaRPr lang="pt-BR" sz="1600" b="1" dirty="0">
              <a:solidFill>
                <a:srgbClr val="003300"/>
              </a:solidFill>
            </a:endParaRPr>
          </a:p>
        </p:txBody>
      </p:sp>
      <p:sp>
        <p:nvSpPr>
          <p:cNvPr id="2054" name="Espaço Reservado para Número de Slide 8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pt-BR" sz="1200" dirty="0" smtClean="0">
                <a:solidFill>
                  <a:srgbClr val="000000"/>
                </a:solidFill>
                <a:latin typeface="Calibri" pitchFamily="34" charset="0"/>
              </a:rPr>
              <a:t>21</a:t>
            </a:r>
          </a:p>
        </p:txBody>
      </p:sp>
      <p:sp>
        <p:nvSpPr>
          <p:cNvPr id="9" name="Retângulo 8"/>
          <p:cNvSpPr/>
          <p:nvPr/>
        </p:nvSpPr>
        <p:spPr>
          <a:xfrm>
            <a:off x="623903" y="2641704"/>
            <a:ext cx="8208912" cy="784830"/>
          </a:xfrm>
          <a:prstGeom prst="rect">
            <a:avLst/>
          </a:prstGeom>
          <a:noFill/>
          <a:effectLst>
            <a:outerShdw blurRad="25400" dist="25400" dir="5400000" algn="ctr" rotWithShape="0">
              <a:schemeClr val="bg1">
                <a:lumMod val="75000"/>
              </a:scheme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500" b="1" dirty="0" smtClean="0">
                <a:ln w="127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339933"/>
                </a:solidFill>
                <a:effectLst>
                  <a:outerShdw blurRad="25400" dist="63500" dir="5400000" algn="ctr" rotWithShape="0">
                    <a:schemeClr val="tx1">
                      <a:lumMod val="85000"/>
                      <a:lumOff val="15000"/>
                    </a:schemeClr>
                  </a:outerShdw>
                </a:effectLst>
              </a:rPr>
              <a:t>Obrigado </a:t>
            </a:r>
            <a:endParaRPr lang="pt-BR" sz="4500" b="1" cap="none" dirty="0">
              <a:ln w="127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339933"/>
              </a:solidFill>
              <a:effectLst>
                <a:outerShdw blurRad="25400" dist="63500" dir="5400000" algn="ctr" rotWithShape="0">
                  <a:schemeClr val="tx1">
                    <a:lumMod val="85000"/>
                    <a:lumOff val="1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12551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279988" y="1988840"/>
            <a:ext cx="8424863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339933"/>
                </a:solidFill>
              </a:rPr>
              <a:t>A </a:t>
            </a:r>
            <a:r>
              <a:rPr lang="pt-BR" sz="2000" b="1" dirty="0" smtClean="0">
                <a:solidFill>
                  <a:srgbClr val="C00000"/>
                </a:solidFill>
              </a:rPr>
              <a:t>expansão</a:t>
            </a:r>
            <a:r>
              <a:rPr lang="pt-BR" sz="2000" b="1" dirty="0" smtClean="0">
                <a:solidFill>
                  <a:srgbClr val="339933"/>
                </a:solidFill>
              </a:rPr>
              <a:t>, configurada no REUNI</a:t>
            </a:r>
            <a:r>
              <a:rPr lang="pt-BR" sz="2000" b="1" dirty="0">
                <a:solidFill>
                  <a:srgbClr val="339933"/>
                </a:solidFill>
              </a:rPr>
              <a:t>, trouxe um expressivo crescimento não somente das Universidades Federais, mas também de câmpus no interior do </a:t>
            </a:r>
            <a:r>
              <a:rPr lang="pt-BR" sz="2000" b="1" dirty="0" smtClean="0">
                <a:solidFill>
                  <a:srgbClr val="339933"/>
                </a:solidFill>
              </a:rPr>
              <a:t>país. </a:t>
            </a:r>
            <a:r>
              <a:rPr lang="pt-BR" sz="2000" b="1" dirty="0">
                <a:solidFill>
                  <a:srgbClr val="339933"/>
                </a:solidFill>
              </a:rPr>
              <a:t>D</a:t>
            </a:r>
            <a:r>
              <a:rPr lang="pt-BR" sz="2000" b="1" dirty="0" smtClean="0">
                <a:solidFill>
                  <a:srgbClr val="339933"/>
                </a:solidFill>
              </a:rPr>
              <a:t>e </a:t>
            </a:r>
            <a:r>
              <a:rPr lang="pt-BR" sz="2000" b="1" dirty="0">
                <a:solidFill>
                  <a:srgbClr val="339933"/>
                </a:solidFill>
              </a:rPr>
              <a:t>2003 à </a:t>
            </a:r>
            <a:r>
              <a:rPr lang="pt-BR" sz="2000" b="1" dirty="0" smtClean="0">
                <a:solidFill>
                  <a:srgbClr val="339933"/>
                </a:solidFill>
              </a:rPr>
              <a:t>2013, </a:t>
            </a:r>
            <a:r>
              <a:rPr lang="pt-BR" sz="2000" b="1" dirty="0">
                <a:solidFill>
                  <a:srgbClr val="339933"/>
                </a:solidFill>
              </a:rPr>
              <a:t>houve um salto de 45 para </a:t>
            </a:r>
            <a:r>
              <a:rPr lang="pt-BR" sz="2000" b="1" dirty="0" smtClean="0">
                <a:solidFill>
                  <a:srgbClr val="339933"/>
                </a:solidFill>
              </a:rPr>
              <a:t>63 </a:t>
            </a:r>
            <a:r>
              <a:rPr lang="pt-BR" sz="2000" b="1" dirty="0">
                <a:solidFill>
                  <a:srgbClr val="339933"/>
                </a:solidFill>
              </a:rPr>
              <a:t>Universidades Federais, o que representa a ampliação de </a:t>
            </a:r>
            <a:r>
              <a:rPr lang="pt-BR" sz="2000" b="1" dirty="0" smtClean="0">
                <a:solidFill>
                  <a:srgbClr val="339933"/>
                </a:solidFill>
              </a:rPr>
              <a:t>40%, </a:t>
            </a:r>
            <a:r>
              <a:rPr lang="pt-BR" sz="2000" b="1" dirty="0">
                <a:solidFill>
                  <a:srgbClr val="339933"/>
                </a:solidFill>
              </a:rPr>
              <a:t>e de 148 câmpus para </a:t>
            </a:r>
            <a:r>
              <a:rPr lang="pt-BR" sz="2000" b="1" dirty="0" smtClean="0">
                <a:solidFill>
                  <a:srgbClr val="339933"/>
                </a:solidFill>
              </a:rPr>
              <a:t>321 </a:t>
            </a:r>
            <a:r>
              <a:rPr lang="pt-BR" sz="2000" b="1" dirty="0">
                <a:solidFill>
                  <a:srgbClr val="339933"/>
                </a:solidFill>
              </a:rPr>
              <a:t>câmpus/unidade, crescimento de </a:t>
            </a:r>
            <a:r>
              <a:rPr lang="pt-BR" sz="2000" b="1" dirty="0" smtClean="0">
                <a:solidFill>
                  <a:srgbClr val="339933"/>
                </a:solidFill>
              </a:rPr>
              <a:t>117%. </a:t>
            </a:r>
          </a:p>
        </p:txBody>
      </p:sp>
      <p:sp>
        <p:nvSpPr>
          <p:cNvPr id="3076" name="Espaço Reservado para Número de Slide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59A598C-2CF7-404D-84BD-518C2D0C0320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3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077" name="Text Box 3"/>
          <p:cNvSpPr txBox="1">
            <a:spLocks noChangeArrowheads="1"/>
          </p:cNvSpPr>
          <p:nvPr/>
        </p:nvSpPr>
        <p:spPr bwMode="auto">
          <a:xfrm>
            <a:off x="29163" y="404664"/>
            <a:ext cx="8675688" cy="95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pt-BR" sz="2800" b="1" dirty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Processo de Expansão e seu contexto</a:t>
            </a:r>
            <a:endParaRPr lang="pt-BR" sz="2800" dirty="0">
              <a:solidFill>
                <a:srgbClr val="33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/>
            <a:r>
              <a:rPr lang="pt-BR" sz="2800" b="1" dirty="0" smtClean="0">
                <a:solidFill>
                  <a:srgbClr val="003300"/>
                </a:solidFill>
                <a:latin typeface="Myriad Pro" charset="0"/>
              </a:rPr>
              <a:t> </a:t>
            </a:r>
            <a:endParaRPr lang="pt-BR" sz="2800" b="1" dirty="0">
              <a:solidFill>
                <a:srgbClr val="003300"/>
              </a:solidFill>
              <a:latin typeface="Myriad Pro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124" name="Espaço Reservado para Número de Slide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3B61206-F80D-4B2D-84A3-6BED5D5085A9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4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54855" y="1268759"/>
            <a:ext cx="784887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b="1" dirty="0">
                <a:solidFill>
                  <a:srgbClr val="339933"/>
                </a:solidFill>
              </a:rPr>
              <a:t>A </a:t>
            </a:r>
            <a:r>
              <a:rPr lang="pt-BR" sz="2000" b="1" dirty="0">
                <a:solidFill>
                  <a:srgbClr val="C00000"/>
                </a:solidFill>
              </a:rPr>
              <a:t>Integração</a:t>
            </a:r>
            <a:r>
              <a:rPr lang="pt-BR" sz="2000" b="1" dirty="0">
                <a:solidFill>
                  <a:srgbClr val="339933"/>
                </a:solidFill>
              </a:rPr>
              <a:t> se deu através da criação das </a:t>
            </a:r>
            <a:r>
              <a:rPr lang="pt-BR" sz="2000" b="1" dirty="0" smtClean="0">
                <a:solidFill>
                  <a:srgbClr val="339933"/>
                </a:solidFill>
              </a:rPr>
              <a:t>universidades: UNILA </a:t>
            </a:r>
            <a:r>
              <a:rPr lang="pt-BR" sz="2000" b="1" dirty="0">
                <a:solidFill>
                  <a:srgbClr val="339933"/>
                </a:solidFill>
              </a:rPr>
              <a:t>– Universidade Federal da Integração Latino-Americana, </a:t>
            </a:r>
          </a:p>
          <a:p>
            <a:pPr algn="just">
              <a:lnSpc>
                <a:spcPct val="150000"/>
              </a:lnSpc>
            </a:pPr>
            <a:r>
              <a:rPr lang="pt-BR" sz="2000" b="1" dirty="0">
                <a:solidFill>
                  <a:srgbClr val="339933"/>
                </a:solidFill>
              </a:rPr>
              <a:t>UFOPA – Universidade Federal  do Oeste do Pará,  </a:t>
            </a:r>
          </a:p>
          <a:p>
            <a:pPr algn="just">
              <a:lnSpc>
                <a:spcPct val="150000"/>
              </a:lnSpc>
            </a:pPr>
            <a:r>
              <a:rPr lang="pt-BR" sz="2000" b="1" dirty="0">
                <a:solidFill>
                  <a:srgbClr val="339933"/>
                </a:solidFill>
              </a:rPr>
              <a:t>UNILAB – Universidade  da Integração Internacional  da Lusofonia Afro – Brasileira  </a:t>
            </a:r>
            <a:r>
              <a:rPr lang="pt-BR" sz="2000" b="1" dirty="0" smtClean="0">
                <a:solidFill>
                  <a:srgbClr val="339933"/>
                </a:solidFill>
              </a:rPr>
              <a:t>  e </a:t>
            </a:r>
            <a:endParaRPr lang="pt-BR" sz="2000" b="1" dirty="0">
              <a:solidFill>
                <a:srgbClr val="339933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339933"/>
                </a:solidFill>
              </a:rPr>
              <a:t>UFFS </a:t>
            </a:r>
            <a:r>
              <a:rPr lang="pt-BR" sz="2000" b="1" dirty="0">
                <a:solidFill>
                  <a:srgbClr val="339933"/>
                </a:solidFill>
              </a:rPr>
              <a:t>– Universidade Federal da Fronteira Sul.</a:t>
            </a:r>
            <a:endParaRPr lang="pt-BR" sz="2400" b="1" dirty="0">
              <a:solidFill>
                <a:srgbClr val="339933"/>
              </a:solidFill>
              <a:latin typeface="Myriad Pro" charset="0"/>
            </a:endParaRPr>
          </a:p>
          <a:p>
            <a:pPr algn="just">
              <a:lnSpc>
                <a:spcPct val="150000"/>
              </a:lnSpc>
            </a:pPr>
            <a:endParaRPr lang="pt-BR" sz="2000" b="1" dirty="0">
              <a:solidFill>
                <a:srgbClr val="339933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64005" y="164630"/>
            <a:ext cx="79208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endParaRPr lang="pt-BR" b="1" dirty="0" smtClean="0">
              <a:solidFill>
                <a:srgbClr val="33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/>
            <a:r>
              <a:rPr lang="pt-BR" sz="2800" b="1" dirty="0" smtClean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pt-BR" sz="2800" b="1" dirty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 de Expansão e seu contexto</a:t>
            </a:r>
            <a:endParaRPr lang="pt-BR" sz="2800" dirty="0">
              <a:solidFill>
                <a:srgbClr val="33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/>
            <a:r>
              <a:rPr lang="pt-BR" b="1" dirty="0">
                <a:solidFill>
                  <a:srgbClr val="003300"/>
                </a:solidFill>
                <a:latin typeface="Myriad Pro" charset="0"/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124" name="Espaço Reservado para Número de Slide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3B61206-F80D-4B2D-84A3-6BED5D5085A9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5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64005" y="164630"/>
            <a:ext cx="79208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endParaRPr lang="pt-BR" b="1" dirty="0" smtClean="0">
              <a:solidFill>
                <a:srgbClr val="33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/>
            <a:r>
              <a:rPr lang="pt-BR" sz="2800" b="1" dirty="0" smtClean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pt-BR" sz="2800" b="1" dirty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 de Expansão e seu contexto</a:t>
            </a:r>
            <a:endParaRPr lang="pt-BR" sz="2800" dirty="0">
              <a:solidFill>
                <a:srgbClr val="33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/>
            <a:r>
              <a:rPr lang="pt-BR" b="1" dirty="0">
                <a:solidFill>
                  <a:srgbClr val="003300"/>
                </a:solidFill>
                <a:latin typeface="Myriad Pro" charset="0"/>
              </a:rPr>
              <a:t> </a:t>
            </a:r>
          </a:p>
        </p:txBody>
      </p:sp>
      <p:sp>
        <p:nvSpPr>
          <p:cNvPr id="6" name="Retângulo 5"/>
          <p:cNvSpPr/>
          <p:nvPr/>
        </p:nvSpPr>
        <p:spPr>
          <a:xfrm>
            <a:off x="323528" y="1916832"/>
            <a:ext cx="82089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solidFill>
                  <a:srgbClr val="339933"/>
                </a:solidFill>
              </a:rPr>
              <a:t>Ainda no âmbito da integração e do desenvolvimento regional, destacam-se a criação de 47 novos câmpus no período entre 2011 e 2014 e a criação das 4 novas universidades : </a:t>
            </a:r>
            <a:endParaRPr lang="pt-BR" b="1" dirty="0" smtClean="0">
              <a:solidFill>
                <a:srgbClr val="339933"/>
              </a:solidFill>
            </a:endParaRPr>
          </a:p>
          <a:p>
            <a:pPr algn="just">
              <a:lnSpc>
                <a:spcPct val="150000"/>
              </a:lnSpc>
            </a:pPr>
            <a:endParaRPr lang="pt-BR" b="1" dirty="0">
              <a:solidFill>
                <a:srgbClr val="339933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b="1" dirty="0">
                <a:solidFill>
                  <a:srgbClr val="339933"/>
                </a:solidFill>
              </a:rPr>
              <a:t>- Universidade Federal do Sul da Bahia – UFESBA, </a:t>
            </a:r>
          </a:p>
          <a:p>
            <a:pPr algn="just">
              <a:lnSpc>
                <a:spcPct val="150000"/>
              </a:lnSpc>
            </a:pPr>
            <a:r>
              <a:rPr lang="pt-BR" b="1" dirty="0">
                <a:solidFill>
                  <a:srgbClr val="339933"/>
                </a:solidFill>
              </a:rPr>
              <a:t>- Universidade Federal do Oeste da Bahia – UFOB,</a:t>
            </a:r>
          </a:p>
          <a:p>
            <a:pPr algn="just">
              <a:lnSpc>
                <a:spcPct val="150000"/>
              </a:lnSpc>
            </a:pPr>
            <a:r>
              <a:rPr lang="pt-BR" b="1" dirty="0">
                <a:solidFill>
                  <a:srgbClr val="339933"/>
                </a:solidFill>
              </a:rPr>
              <a:t>- Universidade Federal do Cariri – UFCA  e </a:t>
            </a:r>
          </a:p>
          <a:p>
            <a:pPr>
              <a:lnSpc>
                <a:spcPct val="150000"/>
              </a:lnSpc>
            </a:pPr>
            <a:r>
              <a:rPr lang="pt-BR" b="1" dirty="0">
                <a:solidFill>
                  <a:srgbClr val="339933"/>
                </a:solidFill>
              </a:rPr>
              <a:t>- Universidade Federal do Sul e Sudeste do Pará – UNIFESSPA</a:t>
            </a:r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3121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124" name="Espaço Reservado para Número de Slide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3B61206-F80D-4B2D-84A3-6BED5D5085A9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6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70369" y="526256"/>
            <a:ext cx="84032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 smtClean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Como se deu a expansão de vagas no decênio</a:t>
            </a:r>
            <a:r>
              <a:rPr lang="pt-BR" b="1" dirty="0" smtClean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467544" y="1772816"/>
            <a:ext cx="799288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b="1" dirty="0" smtClean="0">
                <a:solidFill>
                  <a:srgbClr val="339933"/>
                </a:solidFill>
              </a:rPr>
              <a:t>A quantificação da expansão qualificada é  percebida  com os números que acompanharam a sua implementação, assim veremos :</a:t>
            </a:r>
          </a:p>
          <a:p>
            <a:pPr>
              <a:lnSpc>
                <a:spcPct val="150000"/>
              </a:lnSpc>
            </a:pPr>
            <a:r>
              <a:rPr lang="pt-BR" sz="2000" b="1" dirty="0" smtClean="0">
                <a:solidFill>
                  <a:srgbClr val="339933"/>
                </a:solidFill>
              </a:rPr>
              <a:t>Vagas; </a:t>
            </a:r>
          </a:p>
          <a:p>
            <a:pPr>
              <a:lnSpc>
                <a:spcPct val="150000"/>
              </a:lnSpc>
            </a:pPr>
            <a:r>
              <a:rPr lang="pt-BR" sz="2000" b="1" dirty="0" smtClean="0">
                <a:solidFill>
                  <a:srgbClr val="339933"/>
                </a:solidFill>
              </a:rPr>
              <a:t>Matrículas; </a:t>
            </a:r>
          </a:p>
          <a:p>
            <a:pPr>
              <a:lnSpc>
                <a:spcPct val="150000"/>
              </a:lnSpc>
            </a:pPr>
            <a:r>
              <a:rPr lang="pt-BR" sz="2000" b="1" dirty="0" smtClean="0">
                <a:solidFill>
                  <a:srgbClr val="339933"/>
                </a:solidFill>
              </a:rPr>
              <a:t>Orçamento;</a:t>
            </a:r>
          </a:p>
          <a:p>
            <a:pPr>
              <a:lnSpc>
                <a:spcPct val="150000"/>
              </a:lnSpc>
            </a:pPr>
            <a:r>
              <a:rPr lang="pt-BR" sz="2000" b="1" dirty="0" smtClean="0">
                <a:solidFill>
                  <a:srgbClr val="339933"/>
                </a:solidFill>
              </a:rPr>
              <a:t>Docentes e Técnicos administrativos e suas qualificações;</a:t>
            </a:r>
          </a:p>
          <a:p>
            <a:pPr>
              <a:lnSpc>
                <a:spcPct val="150000"/>
              </a:lnSpc>
            </a:pPr>
            <a:r>
              <a:rPr lang="pt-BR" sz="2000" b="1" dirty="0" smtClean="0">
                <a:solidFill>
                  <a:srgbClr val="339933"/>
                </a:solidFill>
              </a:rPr>
              <a:t>Assistência Estudantil;</a:t>
            </a:r>
          </a:p>
          <a:p>
            <a:pPr>
              <a:lnSpc>
                <a:spcPct val="150000"/>
              </a:lnSpc>
            </a:pPr>
            <a:r>
              <a:rPr lang="pt-BR" sz="2000" b="1" dirty="0" smtClean="0">
                <a:solidFill>
                  <a:srgbClr val="339933"/>
                </a:solidFill>
              </a:rPr>
              <a:t>Bolsa de pós-graduação  CAPES.</a:t>
            </a:r>
            <a:endParaRPr lang="pt-BR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124" name="Espaço Reservado para Número de Slide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3B61206-F80D-4B2D-84A3-6BED5D5085A9}" type="slidenum">
              <a:rPr lang="pt-BR" sz="11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7</a:t>
            </a:fld>
            <a:endParaRPr lang="pt-BR" sz="11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467544" y="177313"/>
            <a:ext cx="7992888" cy="1015663"/>
          </a:xfrm>
          <a:prstGeom prst="rect">
            <a:avLst/>
          </a:prstGeom>
          <a:effectLst>
            <a:outerShdw blurRad="12700" dist="25400" dir="5400000" algn="ctr" rotWithShape="0">
              <a:schemeClr val="tx2">
                <a:lumMod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BR" sz="30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agas </a:t>
            </a:r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Ofertadas na Graduação Presencial nas Universidades Federais de 2003 a </a:t>
            </a: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2013</a:t>
            </a:r>
            <a:endParaRPr lang="pt-BR" sz="3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881545"/>
              </p:ext>
            </p:extLst>
          </p:nvPr>
        </p:nvGraphicFramePr>
        <p:xfrm>
          <a:off x="251520" y="1844824"/>
          <a:ext cx="8424936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6876256" y="6309320"/>
            <a:ext cx="13681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solidFill>
                  <a:schemeClr val="tx1"/>
                </a:solidFill>
              </a:rPr>
              <a:t>Fonte: Censo INEP</a:t>
            </a:r>
            <a:endParaRPr lang="pt-BR" sz="1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076" name="Espaço Reservado para Número de Slide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59A598C-2CF7-404D-84BD-518C2D0C0320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8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0" y="194801"/>
            <a:ext cx="8892480" cy="1477328"/>
          </a:xfrm>
          <a:prstGeom prst="rect">
            <a:avLst/>
          </a:prstGeom>
          <a:effectLst>
            <a:outerShdw blurRad="12700" dist="25400" dir="5400000" algn="ctr" rotWithShape="0">
              <a:schemeClr val="tx2">
                <a:lumMod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Matrículas na </a:t>
            </a:r>
            <a:r>
              <a:rPr lang="pt-BR" sz="3000" b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Graduação Presencial </a:t>
            </a:r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Pós-graduação nas Universidades Federais de 2003 a </a:t>
            </a: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2013</a:t>
            </a:r>
            <a:endParaRPr lang="pt-BR" sz="3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8745266"/>
              </p:ext>
            </p:extLst>
          </p:nvPr>
        </p:nvGraphicFramePr>
        <p:xfrm>
          <a:off x="251520" y="1340768"/>
          <a:ext cx="8640960" cy="4896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6084168" y="6309320"/>
            <a:ext cx="21602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solidFill>
                  <a:schemeClr val="tx1"/>
                </a:solidFill>
              </a:rPr>
              <a:t>Fonte: Censo INEP e </a:t>
            </a:r>
            <a:r>
              <a:rPr lang="pt-BR" sz="1000" dirty="0" err="1" smtClean="0">
                <a:solidFill>
                  <a:schemeClr val="tx1"/>
                </a:solidFill>
              </a:rPr>
              <a:t>Geocapes</a:t>
            </a:r>
            <a:endParaRPr lang="pt-BR" sz="1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7172" name="Espaço Reservado para Número de Slide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54FC4CF-0887-4252-8F9E-B9D44F8777AD}" type="slidenum">
              <a:rPr lang="pt-BR" sz="1200" smtClean="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9</a:t>
            </a:fld>
            <a:endParaRPr lang="pt-BR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51520" y="326681"/>
            <a:ext cx="8208912" cy="1015663"/>
          </a:xfrm>
          <a:prstGeom prst="rect">
            <a:avLst/>
          </a:prstGeom>
          <a:effectLst>
            <a:outerShdw blurRad="12700" dist="25400" dir="5400000" algn="ctr" rotWithShape="0">
              <a:schemeClr val="tx2">
                <a:lumMod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Número de Docentes nas Universidades Federais de 2003 a </a:t>
            </a: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2013</a:t>
            </a:r>
            <a:endParaRPr lang="pt-BR" sz="3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7275090"/>
              </p:ext>
            </p:extLst>
          </p:nvPr>
        </p:nvGraphicFramePr>
        <p:xfrm>
          <a:off x="539552" y="1804987"/>
          <a:ext cx="7920880" cy="4504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6876256" y="6309320"/>
            <a:ext cx="13681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solidFill>
                  <a:schemeClr val="tx1"/>
                </a:solidFill>
              </a:rPr>
              <a:t>Fonte: </a:t>
            </a:r>
            <a:r>
              <a:rPr lang="pt-BR" sz="1000" dirty="0" err="1" smtClean="0">
                <a:solidFill>
                  <a:schemeClr val="tx1"/>
                </a:solidFill>
              </a:rPr>
              <a:t>Siape</a:t>
            </a:r>
            <a:endParaRPr lang="pt-BR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0618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9461</TotalTime>
  <Words>1103</Words>
  <Application>Microsoft Office PowerPoint</Application>
  <PresentationFormat>Apresentação na tela (4:3)</PresentationFormat>
  <Paragraphs>301</Paragraphs>
  <Slides>21</Slides>
  <Notes>18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0</vt:i4>
      </vt:variant>
      <vt:variant>
        <vt:lpstr>Títulos de slides</vt:lpstr>
      </vt:variant>
      <vt:variant>
        <vt:i4>21</vt:i4>
      </vt:variant>
    </vt:vector>
  </HeadingPairs>
  <TitlesOfParts>
    <vt:vector size="22" baseType="lpstr">
      <vt:lpstr>1_Design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Universidade e Desenvolvimento Local</dc:title>
  <dc:creator>Antonio Simões</dc:creator>
  <cp:lastModifiedBy>Alba Valeria Gomes de Paula</cp:lastModifiedBy>
  <cp:revision>782</cp:revision>
  <cp:lastPrinted>2014-07-30T21:24:49Z</cp:lastPrinted>
  <dcterms:created xsi:type="dcterms:W3CDTF">2010-05-03T19:02:17Z</dcterms:created>
  <dcterms:modified xsi:type="dcterms:W3CDTF">2015-05-07T12:37:21Z</dcterms:modified>
</cp:coreProperties>
</file>