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6" r:id="rId3"/>
    <p:sldId id="301" r:id="rId4"/>
    <p:sldId id="302" r:id="rId5"/>
    <p:sldId id="345" r:id="rId6"/>
    <p:sldId id="307" r:id="rId7"/>
    <p:sldId id="312" r:id="rId8"/>
    <p:sldId id="308" r:id="rId9"/>
    <p:sldId id="309" r:id="rId10"/>
    <p:sldId id="310" r:id="rId11"/>
    <p:sldId id="315" r:id="rId12"/>
    <p:sldId id="324" r:id="rId13"/>
    <p:sldId id="325" r:id="rId14"/>
    <p:sldId id="327" r:id="rId15"/>
    <p:sldId id="262" r:id="rId16"/>
    <p:sldId id="340" r:id="rId17"/>
    <p:sldId id="330" r:id="rId18"/>
    <p:sldId id="328" r:id="rId19"/>
    <p:sldId id="329" r:id="rId20"/>
    <p:sldId id="337" r:id="rId21"/>
    <p:sldId id="271" r:id="rId22"/>
    <p:sldId id="339" r:id="rId23"/>
    <p:sldId id="267" r:id="rId24"/>
    <p:sldId id="278" r:id="rId25"/>
    <p:sldId id="346" r:id="rId26"/>
    <p:sldId id="280" r:id="rId27"/>
    <p:sldId id="281" r:id="rId28"/>
    <p:sldId id="344" r:id="rId29"/>
    <p:sldId id="261" r:id="rId30"/>
    <p:sldId id="260" r:id="rId3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5E5"/>
    <a:srgbClr val="003B5C"/>
    <a:srgbClr val="A6192E"/>
    <a:srgbClr val="DF4661"/>
    <a:srgbClr val="FBDD40"/>
    <a:srgbClr val="00594F"/>
    <a:srgbClr val="97D700"/>
    <a:srgbClr val="F2A900"/>
    <a:srgbClr val="83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330" autoAdjust="0"/>
  </p:normalViewPr>
  <p:slideViewPr>
    <p:cSldViewPr snapToGrid="0">
      <p:cViewPr varScale="1">
        <p:scale>
          <a:sx n="71" d="100"/>
          <a:sy n="71" d="100"/>
        </p:scale>
        <p:origin x="-124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is%20Sayuri%20Endo\Downloads\Desktop\Consolida&#231;&#227;o%20Cni\121203%20-%20Consolida&#231;&#227;o%20dos%20Dados%20(coletado%20&#224;s%2018%20horas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634478405388"/>
          <c:y val="3.0794638338244598E-2"/>
          <c:w val="0.60397074927139305"/>
          <c:h val="0.93841072332351105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A48C70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8F6B75"/>
              </a:solidFill>
            </c:spPr>
          </c:dPt>
          <c:dPt>
            <c:idx val="3"/>
            <c:invertIfNegative val="0"/>
            <c:bubble3D val="0"/>
            <c:spPr>
              <a:solidFill>
                <a:srgbClr val="EBB64B"/>
              </a:solidFill>
            </c:spPr>
          </c:dPt>
          <c:dPt>
            <c:idx val="4"/>
            <c:invertIfNegative val="0"/>
            <c:bubble3D val="0"/>
            <c:spPr>
              <a:solidFill>
                <a:srgbClr val="A48C7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rgbClr val="8F6B75"/>
              </a:solidFill>
            </c:spPr>
          </c:dPt>
          <c:dPt>
            <c:idx val="7"/>
            <c:invertIfNegative val="0"/>
            <c:bubble3D val="0"/>
            <c:spPr>
              <a:solidFill>
                <a:srgbClr val="EBB64B"/>
              </a:solidFill>
            </c:spPr>
          </c:dPt>
          <c:dPt>
            <c:idx val="8"/>
            <c:invertIfNegative val="0"/>
            <c:bubble3D val="0"/>
            <c:spPr>
              <a:solidFill>
                <a:srgbClr val="A48C70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rgbClr val="8F6B75"/>
              </a:solidFill>
            </c:spPr>
          </c:dPt>
          <c:dLbls>
            <c:dLbl>
              <c:idx val="0"/>
              <c:layout>
                <c:manualLayout>
                  <c:x val="0.1822482687108852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3,26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812724512091344"/>
                  <c:y val="2.4495735041785609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3,57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870366255601241"/>
                  <c:y val="-7.3487205125356923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1311289486353421"/>
                  <c:y val="-4.8991470083570125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21458263896604104"/>
                  <c:y val="-2.4495735041785609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229280079991112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24103803281117125"/>
                  <c:y val="-9.7982940167141465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23956828870866323"/>
                  <c:y val="-7.3487205125356923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27190254323593732"/>
                  <c:y val="-4.8991470083571183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6,00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29394882050142601"/>
                  <c:y val="-2.4495735041785609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6,60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3106115524201007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7,08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'Frequência Fatores Chave'!$I$17:$I$27</c:f>
              <c:strCache>
                <c:ptCount val="11"/>
                <c:pt idx="0">
                  <c:v>Escala de Produção </c:v>
                </c:pt>
                <c:pt idx="1">
                  <c:v>Estrutura Industrial </c:v>
                </c:pt>
                <c:pt idx="2">
                  <c:v>Financiamento</c:v>
                </c:pt>
                <c:pt idx="3">
                  <c:v>Segurança Jurídica e Burocracia</c:v>
                </c:pt>
                <c:pt idx="4">
                  <c:v>Eficiência do Estado </c:v>
                </c:pt>
                <c:pt idx="5">
                  <c:v>Ambiente Macroeconômico </c:v>
                </c:pt>
                <c:pt idx="6">
                  <c:v>Relações do Trabalho </c:v>
                </c:pt>
                <c:pt idx="7">
                  <c:v>Inovação</c:v>
                </c:pt>
                <c:pt idx="8">
                  <c:v>Infraestrutura</c:v>
                </c:pt>
                <c:pt idx="9">
                  <c:v>Tributação</c:v>
                </c:pt>
                <c:pt idx="10">
                  <c:v>Educação</c:v>
                </c:pt>
              </c:strCache>
            </c:strRef>
          </c:cat>
          <c:val>
            <c:numRef>
              <c:f>'Frequência Fatores Chave'!$J$17:$J$27</c:f>
              <c:numCache>
                <c:formatCode>#.#00%</c:formatCode>
                <c:ptCount val="11"/>
                <c:pt idx="0">
                  <c:v>6.4602064602064593E-2</c:v>
                </c:pt>
                <c:pt idx="1">
                  <c:v>6.9264069264069222E-2</c:v>
                </c:pt>
                <c:pt idx="2">
                  <c:v>7.8921078921078927E-2</c:v>
                </c:pt>
                <c:pt idx="3">
                  <c:v>8.0808080808080843E-2</c:v>
                </c:pt>
                <c:pt idx="4">
                  <c:v>8.3916083916084266E-2</c:v>
                </c:pt>
                <c:pt idx="5">
                  <c:v>8.8189588189588206E-2</c:v>
                </c:pt>
                <c:pt idx="6">
                  <c:v>9.5238095238095746E-2</c:v>
                </c:pt>
                <c:pt idx="7">
                  <c:v>9.5404595404595546E-2</c:v>
                </c:pt>
                <c:pt idx="8">
                  <c:v>0.10606060606060672</c:v>
                </c:pt>
                <c:pt idx="9">
                  <c:v>0.11516261516261554</c:v>
                </c:pt>
                <c:pt idx="10">
                  <c:v>0.12243312243312403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33630080"/>
        <c:axId val="33631616"/>
      </c:barChart>
      <c:catAx>
        <c:axId val="33630080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800" cap="small" baseline="0"/>
            </a:pPr>
            <a:endParaRPr lang="pt-BR"/>
          </a:p>
        </c:txPr>
        <c:crossAx val="33631616"/>
        <c:crosses val="autoZero"/>
        <c:auto val="1"/>
        <c:lblAlgn val="ctr"/>
        <c:lblOffset val="100"/>
        <c:noMultiLvlLbl val="0"/>
      </c:catAx>
      <c:valAx>
        <c:axId val="33631616"/>
        <c:scaling>
          <c:orientation val="minMax"/>
        </c:scaling>
        <c:delete val="1"/>
        <c:axPos val="b"/>
        <c:numFmt formatCode="#.#00%" sourceLinked="1"/>
        <c:majorTickMark val="none"/>
        <c:minorTickMark val="none"/>
        <c:tickLblPos val="none"/>
        <c:crossAx val="3363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49D86-ECCE-41A4-B605-F66BF6D38C0E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D6A0D9AB-6833-4269-A768-84EF2A7C3BFD}">
      <dgm:prSet custT="1"/>
      <dgm:spPr/>
      <dgm:t>
        <a:bodyPr/>
        <a:lstStyle/>
        <a:p>
          <a:pPr rtl="0"/>
          <a:r>
            <a:rPr lang="pt-BR" sz="2000" smtClean="0"/>
            <a:t>47% das matrículas do Pronatec são feitas pelo Senai</a:t>
          </a:r>
          <a:endParaRPr lang="pt-BR" sz="2000"/>
        </a:p>
      </dgm:t>
    </dgm:pt>
    <dgm:pt modelId="{E71490BC-F652-4684-80BE-E98B20229A67}" type="parTrans" cxnId="{3CBBACF2-DAB6-48F5-9BCB-0819CF603071}">
      <dgm:prSet/>
      <dgm:spPr/>
      <dgm:t>
        <a:bodyPr/>
        <a:lstStyle/>
        <a:p>
          <a:endParaRPr lang="pt-BR" sz="2800"/>
        </a:p>
      </dgm:t>
    </dgm:pt>
    <dgm:pt modelId="{B4CC6002-0D5C-43D7-87AA-6983092B3D7B}" type="sibTrans" cxnId="{3CBBACF2-DAB6-48F5-9BCB-0819CF603071}">
      <dgm:prSet/>
      <dgm:spPr/>
      <dgm:t>
        <a:bodyPr/>
        <a:lstStyle/>
        <a:p>
          <a:endParaRPr lang="pt-BR" sz="2800"/>
        </a:p>
      </dgm:t>
    </dgm:pt>
    <dgm:pt modelId="{D41B029B-05BE-437D-B0F3-1BA5A15670C9}">
      <dgm:prSet custT="1"/>
      <dgm:spPr/>
      <dgm:t>
        <a:bodyPr/>
        <a:lstStyle/>
        <a:p>
          <a:pPr rtl="0"/>
          <a:r>
            <a:rPr lang="pt-BR" sz="2000" dirty="0" smtClean="0"/>
            <a:t>426 cursos oferecidos em 2014</a:t>
          </a:r>
          <a:endParaRPr lang="pt-BR" sz="2000" dirty="0"/>
        </a:p>
      </dgm:t>
    </dgm:pt>
    <dgm:pt modelId="{86592456-1FE8-43B7-B7E7-A8EA01BE96AB}" type="parTrans" cxnId="{D897F795-3F3E-4011-A424-834DD7257FF9}">
      <dgm:prSet/>
      <dgm:spPr/>
      <dgm:t>
        <a:bodyPr/>
        <a:lstStyle/>
        <a:p>
          <a:endParaRPr lang="pt-BR" sz="2800"/>
        </a:p>
      </dgm:t>
    </dgm:pt>
    <dgm:pt modelId="{F921E4E7-8A6F-4E01-8AB4-60F6033126EA}" type="sibTrans" cxnId="{D897F795-3F3E-4011-A424-834DD7257FF9}">
      <dgm:prSet/>
      <dgm:spPr/>
      <dgm:t>
        <a:bodyPr/>
        <a:lstStyle/>
        <a:p>
          <a:endParaRPr lang="pt-BR" sz="2800"/>
        </a:p>
      </dgm:t>
    </dgm:pt>
    <dgm:pt modelId="{B5F43687-F9C8-4551-B613-7BC58733BE8D}">
      <dgm:prSet custT="1"/>
      <dgm:spPr/>
      <dgm:t>
        <a:bodyPr/>
        <a:lstStyle/>
        <a:p>
          <a:pPr rtl="0"/>
          <a:r>
            <a:rPr lang="pt-BR" sz="2000" dirty="0" smtClean="0"/>
            <a:t>3.817 unidades remotas em todo o país</a:t>
          </a:r>
          <a:endParaRPr lang="pt-BR" sz="2000" dirty="0"/>
        </a:p>
      </dgm:t>
    </dgm:pt>
    <dgm:pt modelId="{2302CC1B-901C-4912-85A6-3DD0A7EFA3EE}" type="parTrans" cxnId="{7CEF8737-21FD-4F02-91A5-D3B393E377AE}">
      <dgm:prSet/>
      <dgm:spPr/>
      <dgm:t>
        <a:bodyPr/>
        <a:lstStyle/>
        <a:p>
          <a:endParaRPr lang="pt-BR" sz="2800"/>
        </a:p>
      </dgm:t>
    </dgm:pt>
    <dgm:pt modelId="{56FA5FC6-CEAE-4737-81D2-4B5779184966}" type="sibTrans" cxnId="{7CEF8737-21FD-4F02-91A5-D3B393E377AE}">
      <dgm:prSet/>
      <dgm:spPr/>
      <dgm:t>
        <a:bodyPr/>
        <a:lstStyle/>
        <a:p>
          <a:endParaRPr lang="pt-BR" sz="2800"/>
        </a:p>
      </dgm:t>
    </dgm:pt>
    <dgm:pt modelId="{6C1DE794-85E1-4F4A-9123-7166F0555154}" type="pres">
      <dgm:prSet presAssocID="{FAB49D86-ECCE-41A4-B605-F66BF6D38C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EEC082-310D-4601-B20F-0E92DF1E1141}" type="pres">
      <dgm:prSet presAssocID="{D6A0D9AB-6833-4269-A768-84EF2A7C3BFD}" presName="parentLin" presStyleCnt="0"/>
      <dgm:spPr/>
    </dgm:pt>
    <dgm:pt modelId="{C4A8BC59-7F0A-4553-B3F8-4C2E24F29BCA}" type="pres">
      <dgm:prSet presAssocID="{D6A0D9AB-6833-4269-A768-84EF2A7C3BFD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B018FFA2-CF1E-4909-BD6A-C0BCA08021A8}" type="pres">
      <dgm:prSet presAssocID="{D6A0D9AB-6833-4269-A768-84EF2A7C3BF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633D5C-6271-45BD-9049-6A3126041EF8}" type="pres">
      <dgm:prSet presAssocID="{D6A0D9AB-6833-4269-A768-84EF2A7C3BFD}" presName="negativeSpace" presStyleCnt="0"/>
      <dgm:spPr/>
    </dgm:pt>
    <dgm:pt modelId="{0FE1DB96-05DE-44E6-A0D1-04E67F53A3D1}" type="pres">
      <dgm:prSet presAssocID="{D6A0D9AB-6833-4269-A768-84EF2A7C3BFD}" presName="childText" presStyleLbl="conFgAcc1" presStyleIdx="0" presStyleCnt="3">
        <dgm:presLayoutVars>
          <dgm:bulletEnabled val="1"/>
        </dgm:presLayoutVars>
      </dgm:prSet>
      <dgm:spPr/>
    </dgm:pt>
    <dgm:pt modelId="{68BFFB51-5852-4548-A717-81B6F0319FBC}" type="pres">
      <dgm:prSet presAssocID="{B4CC6002-0D5C-43D7-87AA-6983092B3D7B}" presName="spaceBetweenRectangles" presStyleCnt="0"/>
      <dgm:spPr/>
    </dgm:pt>
    <dgm:pt modelId="{048F466B-D6D0-4FA8-B599-C71AD0C9D2F7}" type="pres">
      <dgm:prSet presAssocID="{D41B029B-05BE-437D-B0F3-1BA5A15670C9}" presName="parentLin" presStyleCnt="0"/>
      <dgm:spPr/>
    </dgm:pt>
    <dgm:pt modelId="{D0D1DE56-2298-4961-B109-AD509A814BC0}" type="pres">
      <dgm:prSet presAssocID="{D41B029B-05BE-437D-B0F3-1BA5A15670C9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EC2FAA61-04DB-4BBE-A5E7-1B167DC43CDD}" type="pres">
      <dgm:prSet presAssocID="{D41B029B-05BE-437D-B0F3-1BA5A15670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655306-2BFF-4384-97FD-07E9C393C997}" type="pres">
      <dgm:prSet presAssocID="{D41B029B-05BE-437D-B0F3-1BA5A15670C9}" presName="negativeSpace" presStyleCnt="0"/>
      <dgm:spPr/>
    </dgm:pt>
    <dgm:pt modelId="{F60A73EC-246E-44AC-9371-306D27CB8069}" type="pres">
      <dgm:prSet presAssocID="{D41B029B-05BE-437D-B0F3-1BA5A15670C9}" presName="childText" presStyleLbl="conFgAcc1" presStyleIdx="1" presStyleCnt="3">
        <dgm:presLayoutVars>
          <dgm:bulletEnabled val="1"/>
        </dgm:presLayoutVars>
      </dgm:prSet>
      <dgm:spPr/>
    </dgm:pt>
    <dgm:pt modelId="{BA81D8ED-5492-4D86-AE10-245FB1EE8F76}" type="pres">
      <dgm:prSet presAssocID="{F921E4E7-8A6F-4E01-8AB4-60F6033126EA}" presName="spaceBetweenRectangles" presStyleCnt="0"/>
      <dgm:spPr/>
    </dgm:pt>
    <dgm:pt modelId="{5B191763-C14A-4944-B8AC-D01C72BF8AB7}" type="pres">
      <dgm:prSet presAssocID="{B5F43687-F9C8-4551-B613-7BC58733BE8D}" presName="parentLin" presStyleCnt="0"/>
      <dgm:spPr/>
    </dgm:pt>
    <dgm:pt modelId="{4C3A0A7D-7494-4F4A-9AF9-D39787C8192C}" type="pres">
      <dgm:prSet presAssocID="{B5F43687-F9C8-4551-B613-7BC58733BE8D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917687C9-E710-4BA9-8576-4A9207F79E13}" type="pres">
      <dgm:prSet presAssocID="{B5F43687-F9C8-4551-B613-7BC58733BE8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844E4E-6B67-45DD-B398-7D1EABD7C29C}" type="pres">
      <dgm:prSet presAssocID="{B5F43687-F9C8-4551-B613-7BC58733BE8D}" presName="negativeSpace" presStyleCnt="0"/>
      <dgm:spPr/>
    </dgm:pt>
    <dgm:pt modelId="{A2AFC8A4-2025-4E28-8D20-C2F5E129F7AE}" type="pres">
      <dgm:prSet presAssocID="{B5F43687-F9C8-4551-B613-7BC58733BE8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CEF8737-21FD-4F02-91A5-D3B393E377AE}" srcId="{FAB49D86-ECCE-41A4-B605-F66BF6D38C0E}" destId="{B5F43687-F9C8-4551-B613-7BC58733BE8D}" srcOrd="2" destOrd="0" parTransId="{2302CC1B-901C-4912-85A6-3DD0A7EFA3EE}" sibTransId="{56FA5FC6-CEAE-4737-81D2-4B5779184966}"/>
    <dgm:cxn modelId="{EED7B527-5E6C-4E24-861D-528792F227EC}" type="presOf" srcId="{B5F43687-F9C8-4551-B613-7BC58733BE8D}" destId="{917687C9-E710-4BA9-8576-4A9207F79E13}" srcOrd="1" destOrd="0" presId="urn:microsoft.com/office/officeart/2005/8/layout/list1"/>
    <dgm:cxn modelId="{ADAE6C37-81B8-4363-A41E-EB3E7C70140E}" type="presOf" srcId="{D41B029B-05BE-437D-B0F3-1BA5A15670C9}" destId="{D0D1DE56-2298-4961-B109-AD509A814BC0}" srcOrd="0" destOrd="0" presId="urn:microsoft.com/office/officeart/2005/8/layout/list1"/>
    <dgm:cxn modelId="{9CDA8DC6-FA21-4650-AC09-431A75463ED6}" type="presOf" srcId="{D6A0D9AB-6833-4269-A768-84EF2A7C3BFD}" destId="{C4A8BC59-7F0A-4553-B3F8-4C2E24F29BCA}" srcOrd="0" destOrd="0" presId="urn:microsoft.com/office/officeart/2005/8/layout/list1"/>
    <dgm:cxn modelId="{61A31A67-2D52-443E-A9B3-84E0DE3ACC76}" type="presOf" srcId="{B5F43687-F9C8-4551-B613-7BC58733BE8D}" destId="{4C3A0A7D-7494-4F4A-9AF9-D39787C8192C}" srcOrd="0" destOrd="0" presId="urn:microsoft.com/office/officeart/2005/8/layout/list1"/>
    <dgm:cxn modelId="{B285D431-09B3-4080-8256-A005E943C972}" type="presOf" srcId="{D6A0D9AB-6833-4269-A768-84EF2A7C3BFD}" destId="{B018FFA2-CF1E-4909-BD6A-C0BCA08021A8}" srcOrd="1" destOrd="0" presId="urn:microsoft.com/office/officeart/2005/8/layout/list1"/>
    <dgm:cxn modelId="{D897F795-3F3E-4011-A424-834DD7257FF9}" srcId="{FAB49D86-ECCE-41A4-B605-F66BF6D38C0E}" destId="{D41B029B-05BE-437D-B0F3-1BA5A15670C9}" srcOrd="1" destOrd="0" parTransId="{86592456-1FE8-43B7-B7E7-A8EA01BE96AB}" sibTransId="{F921E4E7-8A6F-4E01-8AB4-60F6033126EA}"/>
    <dgm:cxn modelId="{3CBBACF2-DAB6-48F5-9BCB-0819CF603071}" srcId="{FAB49D86-ECCE-41A4-B605-F66BF6D38C0E}" destId="{D6A0D9AB-6833-4269-A768-84EF2A7C3BFD}" srcOrd="0" destOrd="0" parTransId="{E71490BC-F652-4684-80BE-E98B20229A67}" sibTransId="{B4CC6002-0D5C-43D7-87AA-6983092B3D7B}"/>
    <dgm:cxn modelId="{38C3C15D-2519-4FC5-A309-821C4E995409}" type="presOf" srcId="{FAB49D86-ECCE-41A4-B605-F66BF6D38C0E}" destId="{6C1DE794-85E1-4F4A-9123-7166F0555154}" srcOrd="0" destOrd="0" presId="urn:microsoft.com/office/officeart/2005/8/layout/list1"/>
    <dgm:cxn modelId="{2B3870D3-2CFA-426C-9B08-3D315F848781}" type="presOf" srcId="{D41B029B-05BE-437D-B0F3-1BA5A15670C9}" destId="{EC2FAA61-04DB-4BBE-A5E7-1B167DC43CDD}" srcOrd="1" destOrd="0" presId="urn:microsoft.com/office/officeart/2005/8/layout/list1"/>
    <dgm:cxn modelId="{1A2170AA-6581-4E88-8905-6E4AEF968BE6}" type="presParOf" srcId="{6C1DE794-85E1-4F4A-9123-7166F0555154}" destId="{FCEEC082-310D-4601-B20F-0E92DF1E1141}" srcOrd="0" destOrd="0" presId="urn:microsoft.com/office/officeart/2005/8/layout/list1"/>
    <dgm:cxn modelId="{949F381C-6B09-48DC-B777-696FCFA1CAA7}" type="presParOf" srcId="{FCEEC082-310D-4601-B20F-0E92DF1E1141}" destId="{C4A8BC59-7F0A-4553-B3F8-4C2E24F29BCA}" srcOrd="0" destOrd="0" presId="urn:microsoft.com/office/officeart/2005/8/layout/list1"/>
    <dgm:cxn modelId="{E3DA37B9-924C-41E9-B94D-DF535F50017D}" type="presParOf" srcId="{FCEEC082-310D-4601-B20F-0E92DF1E1141}" destId="{B018FFA2-CF1E-4909-BD6A-C0BCA08021A8}" srcOrd="1" destOrd="0" presId="urn:microsoft.com/office/officeart/2005/8/layout/list1"/>
    <dgm:cxn modelId="{E1D07517-E0F2-4696-9688-B0F6A8608F43}" type="presParOf" srcId="{6C1DE794-85E1-4F4A-9123-7166F0555154}" destId="{CE633D5C-6271-45BD-9049-6A3126041EF8}" srcOrd="1" destOrd="0" presId="urn:microsoft.com/office/officeart/2005/8/layout/list1"/>
    <dgm:cxn modelId="{0D9E455F-B319-43A4-889F-380B306C8384}" type="presParOf" srcId="{6C1DE794-85E1-4F4A-9123-7166F0555154}" destId="{0FE1DB96-05DE-44E6-A0D1-04E67F53A3D1}" srcOrd="2" destOrd="0" presId="urn:microsoft.com/office/officeart/2005/8/layout/list1"/>
    <dgm:cxn modelId="{2F7BE625-843F-4898-9A3C-8A3B53B511F8}" type="presParOf" srcId="{6C1DE794-85E1-4F4A-9123-7166F0555154}" destId="{68BFFB51-5852-4548-A717-81B6F0319FBC}" srcOrd="3" destOrd="0" presId="urn:microsoft.com/office/officeart/2005/8/layout/list1"/>
    <dgm:cxn modelId="{7D95BDB5-6F0D-4E1A-98E8-F276FB7DC9FC}" type="presParOf" srcId="{6C1DE794-85E1-4F4A-9123-7166F0555154}" destId="{048F466B-D6D0-4FA8-B599-C71AD0C9D2F7}" srcOrd="4" destOrd="0" presId="urn:microsoft.com/office/officeart/2005/8/layout/list1"/>
    <dgm:cxn modelId="{46CBD670-A6B8-4A0A-9078-3C7DF131F81B}" type="presParOf" srcId="{048F466B-D6D0-4FA8-B599-C71AD0C9D2F7}" destId="{D0D1DE56-2298-4961-B109-AD509A814BC0}" srcOrd="0" destOrd="0" presId="urn:microsoft.com/office/officeart/2005/8/layout/list1"/>
    <dgm:cxn modelId="{964BFC5F-9561-4CC6-BF79-F5799DE3FEAE}" type="presParOf" srcId="{048F466B-D6D0-4FA8-B599-C71AD0C9D2F7}" destId="{EC2FAA61-04DB-4BBE-A5E7-1B167DC43CDD}" srcOrd="1" destOrd="0" presId="urn:microsoft.com/office/officeart/2005/8/layout/list1"/>
    <dgm:cxn modelId="{113F14DF-E21A-4581-921D-21104DD811BE}" type="presParOf" srcId="{6C1DE794-85E1-4F4A-9123-7166F0555154}" destId="{A7655306-2BFF-4384-97FD-07E9C393C997}" srcOrd="5" destOrd="0" presId="urn:microsoft.com/office/officeart/2005/8/layout/list1"/>
    <dgm:cxn modelId="{392F1996-C14E-40DF-933A-D4EE44239AEE}" type="presParOf" srcId="{6C1DE794-85E1-4F4A-9123-7166F0555154}" destId="{F60A73EC-246E-44AC-9371-306D27CB8069}" srcOrd="6" destOrd="0" presId="urn:microsoft.com/office/officeart/2005/8/layout/list1"/>
    <dgm:cxn modelId="{083E718D-10C0-4A39-82AB-498185243920}" type="presParOf" srcId="{6C1DE794-85E1-4F4A-9123-7166F0555154}" destId="{BA81D8ED-5492-4D86-AE10-245FB1EE8F76}" srcOrd="7" destOrd="0" presId="urn:microsoft.com/office/officeart/2005/8/layout/list1"/>
    <dgm:cxn modelId="{6BF13152-53F3-451F-82BA-10C932595A0E}" type="presParOf" srcId="{6C1DE794-85E1-4F4A-9123-7166F0555154}" destId="{5B191763-C14A-4944-B8AC-D01C72BF8AB7}" srcOrd="8" destOrd="0" presId="urn:microsoft.com/office/officeart/2005/8/layout/list1"/>
    <dgm:cxn modelId="{748E6C75-0BAF-405C-9C78-641614EE5C79}" type="presParOf" srcId="{5B191763-C14A-4944-B8AC-D01C72BF8AB7}" destId="{4C3A0A7D-7494-4F4A-9AF9-D39787C8192C}" srcOrd="0" destOrd="0" presId="urn:microsoft.com/office/officeart/2005/8/layout/list1"/>
    <dgm:cxn modelId="{71CBE6A4-AF99-4734-83AB-4C79EF9D195B}" type="presParOf" srcId="{5B191763-C14A-4944-B8AC-D01C72BF8AB7}" destId="{917687C9-E710-4BA9-8576-4A9207F79E13}" srcOrd="1" destOrd="0" presId="urn:microsoft.com/office/officeart/2005/8/layout/list1"/>
    <dgm:cxn modelId="{F6EE7DD2-792A-4A85-B5B4-8DE095452A3E}" type="presParOf" srcId="{6C1DE794-85E1-4F4A-9123-7166F0555154}" destId="{0A844E4E-6B67-45DD-B398-7D1EABD7C29C}" srcOrd="9" destOrd="0" presId="urn:microsoft.com/office/officeart/2005/8/layout/list1"/>
    <dgm:cxn modelId="{A4089867-8A11-44EE-A13D-347F2ED33D10}" type="presParOf" srcId="{6C1DE794-85E1-4F4A-9123-7166F0555154}" destId="{A2AFC8A4-2025-4E28-8D20-C2F5E129F7A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4A1AA-DC2C-4038-B7C6-F0FA6E7E91E5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F199C6E6-6482-42B0-BCE5-120D9D5C4CC9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Leipzig (2013)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399E5-E190-479D-B842-B3EAC589549E}" type="parTrans" cxnId="{F79ACCF3-5321-494E-9C4C-D9E1279435A0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D3462E-B8D3-4783-9E4D-D3CDA1305460}" type="sibTrans" cxnId="{F79ACCF3-5321-494E-9C4C-D9E1279435A0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4414AC-5F02-4979-9C49-ADB0902126CC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46 ocupações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C13CE-8DC6-402C-BB41-ED48B0A31AB5}" type="parTrans" cxnId="{4892A204-11BE-4ECB-A06F-79CB4A8C5B3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6C50D3-277D-415A-AA0F-94A29BC4EAC7}" type="sibTrans" cxnId="{4892A204-11BE-4ECB-A06F-79CB4A8C5B3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720D6D-A7D7-43E1-95CA-13D356E3120C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1.004 competidores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05CC2-9F02-42B3-8224-A6AF8907E16B}" type="parTrans" cxnId="{48FBE9CC-9E07-4449-81EB-A49C37FDBCAD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C81D6-F6BC-4EB1-9980-DB784DE9B24D}" type="sibTrans" cxnId="{48FBE9CC-9E07-4449-81EB-A49C37FDBCAD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4C30C5-D882-49C3-823A-D88923A99C97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50 ocupações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432ABD-160E-4560-B104-752B25A5B863}" type="parTrans" cxnId="{FB40D116-9DA0-46E6-8561-22BC7CCA9C6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84537-3269-4023-B339-51BB9FFDEB02}" type="sibTrans" cxnId="{FB40D116-9DA0-46E6-8561-22BC7CCA9C6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22D367-9662-4E4D-87B2-757BE569D4E6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1.312 competidores registrados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2519A8-668E-4B07-8AC7-133888FF901F}" type="parTrans" cxnId="{ADF71388-093F-46F5-BC25-F6AD69A017CB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FB8875-7F92-4C52-8710-911737D28D11}" type="sibTrans" cxnId="{ADF71388-093F-46F5-BC25-F6AD69A017CB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2884AF-524F-404E-BC44-38EF6CCE2D88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59 países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87BC9-2164-4395-B703-05255CA1B803}" type="parTrans" cxnId="{3A89F86B-1328-42A8-B241-60FA6F07801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CDCA36-66AA-411B-99DC-780896C84B59}" type="sibTrans" cxnId="{3A89F86B-1328-42A8-B241-60FA6F07801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C71659-DB7B-46D1-8EAD-670B779BFC8D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200 mil visitantes presenciais esperados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912C53-F92D-48DE-8AE5-9581902776B5}" type="parTrans" cxnId="{335BDC0C-45E9-443B-880F-3C7820DDCF13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1C1B13-D61A-4D73-ACB8-011691C0F388}" type="sibTrans" cxnId="{335BDC0C-45E9-443B-880F-3C7820DDCF13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75538-9146-4EF7-B7DF-5A16C3231469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2 milhões de pessoas a serem atingidas digitalmente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4920E-2284-4E3C-B0EE-1AAF0858085E}" type="parTrans" cxnId="{73C825F9-EC64-42C2-92DA-B19BFBD25FE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E3627-A18F-42AC-ABC6-F5F43EB8CD02}" type="sibTrans" cxnId="{73C825F9-EC64-42C2-92DA-B19BFBD25FE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7AB5E4-1A4F-46DB-92B5-50F3B2A86C40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774 voluntários esperados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B40E2A-0044-4E38-82CE-78B388E5A27C}" type="parTrans" cxnId="{BEF2C10A-F529-4D8A-B9A9-EC11B836B4E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A7240B-CBEA-4E8F-9453-7716E9B13DD7}" type="sibTrans" cxnId="{BEF2C10A-F529-4D8A-B9A9-EC11B836B4E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8BE6A-CE3A-42BA-A8A0-A6DC7DD8D528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212.000 m² de ocupação no Parque Anhembi, em São Paulo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3520-6A4E-4E87-A5C6-9CEA793C004C}" type="parTrans" cxnId="{D880183D-20A8-498C-90B7-412C4FAFFD1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70975A-9E87-4E0E-A73D-6509907C058E}" type="sibTrans" cxnId="{D880183D-20A8-498C-90B7-412C4FAFFD1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10AD4-0960-4C1A-9C90-504568CF319D}">
      <dgm:prSet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57 colaboradores no momento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CD8386-7141-4AB1-A034-A63BB45F8100}" type="parTrans" cxnId="{88110AB5-4E1D-43A6-866D-A04F54CEFE4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E312FB-6FB7-4E46-8B8B-0B3BD908CD01}" type="sibTrans" cxnId="{88110AB5-4E1D-43A6-866D-A04F54CEFE4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96BC3-706B-4965-AC6B-43B389E7B17D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53 países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703B2-1165-4890-9265-AE8E8A8A52D5}" type="parTrans" cxnId="{C0FEE579-1636-4C5D-BBDF-3F5CC3A0164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6AAD1A-F64E-4AEC-B4AD-992D07476EC3}" type="sibTrans" cxnId="{C0FEE579-1636-4C5D-BBDF-3F5CC3A0164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84A1CD-EF58-4F13-AA7A-B5AF0831678E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205 mil visitantes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80458-5D01-45B2-A3C1-1B6EB38DF0B8}" type="parTrans" cxnId="{D56B9EC3-E52C-4137-8551-1F86DD74B0D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1AB30-A61B-4E3D-88E7-90C8DC01175D}" type="sibTrans" cxnId="{D56B9EC3-E52C-4137-8551-1F86DD74B0D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6B443-9484-4221-BA44-A3CFA38C57D9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877 jornalistas credenciados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C8ADE-CA71-4D04-AED7-59B2AE6D29B5}" type="parTrans" cxnId="{C1FDFD98-84EE-49E3-ADE5-C1F61C6AA0C7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93511-139B-447F-A93B-B697F6069821}" type="sibTrans" cxnId="{C1FDFD98-84EE-49E3-ADE5-C1F61C6AA0C7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B4E7EA-D447-4E2B-A37A-3E0A61748F08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800 voluntários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2FEF78-C7A7-4023-92BA-C20B09D744EA}" type="parTrans" cxnId="{A4792600-2468-45E4-8176-5B66821DE9D9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8393B5-AC58-4F95-A00A-587B788C6576}" type="sibTrans" cxnId="{A4792600-2468-45E4-8176-5B66821DE9D9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CD56C0-2FA7-4BE2-83A0-F9EB181CCCA5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181.300 m²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16EF26-2CB3-4832-A330-D621C6F09AE6}" type="parTrans" cxnId="{00447F85-C37C-4740-8C8A-B5E1D9EF68B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998FA-7FAC-4884-AA7B-241119405716}" type="sibTrans" cxnId="{00447F85-C37C-4740-8C8A-B5E1D9EF68B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AF19F5-8F7F-4A88-8764-7FD5AF5A383B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78 colaboradores no Comitê Organizador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8A1FA-3D81-42F2-928C-56C203C1DDE4}" type="parTrans" cxnId="{E0270A9D-59E6-4712-BC04-90ED1465626E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101B7-3B24-401A-B565-C759FEE8FCBD}" type="sibTrans" cxnId="{E0270A9D-59E6-4712-BC04-90ED1465626E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C904EA-EF5A-46D6-8381-9F4D04C3CD5F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São Paulo (2015)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0C300-6349-498E-B17D-C69F8ABFC693}" type="sibTrans" cxnId="{B11EC416-9DE1-4518-B754-C613AF98503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BA971-92FC-4404-9BF2-4BBB878BB9A1}" type="parTrans" cxnId="{B11EC416-9DE1-4518-B754-C613AF98503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5E6D20-2FD2-4DFB-A808-C1EA36C29CC8}" type="pres">
      <dgm:prSet presAssocID="{33E4A1AA-DC2C-4038-B7C6-F0FA6E7E91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24CCB81-6AE0-4974-8D41-2EB0149D5DC2}" type="pres">
      <dgm:prSet presAssocID="{F199C6E6-6482-42B0-BCE5-120D9D5C4CC9}" presName="composite" presStyleCnt="0"/>
      <dgm:spPr/>
    </dgm:pt>
    <dgm:pt modelId="{BE8882AA-6916-4491-AD4A-A08756648414}" type="pres">
      <dgm:prSet presAssocID="{F199C6E6-6482-42B0-BCE5-120D9D5C4CC9}" presName="parTx" presStyleLbl="alignNode1" presStyleIdx="0" presStyleCnt="2" custScaleY="772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8B6D0E-0ADC-407D-839F-488297BDF6E1}" type="pres">
      <dgm:prSet presAssocID="{F199C6E6-6482-42B0-BCE5-120D9D5C4CC9}" presName="desTx" presStyleLbl="alignAccFollowNode1" presStyleIdx="0" presStyleCnt="2" custLinFactNeighborX="-2354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811748-1744-403C-B655-1C7E81C2834D}" type="pres">
      <dgm:prSet presAssocID="{2FD3462E-B8D3-4783-9E4D-D3CDA1305460}" presName="space" presStyleCnt="0"/>
      <dgm:spPr/>
    </dgm:pt>
    <dgm:pt modelId="{8E3E5684-1B6B-4C0A-B4A5-8AA6885942F9}" type="pres">
      <dgm:prSet presAssocID="{ACC904EA-EF5A-46D6-8381-9F4D04C3CD5F}" presName="composite" presStyleCnt="0"/>
      <dgm:spPr/>
    </dgm:pt>
    <dgm:pt modelId="{70E7CA0C-0A25-46DD-84BA-2BA68DB22251}" type="pres">
      <dgm:prSet presAssocID="{ACC904EA-EF5A-46D6-8381-9F4D04C3CD5F}" presName="parTx" presStyleLbl="alignNode1" presStyleIdx="1" presStyleCnt="2" custScaleY="71044" custLinFactNeighborX="-1410" custLinFactNeighborY="-14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A557E4-17E2-4629-8F2F-3A7883E5B88A}" type="pres">
      <dgm:prSet presAssocID="{ACC904EA-EF5A-46D6-8381-9F4D04C3CD5F}" presName="desTx" presStyleLbl="alignAccFollowNode1" presStyleIdx="1" presStyleCnt="2" custLinFactNeighborX="-1882" custLinFactNeighborY="9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6085105-385B-4911-A32E-F35591387F4E}" type="presOf" srcId="{D5C71659-DB7B-46D1-8EAD-670B779BFC8D}" destId="{06A557E4-17E2-4629-8F2F-3A7883E5B88A}" srcOrd="0" destOrd="3" presId="urn:microsoft.com/office/officeart/2005/8/layout/hList1"/>
    <dgm:cxn modelId="{64D1B777-5258-43BE-A213-D8915FA3E34E}" type="presOf" srcId="{A9710AD4-0960-4C1A-9C90-504568CF319D}" destId="{06A557E4-17E2-4629-8F2F-3A7883E5B88A}" srcOrd="0" destOrd="7" presId="urn:microsoft.com/office/officeart/2005/8/layout/hList1"/>
    <dgm:cxn modelId="{BE98B271-BFC9-4147-8A3D-493052384692}" type="presOf" srcId="{61720D6D-A7D7-43E1-95CA-13D356E3120C}" destId="{638B6D0E-0ADC-407D-839F-488297BDF6E1}" srcOrd="0" destOrd="1" presId="urn:microsoft.com/office/officeart/2005/8/layout/hList1"/>
    <dgm:cxn modelId="{95FE4C29-0599-48F4-ABB6-AF905718661A}" type="presOf" srcId="{93E8BE6A-CE3A-42BA-A8A0-A6DC7DD8D528}" destId="{06A557E4-17E2-4629-8F2F-3A7883E5B88A}" srcOrd="0" destOrd="6" presId="urn:microsoft.com/office/officeart/2005/8/layout/hList1"/>
    <dgm:cxn modelId="{A4792600-2468-45E4-8176-5B66821DE9D9}" srcId="{F199C6E6-6482-42B0-BCE5-120D9D5C4CC9}" destId="{AFB4E7EA-D447-4E2B-A37A-3E0A61748F08}" srcOrd="5" destOrd="0" parTransId="{452FEF78-C7A7-4023-92BA-C20B09D744EA}" sibTransId="{718393B5-AC58-4F95-A00A-587B788C6576}"/>
    <dgm:cxn modelId="{3567EB0B-834F-474A-B6B6-0C4C4EDFBE6B}" type="presOf" srcId="{B14C30C5-D882-49C3-823A-D88923A99C97}" destId="{06A557E4-17E2-4629-8F2F-3A7883E5B88A}" srcOrd="0" destOrd="0" presId="urn:microsoft.com/office/officeart/2005/8/layout/hList1"/>
    <dgm:cxn modelId="{2F4A6E48-E3E0-4395-8B50-61A6E8693783}" type="presOf" srcId="{9396B443-9484-4221-BA44-A3CFA38C57D9}" destId="{638B6D0E-0ADC-407D-839F-488297BDF6E1}" srcOrd="0" destOrd="4" presId="urn:microsoft.com/office/officeart/2005/8/layout/hList1"/>
    <dgm:cxn modelId="{4892A204-11BE-4ECB-A06F-79CB4A8C5B3A}" srcId="{F199C6E6-6482-42B0-BCE5-120D9D5C4CC9}" destId="{E84414AC-5F02-4979-9C49-ADB0902126CC}" srcOrd="0" destOrd="0" parTransId="{D88C13CE-8DC6-402C-BB41-ED48B0A31AB5}" sibTransId="{236C50D3-277D-415A-AA0F-94A29BC4EAC7}"/>
    <dgm:cxn modelId="{ADF71388-093F-46F5-BC25-F6AD69A017CB}" srcId="{ACC904EA-EF5A-46D6-8381-9F4D04C3CD5F}" destId="{6622D367-9662-4E4D-87B2-757BE569D4E6}" srcOrd="1" destOrd="0" parTransId="{0F2519A8-668E-4B07-8AC7-133888FF901F}" sibTransId="{8BFB8875-7F92-4C52-8710-911737D28D11}"/>
    <dgm:cxn modelId="{6C929DC1-D6C1-4406-9FE7-A5BBF1C4A99D}" type="presOf" srcId="{8AC75538-9146-4EF7-B7DF-5A16C3231469}" destId="{06A557E4-17E2-4629-8F2F-3A7883E5B88A}" srcOrd="0" destOrd="4" presId="urn:microsoft.com/office/officeart/2005/8/layout/hList1"/>
    <dgm:cxn modelId="{4F157C79-F26E-4E8E-933A-4E1024350CA0}" type="presOf" srcId="{C5AF19F5-8F7F-4A88-8764-7FD5AF5A383B}" destId="{638B6D0E-0ADC-407D-839F-488297BDF6E1}" srcOrd="0" destOrd="7" presId="urn:microsoft.com/office/officeart/2005/8/layout/hList1"/>
    <dgm:cxn modelId="{13815462-1E4F-49BB-8F68-01CD2C82E9C9}" type="presOf" srcId="{E84414AC-5F02-4979-9C49-ADB0902126CC}" destId="{638B6D0E-0ADC-407D-839F-488297BDF6E1}" srcOrd="0" destOrd="0" presId="urn:microsoft.com/office/officeart/2005/8/layout/hList1"/>
    <dgm:cxn modelId="{D880183D-20A8-498C-90B7-412C4FAFFD1F}" srcId="{ACC904EA-EF5A-46D6-8381-9F4D04C3CD5F}" destId="{93E8BE6A-CE3A-42BA-A8A0-A6DC7DD8D528}" srcOrd="6" destOrd="0" parTransId="{10C63520-6A4E-4E87-A5C6-9CEA793C004C}" sibTransId="{EB70975A-9E87-4E0E-A73D-6509907C058E}"/>
    <dgm:cxn modelId="{F79ACCF3-5321-494E-9C4C-D9E1279435A0}" srcId="{33E4A1AA-DC2C-4038-B7C6-F0FA6E7E91E5}" destId="{F199C6E6-6482-42B0-BCE5-120D9D5C4CC9}" srcOrd="0" destOrd="0" parTransId="{8A9399E5-E190-479D-B842-B3EAC589549E}" sibTransId="{2FD3462E-B8D3-4783-9E4D-D3CDA1305460}"/>
    <dgm:cxn modelId="{73C825F9-EC64-42C2-92DA-B19BFBD25FE8}" srcId="{ACC904EA-EF5A-46D6-8381-9F4D04C3CD5F}" destId="{8AC75538-9146-4EF7-B7DF-5A16C3231469}" srcOrd="4" destOrd="0" parTransId="{BBB4920E-2284-4E3C-B0EE-1AAF0858085E}" sibTransId="{6AEE3627-A18F-42AC-ABC6-F5F43EB8CD02}"/>
    <dgm:cxn modelId="{76D101B0-44C1-4401-8799-2FD1A5BC2EB8}" type="presOf" srcId="{33E4A1AA-DC2C-4038-B7C6-F0FA6E7E91E5}" destId="{545E6D20-2FD2-4DFB-A808-C1EA36C29CC8}" srcOrd="0" destOrd="0" presId="urn:microsoft.com/office/officeart/2005/8/layout/hList1"/>
    <dgm:cxn modelId="{A0201CA7-63DE-418C-AA33-8DD6DA812175}" type="presOf" srcId="{EACD56C0-2FA7-4BE2-83A0-F9EB181CCCA5}" destId="{638B6D0E-0ADC-407D-839F-488297BDF6E1}" srcOrd="0" destOrd="6" presId="urn:microsoft.com/office/officeart/2005/8/layout/hList1"/>
    <dgm:cxn modelId="{E26896FB-4CF7-45DD-BA55-33C547E7E848}" type="presOf" srcId="{6622D367-9662-4E4D-87B2-757BE569D4E6}" destId="{06A557E4-17E2-4629-8F2F-3A7883E5B88A}" srcOrd="0" destOrd="1" presId="urn:microsoft.com/office/officeart/2005/8/layout/hList1"/>
    <dgm:cxn modelId="{48FBE9CC-9E07-4449-81EB-A49C37FDBCAD}" srcId="{F199C6E6-6482-42B0-BCE5-120D9D5C4CC9}" destId="{61720D6D-A7D7-43E1-95CA-13D356E3120C}" srcOrd="1" destOrd="0" parTransId="{CB005CC2-9F02-42B3-8224-A6AF8907E16B}" sibTransId="{BC5C81D6-F6BC-4EB1-9980-DB784DE9B24D}"/>
    <dgm:cxn modelId="{88110AB5-4E1D-43A6-866D-A04F54CEFE4C}" srcId="{ACC904EA-EF5A-46D6-8381-9F4D04C3CD5F}" destId="{A9710AD4-0960-4C1A-9C90-504568CF319D}" srcOrd="7" destOrd="0" parTransId="{06CD8386-7141-4AB1-A034-A63BB45F8100}" sibTransId="{72E312FB-6FB7-4E46-8B8B-0B3BD908CD01}"/>
    <dgm:cxn modelId="{916B2F8F-68DF-432F-8A36-E69FEC420DE8}" type="presOf" srcId="{9C7AB5E4-1A4F-46DB-92B5-50F3B2A86C40}" destId="{06A557E4-17E2-4629-8F2F-3A7883E5B88A}" srcOrd="0" destOrd="5" presId="urn:microsoft.com/office/officeart/2005/8/layout/hList1"/>
    <dgm:cxn modelId="{6733F081-68A6-4C75-BE08-FF6DC6B178D6}" type="presOf" srcId="{ACC904EA-EF5A-46D6-8381-9F4D04C3CD5F}" destId="{70E7CA0C-0A25-46DD-84BA-2BA68DB22251}" srcOrd="0" destOrd="0" presId="urn:microsoft.com/office/officeart/2005/8/layout/hList1"/>
    <dgm:cxn modelId="{BEF2C10A-F529-4D8A-B9A9-EC11B836B4EC}" srcId="{ACC904EA-EF5A-46D6-8381-9F4D04C3CD5F}" destId="{9C7AB5E4-1A4F-46DB-92B5-50F3B2A86C40}" srcOrd="5" destOrd="0" parTransId="{F9B40E2A-0044-4E38-82CE-78B388E5A27C}" sibTransId="{6EA7240B-CBEA-4E8F-9453-7716E9B13DD7}"/>
    <dgm:cxn modelId="{93EDEB93-5E8E-40E5-8892-08A7108D2475}" type="presOf" srcId="{AFB4E7EA-D447-4E2B-A37A-3E0A61748F08}" destId="{638B6D0E-0ADC-407D-839F-488297BDF6E1}" srcOrd="0" destOrd="5" presId="urn:microsoft.com/office/officeart/2005/8/layout/hList1"/>
    <dgm:cxn modelId="{8AFDC653-6329-424C-A15C-5FA9D498EFCA}" type="presOf" srcId="{352884AF-524F-404E-BC44-38EF6CCE2D88}" destId="{06A557E4-17E2-4629-8F2F-3A7883E5B88A}" srcOrd="0" destOrd="2" presId="urn:microsoft.com/office/officeart/2005/8/layout/hList1"/>
    <dgm:cxn modelId="{1DB7BFF4-087B-43EE-AFEE-29975A15804C}" type="presOf" srcId="{DA84A1CD-EF58-4F13-AA7A-B5AF0831678E}" destId="{638B6D0E-0ADC-407D-839F-488297BDF6E1}" srcOrd="0" destOrd="3" presId="urn:microsoft.com/office/officeart/2005/8/layout/hList1"/>
    <dgm:cxn modelId="{FB40D116-9DA0-46E6-8561-22BC7CCA9C6C}" srcId="{ACC904EA-EF5A-46D6-8381-9F4D04C3CD5F}" destId="{B14C30C5-D882-49C3-823A-D88923A99C97}" srcOrd="0" destOrd="0" parTransId="{02432ABD-160E-4560-B104-752B25A5B863}" sibTransId="{33C84537-3269-4023-B339-51BB9FFDEB02}"/>
    <dgm:cxn modelId="{00447F85-C37C-4740-8C8A-B5E1D9EF68BA}" srcId="{F199C6E6-6482-42B0-BCE5-120D9D5C4CC9}" destId="{EACD56C0-2FA7-4BE2-83A0-F9EB181CCCA5}" srcOrd="6" destOrd="0" parTransId="{4916EF26-2CB3-4832-A330-D621C6F09AE6}" sibTransId="{A69998FA-7FAC-4884-AA7B-241119405716}"/>
    <dgm:cxn modelId="{C1FDFD98-84EE-49E3-ADE5-C1F61C6AA0C7}" srcId="{F199C6E6-6482-42B0-BCE5-120D9D5C4CC9}" destId="{9396B443-9484-4221-BA44-A3CFA38C57D9}" srcOrd="4" destOrd="0" parTransId="{CC5C8ADE-CA71-4D04-AED7-59B2AE6D29B5}" sibTransId="{C0293511-139B-447F-A93B-B697F6069821}"/>
    <dgm:cxn modelId="{B11EC416-9DE1-4518-B754-C613AF985032}" srcId="{33E4A1AA-DC2C-4038-B7C6-F0FA6E7E91E5}" destId="{ACC904EA-EF5A-46D6-8381-9F4D04C3CD5F}" srcOrd="1" destOrd="0" parTransId="{3F8BA971-92FC-4404-9BF2-4BBB878BB9A1}" sibTransId="{61D0C300-6349-498E-B17D-C69F8ABFC693}"/>
    <dgm:cxn modelId="{3A89F86B-1328-42A8-B241-60FA6F078012}" srcId="{ACC904EA-EF5A-46D6-8381-9F4D04C3CD5F}" destId="{352884AF-524F-404E-BC44-38EF6CCE2D88}" srcOrd="2" destOrd="0" parTransId="{A2987BC9-2164-4395-B703-05255CA1B803}" sibTransId="{2BCDCA36-66AA-411B-99DC-780896C84B59}"/>
    <dgm:cxn modelId="{E0270A9D-59E6-4712-BC04-90ED1465626E}" srcId="{F199C6E6-6482-42B0-BCE5-120D9D5C4CC9}" destId="{C5AF19F5-8F7F-4A88-8764-7FD5AF5A383B}" srcOrd="7" destOrd="0" parTransId="{4398A1FA-3D81-42F2-928C-56C203C1DDE4}" sibTransId="{105101B7-3B24-401A-B565-C759FEE8FCBD}"/>
    <dgm:cxn modelId="{335BDC0C-45E9-443B-880F-3C7820DDCF13}" srcId="{ACC904EA-EF5A-46D6-8381-9F4D04C3CD5F}" destId="{D5C71659-DB7B-46D1-8EAD-670B779BFC8D}" srcOrd="3" destOrd="0" parTransId="{20912C53-F92D-48DE-8AE5-9581902776B5}" sibTransId="{B71C1B13-D61A-4D73-ACB8-011691C0F388}"/>
    <dgm:cxn modelId="{A54BCFB9-B92B-4DB2-9417-E51C6F6772C2}" type="presOf" srcId="{E1196BC3-706B-4965-AC6B-43B389E7B17D}" destId="{638B6D0E-0ADC-407D-839F-488297BDF6E1}" srcOrd="0" destOrd="2" presId="urn:microsoft.com/office/officeart/2005/8/layout/hList1"/>
    <dgm:cxn modelId="{D56B9EC3-E52C-4137-8551-1F86DD74B0D8}" srcId="{F199C6E6-6482-42B0-BCE5-120D9D5C4CC9}" destId="{DA84A1CD-EF58-4F13-AA7A-B5AF0831678E}" srcOrd="3" destOrd="0" parTransId="{58880458-5D01-45B2-A3C1-1B6EB38DF0B8}" sibTransId="{AFA1AB30-A61B-4E3D-88E7-90C8DC01175D}"/>
    <dgm:cxn modelId="{C0FEE579-1636-4C5D-BBDF-3F5CC3A0164F}" srcId="{F199C6E6-6482-42B0-BCE5-120D9D5C4CC9}" destId="{E1196BC3-706B-4965-AC6B-43B389E7B17D}" srcOrd="2" destOrd="0" parTransId="{9FB703B2-1165-4890-9265-AE8E8A8A52D5}" sibTransId="{896AAD1A-F64E-4AEC-B4AD-992D07476EC3}"/>
    <dgm:cxn modelId="{3B0D71C7-E888-487D-BF4E-22E6FB44BBB4}" type="presOf" srcId="{F199C6E6-6482-42B0-BCE5-120D9D5C4CC9}" destId="{BE8882AA-6916-4491-AD4A-A08756648414}" srcOrd="0" destOrd="0" presId="urn:microsoft.com/office/officeart/2005/8/layout/hList1"/>
    <dgm:cxn modelId="{636A99FC-8921-430C-869D-7D4BF207420A}" type="presParOf" srcId="{545E6D20-2FD2-4DFB-A808-C1EA36C29CC8}" destId="{124CCB81-6AE0-4974-8D41-2EB0149D5DC2}" srcOrd="0" destOrd="0" presId="urn:microsoft.com/office/officeart/2005/8/layout/hList1"/>
    <dgm:cxn modelId="{CC5DE946-8EBF-471C-97F1-F40E5CA55212}" type="presParOf" srcId="{124CCB81-6AE0-4974-8D41-2EB0149D5DC2}" destId="{BE8882AA-6916-4491-AD4A-A08756648414}" srcOrd="0" destOrd="0" presId="urn:microsoft.com/office/officeart/2005/8/layout/hList1"/>
    <dgm:cxn modelId="{B150D4A6-544C-4F93-9C62-4B6A7075C20E}" type="presParOf" srcId="{124CCB81-6AE0-4974-8D41-2EB0149D5DC2}" destId="{638B6D0E-0ADC-407D-839F-488297BDF6E1}" srcOrd="1" destOrd="0" presId="urn:microsoft.com/office/officeart/2005/8/layout/hList1"/>
    <dgm:cxn modelId="{C7705721-E8BA-418A-832C-E30117CF2C43}" type="presParOf" srcId="{545E6D20-2FD2-4DFB-A808-C1EA36C29CC8}" destId="{81811748-1744-403C-B655-1C7E81C2834D}" srcOrd="1" destOrd="0" presId="urn:microsoft.com/office/officeart/2005/8/layout/hList1"/>
    <dgm:cxn modelId="{B411EC5F-C2AD-441D-A9BB-0D743B104F4B}" type="presParOf" srcId="{545E6D20-2FD2-4DFB-A808-C1EA36C29CC8}" destId="{8E3E5684-1B6B-4C0A-B4A5-8AA6885942F9}" srcOrd="2" destOrd="0" presId="urn:microsoft.com/office/officeart/2005/8/layout/hList1"/>
    <dgm:cxn modelId="{8E69CA87-61CF-40C8-B046-5A998D0FCDAC}" type="presParOf" srcId="{8E3E5684-1B6B-4C0A-B4A5-8AA6885942F9}" destId="{70E7CA0C-0A25-46DD-84BA-2BA68DB22251}" srcOrd="0" destOrd="0" presId="urn:microsoft.com/office/officeart/2005/8/layout/hList1"/>
    <dgm:cxn modelId="{1500B23B-0298-43C4-8BA2-95721A7ADF4B}" type="presParOf" srcId="{8E3E5684-1B6B-4C0A-B4A5-8AA6885942F9}" destId="{06A557E4-17E2-4629-8F2F-3A7883E5B8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9E931A-635F-4B99-AC52-B44487693874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BA014C9C-B46C-4D7C-AAA1-67D88E28C993}">
      <dgm:prSet custT="1"/>
      <dgm:spPr/>
      <dgm:t>
        <a:bodyPr/>
        <a:lstStyle/>
        <a:p>
          <a:pPr rtl="0"/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Atingir, além dos 200 mil visitantes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previstos, 2 milhões de pessoas pelas redes sociais e plataformas digitais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EA96AC-2800-4B09-8DF5-F5B754964E93}" type="parTrans" cxnId="{3681523D-3F59-4661-8286-37EDCCBC262E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E82CBB-B3AA-4D7C-BE19-455702D57D0C}" type="sibTrans" cxnId="{3681523D-3F59-4661-8286-37EDCCBC262E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C2E09-F16D-45FD-8C73-E22D3ACA0001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Expectativa de que a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competição impacte positivamente no interesse dos jovens brasileiros pela educação profissional</a:t>
          </a:r>
          <a:endParaRPr lang="pt-BR" sz="18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FA01B-3857-44F1-8739-286DE935175F}" type="parTrans" cxnId="{1D1398EB-B834-4363-A8C0-350D8DA22CCA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57B0E-A0E8-4FC8-B948-5A6F74CD105F}" type="sibTrans" cxnId="{1D1398EB-B834-4363-A8C0-350D8DA22CCA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90FD5A-F326-484D-AA42-D20FD581C79E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Um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exemplo bem sucedido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é o da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Finlândia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que sediou a Competição Mundial em 2005. Hoje, 69,7% dos jovens finlandeses estão no ensino técnico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A53E9-E72D-4E8B-B1C3-0DE0C06B634E}" type="parTrans" cxnId="{CD003A7B-FFFC-4C0F-B7F9-FC4C13A07D7D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6B12A-5E19-47D5-95B7-24CFCC92C1C0}" type="sibTrans" cxnId="{CD003A7B-FFFC-4C0F-B7F9-FC4C13A07D7D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E72C5-1EC4-4E54-8C25-A491D1F2B382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Instituição do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Dia Nacional da Educação Profissional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projeto de lei de autoria da Deputada Federal </a:t>
          </a:r>
          <a:r>
            <a:rPr lang="pt-BR" sz="18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Profª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Dorinha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aqui presente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7564E-5D10-4AA7-A96E-2E95BE5BCAF9}" type="parTrans" cxnId="{3A8EF2B9-B084-40C3-A7B2-1A26AF81CC06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C3A44-C844-43DF-83EC-BB2542C2765A}" type="sibTrans" cxnId="{3A8EF2B9-B084-40C3-A7B2-1A26AF81CC06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D2B6C-21A2-40EB-8B32-3AB10CE7DFE5}">
      <dgm:prSet custT="1"/>
      <dgm:spPr/>
      <dgm:t>
        <a:bodyPr/>
        <a:lstStyle/>
        <a:p>
          <a:pPr rtl="0"/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Mudança de paradigma do modelo </a:t>
          </a:r>
          <a:r>
            <a:rPr lang="pt-BR" sz="1800" b="1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academicista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para um modelo voltado ao mundo do trabalho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já que pesquisas do SENAI indicam que as remunerações de técnicos superam as oferecidas a diversas ocupações universitárias no Brasil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D578D-F65F-4569-9223-DF106820C86B}" type="parTrans" cxnId="{5BF37534-1E53-46A1-9E12-BC0B7EAC4E70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FF5FF-FCAF-490B-A419-A10AD2CDEBF1}" type="sibTrans" cxnId="{5BF37534-1E53-46A1-9E12-BC0B7EAC4E70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BA3DEB-6C89-43D7-9052-A874761E695D}" type="pres">
      <dgm:prSet presAssocID="{0F9E931A-635F-4B99-AC52-B444876938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1E822EB-FF2A-408F-9B8E-B59CB4B6F842}" type="pres">
      <dgm:prSet presAssocID="{BA014C9C-B46C-4D7C-AAA1-67D88E28C99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D162FD-AC95-4E8C-9AD6-E2C54EC413EC}" type="pres">
      <dgm:prSet presAssocID="{74E82CBB-B3AA-4D7C-BE19-455702D57D0C}" presName="spacer" presStyleCnt="0"/>
      <dgm:spPr/>
    </dgm:pt>
    <dgm:pt modelId="{F8F22F57-CE79-4DAD-AC7B-53911A673EEB}" type="pres">
      <dgm:prSet presAssocID="{391C2E09-F16D-45FD-8C73-E22D3ACA000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44A3B9-FD33-4E32-8AF6-F6305256296B}" type="pres">
      <dgm:prSet presAssocID="{E1A57B0E-A0E8-4FC8-B948-5A6F74CD105F}" presName="spacer" presStyleCnt="0"/>
      <dgm:spPr/>
    </dgm:pt>
    <dgm:pt modelId="{7CAA8124-6C7B-4A3A-AFA6-CC2829071E1F}" type="pres">
      <dgm:prSet presAssocID="{8E90FD5A-F326-484D-AA42-D20FD581C79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121C49-A8AB-42DE-B958-26581201DB80}" type="pres">
      <dgm:prSet presAssocID="{8796B12A-5E19-47D5-95B7-24CFCC92C1C0}" presName="spacer" presStyleCnt="0"/>
      <dgm:spPr/>
    </dgm:pt>
    <dgm:pt modelId="{06E4DA8A-0BC9-456F-887E-A228CF5D9B82}" type="pres">
      <dgm:prSet presAssocID="{34CE72C5-1EC4-4E54-8C25-A491D1F2B38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72404E-2EA3-4F3C-A206-80147CE41C73}" type="pres">
      <dgm:prSet presAssocID="{A08C3A44-C844-43DF-83EC-BB2542C2765A}" presName="spacer" presStyleCnt="0"/>
      <dgm:spPr/>
    </dgm:pt>
    <dgm:pt modelId="{8EE03748-06DE-4FC8-B60A-167E51EE291D}" type="pres">
      <dgm:prSet presAssocID="{279D2B6C-21A2-40EB-8B32-3AB10CE7DFE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13A8345-8E9F-440E-87BD-6A2C7BBB9104}" type="presOf" srcId="{0F9E931A-635F-4B99-AC52-B44487693874}" destId="{F5BA3DEB-6C89-43D7-9052-A874761E695D}" srcOrd="0" destOrd="0" presId="urn:microsoft.com/office/officeart/2005/8/layout/vList2"/>
    <dgm:cxn modelId="{455EC664-411E-49B5-9DF9-F916F1099FB8}" type="presOf" srcId="{279D2B6C-21A2-40EB-8B32-3AB10CE7DFE5}" destId="{8EE03748-06DE-4FC8-B60A-167E51EE291D}" srcOrd="0" destOrd="0" presId="urn:microsoft.com/office/officeart/2005/8/layout/vList2"/>
    <dgm:cxn modelId="{CD003A7B-FFFC-4C0F-B7F9-FC4C13A07D7D}" srcId="{0F9E931A-635F-4B99-AC52-B44487693874}" destId="{8E90FD5A-F326-484D-AA42-D20FD581C79E}" srcOrd="2" destOrd="0" parTransId="{1C7A53E9-E72D-4E8B-B1C3-0DE0C06B634E}" sibTransId="{8796B12A-5E19-47D5-95B7-24CFCC92C1C0}"/>
    <dgm:cxn modelId="{5BF37534-1E53-46A1-9E12-BC0B7EAC4E70}" srcId="{0F9E931A-635F-4B99-AC52-B44487693874}" destId="{279D2B6C-21A2-40EB-8B32-3AB10CE7DFE5}" srcOrd="4" destOrd="0" parTransId="{24DD578D-F65F-4569-9223-DF106820C86B}" sibTransId="{4C3FF5FF-FCAF-490B-A419-A10AD2CDEBF1}"/>
    <dgm:cxn modelId="{31F842C5-AF93-4D23-8A08-1B017A75EBF6}" type="presOf" srcId="{8E90FD5A-F326-484D-AA42-D20FD581C79E}" destId="{7CAA8124-6C7B-4A3A-AFA6-CC2829071E1F}" srcOrd="0" destOrd="0" presId="urn:microsoft.com/office/officeart/2005/8/layout/vList2"/>
    <dgm:cxn modelId="{3A8EF2B9-B084-40C3-A7B2-1A26AF81CC06}" srcId="{0F9E931A-635F-4B99-AC52-B44487693874}" destId="{34CE72C5-1EC4-4E54-8C25-A491D1F2B382}" srcOrd="3" destOrd="0" parTransId="{F6F7564E-5D10-4AA7-A96E-2E95BE5BCAF9}" sibTransId="{A08C3A44-C844-43DF-83EC-BB2542C2765A}"/>
    <dgm:cxn modelId="{02038E60-74A0-46A2-88EB-96B1C88D1C90}" type="presOf" srcId="{34CE72C5-1EC4-4E54-8C25-A491D1F2B382}" destId="{06E4DA8A-0BC9-456F-887E-A228CF5D9B82}" srcOrd="0" destOrd="0" presId="urn:microsoft.com/office/officeart/2005/8/layout/vList2"/>
    <dgm:cxn modelId="{42A3E130-90F3-40BB-92DD-C38973C279A7}" type="presOf" srcId="{BA014C9C-B46C-4D7C-AAA1-67D88E28C993}" destId="{A1E822EB-FF2A-408F-9B8E-B59CB4B6F842}" srcOrd="0" destOrd="0" presId="urn:microsoft.com/office/officeart/2005/8/layout/vList2"/>
    <dgm:cxn modelId="{3681523D-3F59-4661-8286-37EDCCBC262E}" srcId="{0F9E931A-635F-4B99-AC52-B44487693874}" destId="{BA014C9C-B46C-4D7C-AAA1-67D88E28C993}" srcOrd="0" destOrd="0" parTransId="{DBEA96AC-2800-4B09-8DF5-F5B754964E93}" sibTransId="{74E82CBB-B3AA-4D7C-BE19-455702D57D0C}"/>
    <dgm:cxn modelId="{F903FE95-7E6B-4393-AAE3-9EA1CCF77BA2}" type="presOf" srcId="{391C2E09-F16D-45FD-8C73-E22D3ACA0001}" destId="{F8F22F57-CE79-4DAD-AC7B-53911A673EEB}" srcOrd="0" destOrd="0" presId="urn:microsoft.com/office/officeart/2005/8/layout/vList2"/>
    <dgm:cxn modelId="{1D1398EB-B834-4363-A8C0-350D8DA22CCA}" srcId="{0F9E931A-635F-4B99-AC52-B44487693874}" destId="{391C2E09-F16D-45FD-8C73-E22D3ACA0001}" srcOrd="1" destOrd="0" parTransId="{F87FA01B-3857-44F1-8739-286DE935175F}" sibTransId="{E1A57B0E-A0E8-4FC8-B948-5A6F74CD105F}"/>
    <dgm:cxn modelId="{FA40D35C-6E8A-4B0C-8674-1420260B92AA}" type="presParOf" srcId="{F5BA3DEB-6C89-43D7-9052-A874761E695D}" destId="{A1E822EB-FF2A-408F-9B8E-B59CB4B6F842}" srcOrd="0" destOrd="0" presId="urn:microsoft.com/office/officeart/2005/8/layout/vList2"/>
    <dgm:cxn modelId="{2973D01F-B967-412C-8122-3F111CA7528B}" type="presParOf" srcId="{F5BA3DEB-6C89-43D7-9052-A874761E695D}" destId="{54D162FD-AC95-4E8C-9AD6-E2C54EC413EC}" srcOrd="1" destOrd="0" presId="urn:microsoft.com/office/officeart/2005/8/layout/vList2"/>
    <dgm:cxn modelId="{639A0C3C-35A6-4361-8AA5-2C180F826362}" type="presParOf" srcId="{F5BA3DEB-6C89-43D7-9052-A874761E695D}" destId="{F8F22F57-CE79-4DAD-AC7B-53911A673EEB}" srcOrd="2" destOrd="0" presId="urn:microsoft.com/office/officeart/2005/8/layout/vList2"/>
    <dgm:cxn modelId="{69464AED-D1B8-4145-B8B7-12023588D52E}" type="presParOf" srcId="{F5BA3DEB-6C89-43D7-9052-A874761E695D}" destId="{2A44A3B9-FD33-4E32-8AF6-F6305256296B}" srcOrd="3" destOrd="0" presId="urn:microsoft.com/office/officeart/2005/8/layout/vList2"/>
    <dgm:cxn modelId="{F3AB4DFE-02A8-456D-8B78-26BCCAB8156A}" type="presParOf" srcId="{F5BA3DEB-6C89-43D7-9052-A874761E695D}" destId="{7CAA8124-6C7B-4A3A-AFA6-CC2829071E1F}" srcOrd="4" destOrd="0" presId="urn:microsoft.com/office/officeart/2005/8/layout/vList2"/>
    <dgm:cxn modelId="{8F03A29A-DA6D-4751-AA41-C9E0F0B201B9}" type="presParOf" srcId="{F5BA3DEB-6C89-43D7-9052-A874761E695D}" destId="{C7121C49-A8AB-42DE-B958-26581201DB80}" srcOrd="5" destOrd="0" presId="urn:microsoft.com/office/officeart/2005/8/layout/vList2"/>
    <dgm:cxn modelId="{EE7FF615-EC8F-4456-B819-C20346F16E03}" type="presParOf" srcId="{F5BA3DEB-6C89-43D7-9052-A874761E695D}" destId="{06E4DA8A-0BC9-456F-887E-A228CF5D9B82}" srcOrd="6" destOrd="0" presId="urn:microsoft.com/office/officeart/2005/8/layout/vList2"/>
    <dgm:cxn modelId="{5575601B-6ECE-4951-8A24-51746C3D19E9}" type="presParOf" srcId="{F5BA3DEB-6C89-43D7-9052-A874761E695D}" destId="{F972404E-2EA3-4F3C-A206-80147CE41C73}" srcOrd="7" destOrd="0" presId="urn:microsoft.com/office/officeart/2005/8/layout/vList2"/>
    <dgm:cxn modelId="{B7AC2826-BDB6-4A47-A41D-BD82B14BA696}" type="presParOf" srcId="{F5BA3DEB-6C89-43D7-9052-A874761E695D}" destId="{8EE03748-06DE-4FC8-B60A-167E51EE291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1DB96-05DE-44E6-A0D1-04E67F53A3D1}">
      <dsp:nvSpPr>
        <dsp:cNvPr id="0" name=""/>
        <dsp:cNvSpPr/>
      </dsp:nvSpPr>
      <dsp:spPr>
        <a:xfrm>
          <a:off x="0" y="348251"/>
          <a:ext cx="869576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8FFA2-CF1E-4909-BD6A-C0BCA08021A8}">
      <dsp:nvSpPr>
        <dsp:cNvPr id="0" name=""/>
        <dsp:cNvSpPr/>
      </dsp:nvSpPr>
      <dsp:spPr>
        <a:xfrm>
          <a:off x="434788" y="23531"/>
          <a:ext cx="6087036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75" tIns="0" rIns="230075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smtClean="0"/>
            <a:t>47% das matrículas do Pronatec são feitas pelo Senai</a:t>
          </a:r>
          <a:endParaRPr lang="pt-BR" sz="2000" kern="1200"/>
        </a:p>
      </dsp:txBody>
      <dsp:txXfrm>
        <a:off x="466491" y="55234"/>
        <a:ext cx="6023630" cy="586034"/>
      </dsp:txXfrm>
    </dsp:sp>
    <dsp:sp modelId="{F60A73EC-246E-44AC-9371-306D27CB8069}">
      <dsp:nvSpPr>
        <dsp:cNvPr id="0" name=""/>
        <dsp:cNvSpPr/>
      </dsp:nvSpPr>
      <dsp:spPr>
        <a:xfrm>
          <a:off x="0" y="1346171"/>
          <a:ext cx="869576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FAA61-04DB-4BBE-A5E7-1B167DC43CDD}">
      <dsp:nvSpPr>
        <dsp:cNvPr id="0" name=""/>
        <dsp:cNvSpPr/>
      </dsp:nvSpPr>
      <dsp:spPr>
        <a:xfrm>
          <a:off x="434788" y="1021451"/>
          <a:ext cx="6087036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75" tIns="0" rIns="230075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426 cursos oferecidos em 2014</a:t>
          </a:r>
          <a:endParaRPr lang="pt-BR" sz="2000" kern="1200" dirty="0"/>
        </a:p>
      </dsp:txBody>
      <dsp:txXfrm>
        <a:off x="466491" y="1053154"/>
        <a:ext cx="6023630" cy="586034"/>
      </dsp:txXfrm>
    </dsp:sp>
    <dsp:sp modelId="{A2AFC8A4-2025-4E28-8D20-C2F5E129F7AE}">
      <dsp:nvSpPr>
        <dsp:cNvPr id="0" name=""/>
        <dsp:cNvSpPr/>
      </dsp:nvSpPr>
      <dsp:spPr>
        <a:xfrm>
          <a:off x="0" y="2344091"/>
          <a:ext cx="869576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687C9-E710-4BA9-8576-4A9207F79E13}">
      <dsp:nvSpPr>
        <dsp:cNvPr id="0" name=""/>
        <dsp:cNvSpPr/>
      </dsp:nvSpPr>
      <dsp:spPr>
        <a:xfrm>
          <a:off x="434788" y="2019371"/>
          <a:ext cx="6087036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75" tIns="0" rIns="230075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3.817 unidades remotas em todo o país</a:t>
          </a:r>
          <a:endParaRPr lang="pt-BR" sz="2000" kern="1200" dirty="0"/>
        </a:p>
      </dsp:txBody>
      <dsp:txXfrm>
        <a:off x="466491" y="2051074"/>
        <a:ext cx="6023630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882AA-6916-4491-AD4A-A08756648414}">
      <dsp:nvSpPr>
        <dsp:cNvPr id="0" name=""/>
        <dsp:cNvSpPr/>
      </dsp:nvSpPr>
      <dsp:spPr>
        <a:xfrm>
          <a:off x="39" y="325288"/>
          <a:ext cx="3809264" cy="5164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Leipzig (2013)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" y="325288"/>
        <a:ext cx="3809264" cy="516491"/>
      </dsp:txXfrm>
    </dsp:sp>
    <dsp:sp modelId="{638B6D0E-0ADC-407D-839F-488297BDF6E1}">
      <dsp:nvSpPr>
        <dsp:cNvPr id="0" name=""/>
        <dsp:cNvSpPr/>
      </dsp:nvSpPr>
      <dsp:spPr>
        <a:xfrm>
          <a:off x="0" y="917602"/>
          <a:ext cx="3809264" cy="35684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46 ocupações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1.004 competidores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53 países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205 mil visitantes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877 jornalistas credenciados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800 voluntários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181.300 m²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78 colaboradores no Comitê Organizador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17602"/>
        <a:ext cx="3809264" cy="3568499"/>
      </dsp:txXfrm>
    </dsp:sp>
    <dsp:sp modelId="{70E7CA0C-0A25-46DD-84BA-2BA68DB22251}">
      <dsp:nvSpPr>
        <dsp:cNvPr id="0" name=""/>
        <dsp:cNvSpPr/>
      </dsp:nvSpPr>
      <dsp:spPr>
        <a:xfrm>
          <a:off x="4288890" y="373031"/>
          <a:ext cx="3809264" cy="47688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São Paulo (2015)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8890" y="373031"/>
        <a:ext cx="3809264" cy="476886"/>
      </dsp:txXfrm>
    </dsp:sp>
    <dsp:sp modelId="{06A557E4-17E2-4629-8F2F-3A7883E5B88A}">
      <dsp:nvSpPr>
        <dsp:cNvPr id="0" name=""/>
        <dsp:cNvSpPr/>
      </dsp:nvSpPr>
      <dsp:spPr>
        <a:xfrm>
          <a:off x="4270911" y="893343"/>
          <a:ext cx="3809264" cy="356849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50 ocupações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smtClean="0">
              <a:latin typeface="Arial" panose="020B0604020202020204" pitchFamily="34" charset="0"/>
              <a:cs typeface="Arial" panose="020B0604020202020204" pitchFamily="34" charset="0"/>
            </a:rPr>
            <a:t>1.312 competidores registrados</a:t>
          </a:r>
          <a:endParaRPr lang="pt-BR" sz="19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smtClean="0">
              <a:latin typeface="Arial" panose="020B0604020202020204" pitchFamily="34" charset="0"/>
              <a:cs typeface="Arial" panose="020B0604020202020204" pitchFamily="34" charset="0"/>
            </a:rPr>
            <a:t>59 países</a:t>
          </a:r>
          <a:endParaRPr lang="pt-BR" sz="19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smtClean="0">
              <a:latin typeface="Arial" panose="020B0604020202020204" pitchFamily="34" charset="0"/>
              <a:cs typeface="Arial" panose="020B0604020202020204" pitchFamily="34" charset="0"/>
            </a:rPr>
            <a:t>200 mil visitantes presenciais esperados</a:t>
          </a:r>
          <a:endParaRPr lang="pt-BR" sz="19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smtClean="0">
              <a:latin typeface="Arial" panose="020B0604020202020204" pitchFamily="34" charset="0"/>
              <a:cs typeface="Arial" panose="020B0604020202020204" pitchFamily="34" charset="0"/>
            </a:rPr>
            <a:t>2 milhões de pessoas a serem atingidas digitalmente</a:t>
          </a:r>
          <a:endParaRPr lang="pt-BR" sz="19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smtClean="0">
              <a:latin typeface="Arial" panose="020B0604020202020204" pitchFamily="34" charset="0"/>
              <a:cs typeface="Arial" panose="020B0604020202020204" pitchFamily="34" charset="0"/>
            </a:rPr>
            <a:t>774 voluntários esperados</a:t>
          </a:r>
          <a:endParaRPr lang="pt-BR" sz="19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smtClean="0">
              <a:latin typeface="Arial" panose="020B0604020202020204" pitchFamily="34" charset="0"/>
              <a:cs typeface="Arial" panose="020B0604020202020204" pitchFamily="34" charset="0"/>
            </a:rPr>
            <a:t>212.000 m² de ocupação no Parque Anhembi, em São Paulo</a:t>
          </a:r>
          <a:endParaRPr lang="pt-BR" sz="19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57 colaboradores no momento</a:t>
          </a:r>
          <a:endParaRPr lang="pt-BR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0911" y="893343"/>
        <a:ext cx="3809264" cy="3568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822EB-FF2A-408F-9B8E-B59CB4B6F842}">
      <dsp:nvSpPr>
        <dsp:cNvPr id="0" name=""/>
        <dsp:cNvSpPr/>
      </dsp:nvSpPr>
      <dsp:spPr>
        <a:xfrm>
          <a:off x="0" y="9667"/>
          <a:ext cx="9245002" cy="947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Atingir, além dos 200 mil visitantes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previstos, 2 milhões de pessoas pelas redes sociais e plataformas digitais</a:t>
          </a:r>
          <a:endParaRPr lang="pt-BR" sz="18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56" y="55923"/>
        <a:ext cx="9152490" cy="855041"/>
      </dsp:txXfrm>
    </dsp:sp>
    <dsp:sp modelId="{F8F22F57-CE79-4DAD-AC7B-53911A673EEB}">
      <dsp:nvSpPr>
        <dsp:cNvPr id="0" name=""/>
        <dsp:cNvSpPr/>
      </dsp:nvSpPr>
      <dsp:spPr>
        <a:xfrm>
          <a:off x="0" y="1046500"/>
          <a:ext cx="9245002" cy="947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Expectativa de que a </a:t>
          </a: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competição impacte positivamente no interesse dos jovens brasileiros pela educação profissional</a:t>
          </a:r>
          <a:endParaRPr lang="pt-BR" sz="1800" b="1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56" y="1092756"/>
        <a:ext cx="9152490" cy="855041"/>
      </dsp:txXfrm>
    </dsp:sp>
    <dsp:sp modelId="{7CAA8124-6C7B-4A3A-AFA6-CC2829071E1F}">
      <dsp:nvSpPr>
        <dsp:cNvPr id="0" name=""/>
        <dsp:cNvSpPr/>
      </dsp:nvSpPr>
      <dsp:spPr>
        <a:xfrm>
          <a:off x="0" y="2083334"/>
          <a:ext cx="9245002" cy="947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Um </a:t>
          </a: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exemplo bem sucedido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é o da </a:t>
          </a: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Finlândia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que sediou a Competição Mundial em 2005. Hoje, 69,7% dos jovens finlandeses estão no ensino técnico</a:t>
          </a:r>
          <a:endParaRPr lang="pt-BR" sz="18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56" y="2129590"/>
        <a:ext cx="9152490" cy="855041"/>
      </dsp:txXfrm>
    </dsp:sp>
    <dsp:sp modelId="{06E4DA8A-0BC9-456F-887E-A228CF5D9B82}">
      <dsp:nvSpPr>
        <dsp:cNvPr id="0" name=""/>
        <dsp:cNvSpPr/>
      </dsp:nvSpPr>
      <dsp:spPr>
        <a:xfrm>
          <a:off x="0" y="3120168"/>
          <a:ext cx="9245002" cy="947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Instituição do </a:t>
          </a: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Dia Nacional da Educação Profissional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projeto de lei de autoria da Deputada Federal </a:t>
          </a:r>
          <a:r>
            <a:rPr lang="pt-BR" sz="1800" kern="12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Profª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kern="12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Dorinha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aqui presente</a:t>
          </a:r>
          <a:endParaRPr lang="pt-BR" sz="18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56" y="3166424"/>
        <a:ext cx="9152490" cy="855041"/>
      </dsp:txXfrm>
    </dsp:sp>
    <dsp:sp modelId="{8EE03748-06DE-4FC8-B60A-167E51EE291D}">
      <dsp:nvSpPr>
        <dsp:cNvPr id="0" name=""/>
        <dsp:cNvSpPr/>
      </dsp:nvSpPr>
      <dsp:spPr>
        <a:xfrm>
          <a:off x="0" y="4157002"/>
          <a:ext cx="9245002" cy="9475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Mudança de paradigma do modelo </a:t>
          </a:r>
          <a:r>
            <a:rPr lang="pt-BR" sz="1800" b="1" kern="12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academicista</a:t>
          </a:r>
          <a:r>
            <a:rPr lang="pt-BR" sz="1800" b="1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para um modelo voltado ao mundo do trabalho</a:t>
          </a:r>
          <a:r>
            <a:rPr lang="pt-BR" sz="1800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já que pesquisas do SENAI indicam que as remunerações de técnicos superam as oferecidas a diversas ocupações universitárias no Brasil</a:t>
          </a:r>
          <a:endParaRPr lang="pt-BR" sz="180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56" y="4203258"/>
        <a:ext cx="9152490" cy="855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3BB0504-6A46-4ABE-8BB2-6C08EFB8C76C}" type="datetimeFigureOut">
              <a:rPr lang="pt-BR" smtClean="0"/>
              <a:pPr/>
              <a:t>26/11/2014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1D0928A-54A2-4F98-93E5-E6F8E638A4D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63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55551AE-4260-48F1-9609-539278B9AFE8}" type="datetimeFigureOut">
              <a:rPr lang="en-GB" smtClean="0"/>
              <a:pPr/>
              <a:t>26/11/2014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F4603DC-21C0-43B6-B30C-9BAA0196630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53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Rafael Lucchesi</a:t>
            </a:r>
            <a:endParaRPr lang="pt-BR" dirty="0" smtClean="0">
              <a:effectLst/>
            </a:endParaRPr>
          </a:p>
          <a:p>
            <a:r>
              <a:rPr lang="pt-BR" dirty="0"/>
              <a:t>Diretor Geral do SENAI – Serviço Nacional de Aprendizagem Industrial</a:t>
            </a:r>
            <a:endParaRPr lang="pt-BR" dirty="0" smtClean="0">
              <a:effectLst/>
            </a:endParaRPr>
          </a:p>
          <a:p>
            <a:r>
              <a:rPr lang="pt-BR" dirty="0"/>
              <a:t>Diretor de Educação e Tecnologia da CNI – Confederação Nacional da Indústria</a:t>
            </a:r>
            <a:endParaRPr lang="pt-BR" dirty="0" smtClean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47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pt-BR" smtClean="0">
                <a:ea typeface="ＭＳ Ｐゴシック" pitchFamily="34" charset="-128"/>
              </a:rPr>
              <a:t>Dados da Sondagem Especial Indústria de Transformação e Extrativa (Ano 3, n. 1, outubro de 2013). CNI.</a:t>
            </a:r>
          </a:p>
          <a:p>
            <a:pPr eaLnBrk="1" hangingPunct="1"/>
            <a:endParaRPr lang="pt-BR" smtClean="0">
              <a:ea typeface="ＭＳ Ｐゴシック" pitchFamily="34" charset="-128"/>
            </a:endParaRPr>
          </a:p>
          <a:p>
            <a:pPr eaLnBrk="1" hangingPunct="1"/>
            <a:r>
              <a:rPr lang="pt-BR" smtClean="0">
                <a:ea typeface="ＭＳ Ｐゴシック" pitchFamily="34" charset="-128"/>
              </a:rPr>
              <a:t>- A maior parte das empresas afirma que tem dificuldade em encontrar trabalhadores qualificados e, estas, os treinam na própria empresa. </a:t>
            </a:r>
            <a:endParaRPr lang="pt-BR" b="1" smtClean="0">
              <a:ea typeface="ＭＳ Ｐゴシック" pitchFamily="34" charset="-128"/>
            </a:endParaRPr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BD8837-4F4A-45B1-AAB3-B859015E19CD}" type="slidenum">
              <a:rPr lang="pt-BR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79D0-401F-4334-B265-1E821303FD2B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79D0-401F-4334-B265-1E821303FD2B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Apoio Federal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49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19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3200" y="4074160"/>
            <a:ext cx="10520160" cy="1185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200">
                <a:solidFill>
                  <a:srgbClr val="003B5C"/>
                </a:solidFill>
                <a:latin typeface="Frutiger LT Com 45 Light" panose="020B0303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23200" y="889200"/>
            <a:ext cx="10520160" cy="318496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lnSpc>
                <a:spcPts val="9000"/>
              </a:lnSpc>
              <a:defRPr sz="9600" b="1" cap="all" baseline="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</a:t>
            </a:r>
            <a:br>
              <a:rPr lang="en-US" dirty="0" smtClean="0"/>
            </a:br>
            <a:r>
              <a:rPr lang="en-US" dirty="0" smtClean="0"/>
              <a:t>edit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7005404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921820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77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06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06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 b="1773"/>
          <a:stretch/>
        </p:blipFill>
        <p:spPr>
          <a:xfrm>
            <a:off x="0" y="286"/>
            <a:ext cx="12192000" cy="6857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3575" y="4546600"/>
            <a:ext cx="6134100" cy="1325563"/>
          </a:xfrm>
          <a:prstGeom prst="rect">
            <a:avLst/>
          </a:prstGeom>
        </p:spPr>
        <p:txBody>
          <a:bodyPr anchor="ctr"/>
          <a:lstStyle>
            <a:lvl1pPr algn="r">
              <a:defRPr sz="3600" b="1" i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7127318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7043734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33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0" y="404240"/>
            <a:ext cx="9235120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600"/>
              </a:lnSpc>
              <a:defRPr sz="3600" b="1" i="0" cap="all" baseline="0">
                <a:solidFill>
                  <a:srgbClr val="003B5C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0" y="1034240"/>
            <a:ext cx="9235120" cy="4685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523875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361950" indent="0">
              <a:buNone/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714375" indent="-171450"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895350" indent="-180975"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6273881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190297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3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0" y="404240"/>
            <a:ext cx="9235120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600"/>
              </a:lnSpc>
              <a:defRPr sz="3600" b="1" i="0" cap="all" baseline="0">
                <a:solidFill>
                  <a:srgbClr val="003B5C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7" y="6268705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190297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627019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190297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63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7014110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930526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90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1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EC9AF-38E7-D54A-8E76-1C1FF0637694}" type="datetime1">
              <a:rPr lang="en-US"/>
              <a:pPr>
                <a:defRPr/>
              </a:pPr>
              <a:t>11/26/2014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FE18-DB78-2F44-9850-45CD69EF7B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92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B472B5-3075-4941-9164-A75AA6CD1944}" type="datetime1">
              <a:rPr lang="pt-BR" smtClean="0"/>
              <a:pPr/>
              <a:t>26/11/2014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AC3FC8-6F9A-4F0E-9206-42DE3A3E7F0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/>
          <p:cNvSpPr/>
          <p:nvPr userDrawn="1"/>
        </p:nvSpPr>
        <p:spPr>
          <a:xfrm>
            <a:off x="10128448" y="6165304"/>
            <a:ext cx="134414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1295467" y="260648"/>
            <a:ext cx="3552395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340" y="44624"/>
            <a:ext cx="1228953" cy="48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196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4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8" r:id="rId2"/>
    <p:sldLayoutId id="2147483740" r:id="rId3"/>
    <p:sldLayoutId id="2147483747" r:id="rId4"/>
    <p:sldLayoutId id="2147483749" r:id="rId5"/>
    <p:sldLayoutId id="2147483750" r:id="rId6"/>
    <p:sldLayoutId id="2147483746" r:id="rId7"/>
    <p:sldLayoutId id="2147483751" r:id="rId8"/>
    <p:sldLayoutId id="2147483752" r:id="rId9"/>
    <p:sldLayoutId id="2147483753" r:id="rId10"/>
    <p:sldLayoutId id="21474837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772530" y="4034118"/>
            <a:ext cx="10419470" cy="1440635"/>
          </a:xfrm>
        </p:spPr>
        <p:txBody>
          <a:bodyPr/>
          <a:lstStyle/>
          <a:p>
            <a:r>
              <a:rPr lang="en-A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Audiência</a:t>
            </a:r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Câmara</a:t>
            </a:r>
            <a:r>
              <a:rPr lang="en-A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A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Deputados</a:t>
            </a:r>
            <a:endParaRPr lang="en-A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</a:t>
            </a:r>
            <a:r>
              <a:rPr lang="pt-BR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e Comissão </a:t>
            </a:r>
            <a:r>
              <a:rPr lang="pt-BR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Ciência e Tecnologia, Comunicação e </a:t>
            </a:r>
            <a:r>
              <a:rPr lang="pt-BR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Informática</a:t>
            </a:r>
          </a:p>
          <a:p>
            <a:r>
              <a:rPr lang="pt-BR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novembro de 2014</a:t>
            </a:r>
            <a:endParaRPr lang="pt-B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41674" y="440964"/>
            <a:ext cx="9350326" cy="3184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profissional e </a:t>
            </a:r>
            <a:r>
              <a:rPr lang="pt-B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endParaRPr lang="en-GB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4689233" y="-26987"/>
            <a:ext cx="74363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b="1">
                <a:solidFill>
                  <a:schemeClr val="tx2"/>
                </a:solidFill>
                <a:latin typeface="Gotham Book" charset="0"/>
              </a:rPr>
              <a:t>O Brasil enfrenta desafios para atender a demanda</a:t>
            </a:r>
            <a:r>
              <a:rPr lang="pt-BR" sz="3200" b="1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Gotham Book" charset="0"/>
              </a:rPr>
              <a:t>projetada de trabalhadores nos próximos anos</a:t>
            </a:r>
            <a:endParaRPr lang="pt-BR" sz="3200" b="1">
              <a:solidFill>
                <a:schemeClr val="tx2"/>
              </a:solidFill>
              <a:latin typeface="Gotham Book" charset="0"/>
            </a:endParaRPr>
          </a:p>
        </p:txBody>
      </p:sp>
      <p:sp>
        <p:nvSpPr>
          <p:cNvPr id="13" name="Retângulo 2"/>
          <p:cNvSpPr>
            <a:spLocks noChangeArrowheads="1"/>
          </p:cNvSpPr>
          <p:nvPr/>
        </p:nvSpPr>
        <p:spPr bwMode="auto">
          <a:xfrm>
            <a:off x="6887309" y="2379663"/>
            <a:ext cx="2791264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Retângulo 1"/>
          <p:cNvSpPr>
            <a:spLocks noChangeArrowheads="1"/>
          </p:cNvSpPr>
          <p:nvPr/>
        </p:nvSpPr>
        <p:spPr bwMode="auto">
          <a:xfrm>
            <a:off x="6400800" y="2825531"/>
            <a:ext cx="1195754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45" name="Rectangle 20"/>
          <p:cNvSpPr>
            <a:spLocks noChangeArrowheads="1"/>
          </p:cNvSpPr>
          <p:nvPr/>
        </p:nvSpPr>
        <p:spPr bwMode="auto">
          <a:xfrm>
            <a:off x="5304693" y="2308228"/>
            <a:ext cx="659423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A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taxa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de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desemprego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entre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os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jovens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é de</a:t>
            </a:r>
            <a:r>
              <a:rPr lang="en-US" sz="3200" dirty="0">
                <a:solidFill>
                  <a:schemeClr val="tx2"/>
                </a:solidFill>
                <a:latin typeface="Gotham Book" charset="0"/>
              </a:rPr>
              <a:t> </a:t>
            </a:r>
            <a:r>
              <a:rPr lang="en-US" sz="3200" b="1" dirty="0">
                <a:solidFill>
                  <a:schemeClr val="tx2"/>
                </a:solidFill>
                <a:latin typeface="Gotham Book" charset="0"/>
              </a:rPr>
              <a:t>~14%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mais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que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o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dobro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da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média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do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mercado</a:t>
            </a:r>
            <a:endParaRPr lang="pt-BR" sz="2400" dirty="0">
              <a:solidFill>
                <a:schemeClr val="tx2"/>
              </a:solidFill>
              <a:latin typeface="Gotham Book" charset="0"/>
            </a:endParaRPr>
          </a:p>
        </p:txBody>
      </p:sp>
      <p:sp>
        <p:nvSpPr>
          <p:cNvPr id="23" name="Retângulo 1"/>
          <p:cNvSpPr>
            <a:spLocks noChangeArrowheads="1"/>
          </p:cNvSpPr>
          <p:nvPr/>
        </p:nvSpPr>
        <p:spPr bwMode="auto">
          <a:xfrm>
            <a:off x="5655212" y="4805410"/>
            <a:ext cx="1113695" cy="3730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Retângulo 1"/>
          <p:cNvSpPr>
            <a:spLocks noChangeArrowheads="1"/>
          </p:cNvSpPr>
          <p:nvPr/>
        </p:nvSpPr>
        <p:spPr bwMode="auto">
          <a:xfrm>
            <a:off x="11234056" y="4420553"/>
            <a:ext cx="728173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Retângulo 1"/>
          <p:cNvSpPr>
            <a:spLocks noChangeArrowheads="1"/>
          </p:cNvSpPr>
          <p:nvPr/>
        </p:nvSpPr>
        <p:spPr bwMode="auto">
          <a:xfrm>
            <a:off x="6217921" y="4357688"/>
            <a:ext cx="2461846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49" name="Rectangle 19"/>
          <p:cNvSpPr>
            <a:spLocks noChangeArrowheads="1"/>
          </p:cNvSpPr>
          <p:nvPr/>
        </p:nvSpPr>
        <p:spPr bwMode="auto">
          <a:xfrm>
            <a:off x="5392617" y="4237041"/>
            <a:ext cx="66157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Gotham Book" charset="0"/>
              </a:rPr>
              <a:t>7,2 </a:t>
            </a:r>
            <a:r>
              <a:rPr lang="en-US" sz="3200" b="1" dirty="0" err="1">
                <a:solidFill>
                  <a:schemeClr val="tx2"/>
                </a:solidFill>
                <a:latin typeface="Gotham Book" charset="0"/>
              </a:rPr>
              <a:t>milhões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de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profissionais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de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nível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técnico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serão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necessários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entre 2015 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e 2018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endParaRPr lang="en-US" sz="2400" dirty="0">
              <a:solidFill>
                <a:schemeClr val="tx2"/>
              </a:solidFill>
              <a:latin typeface="Gotham Book" charset="0"/>
            </a:endParaRPr>
          </a:p>
        </p:txBody>
      </p:sp>
      <p:pic>
        <p:nvPicPr>
          <p:cNvPr id="10250" name="Imagem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0539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/>
          <p:cNvPicPr>
            <a:picLocks noChangeAspect="1"/>
          </p:cNvPicPr>
          <p:nvPr/>
        </p:nvPicPr>
        <p:blipFill>
          <a:blip r:embed="rId2"/>
          <a:srcRect l="33176"/>
          <a:stretch>
            <a:fillRect/>
          </a:stretch>
        </p:blipFill>
        <p:spPr bwMode="auto">
          <a:xfrm>
            <a:off x="6780628" y="2"/>
            <a:ext cx="5411374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tângulo 2"/>
          <p:cNvSpPr>
            <a:spLocks noChangeArrowheads="1"/>
          </p:cNvSpPr>
          <p:nvPr/>
        </p:nvSpPr>
        <p:spPr bwMode="auto">
          <a:xfrm>
            <a:off x="1649437" y="1627163"/>
            <a:ext cx="5759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b="1" dirty="0" smtClean="0">
                <a:solidFill>
                  <a:schemeClr val="tx2"/>
                </a:solidFill>
                <a:latin typeface="Gotham Black" charset="0"/>
              </a:rPr>
              <a:t>7,8%</a:t>
            </a: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 </a:t>
            </a:r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dos jovens </a:t>
            </a: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matriculados no ensino médio optam pela </a:t>
            </a:r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EDUCAÇÃO PROFISSIONAL</a:t>
            </a:r>
          </a:p>
        </p:txBody>
      </p:sp>
      <p:sp>
        <p:nvSpPr>
          <p:cNvPr id="15364" name="Retângulo 3"/>
          <p:cNvSpPr>
            <a:spLocks noChangeArrowheads="1"/>
          </p:cNvSpPr>
          <p:nvPr/>
        </p:nvSpPr>
        <p:spPr bwMode="auto">
          <a:xfrm>
            <a:off x="1607234" y="0"/>
            <a:ext cx="593773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800" b="1" dirty="0">
                <a:solidFill>
                  <a:schemeClr val="tx2"/>
                </a:solidFill>
                <a:latin typeface="Gotham Black" charset="0"/>
              </a:rPr>
              <a:t>No Brasil, a EDUCAÇÃO PROFISSIONAL ainda é ESCOLHA DE POUCOS</a:t>
            </a:r>
          </a:p>
        </p:txBody>
      </p:sp>
      <p:sp>
        <p:nvSpPr>
          <p:cNvPr id="15365" name="Retângulo 4"/>
          <p:cNvSpPr>
            <a:spLocks noChangeArrowheads="1"/>
          </p:cNvSpPr>
          <p:nvPr/>
        </p:nvSpPr>
        <p:spPr bwMode="auto">
          <a:xfrm>
            <a:off x="1663116" y="2904848"/>
            <a:ext cx="50370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Nos países mais desenvolvidos a média é maior </a:t>
            </a:r>
          </a:p>
        </p:txBody>
      </p:sp>
      <p:sp>
        <p:nvSpPr>
          <p:cNvPr id="15366" name="Retângulo 5"/>
          <p:cNvSpPr>
            <a:spLocks noChangeArrowheads="1"/>
          </p:cNvSpPr>
          <p:nvPr/>
        </p:nvSpPr>
        <p:spPr bwMode="auto">
          <a:xfrm>
            <a:off x="1691639" y="3710569"/>
            <a:ext cx="2616422" cy="168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Áustria: 76,8%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Finlândia</a:t>
            </a:r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: </a:t>
            </a: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69,7% 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Alemanha: 51,5%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1719778" y="2871175"/>
            <a:ext cx="558409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ixaDeTexto 32"/>
          <p:cNvSpPr txBox="1">
            <a:spLocks noChangeArrowheads="1"/>
          </p:cNvSpPr>
          <p:nvPr/>
        </p:nvSpPr>
        <p:spPr bwMode="auto">
          <a:xfrm>
            <a:off x="4065558" y="2596783"/>
            <a:ext cx="36716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cs typeface="Arial" pitchFamily="34" charset="0"/>
              </a:rPr>
              <a:t>Fonte</a:t>
            </a:r>
            <a:r>
              <a:rPr lang="pt-BR" sz="1200" dirty="0" smtClean="0">
                <a:cs typeface="Arial" pitchFamily="34" charset="0"/>
              </a:rPr>
              <a:t>: Censo da Educação Básica. INEP/MEC 2013  </a:t>
            </a:r>
            <a:endParaRPr lang="pt-BR" sz="1200" dirty="0">
              <a:cs typeface="Arial" pitchFamily="34" charset="0"/>
            </a:endParaRPr>
          </a:p>
        </p:txBody>
      </p:sp>
      <p:sp>
        <p:nvSpPr>
          <p:cNvPr id="15" name="CaixaDeTexto 32"/>
          <p:cNvSpPr txBox="1">
            <a:spLocks noChangeArrowheads="1"/>
          </p:cNvSpPr>
          <p:nvPr/>
        </p:nvSpPr>
        <p:spPr bwMode="auto">
          <a:xfrm>
            <a:off x="2459495" y="5365770"/>
            <a:ext cx="3671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cs typeface="Arial" pitchFamily="34" charset="0"/>
              </a:rPr>
              <a:t>Fonte</a:t>
            </a:r>
            <a:r>
              <a:rPr lang="pt-BR" sz="1200" dirty="0" smtClean="0">
                <a:cs typeface="Arial" pitchFamily="34" charset="0"/>
              </a:rPr>
              <a:t>: Centro Europeu para o Desenvolvimento da Educação Profissional, 2010.</a:t>
            </a:r>
            <a:endParaRPr lang="pt-BR" sz="12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15"/>
          <p:cNvCxnSpPr/>
          <p:nvPr/>
        </p:nvCxnSpPr>
        <p:spPr>
          <a:xfrm>
            <a:off x="7115976" y="3454058"/>
            <a:ext cx="4457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19"/>
          <p:cNvCxnSpPr/>
          <p:nvPr/>
        </p:nvCxnSpPr>
        <p:spPr>
          <a:xfrm>
            <a:off x="7115973" y="3865220"/>
            <a:ext cx="44661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0"/>
          <p:cNvCxnSpPr/>
          <p:nvPr/>
        </p:nvCxnSpPr>
        <p:spPr>
          <a:xfrm>
            <a:off x="7115976" y="4833595"/>
            <a:ext cx="4457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5"/>
          <p:cNvSpPr>
            <a:spLocks noChangeArrowheads="1"/>
          </p:cNvSpPr>
          <p:nvPr/>
        </p:nvSpPr>
        <p:spPr bwMode="auto">
          <a:xfrm>
            <a:off x="5579536" y="0"/>
            <a:ext cx="597746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 algn="r"/>
            <a:r>
              <a:rPr lang="pt-BR" sz="3800" dirty="0">
                <a:solidFill>
                  <a:schemeClr val="accent3">
                    <a:lumMod val="75000"/>
                  </a:schemeClr>
                </a:solidFill>
                <a:latin typeface="Impact" charset="0"/>
              </a:rPr>
              <a:t>A VALORIZAÇÃO DA</a:t>
            </a:r>
          </a:p>
        </p:txBody>
      </p:sp>
      <p:sp>
        <p:nvSpPr>
          <p:cNvPr id="29" name="Retângulo 7"/>
          <p:cNvSpPr>
            <a:spLocks noChangeArrowheads="1"/>
          </p:cNvSpPr>
          <p:nvPr/>
        </p:nvSpPr>
        <p:spPr bwMode="auto">
          <a:xfrm>
            <a:off x="6999557" y="2739683"/>
            <a:ext cx="4826000" cy="66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>
                <a:solidFill>
                  <a:srgbClr val="17375E"/>
                </a:solidFill>
              </a:rPr>
              <a:t>Certificado de nível técnico tem garantido </a:t>
            </a:r>
            <a:r>
              <a:rPr lang="pt-BR" sz="2000" b="1" dirty="0">
                <a:solidFill>
                  <a:srgbClr val="17375E"/>
                </a:solidFill>
              </a:rPr>
              <a:t>salários altos</a:t>
            </a:r>
            <a:endParaRPr lang="pt-BR" sz="2000" dirty="0">
              <a:solidFill>
                <a:srgbClr val="17375E"/>
              </a:solidFill>
            </a:endParaRPr>
          </a:p>
        </p:txBody>
      </p:sp>
      <p:sp>
        <p:nvSpPr>
          <p:cNvPr id="30" name="Retângulo 1"/>
          <p:cNvSpPr>
            <a:spLocks noChangeArrowheads="1"/>
          </p:cNvSpPr>
          <p:nvPr/>
        </p:nvSpPr>
        <p:spPr bwMode="auto">
          <a:xfrm>
            <a:off x="6999560" y="3469936"/>
            <a:ext cx="4607983" cy="3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17375E"/>
                </a:solidFill>
              </a:rPr>
              <a:t>21 ocupações </a:t>
            </a:r>
            <a:r>
              <a:rPr lang="pt-BR" sz="2000" dirty="0">
                <a:solidFill>
                  <a:srgbClr val="17375E"/>
                </a:solidFill>
              </a:rPr>
              <a:t>mais demandadas</a:t>
            </a:r>
          </a:p>
        </p:txBody>
      </p:sp>
      <p:sp>
        <p:nvSpPr>
          <p:cNvPr id="31" name="Retângulo 2"/>
          <p:cNvSpPr>
            <a:spLocks noChangeArrowheads="1"/>
          </p:cNvSpPr>
          <p:nvPr/>
        </p:nvSpPr>
        <p:spPr bwMode="auto">
          <a:xfrm>
            <a:off x="6999557" y="3908086"/>
            <a:ext cx="5003800" cy="95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17375E"/>
                </a:solidFill>
              </a:rPr>
              <a:t>Remuneração inicial acima de </a:t>
            </a:r>
            <a:br>
              <a:rPr lang="pt-BR" sz="2000" b="1" dirty="0">
                <a:solidFill>
                  <a:srgbClr val="17375E"/>
                </a:solidFill>
              </a:rPr>
            </a:br>
            <a:r>
              <a:rPr lang="pt-BR" sz="2000" b="1" dirty="0">
                <a:solidFill>
                  <a:srgbClr val="17375E"/>
                </a:solidFill>
              </a:rPr>
              <a:t>R$ 2 mil</a:t>
            </a:r>
            <a:r>
              <a:rPr lang="pt-BR" sz="2000" dirty="0">
                <a:solidFill>
                  <a:srgbClr val="17375E"/>
                </a:solidFill>
              </a:rPr>
              <a:t>, podendo crescer mais de 170% em 10 anos (+ R$ 5,6 mil)</a:t>
            </a:r>
          </a:p>
        </p:txBody>
      </p:sp>
      <p:sp>
        <p:nvSpPr>
          <p:cNvPr id="32" name="Retângulo 3"/>
          <p:cNvSpPr>
            <a:spLocks noChangeArrowheads="1"/>
          </p:cNvSpPr>
          <p:nvPr/>
        </p:nvSpPr>
        <p:spPr bwMode="auto">
          <a:xfrm>
            <a:off x="6999557" y="4836773"/>
            <a:ext cx="4345516" cy="64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17375E"/>
                </a:solidFill>
              </a:rPr>
              <a:t>Há formações com salário inicial de R$ 4 mil </a:t>
            </a:r>
            <a:r>
              <a:rPr lang="pt-BR" sz="2000" dirty="0">
                <a:solidFill>
                  <a:srgbClr val="17375E"/>
                </a:solidFill>
              </a:rPr>
              <a:t>e até que </a:t>
            </a:r>
            <a:r>
              <a:rPr lang="pt-BR" sz="2000" dirty="0" smtClean="0">
                <a:solidFill>
                  <a:srgbClr val="17375E"/>
                </a:solidFill>
              </a:rPr>
              <a:t>ultrapassam </a:t>
            </a:r>
            <a:r>
              <a:rPr lang="pt-BR" sz="2000" dirty="0">
                <a:solidFill>
                  <a:srgbClr val="17375E"/>
                </a:solidFill>
              </a:rPr>
              <a:t>R$ 8 mil</a:t>
            </a:r>
          </a:p>
        </p:txBody>
      </p:sp>
      <p:sp>
        <p:nvSpPr>
          <p:cNvPr id="33" name="Retângulo 23"/>
          <p:cNvSpPr>
            <a:spLocks noChangeArrowheads="1"/>
          </p:cNvSpPr>
          <p:nvPr/>
        </p:nvSpPr>
        <p:spPr bwMode="auto">
          <a:xfrm>
            <a:off x="7991337" y="647702"/>
            <a:ext cx="3757688" cy="18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r"/>
            <a:r>
              <a:rPr lang="pt-BR" sz="6600" dirty="0">
                <a:solidFill>
                  <a:srgbClr val="002060"/>
                </a:solidFill>
                <a:latin typeface="Impact" charset="0"/>
              </a:rPr>
              <a:t>EDUCAÇÃO</a:t>
            </a:r>
          </a:p>
          <a:p>
            <a:pPr algn="r"/>
            <a:r>
              <a:rPr lang="pt-BR" sz="5000" dirty="0">
                <a:solidFill>
                  <a:srgbClr val="002060"/>
                </a:solidFill>
                <a:latin typeface="Impact" charset="0"/>
              </a:rPr>
              <a:t>PROFISSIONAL</a:t>
            </a:r>
            <a:endParaRPr lang="pt-BR" sz="5000" dirty="0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34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44489"/>
          <a:stretch>
            <a:fillRect/>
          </a:stretch>
        </p:blipFill>
        <p:spPr bwMode="auto">
          <a:xfrm>
            <a:off x="1" y="549277"/>
            <a:ext cx="67691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555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/>
          <p:cNvSpPr>
            <a:spLocks noChangeArrowheads="1"/>
          </p:cNvSpPr>
          <p:nvPr/>
        </p:nvSpPr>
        <p:spPr bwMode="auto">
          <a:xfrm>
            <a:off x="1597239" y="-182884"/>
            <a:ext cx="7200800" cy="144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3" rIns="91405" bIns="45703">
            <a:spAutoFit/>
          </a:bodyPr>
          <a:lstStyle/>
          <a:p>
            <a:r>
              <a:rPr lang="pt-BR" sz="8800" dirty="0" smtClean="0">
                <a:solidFill>
                  <a:srgbClr val="002060"/>
                </a:solidFill>
                <a:latin typeface="Impact" charset="0"/>
              </a:rPr>
              <a:t>SENAI </a:t>
            </a:r>
            <a:r>
              <a:rPr lang="pt-BR" sz="2800" dirty="0" smtClean="0">
                <a:solidFill>
                  <a:srgbClr val="002060"/>
                </a:solidFill>
                <a:latin typeface="Impact" charset="0"/>
              </a:rPr>
              <a:t>em 2013</a:t>
            </a:r>
            <a:endParaRPr lang="pt-BR" sz="2800" dirty="0">
              <a:solidFill>
                <a:srgbClr val="002060"/>
              </a:solidFill>
              <a:latin typeface="Impact" charset="0"/>
            </a:endParaRPr>
          </a:p>
        </p:txBody>
      </p:sp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6731781" y="2046534"/>
            <a:ext cx="5207000" cy="72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 marL="92041" algn="r">
              <a:lnSpc>
                <a:spcPct val="85000"/>
              </a:lnSpc>
            </a:pPr>
            <a:r>
              <a:rPr lang="pt-BR" sz="2400" dirty="0">
                <a:solidFill>
                  <a:srgbClr val="1D2256"/>
                </a:solidFill>
                <a:latin typeface="Arial Narrow" charset="0"/>
              </a:rPr>
              <a:t>Reconhecido pela </a:t>
            </a:r>
            <a:r>
              <a:rPr lang="pt-BR" sz="2400" b="1" dirty="0">
                <a:solidFill>
                  <a:srgbClr val="1D2256"/>
                </a:solidFill>
                <a:latin typeface="Arial Narrow" charset="0"/>
              </a:rPr>
              <a:t>OIT</a:t>
            </a:r>
            <a:r>
              <a:rPr lang="pt-BR" sz="2400" dirty="0">
                <a:solidFill>
                  <a:srgbClr val="1D2256"/>
                </a:solidFill>
                <a:latin typeface="Arial Narrow" charset="0"/>
              </a:rPr>
              <a:t> como modelo de </a:t>
            </a:r>
            <a:r>
              <a:rPr lang="pt-BR" sz="2400" b="1" dirty="0">
                <a:solidFill>
                  <a:srgbClr val="1D2256"/>
                </a:solidFill>
                <a:latin typeface="Arial Narrow" charset="0"/>
              </a:rPr>
              <a:t>educação profissional</a:t>
            </a:r>
            <a:r>
              <a:rPr lang="pt-BR" sz="2400" dirty="0">
                <a:solidFill>
                  <a:srgbClr val="1D2256"/>
                </a:solidFill>
                <a:latin typeface="Arial Narrow" charset="0"/>
              </a:rPr>
              <a:t> na América Latina</a:t>
            </a:r>
          </a:p>
        </p:txBody>
      </p:sp>
      <p:sp>
        <p:nvSpPr>
          <p:cNvPr id="16" name="Retângulo 3"/>
          <p:cNvSpPr>
            <a:spLocks noChangeArrowheads="1"/>
          </p:cNvSpPr>
          <p:nvPr/>
        </p:nvSpPr>
        <p:spPr bwMode="auto">
          <a:xfrm>
            <a:off x="1615404" y="1471702"/>
            <a:ext cx="2757415" cy="70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3000"/>
              </a:lnSpc>
            </a:pP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+ de </a:t>
            </a:r>
            <a:r>
              <a:rPr lang="pt-BR" sz="3000" dirty="0" smtClean="0">
                <a:solidFill>
                  <a:srgbClr val="1D2256"/>
                </a:solidFill>
                <a:latin typeface="Impact" charset="0"/>
              </a:rPr>
              <a:t>3,5 </a:t>
            </a: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milhões</a:t>
            </a:r>
            <a:r>
              <a:rPr lang="pt-BR" sz="3800" dirty="0">
                <a:solidFill>
                  <a:srgbClr val="1D2256"/>
                </a:solidFill>
                <a:latin typeface="Arial Narrow" charset="0"/>
              </a:rPr>
              <a:t/>
            </a:r>
            <a:br>
              <a:rPr lang="pt-BR" sz="3800" dirty="0">
                <a:solidFill>
                  <a:srgbClr val="1D2256"/>
                </a:solidFill>
                <a:latin typeface="Arial Narrow" charset="0"/>
              </a:rPr>
            </a:br>
            <a:r>
              <a:rPr lang="pt-BR" dirty="0">
                <a:solidFill>
                  <a:srgbClr val="1D2256"/>
                </a:solidFill>
                <a:latin typeface="Arial Narrow" charset="0"/>
              </a:rPr>
              <a:t>de </a:t>
            </a:r>
            <a:r>
              <a:rPr lang="pt-BR" b="1" dirty="0">
                <a:solidFill>
                  <a:srgbClr val="1D2256"/>
                </a:solidFill>
                <a:latin typeface="Arial Narrow" charset="0"/>
              </a:rPr>
              <a:t>estudantes novos</a:t>
            </a:r>
            <a:r>
              <a:rPr lang="pt-BR" dirty="0">
                <a:solidFill>
                  <a:srgbClr val="1D2256"/>
                </a:solidFill>
                <a:latin typeface="Arial Narrow" charset="0"/>
              </a:rPr>
              <a:t> por ano</a:t>
            </a:r>
          </a:p>
        </p:txBody>
      </p:sp>
      <p:sp>
        <p:nvSpPr>
          <p:cNvPr id="17" name="Retângulo 3"/>
          <p:cNvSpPr>
            <a:spLocks noChangeArrowheads="1"/>
          </p:cNvSpPr>
          <p:nvPr/>
        </p:nvSpPr>
        <p:spPr bwMode="auto">
          <a:xfrm>
            <a:off x="1615405" y="2255928"/>
            <a:ext cx="2951378" cy="72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solidFill>
                  <a:srgbClr val="1D2256"/>
                </a:solidFill>
                <a:latin typeface="Arial Narrow" charset="0"/>
              </a:rPr>
              <a:t>Entre os </a:t>
            </a:r>
            <a:r>
              <a:rPr lang="pt-BR" b="1" dirty="0">
                <a:solidFill>
                  <a:srgbClr val="1D2256"/>
                </a:solidFill>
                <a:latin typeface="Arial Narrow" charset="0"/>
              </a:rPr>
              <a:t>egressos</a:t>
            </a:r>
            <a:r>
              <a:rPr lang="pt-BR" dirty="0">
                <a:solidFill>
                  <a:srgbClr val="1D2256"/>
                </a:solidFill>
                <a:latin typeface="Arial Narrow" charset="0"/>
              </a:rPr>
              <a:t>,</a:t>
            </a:r>
            <a:br>
              <a:rPr lang="pt-BR" dirty="0">
                <a:solidFill>
                  <a:srgbClr val="1D2256"/>
                </a:solidFill>
                <a:latin typeface="Arial Narrow" charset="0"/>
              </a:rPr>
            </a:b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80%</a:t>
            </a:r>
            <a:r>
              <a:rPr lang="pt-BR" sz="3000" dirty="0">
                <a:solidFill>
                  <a:srgbClr val="1D2256"/>
                </a:solidFill>
                <a:latin typeface="Arial Narrow" charset="0"/>
              </a:rPr>
              <a:t> </a:t>
            </a: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empregados</a:t>
            </a:r>
          </a:p>
        </p:txBody>
      </p:sp>
      <p:sp>
        <p:nvSpPr>
          <p:cNvPr id="18" name="Retângulo 3"/>
          <p:cNvSpPr>
            <a:spLocks noChangeArrowheads="1"/>
          </p:cNvSpPr>
          <p:nvPr/>
        </p:nvSpPr>
        <p:spPr bwMode="auto">
          <a:xfrm>
            <a:off x="8496268" y="2996953"/>
            <a:ext cx="2114611" cy="98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solidFill>
                  <a:srgbClr val="1D2256"/>
                </a:solidFill>
                <a:latin typeface="Arial Narrow" charset="0"/>
              </a:rPr>
              <a:t>Desafio:</a:t>
            </a:r>
            <a:r>
              <a:rPr lang="pt-BR" sz="3200" dirty="0">
                <a:solidFill>
                  <a:srgbClr val="1D2256"/>
                </a:solidFill>
                <a:latin typeface="Impact" charset="0"/>
              </a:rPr>
              <a:t/>
            </a:r>
            <a:br>
              <a:rPr lang="pt-BR" sz="3200" dirty="0">
                <a:solidFill>
                  <a:srgbClr val="1D2256"/>
                </a:solidFill>
                <a:latin typeface="Impact" charset="0"/>
              </a:rPr>
            </a:br>
            <a:r>
              <a:rPr lang="pt-BR" sz="3200" dirty="0">
                <a:solidFill>
                  <a:srgbClr val="1D2256"/>
                </a:solidFill>
                <a:latin typeface="Impact" charset="0"/>
              </a:rPr>
              <a:t>4 milhões</a:t>
            </a:r>
            <a:br>
              <a:rPr lang="pt-BR" sz="3200" dirty="0">
                <a:solidFill>
                  <a:srgbClr val="1D2256"/>
                </a:solidFill>
                <a:latin typeface="Impact" charset="0"/>
              </a:rPr>
            </a:br>
            <a:r>
              <a:rPr lang="pt-BR" dirty="0">
                <a:solidFill>
                  <a:srgbClr val="1D2256"/>
                </a:solidFill>
                <a:latin typeface="Arial Narrow" charset="0"/>
              </a:rPr>
              <a:t>de matrículas em </a:t>
            </a:r>
            <a:r>
              <a:rPr lang="pt-BR" b="1" dirty="0">
                <a:solidFill>
                  <a:srgbClr val="1D2256"/>
                </a:solidFill>
                <a:latin typeface="Arial Narrow" charset="0"/>
              </a:rPr>
              <a:t>2014</a:t>
            </a:r>
          </a:p>
        </p:txBody>
      </p:sp>
      <p:cxnSp>
        <p:nvCxnSpPr>
          <p:cNvPr id="22" name="Conector reto 7"/>
          <p:cNvCxnSpPr>
            <a:cxnSpLocks noChangeShapeType="1"/>
          </p:cNvCxnSpPr>
          <p:nvPr/>
        </p:nvCxnSpPr>
        <p:spPr bwMode="auto">
          <a:xfrm>
            <a:off x="1695837" y="2923220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ector reto 7"/>
          <p:cNvCxnSpPr>
            <a:cxnSpLocks noChangeShapeType="1"/>
          </p:cNvCxnSpPr>
          <p:nvPr/>
        </p:nvCxnSpPr>
        <p:spPr bwMode="auto">
          <a:xfrm>
            <a:off x="1695837" y="2219412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6843340" y="5589240"/>
            <a:ext cx="5039783" cy="1079500"/>
          </a:xfrm>
          <a:prstGeom prst="rect">
            <a:avLst/>
          </a:prstGeom>
          <a:solidFill>
            <a:srgbClr val="B2D235"/>
          </a:solidFill>
          <a:ln>
            <a:noFill/>
          </a:ln>
          <a:effectLst>
            <a:outerShdw blurRad="63500" dist="107763" dir="2700000" algn="ctr" rotWithShape="0">
              <a:srgbClr val="B2D235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 anchor="ctr"/>
          <a:lstStyle/>
          <a:p>
            <a:pPr marL="92041">
              <a:lnSpc>
                <a:spcPct val="85000"/>
              </a:lnSpc>
              <a:spcBef>
                <a:spcPts val="800"/>
              </a:spcBef>
              <a:tabLst>
                <a:tab pos="92041" algn="l"/>
              </a:tabLst>
            </a:pPr>
            <a:r>
              <a:rPr lang="pt-BR" sz="2000" dirty="0">
                <a:solidFill>
                  <a:srgbClr val="1D2256"/>
                </a:solidFill>
                <a:latin typeface="Arial Narrow" charset="0"/>
              </a:rPr>
              <a:t>Mais de </a:t>
            </a:r>
            <a:r>
              <a:rPr lang="pt-BR" sz="2000" b="1" dirty="0" smtClean="0">
                <a:solidFill>
                  <a:srgbClr val="1D2256"/>
                </a:solidFill>
                <a:latin typeface="Arial Narrow" charset="0"/>
              </a:rPr>
              <a:t>58 </a:t>
            </a:r>
            <a:r>
              <a:rPr lang="pt-BR" sz="2000" b="1" dirty="0">
                <a:solidFill>
                  <a:srgbClr val="1D2256"/>
                </a:solidFill>
                <a:latin typeface="Arial Narrow" charset="0"/>
              </a:rPr>
              <a:t>milhões</a:t>
            </a:r>
            <a:r>
              <a:rPr lang="pt-BR" sz="2000" dirty="0">
                <a:solidFill>
                  <a:srgbClr val="1D2256"/>
                </a:solidFill>
                <a:latin typeface="Arial Narrow" charset="0"/>
              </a:rPr>
              <a:t> de trabalhadores qualificados em </a:t>
            </a:r>
            <a:r>
              <a:rPr lang="pt-BR" sz="2000" dirty="0" smtClean="0">
                <a:solidFill>
                  <a:srgbClr val="1D2256"/>
                </a:solidFill>
                <a:latin typeface="Arial Narrow" charset="0"/>
              </a:rPr>
              <a:t>71 anos</a:t>
            </a:r>
            <a:endParaRPr lang="pt-BR" sz="2000" dirty="0">
              <a:solidFill>
                <a:srgbClr val="1D2256"/>
              </a:solidFill>
              <a:latin typeface="Arial Narrow" charset="0"/>
            </a:endParaRPr>
          </a:p>
        </p:txBody>
      </p:sp>
      <p:sp>
        <p:nvSpPr>
          <p:cNvPr id="25" name="Retângulo 3"/>
          <p:cNvSpPr>
            <a:spLocks noChangeArrowheads="1"/>
          </p:cNvSpPr>
          <p:nvPr/>
        </p:nvSpPr>
        <p:spPr bwMode="auto">
          <a:xfrm>
            <a:off x="1662632" y="2983869"/>
            <a:ext cx="2502537" cy="48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 smtClean="0">
                <a:solidFill>
                  <a:srgbClr val="1D2256"/>
                </a:solidFill>
                <a:latin typeface="Arial Narrow" charset="0"/>
              </a:rPr>
              <a:t>Mais de </a:t>
            </a:r>
            <a:r>
              <a:rPr lang="pt-BR" sz="3000" dirty="0" smtClean="0">
                <a:solidFill>
                  <a:srgbClr val="1D2256"/>
                </a:solidFill>
                <a:latin typeface="Impact" charset="0"/>
              </a:rPr>
              <a:t>1.000 </a:t>
            </a:r>
            <a:r>
              <a:rPr lang="pt-BR" b="1" dirty="0" smtClean="0">
                <a:solidFill>
                  <a:srgbClr val="1D2256"/>
                </a:solidFill>
                <a:latin typeface="Arial Narrow" charset="0"/>
              </a:rPr>
              <a:t>escolas</a:t>
            </a:r>
            <a:endParaRPr lang="pt-BR" b="1" dirty="0">
              <a:solidFill>
                <a:srgbClr val="1D2256"/>
              </a:solidFill>
              <a:latin typeface="Arial Narrow" charset="0"/>
            </a:endParaRPr>
          </a:p>
        </p:txBody>
      </p:sp>
      <p:cxnSp>
        <p:nvCxnSpPr>
          <p:cNvPr id="27" name="Conector reto 7"/>
          <p:cNvCxnSpPr>
            <a:cxnSpLocks noChangeShapeType="1"/>
          </p:cNvCxnSpPr>
          <p:nvPr/>
        </p:nvCxnSpPr>
        <p:spPr bwMode="auto">
          <a:xfrm>
            <a:off x="1758642" y="3487925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tângulo 3"/>
          <p:cNvSpPr>
            <a:spLocks noChangeArrowheads="1"/>
          </p:cNvSpPr>
          <p:nvPr/>
        </p:nvSpPr>
        <p:spPr bwMode="auto">
          <a:xfrm>
            <a:off x="1662633" y="3586402"/>
            <a:ext cx="4416491" cy="197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 smtClean="0">
                <a:solidFill>
                  <a:srgbClr val="1D2256"/>
                </a:solidFill>
                <a:latin typeface="Impact" charset="0"/>
              </a:rPr>
              <a:t>3.000</a:t>
            </a:r>
            <a:r>
              <a:rPr lang="pt-BR" sz="2400" b="1" dirty="0" smtClean="0">
                <a:solidFill>
                  <a:srgbClr val="1D2256"/>
                </a:solidFill>
                <a:latin typeface="Arial Narrow" charset="0"/>
              </a:rPr>
              <a:t> </a:t>
            </a:r>
            <a:r>
              <a:rPr lang="pt-BR" dirty="0" smtClean="0">
                <a:latin typeface="Arial Narrow" charset="0"/>
              </a:rPr>
              <a:t>municípios atendidos</a:t>
            </a:r>
          </a:p>
          <a:p>
            <a:pPr>
              <a:lnSpc>
                <a:spcPct val="85000"/>
              </a:lnSpc>
            </a:pPr>
            <a:endParaRPr lang="pt-BR" sz="2400" dirty="0" smtClean="0">
              <a:solidFill>
                <a:srgbClr val="1D2256"/>
              </a:solidFill>
              <a:latin typeface="Impact" charset="0"/>
            </a:endParaRPr>
          </a:p>
          <a:p>
            <a:pPr>
              <a:lnSpc>
                <a:spcPct val="85000"/>
              </a:lnSpc>
            </a:pPr>
            <a:r>
              <a:rPr lang="pt-BR" sz="2400" dirty="0" smtClean="0">
                <a:solidFill>
                  <a:srgbClr val="1D2256"/>
                </a:solidFill>
                <a:latin typeface="Impact" charset="0"/>
              </a:rPr>
              <a:t>208</a:t>
            </a:r>
            <a:r>
              <a:rPr lang="pt-BR" dirty="0" smtClean="0">
                <a:latin typeface="Arial Narrow" charset="0"/>
              </a:rPr>
              <a:t> laboratórios</a:t>
            </a:r>
          </a:p>
          <a:p>
            <a:pPr>
              <a:lnSpc>
                <a:spcPct val="85000"/>
              </a:lnSpc>
            </a:pPr>
            <a:endParaRPr lang="pt-BR" dirty="0" smtClean="0">
              <a:latin typeface="Arial Narrow" charset="0"/>
            </a:endParaRPr>
          </a:p>
          <a:p>
            <a:pPr>
              <a:lnSpc>
                <a:spcPct val="85000"/>
              </a:lnSpc>
            </a:pPr>
            <a:endParaRPr lang="pt-BR" dirty="0" smtClean="0">
              <a:latin typeface="Arial Narrow" charset="0"/>
            </a:endParaRPr>
          </a:p>
          <a:p>
            <a:pPr>
              <a:lnSpc>
                <a:spcPct val="85000"/>
              </a:lnSpc>
            </a:pPr>
            <a:endParaRPr lang="pt-BR" dirty="0" smtClean="0">
              <a:latin typeface="Arial Narrow" charset="0"/>
            </a:endParaRPr>
          </a:p>
          <a:p>
            <a:pPr>
              <a:lnSpc>
                <a:spcPct val="85000"/>
              </a:lnSpc>
            </a:pPr>
            <a:endParaRPr lang="pt-BR" dirty="0">
              <a:latin typeface="Arial Narrow" charset="0"/>
            </a:endParaRPr>
          </a:p>
        </p:txBody>
      </p:sp>
      <p:cxnSp>
        <p:nvCxnSpPr>
          <p:cNvPr id="29" name="Conector reto 7"/>
          <p:cNvCxnSpPr>
            <a:cxnSpLocks noChangeShapeType="1"/>
          </p:cNvCxnSpPr>
          <p:nvPr/>
        </p:nvCxnSpPr>
        <p:spPr bwMode="auto">
          <a:xfrm>
            <a:off x="1758642" y="3991981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Conector reto 7"/>
          <p:cNvCxnSpPr>
            <a:cxnSpLocks noChangeShapeType="1"/>
          </p:cNvCxnSpPr>
          <p:nvPr/>
        </p:nvCxnSpPr>
        <p:spPr bwMode="auto">
          <a:xfrm>
            <a:off x="1758642" y="4568045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3878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8"/>
          <p:cNvSpPr txBox="1">
            <a:spLocks noChangeArrowheads="1"/>
          </p:cNvSpPr>
          <p:nvPr/>
        </p:nvSpPr>
        <p:spPr bwMode="auto">
          <a:xfrm>
            <a:off x="1617784" y="1"/>
            <a:ext cx="10574215" cy="121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7" tIns="51949" rIns="103897" bIns="51949">
            <a:sp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</a:rPr>
              <a:t>O PROGRAMA NACIONAL DE ACESSO AO ENSINO TÉCNICO E EMPREGO – PRONATEC</a:t>
            </a:r>
            <a:r>
              <a:rPr lang="pt-BR" sz="3600" dirty="0" smtClean="0">
                <a:solidFill>
                  <a:schemeClr val="tx2"/>
                </a:solidFill>
              </a:rPr>
              <a:t> </a:t>
            </a:r>
            <a:endParaRPr lang="pt-BR" sz="3600" b="1" dirty="0">
              <a:solidFill>
                <a:schemeClr val="tx2"/>
              </a:solidFill>
            </a:endParaRPr>
          </a:p>
        </p:txBody>
      </p:sp>
      <p:grpSp>
        <p:nvGrpSpPr>
          <p:cNvPr id="2" name="Grupo 4"/>
          <p:cNvGrpSpPr>
            <a:grpSpLocks/>
          </p:cNvGrpSpPr>
          <p:nvPr/>
        </p:nvGrpSpPr>
        <p:grpSpPr bwMode="auto">
          <a:xfrm>
            <a:off x="689317" y="3642784"/>
            <a:ext cx="3905773" cy="3215216"/>
            <a:chOff x="0" y="-15864"/>
            <a:chExt cx="5667383" cy="6873864"/>
          </a:xfrm>
        </p:grpSpPr>
        <p:sp>
          <p:nvSpPr>
            <p:cNvPr id="22533" name="CaixaDeTexto 4"/>
            <p:cNvSpPr txBox="1">
              <a:spLocks noChangeArrowheads="1"/>
            </p:cNvSpPr>
            <p:nvPr/>
          </p:nvSpPr>
          <p:spPr bwMode="auto">
            <a:xfrm>
              <a:off x="5376944" y="46039"/>
              <a:ext cx="290439" cy="1546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endParaRPr lang="pt-BR" sz="4100" b="1" dirty="0">
                <a:latin typeface="Century Gothic" pitchFamily="34" charset="0"/>
                <a:cs typeface="Tahoma" pitchFamily="34" charset="0"/>
              </a:endParaRPr>
            </a:p>
          </p:txBody>
        </p:sp>
        <p:pic>
          <p:nvPicPr>
            <p:cNvPr id="22534" name="Picture 3" descr="H:\Criacao\Clientes\CNI\10131 Ciência sem Fronteira\PNG\s15_vitu_1.png"/>
            <p:cNvPicPr>
              <a:picLocks noChangeAspect="1" noChangeArrowheads="1"/>
            </p:cNvPicPr>
            <p:nvPr/>
          </p:nvPicPr>
          <p:blipFill>
            <a:blip r:embed="rId2"/>
            <a:srcRect t="48950" r="84650"/>
            <a:stretch>
              <a:fillRect/>
            </a:stretch>
          </p:blipFill>
          <p:spPr bwMode="auto">
            <a:xfrm>
              <a:off x="0" y="3357563"/>
              <a:ext cx="1403350" cy="350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3" descr="H:\Criacao\Clientes\CNI\10131 Ciência sem Fronteira\PNG\s15_vitu_1.png"/>
            <p:cNvPicPr>
              <a:picLocks noChangeAspect="1" noChangeArrowheads="1"/>
            </p:cNvPicPr>
            <p:nvPr/>
          </p:nvPicPr>
          <p:blipFill>
            <a:blip r:embed="rId3"/>
            <a:srcRect l="31100" t="62601" r="36613"/>
            <a:stretch>
              <a:fillRect/>
            </a:stretch>
          </p:blipFill>
          <p:spPr bwMode="auto">
            <a:xfrm>
              <a:off x="2843213" y="4792663"/>
              <a:ext cx="2376487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4" descr="H:\Criacao\Clientes\CNI\10131 Ciência sem Fronteira\PNG\s15_vitu_2.png"/>
            <p:cNvPicPr>
              <a:picLocks noChangeAspect="1" noChangeArrowheads="1"/>
            </p:cNvPicPr>
            <p:nvPr/>
          </p:nvPicPr>
          <p:blipFill>
            <a:blip r:embed="rId4"/>
            <a:srcRect t="81499" r="56300"/>
            <a:stretch>
              <a:fillRect/>
            </a:stretch>
          </p:blipFill>
          <p:spPr bwMode="auto">
            <a:xfrm>
              <a:off x="0" y="5589588"/>
              <a:ext cx="3995738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5" descr="H:\Criacao\Clientes\CNI\10131 Ciência sem Fronteira\PNG\s15_vitu_3.png"/>
            <p:cNvPicPr>
              <a:picLocks noChangeAspect="1" noChangeArrowheads="1"/>
            </p:cNvPicPr>
            <p:nvPr/>
          </p:nvPicPr>
          <p:blipFill>
            <a:blip r:embed="rId5"/>
            <a:srcRect l="5139" t="51852" r="55972"/>
            <a:stretch>
              <a:fillRect/>
            </a:stretch>
          </p:blipFill>
          <p:spPr bwMode="auto">
            <a:xfrm>
              <a:off x="258763" y="3671888"/>
              <a:ext cx="3305175" cy="307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o 11"/>
            <p:cNvGrpSpPr>
              <a:grpSpLocks/>
            </p:cNvGrpSpPr>
            <p:nvPr/>
          </p:nvGrpSpPr>
          <p:grpSpPr bwMode="auto">
            <a:xfrm>
              <a:off x="406400" y="-15864"/>
              <a:ext cx="3086100" cy="5016500"/>
              <a:chOff x="406400" y="0"/>
              <a:chExt cx="3670300" cy="5016500"/>
            </a:xfrm>
          </p:grpSpPr>
          <p:pic>
            <p:nvPicPr>
              <p:cNvPr id="22539" name="Picture 4" descr="H:\Criacao\Clientes\CNI\10131 Ciência sem Fronteira\PNG\s15_vitu_2.png"/>
              <p:cNvPicPr>
                <a:picLocks noChangeAspect="1" noChangeArrowheads="1"/>
              </p:cNvPicPr>
              <p:nvPr/>
            </p:nvPicPr>
            <p:blipFill>
              <a:blip r:embed="rId6"/>
              <a:srcRect l="4443" t="20599" r="55417" b="26852"/>
              <a:stretch>
                <a:fillRect/>
              </a:stretch>
            </p:blipFill>
            <p:spPr bwMode="auto">
              <a:xfrm>
                <a:off x="406400" y="1412776"/>
                <a:ext cx="3670300" cy="3603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0" name="Picture 6" descr="H:\Criacao\Clientes\CNI\10131 Ciência sem Fronteira\PNG\s15_vitu_4.png"/>
              <p:cNvPicPr>
                <a:picLocks noChangeAspect="1" noChangeArrowheads="1"/>
              </p:cNvPicPr>
              <p:nvPr/>
            </p:nvPicPr>
            <p:blipFill>
              <a:blip r:embed="rId7"/>
              <a:srcRect l="9050" r="70474" b="27950"/>
              <a:stretch>
                <a:fillRect/>
              </a:stretch>
            </p:blipFill>
            <p:spPr bwMode="auto">
              <a:xfrm>
                <a:off x="827584" y="0"/>
                <a:ext cx="1872208" cy="4941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1" name="Picture 7" descr="H:\Criacao\Clientes\CNI\10131 Ciência sem Fronteira\PNG\s15_vitu_5.png"/>
              <p:cNvPicPr>
                <a:picLocks noChangeAspect="1" noChangeArrowheads="1"/>
              </p:cNvPicPr>
              <p:nvPr/>
            </p:nvPicPr>
            <p:blipFill>
              <a:blip r:embed="rId8"/>
              <a:srcRect l="20074" r="61813" b="30051"/>
              <a:stretch>
                <a:fillRect/>
              </a:stretch>
            </p:blipFill>
            <p:spPr bwMode="auto">
              <a:xfrm>
                <a:off x="1835696" y="0"/>
                <a:ext cx="1656184" cy="4797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1739900" y="1094317"/>
            <a:ext cx="9982200" cy="26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02023" indent="-202023">
              <a:lnSpc>
                <a:spcPct val="150000"/>
              </a:lnSpc>
              <a:defRPr/>
            </a:pPr>
            <a:r>
              <a:rPr lang="pt-BR" sz="3200" b="1" dirty="0">
                <a:latin typeface="+mn-lt"/>
                <a:cs typeface="Tahoma" pitchFamily="34" charset="0"/>
              </a:rPr>
              <a:t>Objetivos:</a:t>
            </a:r>
          </a:p>
          <a:p>
            <a:pPr marL="1524193" indent="-295819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t-BR" sz="2700" dirty="0">
                <a:latin typeface="+mn-lt"/>
                <a:cs typeface="Tahoma" pitchFamily="34" charset="0"/>
              </a:rPr>
              <a:t>Democratização do acesso à educação profissional</a:t>
            </a:r>
          </a:p>
          <a:p>
            <a:pPr marL="1524193" indent="-295819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t-BR" sz="2700" dirty="0">
                <a:latin typeface="+mn-lt"/>
                <a:cs typeface="Tahoma" pitchFamily="34" charset="0"/>
              </a:rPr>
              <a:t> Melhoria da qualidade dos nossos profissionais </a:t>
            </a:r>
          </a:p>
          <a:p>
            <a:pPr marL="1524193" indent="-295819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t-BR" sz="2700" dirty="0">
                <a:latin typeface="+mn-lt"/>
                <a:cs typeface="Tahoma" pitchFamily="34" charset="0"/>
              </a:rPr>
              <a:t> Incentivo ao emprego e ao crescimento econômico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72437" y="0"/>
            <a:ext cx="10130118" cy="1519311"/>
          </a:xfrm>
        </p:spPr>
        <p:txBody>
          <a:bodyPr/>
          <a:lstStyle/>
          <a:p>
            <a:pPr marL="342900" indent="-342900"/>
            <a:r>
              <a:rPr lang="pt-BR" dirty="0" smtClean="0">
                <a:latin typeface="+mn-lt"/>
                <a:cs typeface="Arial" panose="020B0604020202020204" pitchFamily="34" charset="0"/>
              </a:rPr>
              <a:t>   PRONATEC</a:t>
            </a:r>
            <a:br>
              <a:rPr lang="pt-BR" dirty="0" smtClean="0">
                <a:latin typeface="+mn-lt"/>
                <a:cs typeface="Arial" panose="020B0604020202020204" pitchFamily="34" charset="0"/>
              </a:rPr>
            </a:br>
            <a:r>
              <a:rPr lang="pt-BR" dirty="0" smtClean="0">
                <a:latin typeface="+mn-lt"/>
                <a:cs typeface="Arial" panose="020B0604020202020204" pitchFamily="34" charset="0"/>
              </a:rPr>
              <a:t>Programa </a:t>
            </a:r>
            <a:r>
              <a:rPr lang="pt-BR" dirty="0">
                <a:latin typeface="+mn-lt"/>
                <a:cs typeface="Arial" panose="020B0604020202020204" pitchFamily="34" charset="0"/>
              </a:rPr>
              <a:t>Nacional de Acesso ao Ensino Técnico e Emprego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921" y="823219"/>
            <a:ext cx="9245002" cy="2282701"/>
          </a:xfrm>
          <a:prstGeom prst="rect">
            <a:avLst/>
          </a:prstGeom>
        </p:spPr>
        <p:txBody>
          <a:bodyPr/>
          <a:lstStyle/>
          <a:p>
            <a:pPr marL="342900" indent="-342900"/>
            <a:endParaRPr lang="pt-BR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Participação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SENAI</a:t>
            </a:r>
          </a:p>
          <a:p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15</a:t>
            </a:fld>
            <a:r>
              <a:rPr lang="en-GB" smtClean="0"/>
              <a:t> </a:t>
            </a:r>
            <a:endParaRPr lang="en-GB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829410592"/>
              </p:ext>
            </p:extLst>
          </p:nvPr>
        </p:nvGraphicFramePr>
        <p:xfrm>
          <a:off x="2587075" y="2227033"/>
          <a:ext cx="8695766" cy="2922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66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1"/>
          <p:cNvSpPr txBox="1">
            <a:spLocks noChangeArrowheads="1"/>
          </p:cNvSpPr>
          <p:nvPr/>
        </p:nvSpPr>
        <p:spPr bwMode="auto">
          <a:xfrm>
            <a:off x="1686560" y="1362075"/>
            <a:ext cx="1024284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dirty="0"/>
              <a:t> Primeira Olimpíada com a totalidade das </a:t>
            </a:r>
            <a:r>
              <a:rPr lang="pt-BR" sz="2400" b="1" dirty="0">
                <a:solidFill>
                  <a:schemeClr val="tx2"/>
                </a:solidFill>
              </a:rPr>
              <a:t>46 ocupações do WorldSkills</a:t>
            </a:r>
          </a:p>
          <a:p>
            <a:pPr>
              <a:buFont typeface="Wingdings" pitchFamily="2" charset="2"/>
              <a:buChar char="§"/>
            </a:pPr>
            <a:endParaRPr lang="pt-BR" sz="2000" dirty="0"/>
          </a:p>
          <a:p>
            <a:pPr>
              <a:buFont typeface="Wingdings" pitchFamily="2" charset="2"/>
              <a:buChar char="§"/>
            </a:pPr>
            <a:r>
              <a:rPr lang="pt-BR" sz="2000" dirty="0"/>
              <a:t> </a:t>
            </a:r>
            <a:r>
              <a:rPr lang="pt-BR" sz="2400" b="1" dirty="0">
                <a:solidFill>
                  <a:schemeClr val="tx2"/>
                </a:solidFill>
              </a:rPr>
              <a:t>Ampliação da participação do SENAC </a:t>
            </a:r>
            <a:r>
              <a:rPr lang="pt-BR" sz="2000" dirty="0"/>
              <a:t>de 04 para 06 ocupações </a:t>
            </a:r>
          </a:p>
          <a:p>
            <a:pPr>
              <a:buFont typeface="Wingdings" pitchFamily="2" charset="2"/>
              <a:buChar char="§"/>
            </a:pPr>
            <a:endParaRPr lang="pt-BR" sz="2000" dirty="0"/>
          </a:p>
          <a:p>
            <a:pPr>
              <a:buFont typeface="Wingdings" pitchFamily="2" charset="2"/>
              <a:buChar char="§"/>
            </a:pPr>
            <a:r>
              <a:rPr lang="pt-BR" sz="2000" dirty="0"/>
              <a:t> </a:t>
            </a:r>
            <a:r>
              <a:rPr lang="pt-BR" sz="2400" b="1" dirty="0">
                <a:solidFill>
                  <a:schemeClr val="tx2"/>
                </a:solidFill>
              </a:rPr>
              <a:t>Participação do Governo Federal</a:t>
            </a:r>
            <a:r>
              <a:rPr lang="pt-BR" sz="2000" dirty="0"/>
              <a:t>, por meio dos </a:t>
            </a:r>
            <a:r>
              <a:rPr lang="pt-BR" sz="2400" b="1" dirty="0">
                <a:solidFill>
                  <a:schemeClr val="tx2"/>
                </a:solidFill>
              </a:rPr>
              <a:t>Institutos Federais de Educação</a:t>
            </a:r>
            <a:r>
              <a:rPr lang="pt-BR" sz="2000" dirty="0"/>
              <a:t>, em duas ocupações demonstrativas da área da </a:t>
            </a:r>
            <a:r>
              <a:rPr lang="pt-BR" sz="2400" b="1" dirty="0">
                <a:solidFill>
                  <a:schemeClr val="tx2"/>
                </a:solidFill>
              </a:rPr>
              <a:t>agricultura</a:t>
            </a:r>
            <a:r>
              <a:rPr lang="pt-BR" sz="2000" dirty="0"/>
              <a:t> (possivelmente em inseminação artificial e agricultura de precisão)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1617785" y="-26988"/>
            <a:ext cx="10574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OLIMPÍADA DO CONHECIMENTO 2014 – </a:t>
            </a:r>
            <a:r>
              <a:rPr lang="en-US" sz="3600" b="1" dirty="0" err="1">
                <a:solidFill>
                  <a:schemeClr val="tx2"/>
                </a:solidFill>
              </a:rPr>
              <a:t>preparação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para</a:t>
            </a:r>
            <a:r>
              <a:rPr lang="en-US" sz="3600" b="1" dirty="0">
                <a:solidFill>
                  <a:schemeClr val="tx2"/>
                </a:solidFill>
              </a:rPr>
              <a:t> a </a:t>
            </a:r>
            <a:r>
              <a:rPr lang="en-US" sz="3600" b="1" dirty="0" err="1">
                <a:solidFill>
                  <a:schemeClr val="tx2"/>
                </a:solidFill>
              </a:rPr>
              <a:t>competição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internacional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6628" name="AutoShape 2" descr="data:image/jpeg;base64,/9j/4AAQSkZJRgABAQAAAQABAAD/2wCEAAkGBhAQDxUUEhQUFRAVFRcXFhQVGBgXFBQVFxYXFxQWFhQXGycfFxojGRYUHy8gIycpLSwsFR4xNTAqNSYrLSkBCQoKDgwOGg8PGiwlHyUpKSwwLCksLDQsLCwsLCwsNSw1LC8sLCwsLCwwLCksLCosLCwpLCwpNCwsLC8sMSwsKf/AABEIAHoBnAMBIgACEQEDEQH/xAAbAAABBQEBAAAAAAAAAAAAAAAGAgMEBQcAAf/EAE4QAAIBAgMDBgUSBAQGAgMAAAECAwARBBIhBQYxBxMiQVFxMlJhgZEUFRcjJEJUcoKSk6GxssHR0tNTYnOzJTOi4TQ1Q3TC8BaDNkRj/8QAGwEAAgMBAQEAAAAAAAAAAAAAAAUBAwQGAgf/xAA7EQABAwIDBAUKBgEFAAAAAAABAAIDBBEFElETITFBImFxsfAUFTJSgZGhwdHhIyQzNHLxUzVCYnOC/9oADAMBAAIRAxEAPwA+39xMsmJwOCWV4YcXJLz0kZyyFIo84iVx4Ocm1xrpUPdxcJgtqHDRQ7QiaVJAvPSF8LKIiC0qB5WbNqovYaNwF6K94N3MPjohHOpIDB0ZWKSRuvgujrqrDtqDsbceDDzidpcTiMQqlEkxMzSmNW8JUGii9hc2vUIRFXV1dQhZ5hNlrtfH471XJKYsLMsEWGSV4kUZAxmcRsCzMSbEnQA+afuFiJY8TjsE0rzw4SSLmZJDmkCyx5zEznwshFrnXXuFWO2txcPiZ+fWTEYfEFQry4aUxNIo4CSwIa3UbX8ugqw3f3dw+Bi5uBSAWLuzEs8jt4Tu7asx7aEKzpueEOjK2qsCpHDQix1HDSnK6hCyb15xEezpNl52O0BihgY3JOcwy3kTEE8bDD5terKK1LA4RYYkjW+VFVBc3NlAAuTxOnGqx90cKdorjyp9UrEYwb9G2vSy28LKSt78DarqhC6gHlbJy4Fcsrq+NVWihcpJKpikuisGWxPeKPqpt5d1osesYkeVDFIJUeF+bdXCsoIaxI0Y8KEKr3F2ZFGZWTCYzDMQoPqqZpc41PQBmcC3Xw4ii2qbYW7IwjMwxGLmzAC2ImaVVsb3UHgfLVzQhcawHC4rDnBtb1x9dZJ548PJG86xNNzziFVdnERsALjyHrrfqHTuJhDgWwZDmEu0gJb2xJGkMudHA6LBibH7aEK52aJRDHzxBmyJzhHAvlGcjyZr1JpuCLKirctYAZmtmawtc2AFz3U5QhAfKtHO4wEeHlaGZ8aqrIL6NzUpXMB4S5gLg+g1XbO3rfGbV2ckgMWKhGNjxWHubLIIoyrWvZkYXZTroT2UebW2FFiXgaTNfDzCZMpt0wrKM2mosx0pifdTDPj48blIxMaMgZTYOrAjpi3SsCbHy91CFcV1dXUIWfPs8bV2tjIcVJL6mwYhWPDxyPErmWPO00hjIZtdBrYWqXuW8mH2hjcCJZJsNAsMkRkYu8POhs0Jc6kaArfgKtdu7k4fFzCfPPBiQuTnsNIYpGTjkYi4Yd4qXu9uzh8DGywhiztnkkkYvLK599JI2rH6qEK2rq6uoQurq6uoQh3lEkZdkYwqSGGHkIINiDlOoI4ULbj7Nw5ngYYHaUUgTNz88rmAtk1OUzsDmubXXr6qPts7KjxeHlgkvzcqMjZTZsrCxsbaGpGGw4jRUXwVUKL8bKLC/ooQna6urqELJNr4ZZttY8SYXG4pU9S5RhpmjWLNAC2Yc8g6Vh2+CfPpewMIkWFiVEkjUICI5WLyJm6RV3LMSwJI4nhVPtHcCGbEy4hcRjIZJsnOcxOYlbm1CJcKNbAdfaavtl4DmIVjzySZQRnlcvI1yT0nOp427gKEKVQdyrk+tbAFlvPhlJVips2IjDAMpBGhNGNVm8e78WPw5glLhCyNeNsrgowdSGsbagUIQdtTZY2Ri8E+Elm5vEYpcPLhpJXmR1kDXlUSMSrIQDcHr9OiUObI3Ew2HnE7NPiMQoISXEyvM0YOjBM2i37QL0R0IXVl2+sQk24EeDF4mMYBGEWGlaIq3qiQZ2tKgItpxPEVqNDm29yIcViRiOexUMwiEWbDzGK6BmexsLnpMfQKEKTujgkiwihIZoASzGKdzJKpvbpMXfiACAG4GrqoGxdkDCxc2JZ5ukWzzyGWTW2mY9WnDy1PoQhvlHlZdj4xlJVhh3IINiDbiCOFAOxHiONwSbOGPjxIZJMUJ2mELYS1pWZJ2Oa7WClRx81artrZMeLw0kEmbm5UKNlNmseNjbQ1Exm6sEkmGk6ay4X/AC5ENmyZcrRvp0kYAXHotQhXFdXV1CEB8qm3IlSDBvOMOMVJ7bMWymPDx9OQhupmIVB23NTuTDeL1Zs9Q0iyTYdmgkdTmEhj0SQHrDpla/aTV0N3IPVb4pgXmeNYunYqkaktZFtpdjc8a7Bbuww4qXER5ledUWRQRzbGO4R8ttGsSL34UIVpXGurqEIP5KZmfZilmLHn8SLsSTYYiQDU+SjCg/B8mcMP+VitoRpnL82mJZY7s2dugBaxJN++jChCzLaPKliBM4ijiEYYhc4YsQDa5swAvbhUf2UsZ4kHzX/XQdiT7Y/x2+8aQDS8yP1Sd00l+KNRyo4zxIPmv+uvRyoYzxIPmv8AroMBpQNedo/VeDPJ6yMvZPxniQfNf9de+ydjPEg+a/66Dga9BqNq/VVmol9ZGicqGK644T3Bx/5GrHB8poY2kQJ5bFl9IN/qrPAa9qp5e8ekR2Fe2VszDxv2jwVsEW32cBlyFTwIuQfPeom2t7JMPA0mVSRYAa6kmwvrw1rPNibabDvxJiJ6S/8AkPKProj3ycHBMRqCyEHyZhSV8tXDUMY6QlpI7+C6CGpinp3vaLOAP9qD7KuN8SD5r/uV6OVTG+JB81/10Eg0oGui2j9UkMsmqNRypYzxIPmv+uvfZRxniQfNf9dBYNKBrztH6rwZpNUZjlQxniQfNf8AXTicqOK644T3Bx/5GgoGlA1BkfqvPlEo/wBy0LDcqN/Diy+VekPRcGrzBb2CYXjZG7RY3HeCbisiBpyGdkYMpKsOBGhrHMyZw/DkcD23C1Q4i5h/EaHD3FbF69Sdi+g/nXevUnYvoP50Kbu7wc+Mj2EoHmcdo8vaP/Rd1zk1bWwvLHvN10sOxmYHsG5WHr1J2L6D+dd69Sdi+g/nVfXVV5zq/wDIVdsY9ErbG9z4eEuQpOgUa6seA49581CfspYzxIPmv+uoG/G0s8wiB0jFz8dvyW3pNDYNdPQSTmEOkcSTv9i5qvntKWx7gN3tRp7KOM8SD5r/AK699lDGeJB81/10Jx4OQrmCkr2/l202DW3bOPArE+SdtiSRdaju9vtJiVOZUEi2uADYg8CLnyGrf16k7F9B/Osq3d2hzOIUk9Fui3cevzGx81aLXOYjVVUEvRebHgugw17J4ukN43FWHr1J2L6D+dd69Sdi+g/nVfXUu851f+QplsY9FYevUnYvoP51U7W5QEw+hytJ4ii5Heb2X7aHN7t5jD7TEbSEdJhxQHgB/MfqHfoDZqeUIq5WiSWQ25DVKKypjjOSNovqjqblXxRPQjhVexgzH0hh9lIHKnjfEg+a/wCugkGlA06D3DddJjNJqjX2UsZ4kHzX/XXvso4zxIPmv+ugsGlA1G0fqvBmk1R5heVOb/qRIfKlx9TE/bV/s/fdJ9EZM3isCG9F9fNesmBpQas0zZH+jIWnxyV8Nc+M9IBw6/qtn9epOxfQfzoZ3g5RJ4JebjSMkAFiwY6kXAADDqtVfultWeUlX6SKPDPhA9S399/tVDvefdj9yfcFLaOapFSYpXk2F+PYmdVM11MJYha5t3q79lHGeJB81/1177KOM8SD5r/roLzV7ene0fqku2k9ZaRu9ygT4iQxyJGDlJBUMOFrggse2mtv8o2IgmMcaR9EC5YMbkgGwAYdRFDW5h91j4jfhUTe0+7ZPkf21pe2eXywszG2W9uu9kw2jvIw7nmtfqtdXw5UsZ4kHzX/AF0r2UMZ4kHzX/XQUGpYamG0fql5mk9ZaTu7v9PiHKOkYOXMCoa2hAIILHtoh9epOxfQfzrNdyj7qP8ATb7Vo6rm8RrqiKbKx5AsF0WGgSwXeLm5Vh69Sdi+g/nXevUnYvoP51X11LvOdX/kKY7GPRWHr1J2L6D+dTsHtEOt2Fje2nCqGp2A8E9/4Ct9BiVSZbOdcW5qqWFmXcFieKPtj/Hb7xpANdij7Y/x2+8aSDXSlckQnQaeigdhdVYjtAJH1VGBo/3FPuU/1G+6lYqyoNPHnAvvV1LTCeTITZBowkniP81vypJBBsQQew6GtWqv29hI5MPJnA6KMwPWpAuCDSqPGMzg1zOPX9lvlwezS5r+HUs5Br0GkA0oGny54hLoj2nKW2OpPUVHzZLD6gKGr0Ubcwxj2SFPH2snyFnzEfXS+sIzxDnnCZYc0/inlkPjvQQDSgaaBpQNNbKohOg0oGmga0bZm7uFaCNmiUsY0JOupKgk8axVdWymALgTfRXU9I6oJDSN2qAAaUDWjHdjCfwV/wBX51Sbw7ppHG0kNxlF2Qm4y9ZBOotxrJFisMjg3eL6q6XC5o2l2420QsDXoNNg0oGmiUkKRhcS0bq6+EpuPy/CtNw04kRXHBgCPOL1lgNaFus98JH5Mw9DNakWMxjI1/O9vHuTvBZCHuj5Wv7v7VrTONxaxRtI3gqpJ8turz8PPTpIHHhQ9vDiFnQRgnJmBYj31uCg9l7HzUigi2jwDw5rpSx7gcg3oIAknkY2LOxLN2Ak349Qq7wGw1XV+k3Z70ebrqbDEqLZQFUf+3NCm1d43lYrGSsXC40ZvKT1DyV2MDJa12SLotHE+O5YRRQUI2k/Sd8PHWfcjMMOFxfsqJjNjpJqOi/aOB7xQKlXGy9sSREalk61P4HqNbH4FLGM0L7nS1r/ABPxQ/EYZ+hOzo+/6fBPYvAvEekNOojgfPR9u7tDnsOpPhL0W7x1+cWPnqridZEB0KMOvrHlFPbGhXDu2UkRuBdeNmHAjzE/VXN1r9tHleLOaf7HjRRDhxppc8Juw8ufUev7ogpvFTiONnPBVLHuAufspauCLjUVWb0EjBT2/hn/AHpHEzNI1p5kBbJHZWk6BZhiMS0js7asxLHvOtIBpoNSga+ggACwXHnfvKdBqRhsJJIbRozkccqk277cKiA0Y7p7zwQw81J0CGJz2urXN9bag9XcBWaqkkijzRtzHRWQRMkfle6wQ/JsydNWikA8qNb02qODWrYbaMMn+XIjfFYE+ga0nGbKhm/zI1bykdLzMNRSZuMFptIy3jQpg7CQ4XjestBqRgsK8sioguzGw7PKT5AKI9qbjEdLDtf+Rz9jfn6atd2d3/UylnsZm421Cr4oP1nzdlapcThEWdhueQWSPDZTLkeLDVWWzNnrBEEXq4nrY9ZNAe+B92v3J9xa0as23yPu1+5PuLS3CHF9S5zuJB7wmmJsDYGtbwBHcVUZq9vTeavb11FlzlkRblH3WPiP+FRd7j7tl+R/bWpG5B92D4j/AIVE3wPu6X5H9taWt/fn+HzTG35Mfz+SqwaWGpgNSwaZ2S4hE25B91H+m32rR5QBuKfdR/pt9q0f1yOL/uPYF02F/oe0rq6urqUpmuqdgPBPf+AqDU7AeCe/8BW/D/1h2FVS+isOxR9sf47feNIBrsUfbX+O33jSAa7crkSE6DVvsreabDJkjyZSxbpAk3IA7R2CqUGlA1VJEyQZXi4UNe6M5mmxRN/85xX/APP5p/VUPH7xYicZXboeKosD39Z89VANKBqhtJCw3awX7F6fUTPFi427U8DSgaZBqZs7aTwPmTLf+ZQ3oJ1HmIq51wOiN6yhoJ6XBEO7m7LMwkmFkGqoeLHqJHUPJ11Zb9f8C/xk++K7Y+9scxCyDm5Dw16DHsB6j5D6a837PuF/jR/fFcw58zq1m2Ft4sOXFdNCyFtK7Ym+43PPgs1BpQNNA0oNXXJGQnQa1rY59zQ/0k+4KyIGrKLeHFKoVZpAoAAAOgA0ApZiFG6qa0NIFtVro6htO4ki91q9VO820UiwzgkZnUqq9ZLC17dgvegH/wCR4v8AjyfOqHLiGc3ZizHrYkn0ml0GDOa8Oe4WGi1zYoHMLWN3nVKBpQNNA0oGugSAhOg0e7HxIgwURIJLAkdnSYkXPVoRQVsrANPKsa9Z1PiqPCPo/CtPWFQoWwygAW6rDQCkOLzNAbGd++5TvBorPdKRu4IYxe0HlPSOnijh/vTIp/eURYUK9zZ2tlGpGlyR5Bp6RUTD4hXXMpBHaP8A3Q1VGAYw5o3LsYpo3HK07xy5r3FY2GFC86NJCNGjU5S2bogZriwuRfyVXLvtgBomysPl/mYMfSY6m7TwfPQunWw07xqv1gUAhCDYixBsQeII4iurwPI6Jzed/hb+0ixcOEjTysjePeTZMukuz+b/AJoJNR5cvRFSU3RwmKF8BiQX48xP0ZPM1hf0EeWgaOpULEEEaEagjiD2g10IZb0SkRdqEabIwc0KtHMjI6twbsIvoeBF76irEUxhMZPJEhnYs4WwLeFluSAT1nXidadaQKCSQAOJOgHnr5ziDw+peW68vHNddStLIGh2ikQzFTofyqVMBiIXjOhdGXyai16q9kbQixErIpPRF78M2tjbu09NEKIALAWFKKj8N1iLO4qsyRyt6JuOCxaWNkYqwsykgjsINiK8DVoO926BnJmhtz1ukvASW4EHqb7az2WNkYqwKsOKkWI7wa62kq2VLMzePMaLlqindC6x4cilg0oGmgaUGrWspCdBqdhNt4iLwJXA7L3HzTcVXA0oGq3Ma8WcL9qgEtN2myLMBv7KukqK47V6LfkfQKKtl7fgxPgN0utG0Yebr816ysGlxylSCCQRqCNCD2g0rqMKhkF2DKerh7votsOIyxnpbx1/VbFWab6H3dJ3J9xaKd094ziFMcn+covfx17e8dffehPfY+7pO5PuLS/DIXQ1bmP4hp7wt1dK2ana9vC/1VNevb03mr29dPZI7Ik3GPuwfEf8Kib5H3dL8j+2lSdxD7tH9N/wqHvofd8vyP7aUsb+/P8AD5rfb8oP5fJVQNKBpkNSw1M7LCQijcM+6z/Tb7VrQazvcE+6z/Sb7VrRK5DGP3HsC6LDf0faV1dXV1KExXVOwHgnv/AVBqdgPBPf+Arfh/6w7CqpfRWD4o+2v8d/vGkg12LPtr/Hf7xpsGu5IXKkJ8GifdrdVMVCXZ3UhytgBbQKevvoUBrQdw8ZGuFYM6qedbQsAfBTqJpbiUkkcOaM77haaONj5bP4WXo5PYv4snoX8qZxXJ/ZbxSkt2OBY/KHD0UU+uMP8SP56/nUfGbwYaJSWlTuUhmPcornWVtaXCxJ9n2TZ9JS23gD2rMZEKsVYWZSQR2EaEVwNKx+M52Z5LWzsWt2XOgpoGuubcgX4rl3tFzZOg1f7Q2qZtlOrG7xvGCesqWGUny6Eeah0GpDOfUs46rRfVKtvtNUTRB+UniHNPxCupXljiBwII+CpQaWDTINKBrcrCE8DSgaaBojwW5OJlgEoKDMuZUJOYi116rC/f11RLNHCLvNlLInSGzRdUYNKBpvUGx0I6uyvQasVBCdBqdszZUuIbLGpPa3BV726vtquBor3J29zb8y56DnoHxXPV3N9vfWWrfJHEXRi5CsgjY+QNebBFOwthJhUsOlIfCft8g7BVnXVX7f2oMNhpJOsCy+Vzov1m/mNcSS+eTfvcSusDWQssNwCz/ffavPYsqD0IugPje/Pp0+TVLhsW8bZkYg/UfIR11Gzkm51J4ntPbSga72KFscYjHACy5p8rjIZAbFFezt5EeyyWRu33h8/vfP6af2nsCOc5gcsnjDUN2Zh199B4NT9nbYlg0U5k8RuHyT737KzmB8TtpTmx8eN6bQ4m2Ruzqhca+O8KaN05gfCS3bdvstVvszd1IyGc52HAWsoPd115FvNhymYkqRxQjp38g6+/7Kp8fvBJLovQj7AekfjN1dw+uh1XX1AMZOUc91vHsV0nkNOBIOkeQvfx7Vf7Q2/HFcDpydgOg+M3V3caHcZtGSY3c6dSjRR3D8TrUFaWDRDSsi4cdUkq6+Wp3Hc3QeN6sNk48wTJJ1KdfKp0Yei9akrAgEag6g9orHwa0Pc3aPO4bKfCiOX5PFD6Lj5NKcZgu0SjluPZ471owqbK4xHnvHjxwV9ULaWxoMSLSoG7DwYdzDUUHb873G5w8DWtpK6nr8QEfX6O2hbZO3p8M14nIHWp1Ru9T9vGs1NhU7oxK12U8h9+SYTVkYdkIuOaMcdybjjDKR/LIL/wCpfyNUeK3Mxsf/AE847UIb6tD9VEWy+UeFwBOjRt4y9JPR4Q9Bohwu3sLL4E0Z8mYA/NOtWGrr6bdI246x8wqvJ6Wbe028aFZPPhZIzaRGQ/zKV+0UgGtmYow1ylfLYis532gwqTLzGUMQecVCMoNxl0GgPHQdgrfRYn5Q/Zlljry+yx1NFsm5g5UINeg00GpYNN0tIVjsTGGLExuOpwD8UnK31E0/vwfd8ncn3FquwalpEA4l1HpYCp+/Z/xCTuT7i1jLR5W088ju9q1R32BH/IdxVIGr0NTV69vW6yosifcI+7R/Tf8ACoe+x/xCX5H9tKlbgH3aP6b/AIVC33P+ITfI/tpStv8AqB/h81vt+VH8vkqgNSg1MhqUDTWyxEIs5Pz7sP8ASb7UrRqyHd/bJws4ktmFirLwup42PUbgGjAco8H8KX/R+dcxilFNLNnY24sE3oqiOOPK42N0XV1CY5RYP4Uv+n8699kSD+FJ/p/Olnm6p9Q/BbfLIPWRXU7AeCe/8BQP7IUP8OT/AE/nRRu5tyHEQl1NukQQ1gQQFPb5RWqko54pQ57SAvDqmKQWa5Yliz7a/wAd/vGkA15iz7a/x3+8aQGrsSkBCeBpQNNA0oGoXghPClA00DSga8rwQngaUDTQNKBryvBCdBq0kwZXZk0p9+8Sr3K+p9Jt8mnNgbsS4khiCkPWx4sOxB19/D7KIt+4Fj2YyqLKrRgDsAcUrqKtu2ZC03JcL9W9MKWldldK4bgDb3LMAaUDTQNKBp0qSE6DWzbE/wCFh/pR/cFYsDW07D/4WH+jH9wVzuO+gztKZYaOk7sQdv5sDI/qhB0WNpAOp+pu49fl76EQa2jE4ZZEZHF0YEEdoNZHtvZLYWdo21HFW8ZDwPf1Hyg17wms2rNk7iOHWPsqq+myO2jeB71GBpQamQaUDTtKyFp26e3vVMWVj7clg38w6n/Py99DXKVtbNIkCnRBnf4xFlHmW5+VVFszajYaVZV97xHUy++U94/CqvaGPaeZ5G8J2LHyX4DzCw81KYMNEdUZR6PEdpTTysyQZDx+SQDSgaaBpYNOViIToNSUwMpFxHIR2hGt9lXvJ/skTYhpHAKRAEA8M7eD6AGPorS6SV2KCnk2bW3PPettPQ7VuYmyxobPm/hSfMb8qX6hm/hyfMb8q2KurD58d6nx+yv81j1vgsYBr0Gi3f8A2SFKTKLZjle3W3FWPlIBHmFCANPaadtRGJG80onhMTywp0GpGH2rNAshibKzIVJ6wLg3HYw1sfLUQGlA1a5ocLOFwqGuLHZgqgNXoapeI2LMsfOhC0JJ6a6hbHg9vB8/bUENV7XNdwK223XTwNKvTINKBqV5ITopYNMhqWDULwQnQ1KBpoGrHY+xZsU+WNdB4TnwF7z+HGq3uaxpc42CgMLjYBWu5WzTNila3Qi6ZPl94PTr8k1F38P+ISd0f9ta0jYux48LEI0162Y8WbrJ/LqrNN/j/iEndH/bWkdHVeU1rnDgGkD3hNJafY04B43ufcqMNXuams1eg10Fkusink+Pu4f03/CoW/J/xGb5H9pKl8nh93D+m/4VB37P+IzfI/tJStv+oH/r+a22/Lf+vkqYNSg1MhqUGprZYyE+GpQamQ1LDVFl4ITwalhqYBpYavNl4IT4NGW5h9of+qfuJQSGo03KPud/6p+4lSzipYOkrzanIzFLM7xztGrsWyFA+Uk3IDZhpfgPrqN7CQ+Fn6IfuVf71b/vg8YmGjwr4iSSMSAI9mOrggKEJNghN6c3X5QExeIbDSwS4bFKubm5PfKLXsbA3sQbEcNRetmzGi3ZGoeHIoPhR+iH7le+wqPhR+iH7lFG/O+ybLhRynOPI+VY82W4AuzXsdB0Rw98KtthbXTF4aKdPBkQNbrU8GU+UMCPNUbNuijZt0QF7C4+FH6IfuV6ORkfCj9EP3Kutq7ec7bw+DDyonNGRghQLIbOQHuha3tfvSONWG+G+KbOSP2t5p5myRRJxc6X1sbaso0BJLDSjZN0UbJmiHIeRyIeFiJD3Kq/aTVvgeTbCQm4GZh1uMx9BNh6KVu3vpPicQYJ8DPhpAhfM3Sjyg21Yhes2Fr0V1TJSRSbnA+8juKsYA3eAPcqr1i/n+r/AHqHtjc6PFQNE7nK1tQNQQbgjXqIrt997hszDrMYjLmlEeUNktdXa98p8Th5aHzyqvC6erMBiMNE7Zeda5APlBRb6a6G9gdDWZmEUjSHNZvHWfqrzUPIsSq72D1+Fn6IfuV77CA+Fn6IfuUeby7dGCwcmIy84IwDlBy5rsq+FY28K/Cndh7XGJwkWIy5BJGHyk3ygi9i1he3bTDZhZsjUAx8iSXGbFMV6wIgCR5DnNvRRtBu4qKqq1lUBQLcABYdfZQvLyqvLI4wOBnxcUZs0q3VT8UBG49V7E9lFG6u8Qx+GEwiki6RUrILG66NlPvhe4vpqCLaVmnoYJ7bVt7dZ+RVsbzH6CX6xfz/AFf71Wbc3DhxaASMQy3yuoGZb8eJ1HDSqzaHKhed4cDhJcY0ejuhIQEGxsQrXFwRc2BtperTdHfyHHs8RR4MVH4cMnhAA2JBsL2JAIIBFxpVLMJpY3B7WWI6z9V7dO94yuO72Ib9hhfhR+iH7le+wyPhR+iH7laVQ3vxvj62Qxyc0Zeck5vKGyW6LNe+U38G1vLW7ZN0WXZM0Qw/IwpBHqo/RD9ymByHD4WfoR+5Uzd/eraXqi02CxrLNKozSWWPDozAHKqwjRQb3Yk2HGtGqdm0KRG0cAsu9hAfCz9CP3K9HIkvws/RD9yjnevb/qDByYjJzmTJ0M2W+Z1TwrG3hX4dVCScrjIEkxOAxEOGktaa+ZbMLgi6KCLa6G9uANGzB5KcjVf7E3IiwkXNxseN2YjpM3adfqqw9Yv5/q/3qx9Upkz5hky5s19Mtr3v2W1oS3L5SYtpTyxCMxlBmQls3OIGsTbKMpF0NtfC8lL34TSPcXOZc9rvqtLZ3tFge5XnrF/P9X+9d6xfz/V/vSd7trHC4GeZb5kTS1rgkhQRmBFxe+oPCmN08fm2bFPJJI2aLnWeUqWAtc3KKosAOoV48zUXqfE/VT5TJr3L3aG6cc8bRyNdW8moPEEG+hBoUbkcW+mJa3ljBPpzinE5WZXUzRbOxEmDBI54HWw4nIFI/wBXea0DDTZ0VsrLmUHKwsy3F7MOojga1Q0MMAtG2w7T9VRIdqbv3rO/YdHwo/RD9yvfYeHwk/RD9daOTWetyrSSF3w2AnnwsbFWmU24akhQh0tY6ngRe1X7Fp5KnYx6K62DuOuEjKCUtmbMSVt1AWAv5Kj7S5MMFPcsoVj76MZD3mxsfODRLs/aHPYdJsjoHQPkcAOoIuAwBNjQFs/lXxOITPDsyeRL2zI5YXsCRcRcbEemsww+DOZACCeYc4fNaA8hoZy7EzNyIR36GKcL2NGrH0hh9lI9hAfCz9EP3K0DYO05MRh1llheB2zXifwlsxAvcDiADw66HtyeUmLaUrxc2YZVGZVL5s68GIOUag208vfbUIwq8rVQ+wiPhZ+iH7le+wmPhZ+iH7lXmyOUqLFbSbBxRkoM9p84s2QdKyZeF7gG+tr9dGdTs26KMjVn+z+R7DRm8kjynsIyr6FN/ronw+7SRqFQhVHBVUADzA1H333uGzMOsxjMuaQR5Q2S11dr3ynxfrqkwvKkVnjjxmCnwiynKkj6rckDW6rpcjUXtesk2HwT75G39p7rq1khj9Hd7ET+sX8/1f70MbyclUeMl50TNG9gG6AYNbgbZhY208wos29t2DBQNNO1o17NWZjwVR1k/wDtgKCfZZmCCZtm4gYM29uv70nRrFAtvlW8tRBhtNC7PG2x7T9V6fK54s4qH7B4+Fn6EfuV77CA+Fn6IfuVouyNrRYqBJoWzRuLg8D2EEdRBBBHkoJHKliHlmSDZ00whkaNmje+qsygkCM2vlJtWzZjRUZGqVu1yXR4OQyc80jkZQSgUKDa+mY3Og1vTG8fJLHi5udE7RuQA3QDBrCwNswsbWHmog3P3vi2lCzorRujZJI34q1r8RxHo4HSqTa/KRLFjpcJDgZMQ8QUkxvqQVRr5RGbAFwONUCji2u1t0uF7nh77KzN0cnJUw5DR8LP0I/cr0ch4+Fn6EfuUU7p7+JjpZIHhkw+KjGZopOOW4BINgdMy6EDwhxqPvXv++CxkeGjwr4iSSPOoR7MdXBAXIb2CE1fswq8rUPjkRHws/RD9ylewkPhZ+iH7lEu7e9uLxU/Ny7PnwyZGbnJCctwRZdUGpuevqpzebenFYWZUhwE2JUoGMkZIAJZhlPQOtgD8qjZhGRqFxyKD4Ufoh+5XvsLD4Ufoh+5Vlu9ymSYrHjCNgpIn6Wcl8xiCqWuy5BbXKOI1YUcTzqiMzEBFBZieAAFyT5qjZt0UbNuizYcjA+FH6IfuUWbvblYfBw83/mMWLM7DUkgDQDgLAaVX7kco0e05ZYxGYmQBlBbMXS9i3gjKR0bjXwqMKkMAPBSGNG8BZZvv6q/+Q4X1Jzfqn1N0Odvzf8A+xmzW18HN57Vdbtbn431wOP2hJEZwmRI4b5VBFtSQOALaa+ETeiHE4CI4+OUxoZVQhZCoLqOnoHtcDU+k1btwr3derLH9r7SxON2y82HwpxcGDBhVMwVMzBldiTxuc/DqVTVnySY+XDyz7PxCNHInt0aMQSqtbOtxoeKNp4zUbbsbPhhhYRRpGC5JCKqgnKouQo1NeYnZ8Jx8cpjj54LYSZV5wCziwe17an01N0IS2j/APleH/7U/cnqbymwbOkECYudsPNmYwyoCclgMxaw0W4TXTW2o1ogmwERx6SmNDMEsJMozgWfQPa4Gp9JqVtzARTQOssaSKASA6hgDbjZhxouhZzulvFiotqx4MY1cfhpEY84OkY7Kzavcm4yi4LEWccDWq0L7jbKgijZo4o0cmxZEVWI42JAuR5KKKgqVnfLh/y+L/uU/tTUObzLtCbFYbBbVmjjw0rhhJCnQYi65cxAIPSy66DOCQa0/efARTQqssaSKHBCuoYA5WF7MONifTXm8+zYZoVEsccgDAgSKrgGxFwGGmlSCosq7lLQDY+IA4BEA+kSmdhYN5t3kjj/AMyTBFF6uk0ZC695q92lhUkwZR1V0KLdWAZTqp1U6HqqRsmBUgjVFCoqgBVACgdQAGgFQpWecmO+GBw2A9TzuuHnieTOsnRLEsTfXiwFlI4jLw4Ub7J2/BtDDu+GclbvHmIKlWA0NiL9YbuNUO+2xcM8sbvBCzt4TNGhZrWAuSLmi7A4VIo1SNVRANFQBVHco0FBULL+SzeHC4CKbCYtlw+JSYluc6Iboqtsx0uMp06wQRe5p3Y2KTaG8hxOFBOHhiyyS2IV2yMg49pZbX4iK/C1Eu/eyMPIiO8MTve2ZkVmt2ZiL28lX2xMFFDAixIkaZQcqKFW5GpsotepuhT6zflw/wCEw+tvdI17Pa31rSKpd6NnwzRqJY45FD3AdVYA5SLgMNDYmoCkoN3dxKJi4i23BiBmtzB0EhYFVW+c++YHh1VplA+B3cwayoy4bDhg6kERICCGBBBC6EGjigqAhDlY/wCTz98X96OhXD7sbY2jgcPBLJhosDzcLAoGMpjCLzdxwLWsbXAvWk7ewscuHZJEV0OW6uAymzAi4Oh1ANSNnxKsMaqAqqigKBYABQAABwAFF0IL5TdonC7PjwcAJmxGXDxqNWMYAVu+4Kp/9lA03q3Z8mDxT4FsPHhVWKRw6vzysTmzAcGOaTzsOwVrmP2fC+Nhd40aRB0HZVLJ4XgsRceape28LHLh3SRFdCBdXAZTYgi4Oh1APmqbosqPlEmV9jYhlN1aJWUjgQWQgjzUrc9oxsSAy25oYUZ78MmU5r+S16nvgIjgOaMaGHIF5sqMmUEWGS1raDSpuyYFjw8aooVFUAKoAUDsAGgFQpWMNNDgoGn2XtUqgOYYSUdMk20yNox8uXq8LrrX92NpSYnBQTSLlkkiVmA0FyOIB4A8R30O47dzB+uKe5sPY2J9qTU9p6Opo1AqSoC8dgASdABck8LddYk/qTDpLiNlbVMIBZvUslxnIvYIp8O9gFuraEXNbfQTvBu9g2xsZOHgJYgsTEhzG/FtNfPUBBVtudtmXGbMinmAEjo17CwbKzKGA6swAPnrItyCPUxvtb1D7YfabceivT8MceHya3oRgLlAAUCwAFgANAAOy1AY3XwPwXDfQx/pqQUIr3cxCPg4yk4xIC5TOP8AqMvRZjqdbg9dY1uxuXNjNnmfCEpjI8S6XDZc0TxxqwLdWXOx7iw1uK2fd/CRxYdUjRUQFrKihVF2JOg0401uzgIoYmWKNI1LkkIoUE2UXIUcdB6Ki6LLPNgbvx4DeGGCPUJg+k3W7lWzOe89XUAB1VrVU7YCL1eJebTnubtzmUZ7WOme17eSriglAWd8uH/Lov8AuV/tS01iNz9rbRkhG0JMMmGicPlgzZnI7xpcaXvpc6GjHefARTQqssaSKHBCuoYA5WF7MONifTVuvCi6Fn3LTgJJMDHIoLJDMHkUeKVZcx8gJsT1ZqmbR5SdlnAOwlRs0TL6n/6hLKRzZTqGtieHlo1ZQRY6g9VA2F3cwY2mR6mgsCSBzSWBte46PGpQl8j+zZYNlrzgI5yRpFB4hCFCmx4Xylu5hQFsS3qrHX2n6g90yaae2+2Sa6sOH41ulA2L3bwTSuThsOWLsSTEhJJYkknLqb0AoVdyN4sD1XAuV0jlDDEqGBnzlhdsxOtkBHkPnNXiUx53ixvqExCYRKTzvglMkFwNPCzZePlrUtk4GKGFVijSNLXyooVbkamyi16h4TARLjpZBGglZAGkCgOw6Gha1yNB6BRdFkEclSnE4zFYvEyE48e1PCVCc2vRF7desYW3VlN73qHykf8APcN7o9S+5/8AiP4es/lHHwePvqPoNmwptBpFijWVh0pAih2uq3uwFzwHoFRd59jYaaZWlhikYIAGdFYgZmNrsOFyfTRfehV24uIQTup2qMczJ0YzoUym7MOke0Cu5SN+vUSiCAj1ZKBZmsFhQkrzjE6XuDa+gsSeFjN3c2Jhopw0UEMb5WGZI0VrG1xcC9K3l2Lhppw0sEMj5AMzxozWBawuwvbU+mo5oVdyeLszCqIosVDPjZjmkdXDPI4BYhb65R0j6SdTXnK1th0wqYWEFsRi35sKOJQEZ/SSq9zHsqXsPYOEjxCPHh4UcXsyxorC6kGxAuNCR56t8Zs+F8dFI0aNKi9Fyql10fwWIuOJ4dtTzQslklxmzsRg8VJgmw0MCph5GDq/Oob5i1uDEFz3hewVuMcgZQykFSAQRwIOoIqDt7CRy4d0kRXQ5bq6hlNmBFwdONPbMiVII1UBVVAAoFgABYAAcABUE3Qv/9k="/>
          <p:cNvSpPr>
            <a:spLocks noChangeAspect="1" noChangeArrowheads="1"/>
          </p:cNvSpPr>
          <p:nvPr/>
        </p:nvSpPr>
        <p:spPr bwMode="auto">
          <a:xfrm>
            <a:off x="216878" y="-182563"/>
            <a:ext cx="375138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29" name="AutoShape 4" descr="data:image/jpeg;base64,/9j/4AAQSkZJRgABAQAAAQABAAD/2wCEAAkGBhAQDxUUEhQUFRAVFRcXFhQVGBgXFBQVFxYXFxQWFhQXGycfFxojGRYUHy8gIycpLSwsFR4xNTAqNSYrLSkBCQoKDgwOGg8PGiwlHyUpKSwwLCksLDQsLCwsLCwsNSw1LC8sLCwsLCwwLCksLCosLCwpLCwpNCwsLC8sMSwsKf/AABEIAHoBnAMBIgACEQEDEQH/xAAbAAABBQEBAAAAAAAAAAAAAAAGAgMEBQcAAf/EAE4QAAIBAgMDBgUSBAQGAgMAAAECAwARBBIhBQYxBxMiQVFxMlJhgZEUFRcjJEJUcoKSk6GxssHR0tNTYnOzJTOi4TQ1Q3TC8BaDNkRj/8QAGwEAAgMBAQEAAAAAAAAAAAAAAAUBAwQGAgf/xAA7EQABAwIDBAUKBgEFAAAAAAABAAIDBBEFElETITFBImFxsfAUFTJSgZGhwdHhIyQzNHLxUzVCYnOC/9oADAMBAAIRAxEAPwA+39xMsmJwOCWV4YcXJLz0kZyyFIo84iVx4Ocm1xrpUPdxcJgtqHDRQ7QiaVJAvPSF8LKIiC0qB5WbNqovYaNwF6K94N3MPjohHOpIDB0ZWKSRuvgujrqrDtqDsbceDDzidpcTiMQqlEkxMzSmNW8JUGii9hc2vUIRFXV1dQhZ5hNlrtfH471XJKYsLMsEWGSV4kUZAxmcRsCzMSbEnQA+afuFiJY8TjsE0rzw4SSLmZJDmkCyx5zEznwshFrnXXuFWO2txcPiZ+fWTEYfEFQry4aUxNIo4CSwIa3UbX8ugqw3f3dw+Bi5uBSAWLuzEs8jt4Tu7asx7aEKzpueEOjK2qsCpHDQix1HDSnK6hCyb15xEezpNl52O0BihgY3JOcwy3kTEE8bDD5terKK1LA4RYYkjW+VFVBc3NlAAuTxOnGqx90cKdorjyp9UrEYwb9G2vSy28LKSt78DarqhC6gHlbJy4Fcsrq+NVWihcpJKpikuisGWxPeKPqpt5d1osesYkeVDFIJUeF+bdXCsoIaxI0Y8KEKr3F2ZFGZWTCYzDMQoPqqZpc41PQBmcC3Xw4ii2qbYW7IwjMwxGLmzAC2ImaVVsb3UHgfLVzQhcawHC4rDnBtb1x9dZJ548PJG86xNNzziFVdnERsALjyHrrfqHTuJhDgWwZDmEu0gJb2xJGkMudHA6LBibH7aEK52aJRDHzxBmyJzhHAvlGcjyZr1JpuCLKirctYAZmtmawtc2AFz3U5QhAfKtHO4wEeHlaGZ8aqrIL6NzUpXMB4S5gLg+g1XbO3rfGbV2ckgMWKhGNjxWHubLIIoyrWvZkYXZTroT2UebW2FFiXgaTNfDzCZMpt0wrKM2mosx0pifdTDPj48blIxMaMgZTYOrAjpi3SsCbHy91CFcV1dXUIWfPs8bV2tjIcVJL6mwYhWPDxyPErmWPO00hjIZtdBrYWqXuW8mH2hjcCJZJsNAsMkRkYu8POhs0Jc6kaArfgKtdu7k4fFzCfPPBiQuTnsNIYpGTjkYi4Yd4qXu9uzh8DGywhiztnkkkYvLK599JI2rH6qEK2rq6uoQurq6uoQh3lEkZdkYwqSGGHkIINiDlOoI4ULbj7Nw5ngYYHaUUgTNz88rmAtk1OUzsDmubXXr6qPts7KjxeHlgkvzcqMjZTZsrCxsbaGpGGw4jRUXwVUKL8bKLC/ooQna6urqELJNr4ZZttY8SYXG4pU9S5RhpmjWLNAC2Yc8g6Vh2+CfPpewMIkWFiVEkjUICI5WLyJm6RV3LMSwJI4nhVPtHcCGbEy4hcRjIZJsnOcxOYlbm1CJcKNbAdfaavtl4DmIVjzySZQRnlcvI1yT0nOp427gKEKVQdyrk+tbAFlvPhlJVips2IjDAMpBGhNGNVm8e78WPw5glLhCyNeNsrgowdSGsbagUIQdtTZY2Ri8E+Elm5vEYpcPLhpJXmR1kDXlUSMSrIQDcHr9OiUObI3Ew2HnE7NPiMQoISXEyvM0YOjBM2i37QL0R0IXVl2+sQk24EeDF4mMYBGEWGlaIq3qiQZ2tKgItpxPEVqNDm29yIcViRiOexUMwiEWbDzGK6BmexsLnpMfQKEKTujgkiwihIZoASzGKdzJKpvbpMXfiACAG4GrqoGxdkDCxc2JZ5ukWzzyGWTW2mY9WnDy1PoQhvlHlZdj4xlJVhh3IINiDbiCOFAOxHiONwSbOGPjxIZJMUJ2mELYS1pWZJ2Oa7WClRx81artrZMeLw0kEmbm5UKNlNmseNjbQ1Exm6sEkmGk6ay4X/AC5ENmyZcrRvp0kYAXHotQhXFdXV1CEB8qm3IlSDBvOMOMVJ7bMWymPDx9OQhupmIVB23NTuTDeL1Zs9Q0iyTYdmgkdTmEhj0SQHrDpla/aTV0N3IPVb4pgXmeNYunYqkaktZFtpdjc8a7Bbuww4qXER5ledUWRQRzbGO4R8ttGsSL34UIVpXGurqEIP5KZmfZilmLHn8SLsSTYYiQDU+SjCg/B8mcMP+VitoRpnL82mJZY7s2dugBaxJN++jChCzLaPKliBM4ijiEYYhc4YsQDa5swAvbhUf2UsZ4kHzX/XQdiT7Y/x2+8aQDS8yP1Sd00l+KNRyo4zxIPmv+uvRyoYzxIPmv8AroMBpQNedo/VeDPJ6yMvZPxniQfNf9de+ydjPEg+a/66Dga9BqNq/VVmol9ZGicqGK644T3Bx/5GrHB8poY2kQJ5bFl9IN/qrPAa9qp5e8ekR2Fe2VszDxv2jwVsEW32cBlyFTwIuQfPeom2t7JMPA0mVSRYAa6kmwvrw1rPNibabDvxJiJ6S/8AkPKProj3ycHBMRqCyEHyZhSV8tXDUMY6QlpI7+C6CGpinp3vaLOAP9qD7KuN8SD5r/uV6OVTG+JB81/10Eg0oGui2j9UkMsmqNRypYzxIPmv+uvfZRxniQfNf9dBYNKBrztH6rwZpNUZjlQxniQfNf8AXTicqOK644T3Bx/5GgoGlA1BkfqvPlEo/wBy0LDcqN/Diy+VekPRcGrzBb2CYXjZG7RY3HeCbisiBpyGdkYMpKsOBGhrHMyZw/DkcD23C1Q4i5h/EaHD3FbF69Sdi+g/nXevUnYvoP50Kbu7wc+Mj2EoHmcdo8vaP/Rd1zk1bWwvLHvN10sOxmYHsG5WHr1J2L6D+dd69Sdi+g/nVfXVV5zq/wDIVdsY9ErbG9z4eEuQpOgUa6seA49581CfspYzxIPmv+uoG/G0s8wiB0jFz8dvyW3pNDYNdPQSTmEOkcSTv9i5qvntKWx7gN3tRp7KOM8SD5r/AK699lDGeJB81/10Jx4OQrmCkr2/l202DW3bOPArE+SdtiSRdaju9vtJiVOZUEi2uADYg8CLnyGrf16k7F9B/Osq3d2hzOIUk9Fui3cevzGx81aLXOYjVVUEvRebHgugw17J4ukN43FWHr1J2L6D+dd69Sdi+g/nVfXUu851f+QplsY9FYevUnYvoP51U7W5QEw+hytJ4ii5Heb2X7aHN7t5jD7TEbSEdJhxQHgB/MfqHfoDZqeUIq5WiSWQ25DVKKypjjOSNovqjqblXxRPQjhVexgzH0hh9lIHKnjfEg+a/wCugkGlA06D3DddJjNJqjX2UsZ4kHzX/XXvso4zxIPmv+ugsGlA1G0fqvBmk1R5heVOb/qRIfKlx9TE/bV/s/fdJ9EZM3isCG9F9fNesmBpQas0zZH+jIWnxyV8Nc+M9IBw6/qtn9epOxfQfzoZ3g5RJ4JebjSMkAFiwY6kXAADDqtVfultWeUlX6SKPDPhA9S399/tVDvefdj9yfcFLaOapFSYpXk2F+PYmdVM11MJYha5t3q79lHGeJB81/1177KOM8SD5r/roLzV7ene0fqku2k9ZaRu9ygT4iQxyJGDlJBUMOFrggse2mtv8o2IgmMcaR9EC5YMbkgGwAYdRFDW5h91j4jfhUTe0+7ZPkf21pe2eXywszG2W9uu9kw2jvIw7nmtfqtdXw5UsZ4kHzX/AF0r2UMZ4kHzX/XQUGpYamG0fql5mk9ZaTu7v9PiHKOkYOXMCoa2hAIILHtoh9epOxfQfzrNdyj7qP8ATb7Vo6rm8RrqiKbKx5AsF0WGgSwXeLm5Vh69Sdi+g/nXevUnYvoP51X11LvOdX/kKY7GPRWHr1J2L6D+dTsHtEOt2Fje2nCqGp2A8E9/4Ct9BiVSZbOdcW5qqWFmXcFieKPtj/Hb7xpANdij7Y/x2+8aSDXSlckQnQaeigdhdVYjtAJH1VGBo/3FPuU/1G+6lYqyoNPHnAvvV1LTCeTITZBowkniP81vypJBBsQQew6GtWqv29hI5MPJnA6KMwPWpAuCDSqPGMzg1zOPX9lvlwezS5r+HUs5Br0GkA0oGny54hLoj2nKW2OpPUVHzZLD6gKGr0Ubcwxj2SFPH2snyFnzEfXS+sIzxDnnCZYc0/inlkPjvQQDSgaaBpQNNbKohOg0oGmga0bZm7uFaCNmiUsY0JOupKgk8axVdWymALgTfRXU9I6oJDSN2qAAaUDWjHdjCfwV/wBX51Sbw7ppHG0kNxlF2Qm4y9ZBOotxrJFisMjg3eL6q6XC5o2l2420QsDXoNNg0oGmiUkKRhcS0bq6+EpuPy/CtNw04kRXHBgCPOL1lgNaFus98JH5Mw9DNakWMxjI1/O9vHuTvBZCHuj5Wv7v7VrTONxaxRtI3gqpJ8turz8PPTpIHHhQ9vDiFnQRgnJmBYj31uCg9l7HzUigi2jwDw5rpSx7gcg3oIAknkY2LOxLN2Ak349Qq7wGw1XV+k3Z70ebrqbDEqLZQFUf+3NCm1d43lYrGSsXC40ZvKT1DyV2MDJa12SLotHE+O5YRRQUI2k/Sd8PHWfcjMMOFxfsqJjNjpJqOi/aOB7xQKlXGy9sSREalk61P4HqNbH4FLGM0L7nS1r/ABPxQ/EYZ+hOzo+/6fBPYvAvEekNOojgfPR9u7tDnsOpPhL0W7x1+cWPnqridZEB0KMOvrHlFPbGhXDu2UkRuBdeNmHAjzE/VXN1r9tHleLOaf7HjRRDhxppc8Juw8ufUev7ogpvFTiONnPBVLHuAufspauCLjUVWb0EjBT2/hn/AHpHEzNI1p5kBbJHZWk6BZhiMS0js7asxLHvOtIBpoNSga+ggACwXHnfvKdBqRhsJJIbRozkccqk277cKiA0Y7p7zwQw81J0CGJz2urXN9bag9XcBWaqkkijzRtzHRWQRMkfle6wQ/JsydNWikA8qNb02qODWrYbaMMn+XIjfFYE+ga0nGbKhm/zI1bykdLzMNRSZuMFptIy3jQpg7CQ4XjestBqRgsK8sioguzGw7PKT5AKI9qbjEdLDtf+Rz9jfn6atd2d3/UylnsZm421Cr4oP1nzdlapcThEWdhueQWSPDZTLkeLDVWWzNnrBEEXq4nrY9ZNAe+B92v3J9xa0as23yPu1+5PuLS3CHF9S5zuJB7wmmJsDYGtbwBHcVUZq9vTeavb11FlzlkRblH3WPiP+FRd7j7tl+R/bWpG5B92D4j/AIVE3wPu6X5H9taWt/fn+HzTG35Mfz+SqwaWGpgNSwaZ2S4hE25B91H+m32rR5QBuKfdR/pt9q0f1yOL/uPYF02F/oe0rq6urqUpmuqdgPBPf+AqDU7AeCe/8BW/D/1h2FVS+isOxR9sf47feNIBrsUfbX+O33jSAa7crkSE6DVvsreabDJkjyZSxbpAk3IA7R2CqUGlA1VJEyQZXi4UNe6M5mmxRN/85xX/APP5p/VUPH7xYicZXboeKosD39Z89VANKBqhtJCw3awX7F6fUTPFi427U8DSgaZBqZs7aTwPmTLf+ZQ3oJ1HmIq51wOiN6yhoJ6XBEO7m7LMwkmFkGqoeLHqJHUPJ11Zb9f8C/xk++K7Y+9scxCyDm5Dw16DHsB6j5D6a837PuF/jR/fFcw58zq1m2Ft4sOXFdNCyFtK7Ym+43PPgs1BpQNNA0oNXXJGQnQa1rY59zQ/0k+4KyIGrKLeHFKoVZpAoAAAOgA0ApZiFG6qa0NIFtVro6htO4ki91q9VO820UiwzgkZnUqq9ZLC17dgvegH/wCR4v8AjyfOqHLiGc3ZizHrYkn0ml0GDOa8Oe4WGi1zYoHMLWN3nVKBpQNNA0oGugSAhOg0e7HxIgwURIJLAkdnSYkXPVoRQVsrANPKsa9Z1PiqPCPo/CtPWFQoWwygAW6rDQCkOLzNAbGd++5TvBorPdKRu4IYxe0HlPSOnijh/vTIp/eURYUK9zZ2tlGpGlyR5Bp6RUTD4hXXMpBHaP8A3Q1VGAYw5o3LsYpo3HK07xy5r3FY2GFC86NJCNGjU5S2bogZriwuRfyVXLvtgBomysPl/mYMfSY6m7TwfPQunWw07xqv1gUAhCDYixBsQeII4iurwPI6Jzed/hb+0ixcOEjTysjePeTZMukuz+b/AJoJNR5cvRFSU3RwmKF8BiQX48xP0ZPM1hf0EeWgaOpULEEEaEagjiD2g10IZb0SkRdqEabIwc0KtHMjI6twbsIvoeBF76irEUxhMZPJEhnYs4WwLeFluSAT1nXidadaQKCSQAOJOgHnr5ziDw+peW68vHNddStLIGh2ikQzFTofyqVMBiIXjOhdGXyai16q9kbQixErIpPRF78M2tjbu09NEKIALAWFKKj8N1iLO4qsyRyt6JuOCxaWNkYqwsykgjsINiK8DVoO926BnJmhtz1ukvASW4EHqb7az2WNkYqwKsOKkWI7wa62kq2VLMzePMaLlqindC6x4cilg0oGmgaUGrWspCdBqdhNt4iLwJXA7L3HzTcVXA0oGq3Ma8WcL9qgEtN2myLMBv7KukqK47V6LfkfQKKtl7fgxPgN0utG0Yebr816ysGlxylSCCQRqCNCD2g0rqMKhkF2DKerh7votsOIyxnpbx1/VbFWab6H3dJ3J9xaKd094ziFMcn+covfx17e8dffehPfY+7pO5PuLS/DIXQ1bmP4hp7wt1dK2ana9vC/1VNevb03mr29dPZI7Ik3GPuwfEf8Kib5H3dL8j+2lSdxD7tH9N/wqHvofd8vyP7aUsb+/P8AD5rfb8oP5fJVQNKBpkNSw1M7LCQijcM+6z/Tb7VrQazvcE+6z/Sb7VrRK5DGP3HsC6LDf0faV1dXV1KExXVOwHgnv/AVBqdgPBPf+Arfh/6w7CqpfRWD4o+2v8d/vGkg12LPtr/Hf7xpsGu5IXKkJ8GifdrdVMVCXZ3UhytgBbQKevvoUBrQdw8ZGuFYM6qedbQsAfBTqJpbiUkkcOaM77haaONj5bP4WXo5PYv4snoX8qZxXJ/ZbxSkt2OBY/KHD0UU+uMP8SP56/nUfGbwYaJSWlTuUhmPcornWVtaXCxJ9n2TZ9JS23gD2rMZEKsVYWZSQR2EaEVwNKx+M52Z5LWzsWt2XOgpoGuubcgX4rl3tFzZOg1f7Q2qZtlOrG7xvGCesqWGUny6Eeah0GpDOfUs46rRfVKtvtNUTRB+UniHNPxCupXljiBwII+CpQaWDTINKBrcrCE8DSgaaBojwW5OJlgEoKDMuZUJOYi116rC/f11RLNHCLvNlLInSGzRdUYNKBpvUGx0I6uyvQasVBCdBqdszZUuIbLGpPa3BV726vtquBor3J29zb8y56DnoHxXPV3N9vfWWrfJHEXRi5CsgjY+QNebBFOwthJhUsOlIfCft8g7BVnXVX7f2oMNhpJOsCy+Vzov1m/mNcSS+eTfvcSusDWQssNwCz/ffavPYsqD0IugPje/Pp0+TVLhsW8bZkYg/UfIR11Gzkm51J4ntPbSga72KFscYjHACy5p8rjIZAbFFezt5EeyyWRu33h8/vfP6af2nsCOc5gcsnjDUN2Zh199B4NT9nbYlg0U5k8RuHyT737KzmB8TtpTmx8eN6bQ4m2Ruzqhca+O8KaN05gfCS3bdvstVvszd1IyGc52HAWsoPd115FvNhymYkqRxQjp38g6+/7Kp8fvBJLovQj7AekfjN1dw+uh1XX1AMZOUc91vHsV0nkNOBIOkeQvfx7Vf7Q2/HFcDpydgOg+M3V3caHcZtGSY3c6dSjRR3D8TrUFaWDRDSsi4cdUkq6+Wp3Hc3QeN6sNk48wTJJ1KdfKp0Yei9akrAgEag6g9orHwa0Pc3aPO4bKfCiOX5PFD6Lj5NKcZgu0SjluPZ471owqbK4xHnvHjxwV9ULaWxoMSLSoG7DwYdzDUUHb873G5w8DWtpK6nr8QEfX6O2hbZO3p8M14nIHWp1Ru9T9vGs1NhU7oxK12U8h9+SYTVkYdkIuOaMcdybjjDKR/LIL/wCpfyNUeK3Mxsf/AE847UIb6tD9VEWy+UeFwBOjRt4y9JPR4Q9Bohwu3sLL4E0Z8mYA/NOtWGrr6bdI246x8wqvJ6Wbe028aFZPPhZIzaRGQ/zKV+0UgGtmYow1ylfLYis532gwqTLzGUMQecVCMoNxl0GgPHQdgrfRYn5Q/Zlljry+yx1NFsm5g5UINeg00GpYNN0tIVjsTGGLExuOpwD8UnK31E0/vwfd8ncn3FquwalpEA4l1HpYCp+/Z/xCTuT7i1jLR5W088ju9q1R32BH/IdxVIGr0NTV69vW6yosifcI+7R/Tf8ACoe+x/xCX5H9tKlbgH3aP6b/AIVC33P+ITfI/tpStv8AqB/h81vt+VH8vkqgNSg1MhqUDTWyxEIs5Pz7sP8ASb7UrRqyHd/bJws4ktmFirLwup42PUbgGjAco8H8KX/R+dcxilFNLNnY24sE3oqiOOPK42N0XV1CY5RYP4Uv+n8699kSD+FJ/p/Olnm6p9Q/BbfLIPWRXU7AeCe/8BQP7IUP8OT/AE/nRRu5tyHEQl1NukQQ1gQQFPb5RWqko54pQ57SAvDqmKQWa5Yliz7a/wAd/vGkA15iz7a/x3+8aQGrsSkBCeBpQNNA0oGoXghPClA00DSga8rwQngaUDTQNKBryvBCdBq0kwZXZk0p9+8Sr3K+p9Jt8mnNgbsS4khiCkPWx4sOxB19/D7KIt+4Fj2YyqLKrRgDsAcUrqKtu2ZC03JcL9W9MKWldldK4bgDb3LMAaUDTQNKBp0qSE6DWzbE/wCFh/pR/cFYsDW07D/4WH+jH9wVzuO+gztKZYaOk7sQdv5sDI/qhB0WNpAOp+pu49fl76EQa2jE4ZZEZHF0YEEdoNZHtvZLYWdo21HFW8ZDwPf1Hyg17wms2rNk7iOHWPsqq+myO2jeB71GBpQamQaUDTtKyFp26e3vVMWVj7clg38w6n/Py99DXKVtbNIkCnRBnf4xFlHmW5+VVFszajYaVZV97xHUy++U94/CqvaGPaeZ5G8J2LHyX4DzCw81KYMNEdUZR6PEdpTTysyQZDx+SQDSgaaBpYNOViIToNSUwMpFxHIR2hGt9lXvJ/skTYhpHAKRAEA8M7eD6AGPorS6SV2KCnk2bW3PPettPQ7VuYmyxobPm/hSfMb8qX6hm/hyfMb8q2KurD58d6nx+yv81j1vgsYBr0Gi3f8A2SFKTKLZjle3W3FWPlIBHmFCANPaadtRGJG80onhMTywp0GpGH2rNAshibKzIVJ6wLg3HYw1sfLUQGlA1a5ocLOFwqGuLHZgqgNXoapeI2LMsfOhC0JJ6a6hbHg9vB8/bUENV7XNdwK223XTwNKvTINKBqV5ITopYNMhqWDULwQnQ1KBpoGrHY+xZsU+WNdB4TnwF7z+HGq3uaxpc42CgMLjYBWu5WzTNila3Qi6ZPl94PTr8k1F38P+ISd0f9ta0jYux48LEI0162Y8WbrJ/LqrNN/j/iEndH/bWkdHVeU1rnDgGkD3hNJafY04B43ufcqMNXuams1eg10Fkusink+Pu4f03/CoW/J/xGb5H9pKl8nh93D+m/4VB37P+IzfI/tJStv+oH/r+a22/Lf+vkqYNSg1MhqUGprZYyE+GpQamQ1LDVFl4ITwalhqYBpYavNl4IT4NGW5h9of+qfuJQSGo03KPud/6p+4lSzipYOkrzanIzFLM7xztGrsWyFA+Uk3IDZhpfgPrqN7CQ+Fn6IfuVf71b/vg8YmGjwr4iSSMSAI9mOrggKEJNghN6c3X5QExeIbDSwS4bFKubm5PfKLXsbA3sQbEcNRetmzGi3ZGoeHIoPhR+iH7le+wqPhR+iH7lFG/O+ybLhRynOPI+VY82W4AuzXsdB0Rw98KtthbXTF4aKdPBkQNbrU8GU+UMCPNUbNuijZt0QF7C4+FH6IfuV6ORkfCj9EP3Kutq7ec7bw+DDyonNGRghQLIbOQHuha3tfvSONWG+G+KbOSP2t5p5myRRJxc6X1sbaso0BJLDSjZN0UbJmiHIeRyIeFiJD3Kq/aTVvgeTbCQm4GZh1uMx9BNh6KVu3vpPicQYJ8DPhpAhfM3Sjyg21Yhes2Fr0V1TJSRSbnA+8juKsYA3eAPcqr1i/n+r/AHqHtjc6PFQNE7nK1tQNQQbgjXqIrt997hszDrMYjLmlEeUNktdXa98p8Th5aHzyqvC6erMBiMNE7Zeda5APlBRb6a6G9gdDWZmEUjSHNZvHWfqrzUPIsSq72D1+Fn6IfuV77CA+Fn6IfuUeby7dGCwcmIy84IwDlBy5rsq+FY28K/Cndh7XGJwkWIy5BJGHyk3ygi9i1he3bTDZhZsjUAx8iSXGbFMV6wIgCR5DnNvRRtBu4qKqq1lUBQLcABYdfZQvLyqvLI4wOBnxcUZs0q3VT8UBG49V7E9lFG6u8Qx+GEwiki6RUrILG66NlPvhe4vpqCLaVmnoYJ7bVt7dZ+RVsbzH6CX6xfz/AFf71Wbc3DhxaASMQy3yuoGZb8eJ1HDSqzaHKhed4cDhJcY0ejuhIQEGxsQrXFwRc2BtperTdHfyHHs8RR4MVH4cMnhAA2JBsL2JAIIBFxpVLMJpY3B7WWI6z9V7dO94yuO72Ib9hhfhR+iH7le+wyPhR+iH7laVQ3vxvj62Qxyc0Zeck5vKGyW6LNe+U38G1vLW7ZN0WXZM0Qw/IwpBHqo/RD9ymByHD4WfoR+5Uzd/eraXqi02CxrLNKozSWWPDozAHKqwjRQb3Yk2HGtGqdm0KRG0cAsu9hAfCz9CP3K9HIkvws/RD9yjnevb/qDByYjJzmTJ0M2W+Z1TwrG3hX4dVCScrjIEkxOAxEOGktaa+ZbMLgi6KCLa6G9uANGzB5KcjVf7E3IiwkXNxseN2YjpM3adfqqw9Yv5/q/3qx9Upkz5hky5s19Mtr3v2W1oS3L5SYtpTyxCMxlBmQls3OIGsTbKMpF0NtfC8lL34TSPcXOZc9rvqtLZ3tFge5XnrF/P9X+9d6xfz/V/vSd7trHC4GeZb5kTS1rgkhQRmBFxe+oPCmN08fm2bFPJJI2aLnWeUqWAtc3KKosAOoV48zUXqfE/VT5TJr3L3aG6cc8bRyNdW8moPEEG+hBoUbkcW+mJa3ljBPpzinE5WZXUzRbOxEmDBI54HWw4nIFI/wBXea0DDTZ0VsrLmUHKwsy3F7MOojga1Q0MMAtG2w7T9VRIdqbv3rO/YdHwo/RD9yvfYeHwk/RD9daOTWetyrSSF3w2AnnwsbFWmU24akhQh0tY6ngRe1X7Fp5KnYx6K62DuOuEjKCUtmbMSVt1AWAv5Kj7S5MMFPcsoVj76MZD3mxsfODRLs/aHPYdJsjoHQPkcAOoIuAwBNjQFs/lXxOITPDsyeRL2zI5YXsCRcRcbEemsww+DOZACCeYc4fNaA8hoZy7EzNyIR36GKcL2NGrH0hh9lI9hAfCz9EP3K0DYO05MRh1llheB2zXifwlsxAvcDiADw66HtyeUmLaUrxc2YZVGZVL5s68GIOUag208vfbUIwq8rVQ+wiPhZ+iH7le+wmPhZ+iH7lXmyOUqLFbSbBxRkoM9p84s2QdKyZeF7gG+tr9dGdTs26KMjVn+z+R7DRm8kjynsIyr6FN/ronw+7SRqFQhVHBVUADzA1H333uGzMOsxjMuaQR5Q2S11dr3ynxfrqkwvKkVnjjxmCnwiynKkj6rckDW6rpcjUXtesk2HwT75G39p7rq1khj9Hd7ET+sX8/1f70MbyclUeMl50TNG9gG6AYNbgbZhY208wos29t2DBQNNO1o17NWZjwVR1k/wDtgKCfZZmCCZtm4gYM29uv70nRrFAtvlW8tRBhtNC7PG2x7T9V6fK54s4qH7B4+Fn6EfuV77CA+Fn6IfuVouyNrRYqBJoWzRuLg8D2EEdRBBBHkoJHKliHlmSDZ00whkaNmje+qsygkCM2vlJtWzZjRUZGqVu1yXR4OQyc80jkZQSgUKDa+mY3Og1vTG8fJLHi5udE7RuQA3QDBrCwNswsbWHmog3P3vi2lCzorRujZJI34q1r8RxHo4HSqTa/KRLFjpcJDgZMQ8QUkxvqQVRr5RGbAFwONUCji2u1t0uF7nh77KzN0cnJUw5DR8LP0I/cr0ch4+Fn6EfuUU7p7+JjpZIHhkw+KjGZopOOW4BINgdMy6EDwhxqPvXv++CxkeGjwr4iSSPOoR7MdXBAXIb2CE1fswq8rUPjkRHws/RD9ylewkPhZ+iH7lEu7e9uLxU/Ny7PnwyZGbnJCctwRZdUGpuevqpzebenFYWZUhwE2JUoGMkZIAJZhlPQOtgD8qjZhGRqFxyKD4Ufoh+5XvsLD4Ufoh+5Vlu9ymSYrHjCNgpIn6Wcl8xiCqWuy5BbXKOI1YUcTzqiMzEBFBZieAAFyT5qjZt0UbNuizYcjA+FH6IfuUWbvblYfBw83/mMWLM7DUkgDQDgLAaVX7kco0e05ZYxGYmQBlBbMXS9i3gjKR0bjXwqMKkMAPBSGNG8BZZvv6q/+Q4X1Jzfqn1N0Odvzf8A+xmzW18HN57Vdbtbn431wOP2hJEZwmRI4b5VBFtSQOALaa+ETeiHE4CI4+OUxoZVQhZCoLqOnoHtcDU+k1btwr3derLH9r7SxON2y82HwpxcGDBhVMwVMzBldiTxuc/DqVTVnySY+XDyz7PxCNHInt0aMQSqtbOtxoeKNp4zUbbsbPhhhYRRpGC5JCKqgnKouQo1NeYnZ8Jx8cpjj54LYSZV5wCziwe17an01N0IS2j/APleH/7U/cnqbymwbOkECYudsPNmYwyoCclgMxaw0W4TXTW2o1ogmwERx6SmNDMEsJMozgWfQPa4Gp9JqVtzARTQOssaSKASA6hgDbjZhxouhZzulvFiotqx4MY1cfhpEY84OkY7Kzavcm4yi4LEWccDWq0L7jbKgijZo4o0cmxZEVWI42JAuR5KKKgqVnfLh/y+L/uU/tTUObzLtCbFYbBbVmjjw0rhhJCnQYi65cxAIPSy66DOCQa0/efARTQqssaSKHBCuoYA5WF7MONifTXm8+zYZoVEsccgDAgSKrgGxFwGGmlSCosq7lLQDY+IA4BEA+kSmdhYN5t3kjj/AMyTBFF6uk0ZC695q92lhUkwZR1V0KLdWAZTqp1U6HqqRsmBUgjVFCoqgBVACgdQAGgFQpWecmO+GBw2A9TzuuHnieTOsnRLEsTfXiwFlI4jLw4Ub7J2/BtDDu+GclbvHmIKlWA0NiL9YbuNUO+2xcM8sbvBCzt4TNGhZrWAuSLmi7A4VIo1SNVRANFQBVHco0FBULL+SzeHC4CKbCYtlw+JSYluc6Iboqtsx0uMp06wQRe5p3Y2KTaG8hxOFBOHhiyyS2IV2yMg49pZbX4iK/C1Eu/eyMPIiO8MTve2ZkVmt2ZiL28lX2xMFFDAixIkaZQcqKFW5GpsotepuhT6zflw/wCEw+tvdI17Pa31rSKpd6NnwzRqJY45FD3AdVYA5SLgMNDYmoCkoN3dxKJi4i23BiBmtzB0EhYFVW+c++YHh1VplA+B3cwayoy4bDhg6kERICCGBBBC6EGjigqAhDlY/wCTz98X96OhXD7sbY2jgcPBLJhosDzcLAoGMpjCLzdxwLWsbXAvWk7ewscuHZJEV0OW6uAymzAi4Oh1ANSNnxKsMaqAqqigKBYABQAABwAFF0IL5TdonC7PjwcAJmxGXDxqNWMYAVu+4Kp/9lA03q3Z8mDxT4FsPHhVWKRw6vzysTmzAcGOaTzsOwVrmP2fC+Nhd40aRB0HZVLJ4XgsRceape28LHLh3SRFdCBdXAZTYgi4Oh1APmqbosqPlEmV9jYhlN1aJWUjgQWQgjzUrc9oxsSAy25oYUZ78MmU5r+S16nvgIjgOaMaGHIF5sqMmUEWGS1raDSpuyYFjw8aooVFUAKoAUDsAGgFQpWMNNDgoGn2XtUqgOYYSUdMk20yNox8uXq8LrrX92NpSYnBQTSLlkkiVmA0FyOIB4A8R30O47dzB+uKe5sPY2J9qTU9p6Opo1AqSoC8dgASdABck8LddYk/qTDpLiNlbVMIBZvUslxnIvYIp8O9gFuraEXNbfQTvBu9g2xsZOHgJYgsTEhzG/FtNfPUBBVtudtmXGbMinmAEjo17CwbKzKGA6swAPnrItyCPUxvtb1D7YfabceivT8MceHya3oRgLlAAUCwAFgANAAOy1AY3XwPwXDfQx/pqQUIr3cxCPg4yk4xIC5TOP8AqMvRZjqdbg9dY1uxuXNjNnmfCEpjI8S6XDZc0TxxqwLdWXOx7iw1uK2fd/CRxYdUjRUQFrKihVF2JOg0401uzgIoYmWKNI1LkkIoUE2UXIUcdB6Ki6LLPNgbvx4DeGGCPUJg+k3W7lWzOe89XUAB1VrVU7YCL1eJebTnubtzmUZ7WOme17eSriglAWd8uH/Lov8AuV/tS01iNz9rbRkhG0JMMmGicPlgzZnI7xpcaXvpc6GjHefARTQqssaSKHBCuoYA5WF7MONifTVuvCi6Fn3LTgJJMDHIoLJDMHkUeKVZcx8gJsT1ZqmbR5SdlnAOwlRs0TL6n/6hLKRzZTqGtieHlo1ZQRY6g9VA2F3cwY2mR6mgsCSBzSWBte46PGpQl8j+zZYNlrzgI5yRpFB4hCFCmx4Xylu5hQFsS3qrHX2n6g90yaae2+2Sa6sOH41ulA2L3bwTSuThsOWLsSTEhJJYkknLqb0AoVdyN4sD1XAuV0jlDDEqGBnzlhdsxOtkBHkPnNXiUx53ixvqExCYRKTzvglMkFwNPCzZePlrUtk4GKGFVijSNLXyooVbkamyi16h4TARLjpZBGglZAGkCgOw6Gha1yNB6BRdFkEclSnE4zFYvEyE48e1PCVCc2vRF7desYW3VlN73qHykf8APcN7o9S+5/8AiP4es/lHHwePvqPoNmwptBpFijWVh0pAih2uq3uwFzwHoFRd59jYaaZWlhikYIAGdFYgZmNrsOFyfTRfehV24uIQTup2qMczJ0YzoUym7MOke0Cu5SN+vUSiCAj1ZKBZmsFhQkrzjE6XuDa+gsSeFjN3c2Jhopw0UEMb5WGZI0VrG1xcC9K3l2Lhppw0sEMj5AMzxozWBawuwvbU+mo5oVdyeLszCqIosVDPjZjmkdXDPI4BYhb65R0j6SdTXnK1th0wqYWEFsRi35sKOJQEZ/SSq9zHsqXsPYOEjxCPHh4UcXsyxorC6kGxAuNCR56t8Zs+F8dFI0aNKi9Fyql10fwWIuOJ4dtTzQslklxmzsRg8VJgmw0MCph5GDq/Oob5i1uDEFz3hewVuMcgZQykFSAQRwIOoIqDt7CRy4d0kRXQ5bq6hlNmBFwdONPbMiVII1UBVVAAoFgABYAAcABUE3Qv/9k="/>
          <p:cNvSpPr>
            <a:spLocks noChangeAspect="1" noChangeArrowheads="1"/>
          </p:cNvSpPr>
          <p:nvPr/>
        </p:nvSpPr>
        <p:spPr bwMode="auto">
          <a:xfrm>
            <a:off x="216878" y="-182563"/>
            <a:ext cx="375138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391508" y="5641145"/>
            <a:ext cx="9800492" cy="12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8419" y="6235700"/>
            <a:ext cx="2037862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6219" y="6207125"/>
            <a:ext cx="15943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Logo SESI Int Md Inic Port Azu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4081" y="6283325"/>
            <a:ext cx="168421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Logo SENAI Int Md Inic Port Azu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4019" y="6280149"/>
            <a:ext cx="159238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Papel timbrado CNI A4 azu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2005" y="6272212"/>
            <a:ext cx="168421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973538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rcRect l="16251"/>
          <a:stretch>
            <a:fillRect/>
          </a:stretch>
        </p:blipFill>
        <p:spPr bwMode="auto">
          <a:xfrm>
            <a:off x="1828801" y="0"/>
            <a:ext cx="11127154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rcRect l="54688" t="7777" r="26405" b="39445"/>
          <a:stretch>
            <a:fillRect/>
          </a:stretch>
        </p:blipFill>
        <p:spPr bwMode="auto">
          <a:xfrm>
            <a:off x="6467232" y="474663"/>
            <a:ext cx="2530231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-82061" y="261939"/>
            <a:ext cx="7154985" cy="3597275"/>
            <a:chOff x="-66675" y="261937"/>
            <a:chExt cx="5286747" cy="2976487"/>
          </a:xfrm>
        </p:grpSpPr>
        <p:pic>
          <p:nvPicPr>
            <p:cNvPr id="29704" name="Imagem 15"/>
            <p:cNvPicPr>
              <a:picLocks noChangeAspect="1"/>
            </p:cNvPicPr>
            <p:nvPr/>
          </p:nvPicPr>
          <p:blipFill>
            <a:blip r:embed="rId5"/>
            <a:srcRect t="5833" r="45470" b="38889"/>
            <a:stretch>
              <a:fillRect/>
            </a:stretch>
          </p:blipFill>
          <p:spPr bwMode="auto">
            <a:xfrm>
              <a:off x="0" y="261937"/>
              <a:ext cx="5220072" cy="297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Imagem 16"/>
            <p:cNvPicPr>
              <a:picLocks noChangeAspect="1"/>
            </p:cNvPicPr>
            <p:nvPr/>
          </p:nvPicPr>
          <p:blipFill>
            <a:blip r:embed="rId4"/>
            <a:srcRect l="-938" t="12778" r="49062" b="46111"/>
            <a:stretch>
              <a:fillRect/>
            </a:stretch>
          </p:blipFill>
          <p:spPr bwMode="auto">
            <a:xfrm>
              <a:off x="-66675" y="619124"/>
              <a:ext cx="4965799" cy="2213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17231" y="4033839"/>
            <a:ext cx="676030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Gotham Book" charset="0"/>
              </a:rPr>
              <a:t>A </a:t>
            </a:r>
            <a:r>
              <a:rPr lang="pt-BR" sz="3200">
                <a:solidFill>
                  <a:schemeClr val="bg1"/>
                </a:solidFill>
                <a:latin typeface="Gotham Black" charset="0"/>
              </a:rPr>
              <a:t>MAIOR COMPETIÇÃO </a:t>
            </a:r>
            <a:endParaRPr lang="pt-BR" sz="2400">
              <a:solidFill>
                <a:schemeClr val="bg1"/>
              </a:solidFill>
              <a:latin typeface="Gotham Black" charset="0"/>
            </a:endParaRPr>
          </a:p>
          <a:p>
            <a:r>
              <a:rPr lang="pt-BR" sz="2400">
                <a:solidFill>
                  <a:schemeClr val="bg1"/>
                </a:solidFill>
                <a:latin typeface="Gotham Book" charset="0"/>
              </a:rPr>
              <a:t>de </a:t>
            </a:r>
            <a:r>
              <a:rPr lang="pt-BR" sz="2400">
                <a:solidFill>
                  <a:schemeClr val="bg1"/>
                </a:solidFill>
                <a:latin typeface="Gotham Black" charset="0"/>
              </a:rPr>
              <a:t>EDUCAÇÃO PROFISSIONAL </a:t>
            </a:r>
            <a:r>
              <a:rPr lang="pt-BR" sz="2400">
                <a:solidFill>
                  <a:schemeClr val="bg1"/>
                </a:solidFill>
                <a:latin typeface="Gotham Book" charset="0"/>
              </a:rPr>
              <a:t>já realizada na América Latina</a:t>
            </a: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7063154" y="4143375"/>
            <a:ext cx="574430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Gotham Book" charset="0"/>
              </a:rPr>
              <a:t>03 a 06 de setembro</a:t>
            </a:r>
          </a:p>
          <a:p>
            <a:r>
              <a:rPr lang="pt-BR" sz="2400" b="1">
                <a:solidFill>
                  <a:schemeClr val="bg1"/>
                </a:solidFill>
                <a:latin typeface="Gotham Book" charset="0"/>
              </a:rPr>
              <a:t>Belo Horizonte</a:t>
            </a:r>
          </a:p>
          <a:p>
            <a:r>
              <a:rPr lang="pt-BR" sz="2400" b="1">
                <a:solidFill>
                  <a:schemeClr val="bg1"/>
                </a:solidFill>
                <a:latin typeface="Gotham Book" charset="0"/>
              </a:rPr>
              <a:t>Expominas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1559724" y="0"/>
            <a:ext cx="10632276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is-IS" sz="3600" b="1" dirty="0" smtClean="0">
                <a:solidFill>
                  <a:schemeClr val="tx2"/>
                </a:solidFill>
              </a:rPr>
              <a:t>MOBILIZAÇÃO: COMPETIÇÃO E PESSOAS ENVOLVIDAS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656189" y="1743933"/>
            <a:ext cx="5611044" cy="307776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 font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Competição</a:t>
            </a:r>
          </a:p>
          <a:p>
            <a:pPr fontAlgn="ctr"/>
            <a:endParaRPr lang="pt-BR" sz="2400" dirty="0" smtClean="0">
              <a:solidFill>
                <a:srgbClr val="000000"/>
              </a:solidFill>
            </a:endParaRP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303.258 </a:t>
            </a:r>
            <a:r>
              <a:rPr lang="pt-BR" sz="2400" dirty="0" smtClean="0">
                <a:solidFill>
                  <a:srgbClr val="000000"/>
                </a:solidFill>
              </a:rPr>
              <a:t>visitantes na OC2014</a:t>
            </a: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6.000 </a:t>
            </a:r>
            <a:r>
              <a:rPr lang="pt-BR" sz="2400" dirty="0" smtClean="0">
                <a:solidFill>
                  <a:srgbClr val="000000"/>
                </a:solidFill>
              </a:rPr>
              <a:t>pessoas credenciadas</a:t>
            </a:r>
          </a:p>
          <a:p>
            <a:pPr fontAlgn="ctr"/>
            <a:r>
              <a:rPr lang="pt-BR" sz="2400" b="1" dirty="0" smtClean="0"/>
              <a:t>724</a:t>
            </a:r>
            <a:r>
              <a:rPr lang="pt-BR" sz="2400" dirty="0" smtClean="0"/>
              <a:t> competidores</a:t>
            </a:r>
            <a:endParaRPr lang="pt-BR" sz="2400" dirty="0" smtClean="0">
              <a:solidFill>
                <a:srgbClr val="000000"/>
              </a:solidFill>
            </a:endParaRP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636</a:t>
            </a:r>
            <a:r>
              <a:rPr lang="pt-BR" sz="2400" dirty="0" smtClean="0">
                <a:solidFill>
                  <a:srgbClr val="000000"/>
                </a:solidFill>
              </a:rPr>
              <a:t> pessoas na equipe técnica</a:t>
            </a: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58</a:t>
            </a:r>
            <a:r>
              <a:rPr lang="pt-BR" sz="2400" dirty="0" smtClean="0">
                <a:solidFill>
                  <a:srgbClr val="000000"/>
                </a:solidFill>
              </a:rPr>
              <a:t> ocupações</a:t>
            </a: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27</a:t>
            </a:r>
            <a:r>
              <a:rPr lang="pt-BR" sz="2400" dirty="0" smtClean="0">
                <a:solidFill>
                  <a:srgbClr val="000000"/>
                </a:solidFill>
              </a:rPr>
              <a:t> Departamentos Regionais participantes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026521" y="2124327"/>
            <a:ext cx="3934960" cy="27084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Pessoas envolvidas</a:t>
            </a:r>
          </a:p>
          <a:p>
            <a:endParaRPr lang="pt-BR" sz="2400" b="1" dirty="0" smtClean="0">
              <a:solidFill>
                <a:srgbClr val="000000"/>
              </a:solidFill>
            </a:endParaRPr>
          </a:p>
          <a:p>
            <a:r>
              <a:rPr lang="pt-BR" sz="2400" b="1" dirty="0" smtClean="0">
                <a:solidFill>
                  <a:srgbClr val="000000"/>
                </a:solidFill>
              </a:rPr>
              <a:t>10.500 </a:t>
            </a:r>
            <a:r>
              <a:rPr lang="pt-BR" sz="2400" dirty="0" smtClean="0">
                <a:solidFill>
                  <a:srgbClr val="000000"/>
                </a:solidFill>
              </a:rPr>
              <a:t>pessoas envolvidas</a:t>
            </a:r>
          </a:p>
          <a:p>
            <a:r>
              <a:rPr lang="pt-BR" sz="2400" dirty="0" smtClean="0">
                <a:solidFill>
                  <a:srgbClr val="000000"/>
                </a:solidFill>
              </a:rPr>
              <a:t>	</a:t>
            </a:r>
            <a:r>
              <a:rPr lang="pt-BR" sz="2400" b="1" dirty="0" smtClean="0">
                <a:solidFill>
                  <a:srgbClr val="000000"/>
                </a:solidFill>
              </a:rPr>
              <a:t>6.000</a:t>
            </a:r>
            <a:r>
              <a:rPr lang="pt-BR" sz="2400" dirty="0" smtClean="0">
                <a:solidFill>
                  <a:srgbClr val="000000"/>
                </a:solidFill>
              </a:rPr>
              <a:t> empregados</a:t>
            </a:r>
          </a:p>
          <a:p>
            <a:r>
              <a:rPr lang="pt-BR" sz="2400" dirty="0" smtClean="0">
                <a:solidFill>
                  <a:srgbClr val="000000"/>
                </a:solidFill>
              </a:rPr>
              <a:t>	</a:t>
            </a:r>
            <a:r>
              <a:rPr lang="pt-BR" sz="2400" b="1" dirty="0" smtClean="0">
                <a:solidFill>
                  <a:srgbClr val="000000"/>
                </a:solidFill>
              </a:rPr>
              <a:t>4.500</a:t>
            </a:r>
            <a:r>
              <a:rPr lang="pt-BR" sz="2400" dirty="0" smtClean="0">
                <a:solidFill>
                  <a:srgbClr val="000000"/>
                </a:solidFill>
              </a:rPr>
              <a:t> terceiros</a:t>
            </a:r>
          </a:p>
          <a:p>
            <a:endParaRPr lang="pt-BR" sz="2400" dirty="0" smtClean="0">
              <a:solidFill>
                <a:srgbClr val="000000"/>
              </a:solidFill>
            </a:endParaRPr>
          </a:p>
          <a:p>
            <a:r>
              <a:rPr lang="pt-BR" sz="2400" b="1" dirty="0" smtClean="0">
                <a:solidFill>
                  <a:srgbClr val="000000"/>
                </a:solidFill>
              </a:rPr>
              <a:t>475</a:t>
            </a:r>
            <a:r>
              <a:rPr lang="pt-BR" sz="2400" dirty="0" smtClean="0">
                <a:solidFill>
                  <a:srgbClr val="000000"/>
                </a:solidFill>
              </a:rPr>
              <a:t> voluntários</a:t>
            </a:r>
            <a:endParaRPr lang="pt-BR" sz="2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2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1601927" y="0"/>
            <a:ext cx="7178033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is-IS" sz="4000" b="1" dirty="0" smtClean="0">
                <a:solidFill>
                  <a:schemeClr val="tx2"/>
                </a:solidFill>
              </a:rPr>
              <a:t>INFRAESTRUTURA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63947" y="1892300"/>
            <a:ext cx="4034996" cy="16619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7 dias </a:t>
            </a:r>
            <a:r>
              <a:rPr lang="pt-BR" sz="2000" dirty="0" smtClean="0">
                <a:solidFill>
                  <a:srgbClr val="000000"/>
                </a:solidFill>
              </a:rPr>
              <a:t>período da competição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28 dias </a:t>
            </a:r>
            <a:r>
              <a:rPr lang="pt-BR" sz="2000" dirty="0" smtClean="0">
                <a:solidFill>
                  <a:srgbClr val="000000"/>
                </a:solidFill>
              </a:rPr>
              <a:t>período da montagem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30 dias </a:t>
            </a:r>
            <a:r>
              <a:rPr lang="pt-BR" sz="2000" dirty="0" smtClean="0">
                <a:solidFill>
                  <a:srgbClr val="000000"/>
                </a:solidFill>
              </a:rPr>
              <a:t>período da desmontagem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73</a:t>
            </a:r>
            <a:r>
              <a:rPr lang="pt-BR" sz="2000" dirty="0" smtClean="0">
                <a:solidFill>
                  <a:srgbClr val="000000"/>
                </a:solidFill>
              </a:rPr>
              <a:t> geradores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29.643</a:t>
            </a:r>
            <a:r>
              <a:rPr lang="pt-BR" sz="2000" dirty="0" smtClean="0">
                <a:solidFill>
                  <a:srgbClr val="000000"/>
                </a:solidFill>
              </a:rPr>
              <a:t> KVA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11417" y="1885853"/>
            <a:ext cx="5838215" cy="16619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105.000 m² </a:t>
            </a:r>
            <a:r>
              <a:rPr lang="pt-BR" sz="2000" dirty="0" smtClean="0">
                <a:solidFill>
                  <a:srgbClr val="000000"/>
                </a:solidFill>
              </a:rPr>
              <a:t>Área de ocupação da OC2014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19.000 m²</a:t>
            </a:r>
            <a:r>
              <a:rPr lang="pt-BR" sz="2000" dirty="0" smtClean="0">
                <a:solidFill>
                  <a:srgbClr val="000000"/>
                </a:solidFill>
              </a:rPr>
              <a:t> Área de armazenagem - Entreposto</a:t>
            </a:r>
          </a:p>
          <a:p>
            <a:pPr fontAlgn="ctr"/>
            <a:r>
              <a:rPr lang="pt-BR" sz="2000" b="1" dirty="0" smtClean="0"/>
              <a:t>27.000 m³</a:t>
            </a:r>
            <a:r>
              <a:rPr lang="pt-BR" sz="2000" b="1" dirty="0" smtClean="0">
                <a:solidFill>
                  <a:srgbClr val="000000"/>
                </a:solidFill>
              </a:rPr>
              <a:t> </a:t>
            </a:r>
            <a:r>
              <a:rPr lang="pt-BR" sz="2000" dirty="0" smtClean="0">
                <a:solidFill>
                  <a:srgbClr val="000000"/>
                </a:solidFill>
              </a:rPr>
              <a:t>Volume de equipamentos e materiais armazenados</a:t>
            </a:r>
          </a:p>
          <a:p>
            <a:pPr fontAlgn="ctr"/>
            <a:endParaRPr lang="pt-BR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2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CaixaDeTexto 4"/>
          <p:cNvSpPr txBox="1">
            <a:spLocks noChangeArrowheads="1"/>
          </p:cNvSpPr>
          <p:nvPr/>
        </p:nvSpPr>
        <p:spPr bwMode="auto">
          <a:xfrm>
            <a:off x="4736818" y="2592360"/>
            <a:ext cx="3779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344050"/>
            <a:r>
              <a:rPr lang="pt-BR" altLang="pt-BR" sz="2000" dirty="0">
                <a:solidFill>
                  <a:schemeClr val="bg1"/>
                </a:solidFill>
                <a:latin typeface="Gotham Book" charset="0"/>
              </a:rPr>
              <a:t>Brasil ficou em </a:t>
            </a:r>
            <a:r>
              <a:rPr lang="pt-BR" altLang="pt-BR" b="1" dirty="0" smtClean="0">
                <a:solidFill>
                  <a:schemeClr val="bg1"/>
                </a:solidFill>
                <a:latin typeface="Gotham Book" charset="0"/>
              </a:rPr>
              <a:t>57º </a:t>
            </a:r>
            <a:r>
              <a:rPr lang="pt-BR" altLang="pt-BR" b="1" dirty="0">
                <a:solidFill>
                  <a:schemeClr val="bg1"/>
                </a:solidFill>
                <a:latin typeface="Gotham Book" charset="0"/>
              </a:rPr>
              <a:t>colocação </a:t>
            </a:r>
            <a:r>
              <a:rPr lang="pt-BR" altLang="pt-BR" sz="2000" dirty="0">
                <a:solidFill>
                  <a:schemeClr val="bg1"/>
                </a:solidFill>
                <a:latin typeface="Gotham Book" charset="0"/>
              </a:rPr>
              <a:t>dentre 148 </a:t>
            </a:r>
            <a:r>
              <a:rPr lang="pt-BR" altLang="pt-BR" sz="2000" dirty="0" smtClean="0">
                <a:solidFill>
                  <a:schemeClr val="bg1"/>
                </a:solidFill>
                <a:latin typeface="Gotham Book" charset="0"/>
              </a:rPr>
              <a:t>países</a:t>
            </a:r>
            <a:endParaRPr lang="pt-BR" altLang="pt-BR" sz="2000" dirty="0">
              <a:solidFill>
                <a:schemeClr val="bg1"/>
              </a:solidFill>
              <a:latin typeface="Gotham Book" charset="0"/>
            </a:endParaRPr>
          </a:p>
        </p:txBody>
      </p:sp>
      <p:pic>
        <p:nvPicPr>
          <p:cNvPr id="6148" name="Imagem 6"/>
          <p:cNvPicPr>
            <a:picLocks noChangeAspect="1"/>
          </p:cNvPicPr>
          <p:nvPr/>
        </p:nvPicPr>
        <p:blipFill>
          <a:blip r:embed="rId2"/>
          <a:srcRect l="2591" t="54323" r="78549"/>
          <a:stretch>
            <a:fillRect/>
          </a:stretch>
        </p:blipFill>
        <p:spPr bwMode="auto">
          <a:xfrm>
            <a:off x="1229784" y="4432300"/>
            <a:ext cx="21209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7"/>
          <p:cNvPicPr>
            <a:picLocks noChangeAspect="1"/>
          </p:cNvPicPr>
          <p:nvPr/>
        </p:nvPicPr>
        <p:blipFill>
          <a:blip r:embed="rId2"/>
          <a:srcRect l="78601" t="65457" r="2563"/>
          <a:stretch>
            <a:fillRect/>
          </a:stretch>
        </p:blipFill>
        <p:spPr bwMode="auto">
          <a:xfrm>
            <a:off x="9783234" y="5196415"/>
            <a:ext cx="2118783" cy="166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m 8"/>
          <p:cNvPicPr>
            <a:picLocks noChangeAspect="1"/>
          </p:cNvPicPr>
          <p:nvPr/>
        </p:nvPicPr>
        <p:blipFill>
          <a:blip r:embed="rId2"/>
          <a:srcRect l="21451" t="58035" r="59401"/>
          <a:stretch>
            <a:fillRect/>
          </a:stretch>
        </p:blipFill>
        <p:spPr bwMode="auto">
          <a:xfrm>
            <a:off x="3350683" y="4686300"/>
            <a:ext cx="215476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m 9"/>
          <p:cNvPicPr>
            <a:picLocks noChangeAspect="1"/>
          </p:cNvPicPr>
          <p:nvPr/>
        </p:nvPicPr>
        <p:blipFill>
          <a:blip r:embed="rId2"/>
          <a:srcRect l="40306" t="58870" r="40546"/>
          <a:stretch>
            <a:fillRect/>
          </a:stretch>
        </p:blipFill>
        <p:spPr bwMode="auto">
          <a:xfrm>
            <a:off x="5473700" y="4743449"/>
            <a:ext cx="215688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Imagem 10"/>
          <p:cNvPicPr>
            <a:picLocks noChangeAspect="1"/>
          </p:cNvPicPr>
          <p:nvPr/>
        </p:nvPicPr>
        <p:blipFill>
          <a:blip r:embed="rId2"/>
          <a:srcRect l="59456" t="63824" r="21396"/>
          <a:stretch>
            <a:fillRect/>
          </a:stretch>
        </p:blipFill>
        <p:spPr bwMode="auto">
          <a:xfrm>
            <a:off x="7630583" y="5084233"/>
            <a:ext cx="2152651" cy="177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CaixaDeTexto 2"/>
          <p:cNvSpPr txBox="1">
            <a:spLocks noChangeArrowheads="1"/>
          </p:cNvSpPr>
          <p:nvPr/>
        </p:nvSpPr>
        <p:spPr bwMode="auto">
          <a:xfrm>
            <a:off x="1593427" y="-196952"/>
            <a:ext cx="2211974" cy="93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97" tIns="51949" rIns="103897" bIns="51949">
            <a:spAutoFit/>
          </a:bodyPr>
          <a:lstStyle/>
          <a:p>
            <a:pPr defTabSz="1344050"/>
            <a:r>
              <a:rPr lang="pt-BR" sz="5400" b="1" dirty="0">
                <a:solidFill>
                  <a:srgbClr val="1F497D"/>
                </a:solidFill>
              </a:rPr>
              <a:t>BRASIL</a:t>
            </a:r>
          </a:p>
        </p:txBody>
      </p:sp>
      <p:sp>
        <p:nvSpPr>
          <p:cNvPr id="6154" name="CaixaDeTexto 3"/>
          <p:cNvSpPr txBox="1">
            <a:spLocks noChangeArrowheads="1"/>
          </p:cNvSpPr>
          <p:nvPr/>
        </p:nvSpPr>
        <p:spPr bwMode="auto">
          <a:xfrm>
            <a:off x="1593427" y="599017"/>
            <a:ext cx="6549444" cy="94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97" tIns="51949" rIns="103897" bIns="51949">
            <a:spAutoFit/>
          </a:bodyPr>
          <a:lstStyle/>
          <a:p>
            <a:pPr defTabSz="1344050">
              <a:lnSpc>
                <a:spcPct val="85000"/>
              </a:lnSpc>
            </a:pPr>
            <a:r>
              <a:rPr lang="pt-BR" altLang="pt-BR" sz="3200" dirty="0">
                <a:solidFill>
                  <a:srgbClr val="1F497D"/>
                </a:solidFill>
              </a:rPr>
              <a:t>ÍNDICE GLOBAL DE COMPETITIVIDADE</a:t>
            </a:r>
            <a:br>
              <a:rPr lang="pt-BR" altLang="pt-BR" sz="3200" dirty="0">
                <a:solidFill>
                  <a:srgbClr val="1F497D"/>
                </a:solidFill>
              </a:rPr>
            </a:br>
            <a:r>
              <a:rPr lang="pt-BR" altLang="pt-BR" sz="3200" dirty="0">
                <a:solidFill>
                  <a:srgbClr val="1F497D"/>
                </a:solidFill>
              </a:rPr>
              <a:t>2013/2014</a:t>
            </a:r>
          </a:p>
        </p:txBody>
      </p:sp>
      <p:sp>
        <p:nvSpPr>
          <p:cNvPr id="6155" name="CaixaDeTexto 4"/>
          <p:cNvSpPr txBox="1">
            <a:spLocks noChangeArrowheads="1"/>
          </p:cNvSpPr>
          <p:nvPr/>
        </p:nvSpPr>
        <p:spPr bwMode="auto">
          <a:xfrm>
            <a:off x="9366249" y="1771096"/>
            <a:ext cx="2825751" cy="102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defTabSz="1344050"/>
            <a:r>
              <a:rPr lang="pt-BR" altLang="pt-BR" sz="2000" b="1" dirty="0">
                <a:solidFill>
                  <a:srgbClr val="565656"/>
                </a:solidFill>
                <a:latin typeface="Gotham Book" charset="0"/>
              </a:rPr>
              <a:t>Ranking Global de Competitividade </a:t>
            </a:r>
          </a:p>
          <a:p>
            <a:pPr defTabSz="1344050"/>
            <a:r>
              <a:rPr lang="pt-BR" altLang="pt-BR" sz="2000" dirty="0">
                <a:solidFill>
                  <a:srgbClr val="565656"/>
                </a:solidFill>
                <a:latin typeface="Gotham Book" charset="0"/>
              </a:rPr>
              <a:t>BRICS: 2006 a 2013</a:t>
            </a:r>
          </a:p>
        </p:txBody>
      </p:sp>
      <p:pic>
        <p:nvPicPr>
          <p:cNvPr id="6156" name="Imagem 15"/>
          <p:cNvPicPr>
            <a:picLocks noChangeAspect="1"/>
          </p:cNvPicPr>
          <p:nvPr/>
        </p:nvPicPr>
        <p:blipFill>
          <a:blip r:embed="rId3"/>
          <a:srcRect l="5902" t="41844" r="81429" b="39922"/>
          <a:stretch>
            <a:fillRect/>
          </a:stretch>
        </p:blipFill>
        <p:spPr bwMode="auto">
          <a:xfrm>
            <a:off x="1602317" y="3577166"/>
            <a:ext cx="1424517" cy="12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Imagem 16"/>
          <p:cNvPicPr>
            <a:picLocks noChangeAspect="1"/>
          </p:cNvPicPr>
          <p:nvPr/>
        </p:nvPicPr>
        <p:blipFill>
          <a:blip r:embed="rId3"/>
          <a:srcRect l="81914" t="51633" r="6139" b="29364"/>
          <a:stretch>
            <a:fillRect/>
          </a:stretch>
        </p:blipFill>
        <p:spPr bwMode="auto">
          <a:xfrm>
            <a:off x="8073748" y="4107471"/>
            <a:ext cx="1344083" cy="130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Imagem 17"/>
          <p:cNvPicPr>
            <a:picLocks noChangeAspect="1"/>
          </p:cNvPicPr>
          <p:nvPr/>
        </p:nvPicPr>
        <p:blipFill>
          <a:blip r:embed="rId3"/>
          <a:srcRect l="24905" t="43956" r="62427" b="37425"/>
          <a:stretch>
            <a:fillRect/>
          </a:stretch>
        </p:blipFill>
        <p:spPr bwMode="auto">
          <a:xfrm>
            <a:off x="3742268" y="3721099"/>
            <a:ext cx="1424516" cy="127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Imagem 18"/>
          <p:cNvPicPr>
            <a:picLocks noChangeAspect="1"/>
          </p:cNvPicPr>
          <p:nvPr/>
        </p:nvPicPr>
        <p:blipFill>
          <a:blip r:embed="rId3"/>
          <a:srcRect l="44052" t="46643" r="44144" b="35313"/>
          <a:stretch>
            <a:fillRect/>
          </a:stretch>
        </p:blipFill>
        <p:spPr bwMode="auto">
          <a:xfrm>
            <a:off x="5897034" y="3905248"/>
            <a:ext cx="1327149" cy="1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Imagem 19"/>
          <p:cNvPicPr>
            <a:picLocks noChangeAspect="1"/>
          </p:cNvPicPr>
          <p:nvPr/>
        </p:nvPicPr>
        <p:blipFill>
          <a:blip r:embed="rId3"/>
          <a:srcRect l="63197" t="49522" r="24565" b="32436"/>
          <a:stretch>
            <a:fillRect/>
          </a:stretch>
        </p:blipFill>
        <p:spPr bwMode="auto">
          <a:xfrm>
            <a:off x="10234866" y="4188621"/>
            <a:ext cx="1377951" cy="12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Imagem 20"/>
          <p:cNvPicPr>
            <a:picLocks noChangeAspect="1"/>
          </p:cNvPicPr>
          <p:nvPr/>
        </p:nvPicPr>
        <p:blipFill>
          <a:blip r:embed="rId4"/>
          <a:srcRect l="1872" t="51253" r="78693" b="37039"/>
          <a:stretch>
            <a:fillRect/>
          </a:stretch>
        </p:blipFill>
        <p:spPr bwMode="auto">
          <a:xfrm>
            <a:off x="1149350" y="4222749"/>
            <a:ext cx="2186517" cy="80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3" name="CaixaDeTexto 8"/>
          <p:cNvSpPr txBox="1">
            <a:spLocks noChangeArrowheads="1"/>
          </p:cNvSpPr>
          <p:nvPr/>
        </p:nvSpPr>
        <p:spPr bwMode="auto">
          <a:xfrm>
            <a:off x="9284677" y="2924356"/>
            <a:ext cx="2907323" cy="70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7" tIns="51949" rIns="103897" bIns="51949">
            <a:spAutoFit/>
          </a:bodyPr>
          <a:lstStyle/>
          <a:p>
            <a:pPr defTabSz="1344050"/>
            <a:r>
              <a:rPr lang="pt-BR" altLang="pt-BR" sz="1300" dirty="0">
                <a:cs typeface="Arial" pitchFamily="34" charset="0"/>
              </a:rPr>
              <a:t>Fonte: </a:t>
            </a:r>
            <a:r>
              <a:rPr lang="en-US" altLang="pt-BR" sz="1300" dirty="0">
                <a:cs typeface="Arial" pitchFamily="34" charset="0"/>
              </a:rPr>
              <a:t>Global Competitiveness Index 2013/2014, </a:t>
            </a:r>
            <a:r>
              <a:rPr lang="pt-BR" altLang="pt-BR" sz="1300" dirty="0">
                <a:cs typeface="Arial" pitchFamily="34" charset="0"/>
              </a:rPr>
              <a:t>World </a:t>
            </a:r>
            <a:r>
              <a:rPr lang="pt-BR" altLang="pt-BR" sz="1300" dirty="0" err="1">
                <a:cs typeface="Arial" pitchFamily="34" charset="0"/>
              </a:rPr>
              <a:t>Economic</a:t>
            </a:r>
            <a:r>
              <a:rPr lang="pt-BR" altLang="pt-BR" sz="1300" dirty="0">
                <a:cs typeface="Arial" pitchFamily="34" charset="0"/>
              </a:rPr>
              <a:t> </a:t>
            </a:r>
            <a:r>
              <a:rPr lang="pt-BR" altLang="pt-BR" sz="1300" dirty="0" err="1">
                <a:cs typeface="Arial" pitchFamily="34" charset="0"/>
              </a:rPr>
              <a:t>Forum</a:t>
            </a:r>
            <a:r>
              <a:rPr lang="pt-BR" altLang="pt-BR" sz="1300" dirty="0">
                <a:cs typeface="Arial" pitchFamily="34" charset="0"/>
              </a:rPr>
              <a:t>, 2013</a:t>
            </a:r>
          </a:p>
        </p:txBody>
      </p:sp>
      <p:pic>
        <p:nvPicPr>
          <p:cNvPr id="6164" name="Imagem 23"/>
          <p:cNvPicPr>
            <a:picLocks noChangeAspect="1"/>
          </p:cNvPicPr>
          <p:nvPr/>
        </p:nvPicPr>
        <p:blipFill>
          <a:blip r:embed="rId4"/>
          <a:srcRect l="78889" t="62770" r="2684" b="28017"/>
          <a:stretch>
            <a:fillRect/>
          </a:stretch>
        </p:blipFill>
        <p:spPr bwMode="auto">
          <a:xfrm>
            <a:off x="9814983" y="5012266"/>
            <a:ext cx="2076451" cy="63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Imagem 24"/>
          <p:cNvPicPr>
            <a:picLocks noChangeAspect="1"/>
          </p:cNvPicPr>
          <p:nvPr/>
        </p:nvPicPr>
        <p:blipFill>
          <a:blip r:embed="rId4"/>
          <a:srcRect l="21304" t="55090" r="59692" b="35695"/>
          <a:stretch>
            <a:fillRect/>
          </a:stretch>
        </p:blipFill>
        <p:spPr bwMode="auto">
          <a:xfrm>
            <a:off x="3335868" y="4485216"/>
            <a:ext cx="2137833" cy="6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Imagem 25"/>
          <p:cNvPicPr>
            <a:picLocks noChangeAspect="1"/>
          </p:cNvPicPr>
          <p:nvPr/>
        </p:nvPicPr>
        <p:blipFill>
          <a:blip r:embed="rId4"/>
          <a:srcRect l="40594" t="56435" r="40977" b="33583"/>
          <a:stretch>
            <a:fillRect/>
          </a:stretch>
        </p:blipFill>
        <p:spPr bwMode="auto">
          <a:xfrm>
            <a:off x="5505450" y="4576232"/>
            <a:ext cx="20743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Imagem 26"/>
          <p:cNvPicPr>
            <a:picLocks noChangeAspect="1"/>
          </p:cNvPicPr>
          <p:nvPr/>
        </p:nvPicPr>
        <p:blipFill>
          <a:blip r:embed="rId4"/>
          <a:srcRect l="59741" t="59891" r="21542" b="31088"/>
          <a:stretch>
            <a:fillRect/>
          </a:stretch>
        </p:blipFill>
        <p:spPr bwMode="auto">
          <a:xfrm>
            <a:off x="7660217" y="4815415"/>
            <a:ext cx="2106084" cy="61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8" name="CaixaDeTexto 4"/>
          <p:cNvSpPr txBox="1">
            <a:spLocks noChangeArrowheads="1"/>
          </p:cNvSpPr>
          <p:nvPr/>
        </p:nvSpPr>
        <p:spPr bwMode="auto">
          <a:xfrm>
            <a:off x="1327150" y="5039782"/>
            <a:ext cx="192616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28º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69" name="CaixaDeTexto 4"/>
          <p:cNvSpPr txBox="1">
            <a:spLocks noChangeArrowheads="1"/>
          </p:cNvSpPr>
          <p:nvPr/>
        </p:nvSpPr>
        <p:spPr bwMode="auto">
          <a:xfrm>
            <a:off x="3464984" y="5198532"/>
            <a:ext cx="19282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56º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70" name="CaixaDeTexto 4"/>
          <p:cNvSpPr txBox="1">
            <a:spLocks noChangeArrowheads="1"/>
          </p:cNvSpPr>
          <p:nvPr/>
        </p:nvSpPr>
        <p:spPr bwMode="auto">
          <a:xfrm>
            <a:off x="5602817" y="5382682"/>
            <a:ext cx="19282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69A336"/>
                </a:solidFill>
                <a:latin typeface="Century Gothic" pitchFamily="34" charset="0"/>
              </a:rPr>
              <a:t>57º</a:t>
            </a:r>
            <a:endParaRPr lang="pt-BR" altLang="pt-BR" sz="4900" dirty="0">
              <a:solidFill>
                <a:srgbClr val="69A336"/>
              </a:solidFill>
              <a:latin typeface="Century Gothic" pitchFamily="34" charset="0"/>
            </a:endParaRPr>
          </a:p>
        </p:txBody>
      </p:sp>
      <p:sp>
        <p:nvSpPr>
          <p:cNvPr id="6171" name="CaixaDeTexto 4"/>
          <p:cNvSpPr txBox="1">
            <a:spLocks noChangeArrowheads="1"/>
          </p:cNvSpPr>
          <p:nvPr/>
        </p:nvSpPr>
        <p:spPr bwMode="auto">
          <a:xfrm>
            <a:off x="7727950" y="5552015"/>
            <a:ext cx="192616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58º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72" name="CaixaDeTexto 4"/>
          <p:cNvSpPr txBox="1">
            <a:spLocks noChangeArrowheads="1"/>
          </p:cNvSpPr>
          <p:nvPr/>
        </p:nvSpPr>
        <p:spPr bwMode="auto">
          <a:xfrm>
            <a:off x="9859434" y="5750982"/>
            <a:ext cx="192828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71º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73" name="CaixaDeTexto 4"/>
          <p:cNvSpPr txBox="1">
            <a:spLocks noChangeArrowheads="1"/>
          </p:cNvSpPr>
          <p:nvPr/>
        </p:nvSpPr>
        <p:spPr bwMode="auto">
          <a:xfrm>
            <a:off x="1327150" y="4855633"/>
            <a:ext cx="1926167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sz="1600" dirty="0">
                <a:solidFill>
                  <a:srgbClr val="565656"/>
                </a:solidFill>
                <a:latin typeface="Century Gothic" pitchFamily="34" charset="0"/>
              </a:rPr>
              <a:t>China</a:t>
            </a:r>
          </a:p>
        </p:txBody>
      </p:sp>
      <p:sp>
        <p:nvSpPr>
          <p:cNvPr id="6174" name="CaixaDeTexto 4"/>
          <p:cNvSpPr txBox="1">
            <a:spLocks noChangeArrowheads="1"/>
          </p:cNvSpPr>
          <p:nvPr/>
        </p:nvSpPr>
        <p:spPr bwMode="auto">
          <a:xfrm>
            <a:off x="3464984" y="5014382"/>
            <a:ext cx="1928284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1600" dirty="0">
                <a:solidFill>
                  <a:srgbClr val="565656"/>
                </a:solidFill>
                <a:latin typeface="Century Gothic" pitchFamily="34" charset="0"/>
              </a:rPr>
              <a:t>África do Sul</a:t>
            </a:r>
          </a:p>
        </p:txBody>
      </p:sp>
      <p:sp>
        <p:nvSpPr>
          <p:cNvPr id="6175" name="CaixaDeTexto 4"/>
          <p:cNvSpPr txBox="1">
            <a:spLocks noChangeArrowheads="1"/>
          </p:cNvSpPr>
          <p:nvPr/>
        </p:nvSpPr>
        <p:spPr bwMode="auto">
          <a:xfrm>
            <a:off x="5602817" y="5198533"/>
            <a:ext cx="1928284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sz="1600" dirty="0">
                <a:solidFill>
                  <a:srgbClr val="69A336"/>
                </a:solidFill>
                <a:latin typeface="Century Gothic" pitchFamily="34" charset="0"/>
              </a:rPr>
              <a:t>Brasil</a:t>
            </a:r>
          </a:p>
        </p:txBody>
      </p:sp>
      <p:sp>
        <p:nvSpPr>
          <p:cNvPr id="6176" name="CaixaDeTexto 4"/>
          <p:cNvSpPr txBox="1">
            <a:spLocks noChangeArrowheads="1"/>
          </p:cNvSpPr>
          <p:nvPr/>
        </p:nvSpPr>
        <p:spPr bwMode="auto">
          <a:xfrm>
            <a:off x="9884995" y="5466340"/>
            <a:ext cx="1926167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1600" dirty="0">
                <a:solidFill>
                  <a:srgbClr val="565656"/>
                </a:solidFill>
                <a:latin typeface="Century Gothic" pitchFamily="34" charset="0"/>
              </a:rPr>
              <a:t>Índia</a:t>
            </a:r>
          </a:p>
        </p:txBody>
      </p:sp>
      <p:sp>
        <p:nvSpPr>
          <p:cNvPr id="6177" name="CaixaDeTexto 4"/>
          <p:cNvSpPr txBox="1">
            <a:spLocks noChangeArrowheads="1"/>
          </p:cNvSpPr>
          <p:nvPr/>
        </p:nvSpPr>
        <p:spPr bwMode="auto">
          <a:xfrm>
            <a:off x="7763348" y="5327683"/>
            <a:ext cx="1928283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1600" dirty="0">
                <a:solidFill>
                  <a:srgbClr val="565656"/>
                </a:solidFill>
                <a:latin typeface="Century Gothic" pitchFamily="34" charset="0"/>
              </a:rPr>
              <a:t>Rússia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rcRect l="9702" t="53333" r="83597" b="36119"/>
          <a:stretch>
            <a:fillRect/>
          </a:stretch>
        </p:blipFill>
        <p:spPr bwMode="auto">
          <a:xfrm>
            <a:off x="1750256" y="3638181"/>
            <a:ext cx="513861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6"/>
          <p:cNvSpPr>
            <a:spLocks noChangeArrowheads="1"/>
          </p:cNvSpPr>
          <p:nvPr/>
        </p:nvSpPr>
        <p:spPr bwMode="auto">
          <a:xfrm>
            <a:off x="2266071" y="2765057"/>
            <a:ext cx="410112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000" b="1">
                <a:solidFill>
                  <a:schemeClr val="tx2"/>
                </a:solidFill>
                <a:cs typeface="Times New Roman" pitchFamily="18" charset="0"/>
              </a:rPr>
              <a:t>2007 </a:t>
            </a:r>
            <a:r>
              <a:rPr lang="pt-BR" sz="2000">
                <a:solidFill>
                  <a:schemeClr val="tx2"/>
                </a:solidFill>
                <a:cs typeface="Times New Roman" pitchFamily="18" charset="0"/>
              </a:rPr>
              <a:t>Shizuoka - Japão</a:t>
            </a:r>
            <a:endParaRPr lang="pt-BR" sz="2000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" name="Retângulo 6"/>
          <p:cNvSpPr>
            <a:spLocks noChangeArrowheads="1"/>
          </p:cNvSpPr>
          <p:nvPr/>
        </p:nvSpPr>
        <p:spPr bwMode="auto">
          <a:xfrm>
            <a:off x="2266072" y="3674694"/>
            <a:ext cx="505850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400" b="1" dirty="0">
                <a:solidFill>
                  <a:schemeClr val="tx2"/>
                </a:solidFill>
                <a:cs typeface="Times New Roman" pitchFamily="18" charset="0"/>
              </a:rPr>
              <a:t>2011 </a:t>
            </a:r>
            <a:r>
              <a:rPr lang="pt-BR" sz="2400" dirty="0">
                <a:solidFill>
                  <a:schemeClr val="tx2"/>
                </a:solidFill>
                <a:cs typeface="Times New Roman" pitchFamily="18" charset="0"/>
              </a:rPr>
              <a:t>Londres - Inglaterra</a:t>
            </a:r>
            <a:endParaRPr lang="pt-BR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949831" y="2628168"/>
            <a:ext cx="349347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6" rIns="91369" bIns="45686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chemeClr val="tx2"/>
                </a:solidFill>
              </a:rPr>
              <a:t>5º </a:t>
            </a:r>
            <a:r>
              <a:rPr lang="pt-BR" sz="2000">
                <a:solidFill>
                  <a:schemeClr val="tx2"/>
                </a:solidFill>
              </a:rPr>
              <a:t>lugar no WS 2013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949831" y="3144105"/>
            <a:ext cx="4798646" cy="75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6" rIns="91369" bIns="45686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chemeClr val="tx2"/>
                </a:solidFill>
              </a:rPr>
              <a:t>41 </a:t>
            </a:r>
            <a:r>
              <a:rPr lang="pt-BR" sz="2000">
                <a:solidFill>
                  <a:schemeClr val="tx2"/>
                </a:solidFill>
              </a:rPr>
              <a:t>competidores brasileiros receberam </a:t>
            </a:r>
            <a:r>
              <a:rPr lang="pt-BR" sz="2800" b="1">
                <a:solidFill>
                  <a:schemeClr val="tx2"/>
                </a:solidFill>
              </a:rPr>
              <a:t>12 </a:t>
            </a:r>
            <a:r>
              <a:rPr lang="pt-BR" sz="2000">
                <a:solidFill>
                  <a:schemeClr val="tx2"/>
                </a:solidFill>
              </a:rPr>
              <a:t>medalhas 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921695" y="3953459"/>
            <a:ext cx="4278923" cy="4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6" rIns="91369" bIns="45686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b="1" dirty="0">
                <a:solidFill>
                  <a:schemeClr val="tx2"/>
                </a:solidFill>
              </a:rPr>
              <a:t>15</a:t>
            </a:r>
            <a:r>
              <a:rPr lang="pt-BR" sz="2000" dirty="0">
                <a:solidFill>
                  <a:schemeClr val="tx2"/>
                </a:solidFill>
              </a:rPr>
              <a:t> certificados de excelência</a:t>
            </a:r>
          </a:p>
        </p:txBody>
      </p:sp>
      <p:cxnSp>
        <p:nvCxnSpPr>
          <p:cNvPr id="23" name="Conector reto 7"/>
          <p:cNvCxnSpPr>
            <a:cxnSpLocks noChangeShapeType="1"/>
          </p:cNvCxnSpPr>
          <p:nvPr/>
        </p:nvCxnSpPr>
        <p:spPr bwMode="auto">
          <a:xfrm>
            <a:off x="7076830" y="3215542"/>
            <a:ext cx="3894016" cy="0"/>
          </a:xfrm>
          <a:prstGeom prst="line">
            <a:avLst/>
          </a:prstGeom>
          <a:noFill/>
          <a:ln w="9525">
            <a:solidFill>
              <a:schemeClr val="bg1">
                <a:alpha val="59999"/>
              </a:schemeClr>
            </a:solidFill>
            <a:round/>
            <a:headEnd/>
            <a:tailEnd/>
          </a:ln>
        </p:spPr>
      </p:cxnSp>
      <p:cxnSp>
        <p:nvCxnSpPr>
          <p:cNvPr id="24" name="Conector reto 7"/>
          <p:cNvCxnSpPr>
            <a:cxnSpLocks noChangeShapeType="1"/>
          </p:cNvCxnSpPr>
          <p:nvPr/>
        </p:nvCxnSpPr>
        <p:spPr bwMode="auto">
          <a:xfrm>
            <a:off x="7078784" y="3933092"/>
            <a:ext cx="3892062" cy="0"/>
          </a:xfrm>
          <a:prstGeom prst="line">
            <a:avLst/>
          </a:prstGeom>
          <a:noFill/>
          <a:ln w="9525">
            <a:solidFill>
              <a:schemeClr val="bg1">
                <a:alpha val="59999"/>
              </a:schemeClr>
            </a:solidFill>
            <a:round/>
            <a:headEnd/>
            <a:tailEnd/>
          </a:ln>
        </p:spPr>
      </p:cxnSp>
      <p:sp>
        <p:nvSpPr>
          <p:cNvPr id="24586" name="TextBox 7"/>
          <p:cNvSpPr txBox="1">
            <a:spLocks noChangeArrowheads="1"/>
          </p:cNvSpPr>
          <p:nvPr/>
        </p:nvSpPr>
        <p:spPr bwMode="auto">
          <a:xfrm>
            <a:off x="1645920" y="-26988"/>
            <a:ext cx="105460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A QUALIDADE DA EDUCAÇAO PROFISSIONAL TESTADA MUNDIALMENTE - WORLDSKILLS</a:t>
            </a:r>
          </a:p>
        </p:txBody>
      </p:sp>
      <p:sp>
        <p:nvSpPr>
          <p:cNvPr id="33" name="Retângulo 6"/>
          <p:cNvSpPr>
            <a:spLocks noChangeArrowheads="1"/>
          </p:cNvSpPr>
          <p:nvPr/>
        </p:nvSpPr>
        <p:spPr bwMode="auto">
          <a:xfrm>
            <a:off x="6873631" y="2051906"/>
            <a:ext cx="5318369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800" b="1" u="sng">
                <a:solidFill>
                  <a:schemeClr val="tx2"/>
                </a:solidFill>
                <a:cs typeface="Times New Roman" pitchFamily="18" charset="0"/>
              </a:rPr>
              <a:t>2013 Leipzig - Alemanha</a:t>
            </a:r>
          </a:p>
        </p:txBody>
      </p:sp>
      <p:pic>
        <p:nvPicPr>
          <p:cNvPr id="2458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569" y="2758342"/>
            <a:ext cx="15631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0584" y="2113818"/>
            <a:ext cx="5451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ângulo 6"/>
          <p:cNvSpPr>
            <a:spLocks noChangeArrowheads="1"/>
          </p:cNvSpPr>
          <p:nvPr/>
        </p:nvSpPr>
        <p:spPr bwMode="auto">
          <a:xfrm>
            <a:off x="1652954" y="2078943"/>
            <a:ext cx="522849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400" b="1" dirty="0">
                <a:solidFill>
                  <a:schemeClr val="tx2"/>
                </a:solidFill>
                <a:cs typeface="Times New Roman" pitchFamily="18" charset="0"/>
              </a:rPr>
              <a:t>Desde 1950 – Ocorre a cada 2 anos</a:t>
            </a:r>
          </a:p>
        </p:txBody>
      </p:sp>
      <p:pic>
        <p:nvPicPr>
          <p:cNvPr id="24591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2332" y="2693619"/>
            <a:ext cx="70924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"/>
          <a:srcRect l="8202" t="75819" r="83597" b="12090"/>
          <a:stretch>
            <a:fillRect/>
          </a:stretch>
        </p:blipFill>
        <p:spPr bwMode="auto">
          <a:xfrm>
            <a:off x="1654517" y="3125418"/>
            <a:ext cx="6291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tângulo 6"/>
          <p:cNvSpPr>
            <a:spLocks noChangeArrowheads="1"/>
          </p:cNvSpPr>
          <p:nvPr/>
        </p:nvSpPr>
        <p:spPr bwMode="auto">
          <a:xfrm>
            <a:off x="2258256" y="3196857"/>
            <a:ext cx="427892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200" b="1">
                <a:solidFill>
                  <a:schemeClr val="tx2"/>
                </a:solidFill>
                <a:cs typeface="Times New Roman" pitchFamily="18" charset="0"/>
              </a:rPr>
              <a:t>2009 </a:t>
            </a:r>
            <a:r>
              <a:rPr lang="pt-BR" sz="2200">
                <a:solidFill>
                  <a:schemeClr val="tx2"/>
                </a:solidFill>
                <a:cs typeface="Times New Roman" pitchFamily="18" charset="0"/>
              </a:rPr>
              <a:t>Calgary - Canadá</a:t>
            </a:r>
            <a:endParaRPr lang="pt-BR" sz="2200" b="1">
              <a:solidFill>
                <a:schemeClr val="tx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1" grpId="0"/>
      <p:bldP spid="33" grpId="0"/>
      <p:bldP spid="22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08535" y="42204"/>
            <a:ext cx="10130118" cy="630000"/>
          </a:xfrm>
        </p:spPr>
        <p:txBody>
          <a:bodyPr/>
          <a:lstStyle/>
          <a:p>
            <a:r>
              <a:rPr lang="pt-BR" sz="4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SENAI </a:t>
            </a:r>
            <a:r>
              <a:rPr lang="pt-BR" sz="4000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 WorldSkills</a:t>
            </a:r>
            <a:endParaRPr lang="pt-BR" sz="4000" dirty="0">
              <a:solidFill>
                <a:schemeClr val="tx2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21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782459" y="550697"/>
            <a:ext cx="9245002" cy="4685840"/>
          </a:xfrm>
          <a:prstGeom prst="rect">
            <a:avLst/>
          </a:prstGeom>
        </p:spPr>
        <p:txBody>
          <a:bodyPr/>
          <a:lstStyle/>
          <a:p>
            <a:pPr marL="866775" lvl="1">
              <a:buFont typeface="Wingdings" pitchFamily="2" charset="2"/>
              <a:buChar char="§"/>
            </a:pPr>
            <a:r>
              <a:rPr lang="pt-BR" dirty="0" smtClean="0">
                <a:latin typeface="+mn-lt"/>
                <a:cs typeface="Arial" panose="020B0604020202020204" pitchFamily="34" charset="0"/>
              </a:rPr>
              <a:t>SENAI representa o Brasil na WorldSkills desde 1981;</a:t>
            </a:r>
          </a:p>
          <a:p>
            <a:pPr marL="866775" lvl="1">
              <a:buFont typeface="Wingdings" pitchFamily="2" charset="2"/>
              <a:buChar char="§"/>
            </a:pPr>
            <a:r>
              <a:rPr lang="pt-BR" dirty="0" smtClean="0">
                <a:latin typeface="+mn-lt"/>
                <a:cs typeface="Arial" panose="020B0604020202020204" pitchFamily="34" charset="0"/>
              </a:rPr>
              <a:t>O Brasil participa das competições internacionais desde 1983, com resultados crescentes e consistentes:</a:t>
            </a:r>
          </a:p>
        </p:txBody>
      </p:sp>
      <p:pic>
        <p:nvPicPr>
          <p:cNvPr id="6" name="Imagem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7888"/>
          <a:stretch/>
        </p:blipFill>
        <p:spPr bwMode="auto">
          <a:xfrm>
            <a:off x="2547079" y="1842868"/>
            <a:ext cx="9382324" cy="3980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6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7726" t="11403" r="42648" b="13205"/>
          <a:stretch>
            <a:fillRect/>
          </a:stretch>
        </p:blipFill>
        <p:spPr bwMode="auto">
          <a:xfrm>
            <a:off x="805767" y="807378"/>
            <a:ext cx="5818554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 l="46202" t="26918" r="9393" b="13251"/>
          <a:stretch>
            <a:fillRect/>
          </a:stretch>
        </p:blipFill>
        <p:spPr bwMode="auto">
          <a:xfrm>
            <a:off x="6627447" y="1498601"/>
            <a:ext cx="585958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>
            <a:off x="1579491" y="0"/>
            <a:ext cx="966567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WORLDSKILLS 2013</a:t>
            </a:r>
          </a:p>
        </p:txBody>
      </p:sp>
      <p:sp>
        <p:nvSpPr>
          <p:cNvPr id="25605" name="Retângulo 8"/>
          <p:cNvSpPr>
            <a:spLocks noChangeArrowheads="1"/>
          </p:cNvSpPr>
          <p:nvPr/>
        </p:nvSpPr>
        <p:spPr bwMode="auto">
          <a:xfrm>
            <a:off x="1046090" y="1128054"/>
            <a:ext cx="5408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>
                <a:solidFill>
                  <a:schemeClr val="tx2"/>
                </a:solidFill>
                <a:cs typeface="Times New Roman" pitchFamily="18" charset="0"/>
              </a:rPr>
              <a:t>Presentes em Leipzig</a:t>
            </a: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1014828" y="1886878"/>
            <a:ext cx="5259754" cy="2889250"/>
            <a:chOff x="344171" y="2146754"/>
            <a:chExt cx="4274437" cy="2889345"/>
          </a:xfrm>
        </p:grpSpPr>
        <p:sp>
          <p:nvSpPr>
            <p:cNvPr id="25632" name="Retângulo 8"/>
            <p:cNvSpPr>
              <a:spLocks noChangeArrowheads="1"/>
            </p:cNvSpPr>
            <p:nvPr/>
          </p:nvSpPr>
          <p:spPr bwMode="auto">
            <a:xfrm>
              <a:off x="370136" y="2146754"/>
              <a:ext cx="4248472" cy="507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Ex-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Presidente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Luiz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Inácio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Lula 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da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Silva</a:t>
              </a:r>
            </a:p>
          </p:txBody>
        </p:sp>
        <p:sp>
          <p:nvSpPr>
            <p:cNvPr id="25633" name="Retângulo 8"/>
            <p:cNvSpPr>
              <a:spLocks noChangeArrowheads="1"/>
            </p:cNvSpPr>
            <p:nvPr/>
          </p:nvSpPr>
          <p:spPr bwMode="auto">
            <a:xfrm>
              <a:off x="370136" y="2794881"/>
              <a:ext cx="4201864" cy="64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Presidente da Confederação Nacional da Indústria Robson Braga de Andrade</a:t>
              </a:r>
            </a:p>
          </p:txBody>
        </p:sp>
        <p:sp>
          <p:nvSpPr>
            <p:cNvPr id="25634" name="Retângulo 8"/>
            <p:cNvSpPr>
              <a:spLocks noChangeArrowheads="1"/>
            </p:cNvSpPr>
            <p:nvPr/>
          </p:nvSpPr>
          <p:spPr bwMode="auto">
            <a:xfrm>
              <a:off x="370136" y="3649555"/>
              <a:ext cx="3528393" cy="36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25 Presidentes de Federação</a:t>
              </a:r>
            </a:p>
          </p:txBody>
        </p:sp>
        <p:sp>
          <p:nvSpPr>
            <p:cNvPr id="25635" name="Retângulo 8"/>
            <p:cNvSpPr>
              <a:spLocks noChangeArrowheads="1"/>
            </p:cNvSpPr>
            <p:nvPr/>
          </p:nvSpPr>
          <p:spPr bwMode="auto">
            <a:xfrm>
              <a:off x="370136" y="4162834"/>
              <a:ext cx="3528393" cy="36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14 Senadores e Deputados</a:t>
              </a:r>
            </a:p>
          </p:txBody>
        </p:sp>
        <p:sp>
          <p:nvSpPr>
            <p:cNvPr id="25636" name="Retângulo 8"/>
            <p:cNvSpPr>
              <a:spLocks noChangeArrowheads="1"/>
            </p:cNvSpPr>
            <p:nvPr/>
          </p:nvSpPr>
          <p:spPr bwMode="auto">
            <a:xfrm>
              <a:off x="344171" y="4666816"/>
              <a:ext cx="3528393" cy="36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Diretores corporativos</a:t>
              </a:r>
            </a:p>
          </p:txBody>
        </p:sp>
        <p:cxnSp>
          <p:nvCxnSpPr>
            <p:cNvPr id="14" name="Conector reto 13"/>
            <p:cNvCxnSpPr/>
            <p:nvPr/>
          </p:nvCxnSpPr>
          <p:spPr>
            <a:xfrm>
              <a:off x="442616" y="2696047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442616" y="3515224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442616" y="4091506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442616" y="4594759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Tabela 19"/>
          <p:cNvGraphicFramePr>
            <a:graphicFrameLocks noGrp="1"/>
          </p:cNvGraphicFramePr>
          <p:nvPr/>
        </p:nvGraphicFramePr>
        <p:xfrm>
          <a:off x="6893169" y="2133600"/>
          <a:ext cx="5298831" cy="3656330"/>
        </p:xfrm>
        <a:graphic>
          <a:graphicData uri="http://schemas.openxmlformats.org/drawingml/2006/table">
            <a:tbl>
              <a:tblPr/>
              <a:tblGrid>
                <a:gridCol w="1066800"/>
                <a:gridCol w="4232031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41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Competidores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37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Ocupações Profissionais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41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Especialistas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Intérpretes 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Team Leaders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Técnicos de Suporte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46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Workshop Supervisers WSSP 2015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9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Técnicos de Apoio à WorldSkills Internacional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21076" y="198190"/>
            <a:ext cx="10130118" cy="630000"/>
          </a:xfrm>
        </p:spPr>
        <p:txBody>
          <a:bodyPr/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Candidatura do Brasil - Memorando de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Entendimentos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23</a:t>
            </a:fld>
            <a:r>
              <a:rPr lang="en-GB" smtClean="0"/>
              <a:t> </a:t>
            </a:r>
            <a:endParaRPr lang="en-GB" dirty="0"/>
          </a:p>
        </p:txBody>
      </p:sp>
      <p:pic>
        <p:nvPicPr>
          <p:cNvPr id="9" name="Imagem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/>
          <a:stretch/>
        </p:blipFill>
        <p:spPr bwMode="auto">
          <a:xfrm>
            <a:off x="3313752" y="1416423"/>
            <a:ext cx="6941872" cy="43389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2414092" y="867801"/>
            <a:ext cx="1799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Federal</a:t>
            </a:r>
          </a:p>
        </p:txBody>
      </p:sp>
    </p:spTree>
    <p:extLst>
      <p:ext uri="{BB962C8B-B14F-4D97-AF65-F5344CB8AC3E}">
        <p14:creationId xmlns:p14="http://schemas.microsoft.com/office/powerpoint/2010/main" val="3263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800" smtClean="0">
                <a:latin typeface="+mn-lt"/>
              </a:rPr>
              <a:t>WSI_filename - Demo Template</a:t>
            </a:r>
            <a:endParaRPr lang="en-GB" sz="180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z="1800" smtClean="0">
                <a:latin typeface="+mn-lt"/>
              </a:rPr>
              <a:pPr/>
              <a:t>24</a:t>
            </a:fld>
            <a:r>
              <a:rPr lang="en-GB" sz="1800" smtClean="0">
                <a:latin typeface="+mn-lt"/>
              </a:rPr>
              <a:t> </a:t>
            </a:r>
            <a:endParaRPr lang="en-GB" sz="1800" dirty="0">
              <a:latin typeface="+mn-lt"/>
            </a:endParaRPr>
          </a:p>
        </p:txBody>
      </p:sp>
      <p:sp>
        <p:nvSpPr>
          <p:cNvPr id="11" name="Chevron 15"/>
          <p:cNvSpPr/>
          <p:nvPr/>
        </p:nvSpPr>
        <p:spPr>
          <a:xfrm>
            <a:off x="3591487" y="1385393"/>
            <a:ext cx="1869695" cy="557907"/>
          </a:xfrm>
          <a:prstGeom prst="chevron">
            <a:avLst/>
          </a:prstGeom>
          <a:solidFill>
            <a:srgbClr val="FFC000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Maio </a:t>
            </a: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2012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3768523" y="2073319"/>
            <a:ext cx="13943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Assembleia Geral WSI em Jeju – Coréia do Sul 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20"/>
          <p:cNvSpPr txBox="1"/>
          <p:nvPr/>
        </p:nvSpPr>
        <p:spPr>
          <a:xfrm>
            <a:off x="3436518" y="3778039"/>
            <a:ext cx="17544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Apresentação e aprovação de candidatura SP</a:t>
            </a:r>
            <a:endParaRPr lang="pt-BR" dirty="0">
              <a:solidFill>
                <a:srgbClr val="003B5C"/>
              </a:solidFill>
              <a:cs typeface="Arial" pitchFamily="34" charset="0"/>
            </a:endParaRPr>
          </a:p>
        </p:txBody>
      </p:sp>
      <p:sp>
        <p:nvSpPr>
          <p:cNvPr id="20" name="Chevron 14"/>
          <p:cNvSpPr/>
          <p:nvPr/>
        </p:nvSpPr>
        <p:spPr>
          <a:xfrm>
            <a:off x="1840172" y="1388029"/>
            <a:ext cx="1869694" cy="557907"/>
          </a:xfrm>
          <a:prstGeom prst="chevron">
            <a:avLst/>
          </a:prstGeom>
          <a:solidFill>
            <a:srgbClr val="FFC000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Outubro</a:t>
            </a: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1974296" y="2010336"/>
            <a:ext cx="1420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WorldSkills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Londres 2011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522884" y="3790660"/>
            <a:ext cx="1783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Apresentação da intenção de sediar a WorldSkills </a:t>
            </a:r>
            <a:r>
              <a:rPr lang="pt-BR" dirty="0" err="1" smtClean="0">
                <a:solidFill>
                  <a:srgbClr val="003B5C"/>
                </a:solidFill>
                <a:cs typeface="Arial" pitchFamily="34" charset="0"/>
              </a:rPr>
              <a:t>Competition</a:t>
            </a: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 2015</a:t>
            </a:r>
          </a:p>
          <a:p>
            <a:pPr marL="285750" indent="-285750"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 </a:t>
            </a:r>
            <a:endParaRPr lang="pt-BR" dirty="0">
              <a:solidFill>
                <a:srgbClr val="003B5C"/>
              </a:solidFill>
              <a:cs typeface="Arial" pitchFamily="34" charset="0"/>
            </a:endParaRPr>
          </a:p>
        </p:txBody>
      </p:sp>
      <p:sp>
        <p:nvSpPr>
          <p:cNvPr id="23" name="Title 7"/>
          <p:cNvSpPr txBox="1">
            <a:spLocks/>
          </p:cNvSpPr>
          <p:nvPr/>
        </p:nvSpPr>
        <p:spPr>
          <a:xfrm>
            <a:off x="1775012" y="27903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PRINCIPAIS MARCOS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hevron 17"/>
          <p:cNvSpPr/>
          <p:nvPr/>
        </p:nvSpPr>
        <p:spPr>
          <a:xfrm>
            <a:off x="5311339" y="1362520"/>
            <a:ext cx="1959400" cy="591909"/>
          </a:xfrm>
          <a:prstGeom prst="chevron">
            <a:avLst/>
          </a:prstGeom>
          <a:solidFill>
            <a:srgbClr val="FFC000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Setembro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2"/>
          <p:cNvSpPr txBox="1"/>
          <p:nvPr/>
        </p:nvSpPr>
        <p:spPr>
          <a:xfrm>
            <a:off x="5160205" y="3773421"/>
            <a:ext cx="200025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Lançamento dos pacotes de hospitalidade para </a:t>
            </a:r>
            <a:r>
              <a:rPr lang="pt-BR" dirty="0" err="1" smtClean="0">
                <a:solidFill>
                  <a:srgbClr val="003B5C"/>
                </a:solidFill>
                <a:cs typeface="Arial" pitchFamily="34" charset="0"/>
              </a:rPr>
              <a:t>WorldSkills</a:t>
            </a: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 São Paulo 2015</a:t>
            </a:r>
            <a:endParaRPr lang="pt-BR" dirty="0">
              <a:solidFill>
                <a:srgbClr val="003B5C"/>
              </a:solidFill>
              <a:cs typeface="Arial" pitchFamily="34" charset="0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5480225" y="2110720"/>
            <a:ext cx="1405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OC2014 e Assembleia Geral </a:t>
            </a: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WorldSkills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Chevron 17"/>
          <p:cNvSpPr/>
          <p:nvPr/>
        </p:nvSpPr>
        <p:spPr>
          <a:xfrm>
            <a:off x="7158842" y="1364255"/>
            <a:ext cx="1959400" cy="591909"/>
          </a:xfrm>
          <a:prstGeom prst="chevro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Fevereiro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7243320" y="2084319"/>
            <a:ext cx="14054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Semana de preparação da Competição - CPW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Chevron 17"/>
          <p:cNvSpPr/>
          <p:nvPr/>
        </p:nvSpPr>
        <p:spPr>
          <a:xfrm>
            <a:off x="9055609" y="1365987"/>
            <a:ext cx="1959400" cy="591909"/>
          </a:xfrm>
          <a:prstGeom prst="chevro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Agosto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9308896" y="2057916"/>
            <a:ext cx="1405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WorldSkills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São Paulo 2015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/>
          <p:cNvPicPr>
            <a:picLocks noChangeAspect="1"/>
          </p:cNvPicPr>
          <p:nvPr/>
        </p:nvPicPr>
        <p:blipFill>
          <a:blip r:embed="rId2"/>
          <a:srcRect l="5945" t="44223" r="39175" b="14957"/>
          <a:stretch>
            <a:fillRect/>
          </a:stretch>
        </p:blipFill>
        <p:spPr bwMode="auto">
          <a:xfrm>
            <a:off x="1446628" y="550375"/>
            <a:ext cx="6937717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1661942" y="1038445"/>
            <a:ext cx="6945922" cy="1617662"/>
            <a:chOff x="395536" y="1510283"/>
            <a:chExt cx="4275272" cy="1618602"/>
          </a:xfrm>
        </p:grpSpPr>
        <p:sp>
          <p:nvSpPr>
            <p:cNvPr id="27667" name="Retângulo 6"/>
            <p:cNvSpPr>
              <a:spLocks noChangeArrowheads="1"/>
            </p:cNvSpPr>
            <p:nvPr/>
          </p:nvSpPr>
          <p:spPr bwMode="auto">
            <a:xfrm>
              <a:off x="395536" y="2009774"/>
              <a:ext cx="4275272" cy="341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pt-BR">
                  <a:solidFill>
                    <a:schemeClr val="tx2"/>
                  </a:solidFill>
                  <a:cs typeface="Times New Roman" pitchFamily="18" charset="0"/>
                </a:rPr>
                <a:t>Primeiro país da América Latina a sediar a competição</a:t>
              </a:r>
            </a:p>
          </p:txBody>
        </p:sp>
        <p:cxnSp>
          <p:nvCxnSpPr>
            <p:cNvPr id="16" name="Conector reto 15"/>
            <p:cNvCxnSpPr/>
            <p:nvPr/>
          </p:nvCxnSpPr>
          <p:spPr bwMode="auto">
            <a:xfrm>
              <a:off x="492947" y="2692069"/>
              <a:ext cx="3599407" cy="0"/>
            </a:xfrm>
            <a:prstGeom prst="line">
              <a:avLst/>
            </a:prstGeom>
            <a:ln>
              <a:solidFill>
                <a:schemeClr val="tx1"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69" name="Retângulo 6"/>
            <p:cNvSpPr>
              <a:spLocks noChangeArrowheads="1"/>
            </p:cNvSpPr>
            <p:nvPr/>
          </p:nvSpPr>
          <p:spPr bwMode="auto">
            <a:xfrm>
              <a:off x="395536" y="2782444"/>
              <a:ext cx="4275272" cy="346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pt-BR">
                  <a:solidFill>
                    <a:schemeClr val="tx2"/>
                  </a:solidFill>
                  <a:cs typeface="Times New Roman" pitchFamily="18" charset="0"/>
                </a:rPr>
                <a:t>2º país do Hemisfério Sul</a:t>
              </a:r>
            </a:p>
          </p:txBody>
        </p:sp>
        <p:sp>
          <p:nvSpPr>
            <p:cNvPr id="27670" name="CaixaDeTexto 17"/>
            <p:cNvSpPr txBox="1">
              <a:spLocks noChangeArrowheads="1"/>
            </p:cNvSpPr>
            <p:nvPr/>
          </p:nvSpPr>
          <p:spPr bwMode="auto">
            <a:xfrm>
              <a:off x="395536" y="1510283"/>
              <a:ext cx="1826923" cy="461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b="1" dirty="0">
                  <a:solidFill>
                    <a:schemeClr val="tx2"/>
                  </a:solidFill>
                </a:rPr>
                <a:t>BRASIL</a:t>
              </a:r>
            </a:p>
          </p:txBody>
        </p:sp>
      </p:grpSp>
      <p:sp>
        <p:nvSpPr>
          <p:cNvPr id="31" name="TextBox 7"/>
          <p:cNvSpPr txBox="1"/>
          <p:nvPr/>
        </p:nvSpPr>
        <p:spPr>
          <a:xfrm>
            <a:off x="1551355" y="0"/>
            <a:ext cx="7522308" cy="7683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tx2"/>
                </a:solidFill>
              </a:rPr>
              <a:t>WORLDSKILLS 2015</a:t>
            </a:r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1644358" y="3239161"/>
            <a:ext cx="5178473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</a:rPr>
              <a:t>Participação de </a:t>
            </a:r>
            <a:r>
              <a:rPr lang="pt-BR" sz="2800" b="1" dirty="0">
                <a:solidFill>
                  <a:srgbClr val="77933C"/>
                </a:solidFill>
              </a:rPr>
              <a:t>1.200 jovens competidores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0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b="1" dirty="0" smtClean="0">
                <a:solidFill>
                  <a:srgbClr val="77933C"/>
                </a:solidFill>
              </a:rPr>
              <a:t>60 </a:t>
            </a:r>
            <a:r>
              <a:rPr lang="pt-BR" sz="2800" b="1" dirty="0">
                <a:solidFill>
                  <a:srgbClr val="77933C"/>
                </a:solidFill>
              </a:rPr>
              <a:t>países- membros </a:t>
            </a:r>
            <a:r>
              <a:rPr lang="pt-BR" sz="2000" dirty="0">
                <a:solidFill>
                  <a:schemeClr val="tx2"/>
                </a:solidFill>
              </a:rPr>
              <a:t>do </a:t>
            </a:r>
            <a:r>
              <a:rPr lang="pt-BR" sz="2000" dirty="0" err="1">
                <a:solidFill>
                  <a:schemeClr val="tx2"/>
                </a:solidFill>
              </a:rPr>
              <a:t>Worldskills</a:t>
            </a:r>
            <a:r>
              <a:rPr lang="pt-BR" sz="2000" dirty="0">
                <a:solidFill>
                  <a:schemeClr val="tx2"/>
                </a:solidFill>
              </a:rPr>
              <a:t> internacional visitando a competição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7654" name="Picture 5" descr="http://www.osgeraldinos.com.br/wp-content/uploads/2011/09/brasil-bol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2627" y="2434932"/>
            <a:ext cx="212578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43034"/>
          <p:cNvGrpSpPr>
            <a:grpSpLocks/>
          </p:cNvGrpSpPr>
          <p:nvPr/>
        </p:nvGrpSpPr>
        <p:grpSpPr bwMode="auto">
          <a:xfrm>
            <a:off x="9844651" y="2420865"/>
            <a:ext cx="1684215" cy="1270000"/>
            <a:chOff x="6299879" y="1414635"/>
            <a:chExt cx="1591212" cy="1630190"/>
          </a:xfrm>
        </p:grpSpPr>
        <p:sp>
          <p:nvSpPr>
            <p:cNvPr id="37" name="Elipse 43025"/>
            <p:cNvSpPr/>
            <p:nvPr/>
          </p:nvSpPr>
          <p:spPr>
            <a:xfrm>
              <a:off x="6299879" y="2636912"/>
              <a:ext cx="1517210" cy="40791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" name="Elipse 57"/>
            <p:cNvSpPr/>
            <p:nvPr/>
          </p:nvSpPr>
          <p:spPr>
            <a:xfrm>
              <a:off x="6659886" y="2784741"/>
              <a:ext cx="825572" cy="149939"/>
            </a:xfrm>
            <a:prstGeom prst="ellipse">
              <a:avLst/>
            </a:prstGeom>
            <a:solidFill>
              <a:schemeClr val="bg1">
                <a:lumMod val="50000"/>
                <a:alpha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" name="Elipse 43023"/>
            <p:cNvSpPr/>
            <p:nvPr/>
          </p:nvSpPr>
          <p:spPr>
            <a:xfrm>
              <a:off x="6876256" y="2756421"/>
              <a:ext cx="595014" cy="15135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27666" name="Imagem 430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73881" y="1414635"/>
              <a:ext cx="1517210" cy="1509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6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8769" y="3767137"/>
            <a:ext cx="4943231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61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26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9" name="Title 7"/>
          <p:cNvSpPr txBox="1">
            <a:spLocks/>
          </p:cNvSpPr>
          <p:nvPr/>
        </p:nvSpPr>
        <p:spPr>
          <a:xfrm>
            <a:off x="1775012" y="27903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endParaRPr lang="pt-BR" sz="24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23600763"/>
              </p:ext>
            </p:extLst>
          </p:nvPr>
        </p:nvGraphicFramePr>
        <p:xfrm>
          <a:off x="2946400" y="1201271"/>
          <a:ext cx="8151906" cy="481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itle 7"/>
          <p:cNvSpPr txBox="1">
            <a:spLocks/>
          </p:cNvSpPr>
          <p:nvPr/>
        </p:nvSpPr>
        <p:spPr>
          <a:xfrm>
            <a:off x="1688260" y="0"/>
            <a:ext cx="10503739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latin typeface="+mn-lt"/>
                <a:cs typeface="Arial" panose="020B0604020202020204" pitchFamily="34" charset="0"/>
              </a:rPr>
              <a:t>GRANDES NÚMEROS DA WORLDSKILLS COMPETITION</a:t>
            </a:r>
            <a:endParaRPr lang="pt-BR" sz="4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27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9" name="Title 7"/>
          <p:cNvSpPr txBox="1">
            <a:spLocks/>
          </p:cNvSpPr>
          <p:nvPr/>
        </p:nvSpPr>
        <p:spPr>
          <a:xfrm>
            <a:off x="1775012" y="27903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endParaRPr lang="pt-BR" sz="2400" dirty="0"/>
          </a:p>
        </p:txBody>
      </p:sp>
      <p:sp>
        <p:nvSpPr>
          <p:cNvPr id="21" name="Title 7"/>
          <p:cNvSpPr txBox="1">
            <a:spLocks/>
          </p:cNvSpPr>
          <p:nvPr/>
        </p:nvSpPr>
        <p:spPr>
          <a:xfrm>
            <a:off x="1716397" y="7034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latin typeface="+mn-lt"/>
                <a:cs typeface="Arial" panose="020B0604020202020204" pitchFamily="34" charset="0"/>
              </a:rPr>
              <a:t>legados</a:t>
            </a:r>
            <a:endParaRPr lang="pt-BR" sz="4000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592730"/>
              </p:ext>
            </p:extLst>
          </p:nvPr>
        </p:nvGraphicFramePr>
        <p:xfrm>
          <a:off x="1736923" y="675249"/>
          <a:ext cx="9245002" cy="511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47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/>
          <p:cNvPicPr>
            <a:picLocks noChangeAspect="1"/>
          </p:cNvPicPr>
          <p:nvPr/>
        </p:nvPicPr>
        <p:blipFill>
          <a:blip r:embed="rId2"/>
          <a:srcRect l="13516" t="42081" r="8984" b="31270"/>
          <a:stretch>
            <a:fillRect/>
          </a:stretch>
        </p:blipFill>
        <p:spPr bwMode="auto">
          <a:xfrm>
            <a:off x="4855308" y="1778001"/>
            <a:ext cx="7268308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tângulo 2"/>
          <p:cNvSpPr>
            <a:spLocks noChangeArrowheads="1"/>
          </p:cNvSpPr>
          <p:nvPr/>
        </p:nvSpPr>
        <p:spPr bwMode="auto">
          <a:xfrm>
            <a:off x="5216770" y="1412875"/>
            <a:ext cx="674858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chemeClr val="tx2"/>
                </a:solidFill>
                <a:latin typeface="Century Gothic" pitchFamily="34" charset="0"/>
              </a:rPr>
              <a:t>Agenda proposta</a:t>
            </a:r>
          </a:p>
        </p:txBody>
      </p:sp>
      <p:sp>
        <p:nvSpPr>
          <p:cNvPr id="30724" name="Retângulo 3"/>
          <p:cNvSpPr>
            <a:spLocks noChangeArrowheads="1"/>
          </p:cNvSpPr>
          <p:nvPr/>
        </p:nvSpPr>
        <p:spPr bwMode="auto">
          <a:xfrm>
            <a:off x="6631082" y="2362201"/>
            <a:ext cx="1018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>
                <a:solidFill>
                  <a:schemeClr val="tx2"/>
                </a:solidFill>
                <a:latin typeface="Century Gothic" pitchFamily="34" charset="0"/>
              </a:rPr>
              <a:t>11/08</a:t>
            </a:r>
            <a:endParaRPr lang="pt-BR" sz="2400" b="1">
              <a:solidFill>
                <a:schemeClr val="tx2"/>
              </a:solidFill>
            </a:endParaRPr>
          </a:p>
        </p:txBody>
      </p:sp>
      <p:sp>
        <p:nvSpPr>
          <p:cNvPr id="30725" name="Retângulo 4"/>
          <p:cNvSpPr>
            <a:spLocks noChangeArrowheads="1"/>
          </p:cNvSpPr>
          <p:nvPr/>
        </p:nvSpPr>
        <p:spPr bwMode="auto">
          <a:xfrm>
            <a:off x="7664939" y="2362201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chemeClr val="tx2"/>
                </a:solidFill>
                <a:latin typeface="Century Gothic" pitchFamily="34" charset="0"/>
              </a:rPr>
              <a:t>Cerimônia de Abertura</a:t>
            </a:r>
          </a:p>
        </p:txBody>
      </p:sp>
      <p:pic>
        <p:nvPicPr>
          <p:cNvPr id="30726" name="Imagem 5"/>
          <p:cNvPicPr>
            <a:picLocks noChangeAspect="1"/>
          </p:cNvPicPr>
          <p:nvPr/>
        </p:nvPicPr>
        <p:blipFill>
          <a:blip r:embed="rId2"/>
          <a:srcRect l="13516" t="42081" r="8984" b="31270"/>
          <a:stretch>
            <a:fillRect/>
          </a:stretch>
        </p:blipFill>
        <p:spPr bwMode="auto">
          <a:xfrm>
            <a:off x="4855308" y="3106738"/>
            <a:ext cx="7268308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Imagem 6"/>
          <p:cNvPicPr>
            <a:picLocks noChangeAspect="1"/>
          </p:cNvPicPr>
          <p:nvPr/>
        </p:nvPicPr>
        <p:blipFill>
          <a:blip r:embed="rId2"/>
          <a:srcRect l="13516" t="42081" r="8984" b="31270"/>
          <a:stretch>
            <a:fillRect/>
          </a:stretch>
        </p:blipFill>
        <p:spPr bwMode="auto">
          <a:xfrm>
            <a:off x="4855308" y="4452938"/>
            <a:ext cx="7268308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tângulo 7"/>
          <p:cNvSpPr>
            <a:spLocks noChangeArrowheads="1"/>
          </p:cNvSpPr>
          <p:nvPr/>
        </p:nvSpPr>
        <p:spPr bwMode="auto">
          <a:xfrm>
            <a:off x="5521569" y="3625851"/>
            <a:ext cx="2127739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 b="1">
                <a:solidFill>
                  <a:schemeClr val="tx2"/>
                </a:solidFill>
                <a:latin typeface="Century Gothic" pitchFamily="34" charset="0"/>
              </a:rPr>
              <a:t>12 a 15/08</a:t>
            </a:r>
            <a:endParaRPr lang="pt-BR" sz="2400" b="1">
              <a:solidFill>
                <a:schemeClr val="tx2"/>
              </a:solidFill>
            </a:endParaRPr>
          </a:p>
        </p:txBody>
      </p:sp>
      <p:sp>
        <p:nvSpPr>
          <p:cNvPr id="30729" name="Retângulo 8"/>
          <p:cNvSpPr>
            <a:spLocks noChangeArrowheads="1"/>
          </p:cNvSpPr>
          <p:nvPr/>
        </p:nvSpPr>
        <p:spPr bwMode="auto">
          <a:xfrm>
            <a:off x="7664940" y="3625851"/>
            <a:ext cx="2111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  <a:latin typeface="Century Gothic" pitchFamily="34" charset="0"/>
              </a:rPr>
              <a:t>Competição</a:t>
            </a:r>
          </a:p>
        </p:txBody>
      </p:sp>
      <p:sp>
        <p:nvSpPr>
          <p:cNvPr id="30730" name="Retângulo 9"/>
          <p:cNvSpPr>
            <a:spLocks noChangeArrowheads="1"/>
          </p:cNvSpPr>
          <p:nvPr/>
        </p:nvSpPr>
        <p:spPr bwMode="auto">
          <a:xfrm>
            <a:off x="6631082" y="4979989"/>
            <a:ext cx="1018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>
                <a:solidFill>
                  <a:schemeClr val="tx2"/>
                </a:solidFill>
                <a:latin typeface="Century Gothic" pitchFamily="34" charset="0"/>
              </a:rPr>
              <a:t>16/08</a:t>
            </a:r>
            <a:endParaRPr lang="pt-BR" sz="2400" b="1">
              <a:solidFill>
                <a:schemeClr val="tx2"/>
              </a:solidFill>
            </a:endParaRPr>
          </a:p>
        </p:txBody>
      </p:sp>
      <p:sp>
        <p:nvSpPr>
          <p:cNvPr id="30731" name="Retângulo 10"/>
          <p:cNvSpPr>
            <a:spLocks noChangeArrowheads="1"/>
          </p:cNvSpPr>
          <p:nvPr/>
        </p:nvSpPr>
        <p:spPr bwMode="auto">
          <a:xfrm>
            <a:off x="7664940" y="4979989"/>
            <a:ext cx="2315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  <a:latin typeface="Century Gothic" pitchFamily="34" charset="0"/>
              </a:rPr>
              <a:t>Encerramento</a:t>
            </a:r>
          </a:p>
        </p:txBody>
      </p:sp>
      <p:sp>
        <p:nvSpPr>
          <p:cNvPr id="12" name="Retângulo 3"/>
          <p:cNvSpPr>
            <a:spLocks noChangeArrowheads="1"/>
          </p:cNvSpPr>
          <p:nvPr/>
        </p:nvSpPr>
        <p:spPr bwMode="auto">
          <a:xfrm>
            <a:off x="4071034" y="599148"/>
            <a:ext cx="2114062" cy="646112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chemeClr val="tx2"/>
                </a:solidFill>
              </a:rPr>
              <a:t>2015</a:t>
            </a:r>
          </a:p>
        </p:txBody>
      </p:sp>
      <p:sp>
        <p:nvSpPr>
          <p:cNvPr id="13" name="Retângulo 3"/>
          <p:cNvSpPr>
            <a:spLocks noChangeArrowheads="1"/>
          </p:cNvSpPr>
          <p:nvPr/>
        </p:nvSpPr>
        <p:spPr bwMode="auto">
          <a:xfrm>
            <a:off x="3942080" y="0"/>
            <a:ext cx="6471138" cy="769938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tx2"/>
                </a:solidFill>
              </a:rPr>
              <a:t>WORLDSKILLS</a:t>
            </a:r>
          </a:p>
        </p:txBody>
      </p:sp>
      <p:pic>
        <p:nvPicPr>
          <p:cNvPr id="30734" name="Picture 6" descr="http://arquivos.portaldaindustria.com.br/app/foto_133053580552/2013/07/03/309/20130703161003820323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462" y="1"/>
            <a:ext cx="4058139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098" y="1034240"/>
            <a:ext cx="6747022" cy="4685840"/>
          </a:xfrm>
          <a:prstGeom prst="rect">
            <a:avLst/>
          </a:prstGeom>
        </p:spPr>
        <p:txBody>
          <a:bodyPr/>
          <a:lstStyle/>
          <a:p>
            <a:pPr algn="r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Rafael </a:t>
            </a:r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Lucchesi</a:t>
            </a:r>
          </a:p>
          <a:p>
            <a:pPr algn="r"/>
            <a:r>
              <a:rPr lang="pt-BR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Geral do SENAI – Serviço Nacional de Aprendizagem Industrial</a:t>
            </a:r>
          </a:p>
          <a:p>
            <a:pPr algn="r"/>
            <a:r>
              <a:rPr lang="pt-BR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Educação e Tecnologia da CNI – Confederação Nacional da Indústria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29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1860831" y="872197"/>
            <a:ext cx="6060831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Gotham Black" charset="0"/>
              </a:rPr>
              <a:t>Uma profissão, </a:t>
            </a:r>
          </a:p>
        </p:txBody>
      </p:sp>
      <p:grpSp>
        <p:nvGrpSpPr>
          <p:cNvPr id="7" name="Grupo 2"/>
          <p:cNvGrpSpPr>
            <a:grpSpLocks/>
          </p:cNvGrpSpPr>
          <p:nvPr/>
        </p:nvGrpSpPr>
        <p:grpSpPr bwMode="auto">
          <a:xfrm>
            <a:off x="1498587" y="1403887"/>
            <a:ext cx="3278554" cy="1257300"/>
            <a:chOff x="4785571" y="1010148"/>
            <a:chExt cx="2663305" cy="1257315"/>
          </a:xfrm>
        </p:grpSpPr>
        <p:pic>
          <p:nvPicPr>
            <p:cNvPr id="8" name="Imagem 3"/>
            <p:cNvPicPr>
              <a:picLocks noChangeAspect="1"/>
            </p:cNvPicPr>
            <p:nvPr/>
          </p:nvPicPr>
          <p:blipFill>
            <a:blip r:embed="rId2"/>
            <a:srcRect l="45000" t="7777" r="35416" b="55927"/>
            <a:stretch>
              <a:fillRect/>
            </a:stretch>
          </p:blipFill>
          <p:spPr bwMode="auto">
            <a:xfrm>
              <a:off x="4969620" y="1010148"/>
              <a:ext cx="1205996" cy="1257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ângulo 4"/>
            <p:cNvSpPr>
              <a:spLocks noChangeArrowheads="1"/>
            </p:cNvSpPr>
            <p:nvPr/>
          </p:nvSpPr>
          <p:spPr bwMode="auto">
            <a:xfrm>
              <a:off x="4785571" y="1101380"/>
              <a:ext cx="2663305" cy="52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tx2"/>
                  </a:solidFill>
                  <a:latin typeface="Gotham Black" charset="0"/>
                </a:rPr>
                <a:t>uma escolha</a:t>
              </a:r>
            </a:p>
          </p:txBody>
        </p:sp>
        <p:cxnSp>
          <p:nvCxnSpPr>
            <p:cNvPr id="10" name="Conector reto 5"/>
            <p:cNvCxnSpPr/>
            <p:nvPr/>
          </p:nvCxnSpPr>
          <p:spPr>
            <a:xfrm>
              <a:off x="6238803" y="1141913"/>
              <a:ext cx="0" cy="1068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759250" y="2279161"/>
            <a:ext cx="4786924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  <a:latin typeface="Gotham Black" charset="0"/>
              </a:rPr>
              <a:t>profissionais </a:t>
            </a:r>
          </a:p>
          <a:p>
            <a:pPr algn="ctr"/>
            <a:r>
              <a:rPr lang="pt-BR" sz="2800" b="1" dirty="0">
                <a:solidFill>
                  <a:schemeClr val="tx2"/>
                </a:solidFill>
                <a:latin typeface="Gotham Black" charset="0"/>
              </a:rPr>
              <a:t>mais qualificados</a:t>
            </a:r>
          </a:p>
        </p:txBody>
      </p:sp>
      <p:grpSp>
        <p:nvGrpSpPr>
          <p:cNvPr id="12" name="Grupo 3"/>
          <p:cNvGrpSpPr>
            <a:grpSpLocks/>
          </p:cNvGrpSpPr>
          <p:nvPr/>
        </p:nvGrpSpPr>
        <p:grpSpPr bwMode="auto">
          <a:xfrm>
            <a:off x="1358036" y="3466904"/>
            <a:ext cx="4077550" cy="2196539"/>
            <a:chOff x="5497555" y="-534612"/>
            <a:chExt cx="3313036" cy="2193106"/>
          </a:xfrm>
        </p:grpSpPr>
        <p:sp>
          <p:nvSpPr>
            <p:cNvPr id="13" name="Retângulo de cantos arredondados 4"/>
            <p:cNvSpPr/>
            <p:nvPr/>
          </p:nvSpPr>
          <p:spPr>
            <a:xfrm>
              <a:off x="5651441" y="976936"/>
              <a:ext cx="3159150" cy="681558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800">
                <a:solidFill>
                  <a:schemeClr val="tx2"/>
                </a:solidFill>
                <a:latin typeface="Gotham Black"/>
                <a:cs typeface="Gotham Black"/>
              </a:endParaRPr>
            </a:p>
          </p:txBody>
        </p:sp>
        <p:sp>
          <p:nvSpPr>
            <p:cNvPr id="14" name="Retângulo 5"/>
            <p:cNvSpPr>
              <a:spLocks noChangeArrowheads="1"/>
            </p:cNvSpPr>
            <p:nvPr/>
          </p:nvSpPr>
          <p:spPr bwMode="auto">
            <a:xfrm>
              <a:off x="5497555" y="-534612"/>
              <a:ext cx="3158730" cy="95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tx2"/>
                  </a:solidFill>
                  <a:latin typeface="Gotham Black" charset="0"/>
                </a:rPr>
                <a:t>INDÚSTRIA MAIS COMPETITIVA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5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2"/>
          <p:cNvPicPr>
            <a:picLocks noChangeAspect="1"/>
          </p:cNvPicPr>
          <p:nvPr/>
        </p:nvPicPr>
        <p:blipFill>
          <a:blip r:embed="rId2"/>
          <a:srcRect r="41612" b="-22151"/>
          <a:stretch>
            <a:fillRect/>
          </a:stretch>
        </p:blipFill>
        <p:spPr bwMode="auto">
          <a:xfrm>
            <a:off x="1" y="0"/>
            <a:ext cx="6570785" cy="837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ângulo 2"/>
          <p:cNvSpPr>
            <a:spLocks noChangeArrowheads="1"/>
          </p:cNvSpPr>
          <p:nvPr/>
        </p:nvSpPr>
        <p:spPr bwMode="auto">
          <a:xfrm>
            <a:off x="6553201" y="1744663"/>
            <a:ext cx="44860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3600" dirty="0">
                <a:latin typeface="Century Gothic" pitchFamily="34" charset="0"/>
              </a:rPr>
              <a:t>UM CAMINHO PARA O BRASIL</a:t>
            </a:r>
          </a:p>
        </p:txBody>
      </p:sp>
      <p:sp>
        <p:nvSpPr>
          <p:cNvPr id="32772" name="CaixaDeTexto 4"/>
          <p:cNvSpPr txBox="1">
            <a:spLocks noChangeArrowheads="1"/>
          </p:cNvSpPr>
          <p:nvPr/>
        </p:nvSpPr>
        <p:spPr bwMode="auto">
          <a:xfrm>
            <a:off x="6824786" y="3890963"/>
            <a:ext cx="421444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Mais de </a:t>
            </a:r>
            <a:b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pt-BR" altLang="pt-BR" sz="3200" b="1" dirty="0">
                <a:latin typeface="Century Gothic" pitchFamily="34" charset="0"/>
              </a:rPr>
              <a:t>500 lideranças </a:t>
            </a: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empresariais</a:t>
            </a:r>
            <a:endParaRPr lang="pt-BR" altLang="pt-BR" sz="24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" y="2082800"/>
            <a:ext cx="8368324" cy="4352925"/>
            <a:chOff x="374932" y="2082807"/>
            <a:chExt cx="6799654" cy="4352926"/>
          </a:xfrm>
        </p:grpSpPr>
        <p:pic>
          <p:nvPicPr>
            <p:cNvPr id="32777" name="Imagem 28"/>
            <p:cNvPicPr>
              <a:picLocks noChangeAspect="1"/>
            </p:cNvPicPr>
            <p:nvPr/>
          </p:nvPicPr>
          <p:blipFill>
            <a:blip r:embed="rId3"/>
            <a:srcRect l="13527" t="22591" r="13847"/>
            <a:stretch>
              <a:fillRect/>
            </a:stretch>
          </p:blipFill>
          <p:spPr bwMode="auto">
            <a:xfrm>
              <a:off x="374932" y="2359026"/>
              <a:ext cx="6799654" cy="407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Imagem 31"/>
            <p:cNvPicPr>
              <a:picLocks noChangeAspect="1"/>
            </p:cNvPicPr>
            <p:nvPr/>
          </p:nvPicPr>
          <p:blipFill>
            <a:blip r:embed="rId4"/>
            <a:srcRect l="62453" t="17360" b="10307"/>
            <a:stretch>
              <a:fillRect/>
            </a:stretch>
          </p:blipFill>
          <p:spPr bwMode="auto">
            <a:xfrm>
              <a:off x="2480399" y="2082807"/>
              <a:ext cx="3516048" cy="381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3"/>
          <p:cNvGrpSpPr>
            <a:grpSpLocks/>
          </p:cNvGrpSpPr>
          <p:nvPr/>
        </p:nvGrpSpPr>
        <p:grpSpPr bwMode="auto">
          <a:xfrm>
            <a:off x="72293" y="574677"/>
            <a:ext cx="3446584" cy="2589213"/>
            <a:chOff x="58080" y="575214"/>
            <a:chExt cx="2801428" cy="2589212"/>
          </a:xfrm>
        </p:grpSpPr>
        <p:sp>
          <p:nvSpPr>
            <p:cNvPr id="30" name="Elipse 29"/>
            <p:cNvSpPr/>
            <p:nvPr/>
          </p:nvSpPr>
          <p:spPr bwMode="auto">
            <a:xfrm>
              <a:off x="296297" y="575214"/>
              <a:ext cx="2563211" cy="2589212"/>
            </a:xfrm>
            <a:prstGeom prst="ellipse">
              <a:avLst/>
            </a:prstGeom>
            <a:solidFill>
              <a:srgbClr val="D7DF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72223">
                <a:defRPr/>
              </a:pPr>
              <a:endParaRPr lang="pt-BR"/>
            </a:p>
          </p:txBody>
        </p:sp>
        <p:pic>
          <p:nvPicPr>
            <p:cNvPr id="32776" name="Imagem 29"/>
            <p:cNvPicPr>
              <a:picLocks noChangeAspect="1"/>
            </p:cNvPicPr>
            <p:nvPr/>
          </p:nvPicPr>
          <p:blipFill>
            <a:blip r:embed="rId5"/>
            <a:srcRect t="60059" r="64809"/>
            <a:stretch>
              <a:fillRect/>
            </a:stretch>
          </p:blipFill>
          <p:spPr bwMode="auto">
            <a:xfrm>
              <a:off x="58080" y="891204"/>
              <a:ext cx="2778075" cy="177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3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26"/>
          <p:cNvSpPr txBox="1">
            <a:spLocks noChangeArrowheads="1"/>
          </p:cNvSpPr>
          <p:nvPr/>
        </p:nvSpPr>
        <p:spPr bwMode="auto">
          <a:xfrm>
            <a:off x="1645099" y="193902"/>
            <a:ext cx="109083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+mn-lt"/>
              </a:rPr>
              <a:t>UMA VISÃO DE FUTURO: MAPA ESTRATÉGICO DA INDÚSTRIA</a:t>
            </a:r>
            <a:endParaRPr lang="pt-BR" sz="2000" b="1" dirty="0">
              <a:latin typeface="+mn-lt"/>
            </a:endParaRPr>
          </a:p>
        </p:txBody>
      </p:sp>
      <p:sp>
        <p:nvSpPr>
          <p:cNvPr id="33795" name="Espaço Reservado para Número de Slide 27"/>
          <p:cNvSpPr>
            <a:spLocks noGrp="1"/>
          </p:cNvSpPr>
          <p:nvPr>
            <p:ph type="sldNum" sz="quarter" idx="12"/>
          </p:nvPr>
        </p:nvSpPr>
        <p:spPr bwMode="auto">
          <a:xfrm>
            <a:off x="8673125" y="6519865"/>
            <a:ext cx="2625969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E5910D0-E4E0-4FE1-8991-C0D6612BA4C0}" type="slidenum">
              <a:rPr lang="pt-BR" smtClean="0"/>
              <a:pPr/>
              <a:t>4</a:t>
            </a:fld>
            <a:endParaRPr lang="pt-BR" smtClean="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-107462" y="765177"/>
            <a:ext cx="14444785" cy="6200775"/>
            <a:chOff x="619944" y="845096"/>
            <a:chExt cx="8712968" cy="6192688"/>
          </a:xfrm>
        </p:grpSpPr>
        <p:sp>
          <p:nvSpPr>
            <p:cNvPr id="33797" name="CaixaDeTexto 28"/>
            <p:cNvSpPr txBox="1">
              <a:spLocks noChangeArrowheads="1"/>
            </p:cNvSpPr>
            <p:nvPr/>
          </p:nvSpPr>
          <p:spPr bwMode="auto">
            <a:xfrm>
              <a:off x="5084440" y="6750332"/>
              <a:ext cx="302433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800"/>
                <a:t>Fonte: Mapa Estratégico da Indústria: 2013-2022</a:t>
              </a:r>
            </a:p>
          </p:txBody>
        </p:sp>
        <p:pic>
          <p:nvPicPr>
            <p:cNvPr id="33798" name="Imagem 2" descr="DIAGRAMA_EDITAVEL_FUNDO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9944" y="845096"/>
              <a:ext cx="7416824" cy="613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9" name="Retângulo 3"/>
            <p:cNvSpPr>
              <a:spLocks noChangeArrowheads="1"/>
            </p:cNvSpPr>
            <p:nvPr/>
          </p:nvSpPr>
          <p:spPr bwMode="auto">
            <a:xfrm>
              <a:off x="3155360" y="874085"/>
              <a:ext cx="2333365" cy="307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Segoe UI Semibold" pitchFamily="34" charset="0"/>
                </a:rPr>
                <a:t>COMPETITIVIDADE COM SUSTENTABILIDADE</a:t>
              </a:r>
            </a:p>
          </p:txBody>
        </p:sp>
        <p:sp>
          <p:nvSpPr>
            <p:cNvPr id="33800" name="CaixaDeTexto 4"/>
            <p:cNvSpPr txBox="1">
              <a:spLocks noChangeArrowheads="1"/>
            </p:cNvSpPr>
            <p:nvPr/>
          </p:nvSpPr>
          <p:spPr bwMode="auto">
            <a:xfrm>
              <a:off x="915292" y="1795831"/>
              <a:ext cx="1415174" cy="230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AMBIENTE MACROECONÔMICO</a:t>
              </a:r>
            </a:p>
          </p:txBody>
        </p:sp>
        <p:sp>
          <p:nvSpPr>
            <p:cNvPr id="33801" name="CaixaDeTexto 5"/>
            <p:cNvSpPr txBox="1">
              <a:spLocks noChangeArrowheads="1"/>
            </p:cNvSpPr>
            <p:nvPr/>
          </p:nvSpPr>
          <p:spPr bwMode="auto">
            <a:xfrm>
              <a:off x="907976" y="3869432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EFICIÊNCIA </a:t>
              </a:r>
            </a:p>
            <a:p>
              <a:r>
                <a:rPr lang="pt-BR" sz="900">
                  <a:latin typeface="Segoe UI Semibold" pitchFamily="34" charset="0"/>
                </a:rPr>
                <a:t>DO ESTADO</a:t>
              </a:r>
            </a:p>
          </p:txBody>
        </p:sp>
        <p:sp>
          <p:nvSpPr>
            <p:cNvPr id="33802" name="CaixaDeTexto 6"/>
            <p:cNvSpPr txBox="1">
              <a:spLocks noChangeArrowheads="1"/>
            </p:cNvSpPr>
            <p:nvPr/>
          </p:nvSpPr>
          <p:spPr bwMode="auto">
            <a:xfrm>
              <a:off x="2852193" y="1823947"/>
              <a:ext cx="10284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INOVAÇÃO E</a:t>
              </a:r>
            </a:p>
            <a:p>
              <a:r>
                <a:rPr lang="pt-BR" sz="900">
                  <a:latin typeface="Segoe UI Semibold" pitchFamily="34" charset="0"/>
                </a:rPr>
                <a:t>PRODUTIVIDADE</a:t>
              </a:r>
            </a:p>
          </p:txBody>
        </p:sp>
        <p:sp>
          <p:nvSpPr>
            <p:cNvPr id="33803" name="CaixaDeTexto 7"/>
            <p:cNvSpPr txBox="1">
              <a:spLocks noChangeArrowheads="1"/>
            </p:cNvSpPr>
            <p:nvPr/>
          </p:nvSpPr>
          <p:spPr bwMode="auto">
            <a:xfrm>
              <a:off x="2852192" y="2955274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RELAÇÕES DE</a:t>
              </a:r>
            </a:p>
            <a:p>
              <a:r>
                <a:rPr lang="pt-BR" sz="900">
                  <a:latin typeface="Segoe UI Semibold" pitchFamily="34" charset="0"/>
                </a:rPr>
                <a:t>TRABALHO</a:t>
              </a:r>
            </a:p>
          </p:txBody>
        </p:sp>
        <p:sp>
          <p:nvSpPr>
            <p:cNvPr id="33804" name="CaixaDeTexto 8"/>
            <p:cNvSpPr txBox="1">
              <a:spLocks noChangeArrowheads="1"/>
            </p:cNvSpPr>
            <p:nvPr/>
          </p:nvSpPr>
          <p:spPr bwMode="auto">
            <a:xfrm>
              <a:off x="4580384" y="3005336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FINANCIAMENTO</a:t>
              </a:r>
            </a:p>
          </p:txBody>
        </p:sp>
        <p:sp>
          <p:nvSpPr>
            <p:cNvPr id="33805" name="CaixaDeTexto 9"/>
            <p:cNvSpPr txBox="1">
              <a:spLocks noChangeArrowheads="1"/>
            </p:cNvSpPr>
            <p:nvPr/>
          </p:nvSpPr>
          <p:spPr bwMode="auto">
            <a:xfrm>
              <a:off x="2859507" y="4495558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INFRAESTRUTURA</a:t>
              </a:r>
            </a:p>
          </p:txBody>
        </p:sp>
        <p:sp>
          <p:nvSpPr>
            <p:cNvPr id="33806" name="CaixaDeTexto 10"/>
            <p:cNvSpPr txBox="1">
              <a:spLocks noChangeArrowheads="1"/>
            </p:cNvSpPr>
            <p:nvPr/>
          </p:nvSpPr>
          <p:spPr bwMode="auto">
            <a:xfrm>
              <a:off x="4595015" y="4496702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TRIBUTAÇÃO</a:t>
              </a:r>
            </a:p>
          </p:txBody>
        </p:sp>
        <p:sp>
          <p:nvSpPr>
            <p:cNvPr id="33807" name="CaixaDeTexto 11"/>
            <p:cNvSpPr txBox="1">
              <a:spLocks noChangeArrowheads="1"/>
            </p:cNvSpPr>
            <p:nvPr/>
          </p:nvSpPr>
          <p:spPr bwMode="auto">
            <a:xfrm>
              <a:off x="6380584" y="1803145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DESENVOLVIMENTO</a:t>
              </a:r>
            </a:p>
            <a:p>
              <a:r>
                <a:rPr lang="pt-BR" sz="900">
                  <a:latin typeface="Segoe UI Semibold" pitchFamily="34" charset="0"/>
                </a:rPr>
                <a:t>DE MERCADOS</a:t>
              </a:r>
            </a:p>
          </p:txBody>
        </p:sp>
        <p:sp>
          <p:nvSpPr>
            <p:cNvPr id="33808" name="CaixaDeTexto 12"/>
            <p:cNvSpPr txBox="1">
              <a:spLocks noChangeArrowheads="1"/>
            </p:cNvSpPr>
            <p:nvPr/>
          </p:nvSpPr>
          <p:spPr bwMode="auto">
            <a:xfrm>
              <a:off x="6365953" y="3869432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SEGURANÇA JURÍDICA</a:t>
              </a:r>
            </a:p>
            <a:p>
              <a:r>
                <a:rPr lang="pt-BR" sz="900">
                  <a:latin typeface="Segoe UI Semibold" pitchFamily="34" charset="0"/>
                </a:rPr>
                <a:t>E BUROCRACIA</a:t>
              </a:r>
            </a:p>
          </p:txBody>
        </p:sp>
        <p:sp>
          <p:nvSpPr>
            <p:cNvPr id="33809" name="CaixaDeTexto 13"/>
            <p:cNvSpPr txBox="1">
              <a:spLocks noChangeArrowheads="1"/>
            </p:cNvSpPr>
            <p:nvPr/>
          </p:nvSpPr>
          <p:spPr bwMode="auto">
            <a:xfrm>
              <a:off x="979984" y="6317704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EDUCAÇÃO</a:t>
              </a:r>
            </a:p>
          </p:txBody>
        </p:sp>
        <p:sp>
          <p:nvSpPr>
            <p:cNvPr id="33810" name="CaixaDeTexto 14"/>
            <p:cNvSpPr txBox="1">
              <a:spLocks noChangeArrowheads="1"/>
            </p:cNvSpPr>
            <p:nvPr/>
          </p:nvSpPr>
          <p:spPr bwMode="auto">
            <a:xfrm>
              <a:off x="1051992" y="2213248"/>
              <a:ext cx="1152128" cy="46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Estabilidade e previsibilidade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Taxa de investimento</a:t>
              </a:r>
            </a:p>
          </p:txBody>
        </p:sp>
        <p:sp>
          <p:nvSpPr>
            <p:cNvPr id="33811" name="CaixaDeTexto 15"/>
            <p:cNvSpPr txBox="1">
              <a:spLocks noChangeArrowheads="1"/>
            </p:cNvSpPr>
            <p:nvPr/>
          </p:nvSpPr>
          <p:spPr bwMode="auto">
            <a:xfrm>
              <a:off x="1051992" y="4301480"/>
              <a:ext cx="1152128" cy="27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Gestão do gasto público</a:t>
              </a:r>
            </a:p>
          </p:txBody>
        </p:sp>
        <p:sp>
          <p:nvSpPr>
            <p:cNvPr id="33812" name="CaixaDeTexto 16"/>
            <p:cNvSpPr txBox="1">
              <a:spLocks noChangeArrowheads="1"/>
            </p:cNvSpPr>
            <p:nvPr/>
          </p:nvSpPr>
          <p:spPr bwMode="auto">
            <a:xfrm>
              <a:off x="4054382" y="1707897"/>
              <a:ext cx="1964395" cy="82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Ambiente institucional e estrutura de incentivos à inovação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Serviços tecnológicos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Gestão empresarial</a:t>
              </a:r>
            </a:p>
          </p:txBody>
        </p:sp>
        <p:sp>
          <p:nvSpPr>
            <p:cNvPr id="33813" name="CaixaDeTexto 17"/>
            <p:cNvSpPr txBox="1">
              <a:spLocks noChangeArrowheads="1"/>
            </p:cNvSpPr>
            <p:nvPr/>
          </p:nvSpPr>
          <p:spPr bwMode="auto">
            <a:xfrm>
              <a:off x="2924200" y="3365376"/>
              <a:ext cx="1368152" cy="64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Modernização das relações de trabalho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Custo do trabalho</a:t>
              </a:r>
            </a:p>
          </p:txBody>
        </p:sp>
        <p:sp>
          <p:nvSpPr>
            <p:cNvPr id="33814" name="CaixaDeTexto 18"/>
            <p:cNvSpPr txBox="1">
              <a:spLocks noChangeArrowheads="1"/>
            </p:cNvSpPr>
            <p:nvPr/>
          </p:nvSpPr>
          <p:spPr bwMode="auto">
            <a:xfrm>
              <a:off x="2924200" y="4877544"/>
              <a:ext cx="1368152" cy="82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Logística de transportes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Energia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Telecomunicações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Saneamento</a:t>
              </a:r>
            </a:p>
          </p:txBody>
        </p:sp>
        <p:sp>
          <p:nvSpPr>
            <p:cNvPr id="33815" name="CaixaDeTexto 19"/>
            <p:cNvSpPr txBox="1">
              <a:spLocks noChangeArrowheads="1"/>
            </p:cNvSpPr>
            <p:nvPr/>
          </p:nvSpPr>
          <p:spPr bwMode="auto">
            <a:xfrm>
              <a:off x="4558438" y="3358060"/>
              <a:ext cx="1224136" cy="82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Financiamento bancário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Mercado de capitais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Micro, pequenas e médias empresas</a:t>
              </a:r>
            </a:p>
          </p:txBody>
        </p:sp>
        <p:sp>
          <p:nvSpPr>
            <p:cNvPr id="33816" name="CaixaDeTexto 20"/>
            <p:cNvSpPr txBox="1">
              <a:spLocks noChangeArrowheads="1"/>
            </p:cNvSpPr>
            <p:nvPr/>
          </p:nvSpPr>
          <p:spPr bwMode="auto">
            <a:xfrm>
              <a:off x="4468618" y="4740843"/>
              <a:ext cx="1334759" cy="82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Carga tributária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Desoneração de investimentos e importações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Simplificação e transparência</a:t>
              </a:r>
            </a:p>
          </p:txBody>
        </p:sp>
        <p:sp>
          <p:nvSpPr>
            <p:cNvPr id="33817" name="CaixaDeTexto 21"/>
            <p:cNvSpPr txBox="1">
              <a:spLocks noChangeArrowheads="1"/>
            </p:cNvSpPr>
            <p:nvPr/>
          </p:nvSpPr>
          <p:spPr bwMode="auto">
            <a:xfrm>
              <a:off x="6386755" y="2285256"/>
              <a:ext cx="1368152" cy="10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Acesso a mercados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Internacionalização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Cadeias produtivas globais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Políticas setoriais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Desenvolvimento regional</a:t>
              </a:r>
            </a:p>
          </p:txBody>
        </p:sp>
        <p:sp>
          <p:nvSpPr>
            <p:cNvPr id="33818" name="CaixaDeTexto 22"/>
            <p:cNvSpPr txBox="1">
              <a:spLocks noChangeArrowheads="1"/>
            </p:cNvSpPr>
            <p:nvPr/>
          </p:nvSpPr>
          <p:spPr bwMode="auto">
            <a:xfrm>
              <a:off x="6386756" y="4301480"/>
              <a:ext cx="1224136" cy="82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Previsibilidade das normas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Agilidade do Judiciário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Desburocratização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Licenciamento ambiental</a:t>
              </a:r>
            </a:p>
          </p:txBody>
        </p:sp>
        <p:sp>
          <p:nvSpPr>
            <p:cNvPr id="33819" name="CaixaDeTexto 23"/>
            <p:cNvSpPr txBox="1">
              <a:spLocks noChangeArrowheads="1"/>
            </p:cNvSpPr>
            <p:nvPr/>
          </p:nvSpPr>
          <p:spPr bwMode="auto">
            <a:xfrm>
              <a:off x="2243151" y="6326571"/>
              <a:ext cx="1152128" cy="27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Educação básica</a:t>
              </a:r>
            </a:p>
          </p:txBody>
        </p:sp>
        <p:sp>
          <p:nvSpPr>
            <p:cNvPr id="33820" name="CaixaDeTexto 24"/>
            <p:cNvSpPr txBox="1">
              <a:spLocks noChangeArrowheads="1"/>
            </p:cNvSpPr>
            <p:nvPr/>
          </p:nvSpPr>
          <p:spPr bwMode="auto">
            <a:xfrm>
              <a:off x="3778123" y="6325353"/>
              <a:ext cx="1421314" cy="27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Educação profissional</a:t>
              </a:r>
            </a:p>
          </p:txBody>
        </p:sp>
        <p:sp>
          <p:nvSpPr>
            <p:cNvPr id="33821" name="CaixaDeTexto 25"/>
            <p:cNvSpPr txBox="1">
              <a:spLocks noChangeArrowheads="1"/>
            </p:cNvSpPr>
            <p:nvPr/>
          </p:nvSpPr>
          <p:spPr bwMode="auto">
            <a:xfrm>
              <a:off x="5499360" y="6325353"/>
              <a:ext cx="2092147" cy="27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Formação de engenheiros e tecnólogos</a:t>
              </a:r>
            </a:p>
          </p:txBody>
        </p:sp>
        <p:sp>
          <p:nvSpPr>
            <p:cNvPr id="33822" name="Espaço Reservado para Número de Slide 27"/>
            <p:cNvSpPr txBox="1">
              <a:spLocks/>
            </p:cNvSpPr>
            <p:nvPr/>
          </p:nvSpPr>
          <p:spPr bwMode="auto">
            <a:xfrm>
              <a:off x="7199312" y="6672659"/>
              <a:ext cx="21336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/>
              <a:fld id="{F8D1C827-79D1-4D79-B691-0497D5CD12B5}" type="slidenum">
                <a:rPr lang="pt-BR" sz="1200">
                  <a:latin typeface="Calibri" pitchFamily="34" charset="0"/>
                </a:rPr>
                <a:pPr algn="r"/>
                <a:t>4</a:t>
              </a:fld>
              <a:endParaRPr lang="pt-BR" sz="120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WSI_filename - Demo Template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5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 bwMode="auto">
          <a:xfrm>
            <a:off x="3362178" y="5645810"/>
            <a:ext cx="6203854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87" tIns="46944" rIns="93887" bIns="46944"/>
          <a:lstStyle/>
          <a:p>
            <a:pPr algn="ctr" defTabSz="936625" eaLnBrk="0" hangingPunc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60B0"/>
              </a:buClr>
              <a:buSzPct val="80000"/>
              <a:buFont typeface="Arial" pitchFamily="34" charset="0"/>
              <a:buNone/>
            </a:pPr>
            <a:r>
              <a:rPr lang="pt-BR" sz="1400" dirty="0">
                <a:solidFill>
                  <a:srgbClr val="000000"/>
                </a:solidFill>
              </a:rPr>
              <a:t>A nota representa a média ponderada da importância relativa de cada fator em uma escala de 0 a 10</a:t>
            </a: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1711055" y="0"/>
            <a:ext cx="100996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 dirty="0" smtClean="0">
                <a:solidFill>
                  <a:srgbClr val="002060"/>
                </a:solidFill>
              </a:rPr>
              <a:t>EDUCAÇÃO– PRINCIPAL FATOR DE COMPETIVIDADE SEGUNDO OS EMPRESÁRIOS</a:t>
            </a:r>
            <a:endParaRPr lang="pt-BR" sz="4000" b="1" dirty="0">
              <a:solidFill>
                <a:srgbClr val="002060"/>
              </a:solidFill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3049318" y="1438275"/>
            <a:ext cx="790575" cy="3127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9" name="Gráfico 9"/>
          <p:cNvGraphicFramePr/>
          <p:nvPr/>
        </p:nvGraphicFramePr>
        <p:xfrm>
          <a:off x="1744393" y="1296318"/>
          <a:ext cx="864096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ângulo 5"/>
          <p:cNvSpPr>
            <a:spLocks noChangeArrowheads="1"/>
          </p:cNvSpPr>
          <p:nvPr/>
        </p:nvSpPr>
        <p:spPr bwMode="auto">
          <a:xfrm>
            <a:off x="3144417" y="3219452"/>
            <a:ext cx="995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65%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CaixaDeTexto 15"/>
          <p:cNvSpPr txBox="1">
            <a:spLocks noChangeArrowheads="1"/>
          </p:cNvSpPr>
          <p:nvPr/>
        </p:nvSpPr>
        <p:spPr bwMode="auto">
          <a:xfrm>
            <a:off x="8396067" y="4432326"/>
            <a:ext cx="316523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chemeClr val="tx2"/>
                </a:solidFill>
                <a:latin typeface="Gotham Black" charset="0"/>
              </a:rPr>
              <a:t>das empresas que encontram dificuldades para qualificar apontam a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Gotham Black" charset="0"/>
              </a:rPr>
              <a:t>baixa qualidade da educação básica</a:t>
            </a:r>
            <a:r>
              <a:rPr lang="pt-BR" b="1" dirty="0">
                <a:solidFill>
                  <a:srgbClr val="FFA13C"/>
                </a:solidFill>
                <a:latin typeface="Gotham Black" charset="0"/>
              </a:rPr>
              <a:t> </a:t>
            </a:r>
            <a:r>
              <a:rPr lang="pt-BR" dirty="0">
                <a:solidFill>
                  <a:schemeClr val="tx2"/>
                </a:solidFill>
                <a:latin typeface="Gotham Black" charset="0"/>
              </a:rPr>
              <a:t>como maior entrave</a:t>
            </a:r>
          </a:p>
        </p:txBody>
      </p:sp>
      <p:sp>
        <p:nvSpPr>
          <p:cNvPr id="7172" name="CaixaDeTexto 16"/>
          <p:cNvSpPr txBox="1">
            <a:spLocks noChangeArrowheads="1"/>
          </p:cNvSpPr>
          <p:nvPr/>
        </p:nvSpPr>
        <p:spPr bwMode="auto">
          <a:xfrm>
            <a:off x="4349261" y="3197227"/>
            <a:ext cx="32531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chemeClr val="tx2"/>
                </a:solidFill>
                <a:latin typeface="Gotham Black" charset="0"/>
              </a:rPr>
              <a:t>das empresas consultadas enfrentam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Gotham Black" charset="0"/>
              </a:rPr>
              <a:t>problemas com a falta de trabalhador qualificado</a:t>
            </a:r>
          </a:p>
        </p:txBody>
      </p:sp>
      <p:sp>
        <p:nvSpPr>
          <p:cNvPr id="7173" name="Retângulo 21"/>
          <p:cNvSpPr>
            <a:spLocks noChangeArrowheads="1"/>
          </p:cNvSpPr>
          <p:nvPr/>
        </p:nvSpPr>
        <p:spPr bwMode="auto">
          <a:xfrm>
            <a:off x="7011077" y="4483101"/>
            <a:ext cx="995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49%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4" name="CaixaDeTexto 10"/>
          <p:cNvSpPr txBox="1">
            <a:spLocks noChangeArrowheads="1"/>
          </p:cNvSpPr>
          <p:nvPr/>
        </p:nvSpPr>
        <p:spPr bwMode="auto">
          <a:xfrm>
            <a:off x="9622302" y="1994614"/>
            <a:ext cx="2569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/>
              <a:t>Fonte: Sondagem Especial Indústria de Transformação e Extrativa Ano 3 Número 2 outubro de 2013</a:t>
            </a:r>
          </a:p>
        </p:txBody>
      </p:sp>
      <p:pic>
        <p:nvPicPr>
          <p:cNvPr id="7175" name="Imagem 7"/>
          <p:cNvPicPr>
            <a:picLocks noChangeAspect="1"/>
          </p:cNvPicPr>
          <p:nvPr/>
        </p:nvPicPr>
        <p:blipFill>
          <a:blip r:embed="rId3"/>
          <a:srcRect l="78601" t="65457" r="2563"/>
          <a:stretch>
            <a:fillRect/>
          </a:stretch>
        </p:blipFill>
        <p:spPr bwMode="auto">
          <a:xfrm>
            <a:off x="6342184" y="5126038"/>
            <a:ext cx="2119924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Imagem 7"/>
          <p:cNvPicPr>
            <a:picLocks noChangeAspect="1"/>
          </p:cNvPicPr>
          <p:nvPr/>
        </p:nvPicPr>
        <p:blipFill>
          <a:blip r:embed="rId3"/>
          <a:srcRect l="78601" t="65457" r="2563"/>
          <a:stretch>
            <a:fillRect/>
          </a:stretch>
        </p:blipFill>
        <p:spPr bwMode="auto">
          <a:xfrm>
            <a:off x="2297723" y="3625850"/>
            <a:ext cx="2119924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Retângulo 12"/>
          <p:cNvSpPr>
            <a:spLocks noChangeArrowheads="1"/>
          </p:cNvSpPr>
          <p:nvPr/>
        </p:nvSpPr>
        <p:spPr bwMode="auto">
          <a:xfrm>
            <a:off x="1617784" y="47625"/>
            <a:ext cx="1085947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</a:rPr>
              <a:t>A INDÚSTRIA CONTINUA COM DIFICULDADE PARA CONSEGUIR TRABALHADOR QUALIFICADO APESAR DA BAIXA ATIVIDADE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10466363" y="1165642"/>
            <a:ext cx="1558717" cy="358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tângulo 2"/>
          <p:cNvSpPr>
            <a:spLocks noChangeArrowheads="1"/>
          </p:cNvSpPr>
          <p:nvPr/>
        </p:nvSpPr>
        <p:spPr bwMode="auto">
          <a:xfrm>
            <a:off x="1983545" y="1083214"/>
            <a:ext cx="3010486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2294" name="Imagem 7"/>
          <p:cNvPicPr>
            <a:picLocks noChangeAspect="1"/>
          </p:cNvPicPr>
          <p:nvPr/>
        </p:nvPicPr>
        <p:blipFill>
          <a:blip r:embed="rId2"/>
          <a:srcRect t="31111"/>
          <a:stretch>
            <a:fillRect/>
          </a:stretch>
        </p:blipFill>
        <p:spPr bwMode="auto">
          <a:xfrm>
            <a:off x="0" y="3257550"/>
            <a:ext cx="12192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"/>
          <p:cNvSpPr>
            <a:spLocks noChangeArrowheads="1"/>
          </p:cNvSpPr>
          <p:nvPr/>
        </p:nvSpPr>
        <p:spPr bwMode="auto">
          <a:xfrm>
            <a:off x="4161692" y="1529057"/>
            <a:ext cx="4152314" cy="358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670239" y="998806"/>
            <a:ext cx="105217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Gotham Book" charset="0"/>
              </a:rPr>
              <a:t>A baixa qualificação do trabalhador é um dos principais entraves ao aumento da produtividade do trabalho no Brasil</a:t>
            </a:r>
            <a:r>
              <a:rPr lang="pt-BR" sz="2400" dirty="0">
                <a:solidFill>
                  <a:srgbClr val="0052A4"/>
                </a:solidFill>
                <a:latin typeface="Century Gothic" pitchFamily="34" charset="0"/>
                <a:ea typeface="Batang" pitchFamily="18" charset="-127"/>
              </a:rPr>
              <a:t>.</a:t>
            </a:r>
            <a:endParaRPr lang="pt-BR" sz="2400" dirty="0">
              <a:latin typeface="Century Gothic" pitchFamily="34" charset="0"/>
              <a:cs typeface="Arial" pitchFamily="34" charset="0"/>
            </a:endParaRPr>
          </a:p>
          <a:p>
            <a:pPr eaLnBrk="0" hangingPunct="0"/>
            <a:endParaRPr lang="pt-BR" sz="2400" dirty="0"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/>
          <p:cNvPicPr>
            <a:picLocks noChangeAspect="1"/>
          </p:cNvPicPr>
          <p:nvPr/>
        </p:nvPicPr>
        <p:blipFill>
          <a:blip r:embed="rId2"/>
          <a:srcRect l="2660" r="33652"/>
          <a:stretch>
            <a:fillRect/>
          </a:stretch>
        </p:blipFill>
        <p:spPr bwMode="auto">
          <a:xfrm>
            <a:off x="2" y="0"/>
            <a:ext cx="70631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agem 2"/>
          <p:cNvPicPr>
            <a:picLocks noChangeAspect="1"/>
          </p:cNvPicPr>
          <p:nvPr/>
        </p:nvPicPr>
        <p:blipFill>
          <a:blip r:embed="rId3"/>
          <a:srcRect l="76984" t="32735" r="15080" b="55132"/>
          <a:stretch>
            <a:fillRect/>
          </a:stretch>
        </p:blipFill>
        <p:spPr bwMode="auto">
          <a:xfrm>
            <a:off x="8385526" y="2818540"/>
            <a:ext cx="974969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Imagem 3"/>
          <p:cNvPicPr>
            <a:picLocks noChangeAspect="1"/>
          </p:cNvPicPr>
          <p:nvPr/>
        </p:nvPicPr>
        <p:blipFill>
          <a:blip r:embed="rId3"/>
          <a:srcRect l="85715" t="31888" r="7143" b="55414"/>
          <a:stretch>
            <a:fillRect/>
          </a:stretch>
        </p:blipFill>
        <p:spPr bwMode="auto">
          <a:xfrm>
            <a:off x="9804019" y="2770913"/>
            <a:ext cx="877276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Imagem 4"/>
          <p:cNvPicPr>
            <a:picLocks noChangeAspect="1"/>
          </p:cNvPicPr>
          <p:nvPr/>
        </p:nvPicPr>
        <p:blipFill>
          <a:blip r:embed="rId4"/>
          <a:srcRect l="74286" t="33298" r="17937" b="37073"/>
          <a:stretch>
            <a:fillRect/>
          </a:stretch>
        </p:blipFill>
        <p:spPr bwMode="auto">
          <a:xfrm>
            <a:off x="8151064" y="2850288"/>
            <a:ext cx="95543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Imagem 5"/>
          <p:cNvPicPr>
            <a:picLocks noChangeAspect="1"/>
          </p:cNvPicPr>
          <p:nvPr/>
        </p:nvPicPr>
        <p:blipFill>
          <a:blip r:embed="rId4"/>
          <a:srcRect l="88889" t="33582" r="3493" b="36790"/>
          <a:stretch>
            <a:fillRect/>
          </a:stretch>
        </p:blipFill>
        <p:spPr bwMode="auto">
          <a:xfrm>
            <a:off x="10194786" y="2866163"/>
            <a:ext cx="93589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magem 6"/>
          <p:cNvPicPr>
            <a:picLocks noChangeAspect="1"/>
          </p:cNvPicPr>
          <p:nvPr/>
        </p:nvPicPr>
        <p:blipFill>
          <a:blip r:embed="rId5"/>
          <a:srcRect l="74921" t="53616" r="18571" b="37636"/>
          <a:stretch>
            <a:fillRect/>
          </a:stretch>
        </p:blipFill>
        <p:spPr bwMode="auto">
          <a:xfrm>
            <a:off x="7903309" y="4359275"/>
            <a:ext cx="775676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tângulo 8"/>
          <p:cNvSpPr>
            <a:spLocks noChangeArrowheads="1"/>
          </p:cNvSpPr>
          <p:nvPr/>
        </p:nvSpPr>
        <p:spPr bwMode="auto">
          <a:xfrm>
            <a:off x="8926740" y="3434488"/>
            <a:ext cx="1395046" cy="10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3500">
                <a:solidFill>
                  <a:schemeClr val="tx2"/>
                </a:solidFill>
              </a:rPr>
              <a:t>1/5</a:t>
            </a:r>
            <a:endParaRPr lang="pt-BR" sz="800">
              <a:solidFill>
                <a:schemeClr val="tx2"/>
              </a:solidFill>
            </a:endParaRPr>
          </a:p>
          <a:p>
            <a:pPr algn="ctr">
              <a:lnSpc>
                <a:spcPts val="4000"/>
              </a:lnSpc>
            </a:pPr>
            <a:r>
              <a:rPr lang="pt-BR" sz="2400" b="1">
                <a:solidFill>
                  <a:schemeClr val="tx2"/>
                </a:solidFill>
              </a:rPr>
              <a:t>DA</a:t>
            </a:r>
          </a:p>
        </p:txBody>
      </p:sp>
      <p:grpSp>
        <p:nvGrpSpPr>
          <p:cNvPr id="2" name="Grupo 9"/>
          <p:cNvGrpSpPr>
            <a:grpSpLocks/>
          </p:cNvGrpSpPr>
          <p:nvPr/>
        </p:nvGrpSpPr>
        <p:grpSpPr bwMode="auto">
          <a:xfrm>
            <a:off x="7940048" y="4661625"/>
            <a:ext cx="3475892" cy="933450"/>
            <a:chOff x="6526881" y="2889472"/>
            <a:chExt cx="2238847" cy="934440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6526881" y="3321730"/>
              <a:ext cx="2232555" cy="502182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2"/>
                </a:solidFill>
              </a:endParaRPr>
            </a:p>
          </p:txBody>
        </p:sp>
        <p:sp>
          <p:nvSpPr>
            <p:cNvPr id="8205" name="Retângulo 11"/>
            <p:cNvSpPr>
              <a:spLocks noChangeArrowheads="1"/>
            </p:cNvSpPr>
            <p:nvPr/>
          </p:nvSpPr>
          <p:spPr bwMode="auto">
            <a:xfrm>
              <a:off x="6526881" y="2889472"/>
              <a:ext cx="2238847" cy="462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tx2"/>
                  </a:solidFill>
                </a:rPr>
                <a:t>PRODUTIVIDADE</a:t>
              </a:r>
            </a:p>
          </p:txBody>
        </p:sp>
      </p:grpSp>
      <p:pic>
        <p:nvPicPr>
          <p:cNvPr id="8202" name="Imagem 12"/>
          <p:cNvPicPr>
            <a:picLocks noChangeAspect="1"/>
          </p:cNvPicPr>
          <p:nvPr/>
        </p:nvPicPr>
        <p:blipFill>
          <a:blip r:embed="rId6"/>
          <a:srcRect l="47935" t="67442" r="46423" b="12566"/>
          <a:stretch>
            <a:fillRect/>
          </a:stretch>
        </p:blipFill>
        <p:spPr bwMode="auto">
          <a:xfrm>
            <a:off x="8424985" y="3749678"/>
            <a:ext cx="6096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Retângulo 14"/>
          <p:cNvSpPr>
            <a:spLocks noChangeArrowheads="1"/>
          </p:cNvSpPr>
          <p:nvPr/>
        </p:nvSpPr>
        <p:spPr bwMode="auto">
          <a:xfrm>
            <a:off x="7309339" y="347664"/>
            <a:ext cx="4280876" cy="187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tx2"/>
                </a:solidFill>
              </a:rPr>
              <a:t>O Brasil precisa de </a:t>
            </a:r>
            <a:r>
              <a:rPr lang="pt-BR" sz="2800" dirty="0">
                <a:solidFill>
                  <a:schemeClr val="tx2"/>
                </a:solidFill>
              </a:rPr>
              <a:t>TRABALHADORES MAIS BEM PREPARADOS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32"/>
          <p:cNvSpPr txBox="1">
            <a:spLocks noChangeArrowheads="1"/>
          </p:cNvSpPr>
          <p:nvPr/>
        </p:nvSpPr>
        <p:spPr bwMode="auto">
          <a:xfrm>
            <a:off x="10170942" y="3398640"/>
            <a:ext cx="2021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cs typeface="Arial" pitchFamily="34" charset="0"/>
              </a:rPr>
              <a:t>Fonte:  OECD. </a:t>
            </a:r>
            <a:r>
              <a:rPr lang="pt-BR" sz="1200" dirty="0" err="1">
                <a:cs typeface="Arial" pitchFamily="34" charset="0"/>
              </a:rPr>
              <a:t>Education</a:t>
            </a:r>
            <a:r>
              <a:rPr lang="pt-BR" sz="1200" dirty="0">
                <a:cs typeface="Arial" pitchFamily="34" charset="0"/>
              </a:rPr>
              <a:t> </a:t>
            </a:r>
            <a:r>
              <a:rPr lang="pt-BR" sz="1200" dirty="0" err="1">
                <a:cs typeface="Arial" pitchFamily="34" charset="0"/>
              </a:rPr>
              <a:t>at</a:t>
            </a:r>
            <a:r>
              <a:rPr lang="pt-BR" sz="1200" dirty="0">
                <a:cs typeface="Arial" pitchFamily="34" charset="0"/>
              </a:rPr>
              <a:t> a </a:t>
            </a:r>
            <a:r>
              <a:rPr lang="pt-BR" sz="1200" dirty="0" err="1">
                <a:cs typeface="Arial" pitchFamily="34" charset="0"/>
              </a:rPr>
              <a:t>glance</a:t>
            </a:r>
            <a:r>
              <a:rPr lang="pt-BR" sz="1200" dirty="0">
                <a:cs typeface="Arial" pitchFamily="34" charset="0"/>
              </a:rPr>
              <a:t>: 2013. </a:t>
            </a:r>
          </a:p>
        </p:txBody>
      </p:sp>
      <p:sp>
        <p:nvSpPr>
          <p:cNvPr id="9222" name="Título 1"/>
          <p:cNvSpPr txBox="1">
            <a:spLocks/>
          </p:cNvSpPr>
          <p:nvPr/>
        </p:nvSpPr>
        <p:spPr bwMode="auto">
          <a:xfrm>
            <a:off x="468925" y="39688"/>
            <a:ext cx="1063478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457200">
              <a:lnSpc>
                <a:spcPct val="90000"/>
              </a:lnSpc>
            </a:pPr>
            <a:endParaRPr lang="pt-BR" sz="3600" b="1">
              <a:solidFill>
                <a:srgbClr val="F99107"/>
              </a:solidFill>
              <a:latin typeface="Gotham Black" charset="0"/>
            </a:endParaRPr>
          </a:p>
        </p:txBody>
      </p: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1558781" y="2505345"/>
            <a:ext cx="7691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pt-BR" sz="2000" b="1" dirty="0">
                <a:solidFill>
                  <a:srgbClr val="10253F"/>
                </a:solidFill>
                <a:latin typeface="Gotham Black" charset="0"/>
              </a:rPr>
              <a:t>Ensino médio e Superior da população de 25 a 64 anos (2011)</a:t>
            </a:r>
            <a:endParaRPr lang="pt-BR" dirty="0">
              <a:solidFill>
                <a:srgbClr val="10253F"/>
              </a:solidFill>
              <a:latin typeface="Gotham Black" charset="0"/>
            </a:endParaRPr>
          </a:p>
        </p:txBody>
      </p:sp>
      <p:sp>
        <p:nvSpPr>
          <p:cNvPr id="9225" name="Rectangle 54"/>
          <p:cNvSpPr>
            <a:spLocks noChangeArrowheads="1"/>
          </p:cNvSpPr>
          <p:nvPr/>
        </p:nvSpPr>
        <p:spPr bwMode="auto">
          <a:xfrm>
            <a:off x="1550961" y="0"/>
            <a:ext cx="10641039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pt-BR" sz="3600" b="1" dirty="0" smtClean="0">
                <a:solidFill>
                  <a:schemeClr val="tx2"/>
                </a:solidFill>
              </a:rPr>
              <a:t>HOJE SÃO 13 MILHÕES DE ANALFABETOS NO BRASIL E NOSSA POPULAÇÃO QUE ATINGE OS ENSINOS MÉDIOS E SUPERIOR É BEM INFERIOR À MÉDIA DOS DEMAIS PAÍSES DA OCDE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2574388" y="5486400"/>
            <a:ext cx="689316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8" name="Grupo 21"/>
          <p:cNvGrpSpPr>
            <a:grpSpLocks/>
          </p:cNvGrpSpPr>
          <p:nvPr/>
        </p:nvGrpSpPr>
        <p:grpSpPr bwMode="auto">
          <a:xfrm>
            <a:off x="2270370" y="3694113"/>
            <a:ext cx="2659185" cy="3163887"/>
            <a:chOff x="7137" y="2093264"/>
            <a:chExt cx="2884988" cy="4595950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528" y="2564904"/>
              <a:ext cx="2376264" cy="368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103303" y="2093264"/>
              <a:ext cx="1292319" cy="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B050"/>
                  </a:solidFill>
                  <a:latin typeface="Gotham Black" charset="0"/>
                </a:rPr>
                <a:t>75%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968800" y="2747645"/>
              <a:ext cx="1133983" cy="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C00000"/>
                  </a:solidFill>
                  <a:latin typeface="Gotham Black" charset="0"/>
                </a:rPr>
                <a:t>60%</a:t>
              </a:r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1738130" y="3689104"/>
              <a:ext cx="1112830" cy="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52A4"/>
                  </a:solidFill>
                  <a:latin typeface="Gotham Black" charset="0"/>
                </a:rPr>
                <a:t>43%</a:t>
              </a: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7137" y="6186215"/>
              <a:ext cx="1126103" cy="50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00B050"/>
                  </a:solidFill>
                  <a:latin typeface="Gotham Black" charset="0"/>
                </a:rPr>
                <a:t>OECD</a:t>
              </a: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1738130" y="6186215"/>
              <a:ext cx="1153995" cy="50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0052A4"/>
                  </a:solidFill>
                  <a:latin typeface="Gotham Black" charset="0"/>
                </a:rPr>
                <a:t>Brasil</a:t>
              </a: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968800" y="6186213"/>
              <a:ext cx="983021" cy="50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C00000"/>
                  </a:solidFill>
                  <a:latin typeface="Gotham Black" charset="0"/>
                </a:rPr>
                <a:t>G20</a:t>
              </a:r>
            </a:p>
          </p:txBody>
        </p:sp>
      </p:grp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6963508" y="4262828"/>
            <a:ext cx="37091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pt-BR" sz="2000" dirty="0">
                <a:solidFill>
                  <a:srgbClr val="1F497D"/>
                </a:solidFill>
                <a:latin typeface="Gotham Black" charset="0"/>
              </a:rPr>
              <a:t>População que atingiu o ENSINO SUPERIOR </a:t>
            </a:r>
          </a:p>
        </p:txBody>
      </p:sp>
      <p:grpSp>
        <p:nvGrpSpPr>
          <p:cNvPr id="47" name="Grupo 41"/>
          <p:cNvGrpSpPr>
            <a:grpSpLocks/>
          </p:cNvGrpSpPr>
          <p:nvPr/>
        </p:nvGrpSpPr>
        <p:grpSpPr bwMode="auto">
          <a:xfrm flipH="1">
            <a:off x="6135865" y="5161620"/>
            <a:ext cx="4962769" cy="1511300"/>
            <a:chOff x="3115450" y="3245772"/>
            <a:chExt cx="6275398" cy="2199454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60035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24130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88226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52322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60033" y="4031202"/>
              <a:ext cx="840482" cy="51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52122" y="4031202"/>
              <a:ext cx="840482" cy="51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16218" y="4031202"/>
              <a:ext cx="840482" cy="51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339573" y="3284983"/>
              <a:ext cx="1448457" cy="50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00B050"/>
                  </a:solidFill>
                  <a:latin typeface="Gotham Black" charset="0"/>
                </a:rPr>
                <a:t>OECD</a:t>
              </a:r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3115450" y="4941570"/>
              <a:ext cx="1699793" cy="503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defRPr/>
              </a:pP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latin typeface="Gotham Black"/>
                  <a:ea typeface="ＭＳ Ｐゴシック" charset="0"/>
                  <a:cs typeface="Gotham Black"/>
                </a:rPr>
                <a:t>Brasil</a:t>
              </a:r>
            </a:p>
          </p:txBody>
        </p:sp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>
              <a:off x="3339573" y="3979428"/>
              <a:ext cx="1404749" cy="50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C00000"/>
                  </a:solidFill>
                  <a:latin typeface="Gotham Black" charset="0"/>
                </a:rPr>
                <a:t>G20</a:t>
              </a:r>
            </a:p>
          </p:txBody>
        </p:sp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88411" y="4895331"/>
              <a:ext cx="843435" cy="51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24129" y="4895331"/>
              <a:ext cx="843435" cy="51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8270241" y="3284982"/>
              <a:ext cx="1120607" cy="618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B050"/>
                  </a:solidFill>
                  <a:latin typeface="Gotham Black" charset="0"/>
                </a:rPr>
                <a:t>32</a:t>
              </a:r>
              <a:r>
                <a:rPr lang="pt-BR" b="1">
                  <a:solidFill>
                    <a:srgbClr val="00B050"/>
                  </a:solidFill>
                  <a:latin typeface="Gotham Black" charset="0"/>
                </a:rPr>
                <a:t>%</a:t>
              </a:r>
            </a:p>
          </p:txBody>
        </p:sp>
        <p:sp>
          <p:nvSpPr>
            <p:cNvPr id="61" name="Text Box 15"/>
            <p:cNvSpPr txBox="1">
              <a:spLocks noChangeArrowheads="1"/>
            </p:cNvSpPr>
            <p:nvPr/>
          </p:nvSpPr>
          <p:spPr bwMode="auto">
            <a:xfrm>
              <a:off x="7308307" y="4077069"/>
              <a:ext cx="1410178" cy="627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C00000"/>
                  </a:solidFill>
                  <a:latin typeface="Gotham Black" charset="0"/>
                </a:rPr>
                <a:t>26%</a:t>
              </a:r>
            </a:p>
          </p:txBody>
        </p:sp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>
              <a:off x="6372200" y="4817892"/>
              <a:ext cx="1785980" cy="627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52A4"/>
                  </a:solidFill>
                  <a:latin typeface="Gotham Black" charset="0"/>
                </a:rPr>
                <a:t>12%</a:t>
              </a:r>
            </a:p>
          </p:txBody>
        </p:sp>
        <p:cxnSp>
          <p:nvCxnSpPr>
            <p:cNvPr id="63" name="Forma 38"/>
            <p:cNvCxnSpPr>
              <a:stCxn id="55" idx="2"/>
            </p:cNvCxnSpPr>
            <p:nvPr/>
          </p:nvCxnSpPr>
          <p:spPr>
            <a:xfrm rot="16200000" flipH="1">
              <a:off x="6550859" y="1302017"/>
              <a:ext cx="0" cy="4973376"/>
            </a:xfrm>
            <a:prstGeom prst="bentConnector2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Forma 39"/>
            <p:cNvCxnSpPr>
              <a:stCxn id="57" idx="2"/>
            </p:cNvCxnSpPr>
            <p:nvPr/>
          </p:nvCxnSpPr>
          <p:spPr>
            <a:xfrm rot="16200000" flipH="1">
              <a:off x="5950157" y="2575900"/>
              <a:ext cx="97035" cy="3913477"/>
            </a:xfrm>
            <a:prstGeom prst="bentConnector2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Forma 40"/>
            <p:cNvCxnSpPr>
              <a:stCxn id="56" idx="2"/>
            </p:cNvCxnSpPr>
            <p:nvPr/>
          </p:nvCxnSpPr>
          <p:spPr>
            <a:xfrm rot="16200000" flipH="1">
              <a:off x="5565078" y="3845494"/>
              <a:ext cx="0" cy="3199464"/>
            </a:xfrm>
            <a:prstGeom prst="bentConnector2">
              <a:avLst/>
            </a:prstGeom>
            <a:ln w="19050">
              <a:solidFill>
                <a:srgbClr val="0052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4074942" y="3343538"/>
            <a:ext cx="248138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pt-BR" sz="2400" dirty="0">
                <a:solidFill>
                  <a:srgbClr val="1F497D"/>
                </a:solidFill>
              </a:rPr>
              <a:t>População </a:t>
            </a:r>
            <a:br>
              <a:rPr lang="pt-BR" sz="2400" dirty="0">
                <a:solidFill>
                  <a:srgbClr val="1F497D"/>
                </a:solidFill>
              </a:rPr>
            </a:br>
            <a:r>
              <a:rPr lang="pt-BR" sz="2400" dirty="0">
                <a:solidFill>
                  <a:srgbClr val="1F497D"/>
                </a:solidFill>
              </a:rPr>
              <a:t>que atingiu pelo menos o ENSINO MÉDIO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SSP2015_powerpoint_PT_v3.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SSP2015_powerpoint_PT_v2.0.potx" id="{499B4E87-A035-4E89-8460-887852E74F57}" vid="{469B4CE0-69CC-482F-9C30-C06FEDFB88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WSSP2015_powerpoint_PT_v3.0</Template>
  <TotalTime>789</TotalTime>
  <Words>1429</Words>
  <Application>Microsoft Office PowerPoint</Application>
  <PresentationFormat>Personalizar</PresentationFormat>
  <Paragraphs>329</Paragraphs>
  <Slides>30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WSSP2015_powerpoint_PT_v3.0</vt:lpstr>
      <vt:lpstr>Educação profissional e worldskills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PRONATEC Programa Nacional de Acesso ao Ensino Técnico e Emprego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SENAI e WorldSkills</vt:lpstr>
      <vt:lpstr>Apresentação do PowerPoint</vt:lpstr>
      <vt:lpstr>Candidatura do Brasil - Memorando de Entendimentos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Servico Social da Industria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look  powerpoint</dc:title>
  <dc:creator>CNI</dc:creator>
  <cp:lastModifiedBy>Leila Camila Pugliesi Pinheiro</cp:lastModifiedBy>
  <cp:revision>63</cp:revision>
  <cp:lastPrinted>2014-11-21T09:47:35Z</cp:lastPrinted>
  <dcterms:created xsi:type="dcterms:W3CDTF">2014-11-20T17:28:16Z</dcterms:created>
  <dcterms:modified xsi:type="dcterms:W3CDTF">2014-11-26T11:07:54Z</dcterms:modified>
</cp:coreProperties>
</file>