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68" r:id="rId4"/>
    <p:sldId id="266" r:id="rId5"/>
    <p:sldId id="260" r:id="rId6"/>
    <p:sldId id="261" r:id="rId7"/>
    <p:sldId id="257" r:id="rId8"/>
    <p:sldId id="262" r:id="rId9"/>
    <p:sldId id="265" r:id="rId10"/>
    <p:sldId id="267" r:id="rId11"/>
    <p:sldId id="269" r:id="rId12"/>
    <p:sldId id="258" r:id="rId13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F3EABD-F40D-479D-9768-EAB6D1783583}" type="datetimeFigureOut">
              <a:rPr lang="pt-BR" smtClean="0"/>
              <a:t>9/6/2015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978833-EC47-4F3C-BBC9-3143BBABD13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58503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DF1ACA-0537-4540-9EB7-435BF1DA7D4F}" type="datetimeFigureOut">
              <a:rPr lang="pt-BR" smtClean="0"/>
              <a:t>9/6/2015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749A99-585B-4033-BD7A-2CFDD6FF6B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9414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266AF-94BB-4EF0-8272-7BAA3C26B0C1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577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ed.org.br/" TargetMode="External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hyperlink" Target="https://twitter.com/Consed_" TargetMode="External"/><Relationship Id="rId4" Type="http://schemas.openxmlformats.org/officeDocument/2006/relationships/hyperlink" Target="https://www.facebook.com/Consed" TargetMode="Externa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476" b="10407"/>
          <a:stretch/>
        </p:blipFill>
        <p:spPr>
          <a:xfrm rot="5400000">
            <a:off x="1134687" y="-1151313"/>
            <a:ext cx="6858000" cy="9160625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58" b="10330"/>
          <a:stretch/>
        </p:blipFill>
        <p:spPr>
          <a:xfrm rot="16200000" flipH="1">
            <a:off x="1113328" y="-1129657"/>
            <a:ext cx="6941838" cy="91684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28994" y="2932244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28994" y="4727136"/>
            <a:ext cx="5829300" cy="484699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43847" y="6290218"/>
            <a:ext cx="1615607" cy="27432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BFF4EEC0-8A87-4ACC-A517-FFCF2C94BE96}" type="datetimeFigureOut">
              <a:rPr lang="pt-BR" smtClean="0"/>
              <a:t>9/6/2015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43847" y="5929246"/>
            <a:ext cx="2579572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93169" y="6290218"/>
            <a:ext cx="730250" cy="274320"/>
          </a:xfrm>
          <a:prstGeom prst="rect">
            <a:avLst/>
          </a:prstGeom>
        </p:spPr>
        <p:txBody>
          <a:bodyPr/>
          <a:lstStyle/>
          <a:p>
            <a:fld id="{0C00B251-4CD7-4056-8E5A-C56D1D34DB4C}" type="slidenum">
              <a:rPr lang="pt-BR" smtClean="0"/>
              <a:t>‹nº›</a:t>
            </a:fld>
            <a:endParaRPr lang="pt-BR"/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874" y="1030058"/>
            <a:ext cx="2866698" cy="1387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36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7786" y="585216"/>
            <a:ext cx="6180364" cy="149961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386" y="2286000"/>
            <a:ext cx="7658100" cy="390252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BFF4EEC0-8A87-4ACC-A517-FFCF2C94BE96}" type="datetimeFigureOut">
              <a:rPr lang="pt-BR" smtClean="0"/>
              <a:t>9/6/2015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0C00B251-4CD7-4056-8E5A-C56D1D34DB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93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58" b="10330"/>
          <a:stretch/>
        </p:blipFill>
        <p:spPr>
          <a:xfrm rot="16200000" flipV="1">
            <a:off x="1113328" y="-1129657"/>
            <a:ext cx="6941838" cy="91684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8122" y="249566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BFF4EEC0-8A87-4ACC-A517-FFCF2C94BE96}" type="datetimeFigureOut">
              <a:rPr lang="pt-BR" smtClean="0"/>
              <a:t>9/6/2015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0C00B251-4CD7-4056-8E5A-C56D1D34DB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4295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6964" y="585216"/>
            <a:ext cx="6221186" cy="149961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BFF4EEC0-8A87-4ACC-A517-FFCF2C94BE96}" type="datetimeFigureOut">
              <a:rPr lang="pt-BR" smtClean="0"/>
              <a:t>9/6/2015</a:t>
            </a:fld>
            <a:endParaRPr lang="pt-B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0C00B251-4CD7-4056-8E5A-C56D1D34DB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5780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BFF4EEC0-8A87-4ACC-A517-FFCF2C94BE96}" type="datetimeFigureOut">
              <a:rPr lang="pt-BR" smtClean="0"/>
              <a:t>9/6/2015</a:t>
            </a:fld>
            <a:endParaRPr lang="pt-BR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0C00B251-4CD7-4056-8E5A-C56D1D34DB4C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796800" y="585216"/>
            <a:ext cx="6261349" cy="149961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7154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BFF4EEC0-8A87-4ACC-A517-FFCF2C94BE96}" type="datetimeFigureOut">
              <a:rPr lang="pt-BR" smtClean="0"/>
              <a:t>9/6/2015</a:t>
            </a:fld>
            <a:endParaRPr lang="pt-B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0C00B251-4CD7-4056-8E5A-C56D1D34DB4C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6800" y="585216"/>
            <a:ext cx="6261349" cy="149961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1588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BFF4EEC0-8A87-4ACC-A517-FFCF2C94BE96}" type="datetimeFigureOut">
              <a:rPr lang="pt-BR" smtClean="0"/>
              <a:t>9/6/2015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0C00B251-4CD7-4056-8E5A-C56D1D34DB4C}" type="slidenum">
              <a:rPr lang="pt-BR" smtClean="0"/>
              <a:t>‹nº›</a:t>
            </a:fld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2341" y="1562362"/>
            <a:ext cx="3544831" cy="1716027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1126671" y="3481979"/>
            <a:ext cx="57840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 smtClean="0"/>
              <a:t> SDS/CONIC - Ed. </a:t>
            </a:r>
            <a:r>
              <a:rPr lang="pt-BR" dirty="0" err="1" smtClean="0"/>
              <a:t>Boulevard</a:t>
            </a:r>
            <a:r>
              <a:rPr lang="pt-BR" dirty="0" smtClean="0"/>
              <a:t> Center, Sala 501, BRASILIA - DF - Centro CEP: 70.391-900</a:t>
            </a:r>
          </a:p>
          <a:p>
            <a:pPr algn="ctr"/>
            <a:r>
              <a:rPr lang="pt-BR" dirty="0" smtClean="0"/>
              <a:t> (61) 2195-8650</a:t>
            </a:r>
          </a:p>
          <a:p>
            <a:r>
              <a:rPr lang="pt-BR" sz="18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Consed.org.br</a:t>
            </a:r>
            <a:r>
              <a:rPr lang="pt-BR" sz="18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pt-BR" sz="18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Facebook</a:t>
            </a:r>
            <a:r>
              <a:rPr lang="pt-BR" sz="18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pt-BR" sz="18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Twitter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721652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BFF4EEC0-8A87-4ACC-A517-FFCF2C94BE96}" type="datetimeFigureOut">
              <a:rPr lang="pt-BR" smtClean="0"/>
              <a:t>9/6/2015</a:t>
            </a:fld>
            <a:endParaRPr lang="pt-BR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0C00B251-4CD7-4056-8E5A-C56D1D34DB4C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796799" y="471509"/>
            <a:ext cx="5771493" cy="1520577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298120"/>
            <a:ext cx="4258818" cy="4709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977923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8" y="0"/>
            <a:ext cx="9104244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864" y="4960138"/>
            <a:ext cx="5135336" cy="1463040"/>
          </a:xfrm>
        </p:spPr>
        <p:txBody>
          <a:bodyPr anchor="ctr">
            <a:normAutofit/>
          </a:bodyPr>
          <a:lstStyle>
            <a:lvl1pPr algn="r">
              <a:defRPr sz="36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BFF4EEC0-8A87-4ACC-A517-FFCF2C94BE96}" type="datetimeFigureOut">
              <a:rPr lang="pt-BR" smtClean="0"/>
              <a:t>9/6/2015</a:t>
            </a:fld>
            <a:endParaRPr lang="pt-BR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0C00B251-4CD7-4056-8E5A-C56D1D34DB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93646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BFF4EEC0-8A87-4ACC-A517-FFCF2C94BE96}" type="datetimeFigureOut">
              <a:rPr lang="pt-BR" smtClean="0"/>
              <a:t>9/6/2015</a:t>
            </a:fld>
            <a:endParaRPr lang="pt-BR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0C00B251-4CD7-4056-8E5A-C56D1D34DB4C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6800" y="585216"/>
            <a:ext cx="6261349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m 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8" y="0"/>
            <a:ext cx="910424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186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91044" y="2708920"/>
            <a:ext cx="8457419" cy="1946647"/>
          </a:xfrm>
        </p:spPr>
        <p:txBody>
          <a:bodyPr>
            <a:normAutofit/>
          </a:bodyPr>
          <a:lstStyle/>
          <a:p>
            <a:r>
              <a:rPr lang="pt-BR" sz="3600" dirty="0" smtClean="0"/>
              <a:t>Audiência pública: </a:t>
            </a:r>
            <a:br>
              <a:rPr lang="pt-BR" sz="3600" dirty="0" smtClean="0"/>
            </a:br>
            <a:r>
              <a:rPr lang="pt-BR" sz="3600" dirty="0" smtClean="0"/>
              <a:t>alternativas para o Financiamento da Educação Básica</a:t>
            </a:r>
            <a:br>
              <a:rPr lang="pt-BR" sz="3600" dirty="0" smtClean="0"/>
            </a:br>
            <a:endParaRPr lang="pt-BR" sz="36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6876256" y="5733256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Junho de 2015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50864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870274" y="332656"/>
            <a:ext cx="68407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 err="1" smtClean="0"/>
              <a:t>Fundeb</a:t>
            </a:r>
            <a:r>
              <a:rPr lang="pt-BR" sz="2200" b="1" dirty="0" smtClean="0"/>
              <a:t>: há redistribuição, mas com desequilíbrios </a:t>
            </a:r>
            <a:endParaRPr lang="pt-BR" sz="2200" b="1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4926952"/>
              </p:ext>
            </p:extLst>
          </p:nvPr>
        </p:nvGraphicFramePr>
        <p:xfrm>
          <a:off x="755576" y="1140296"/>
          <a:ext cx="5400600" cy="495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0300"/>
                <a:gridCol w="27003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900" dirty="0" smtClean="0"/>
                        <a:t>Nível/etapa</a:t>
                      </a:r>
                      <a:endParaRPr lang="pt-BR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900" dirty="0" smtClean="0"/>
                        <a:t>Ponderação </a:t>
                      </a:r>
                      <a:r>
                        <a:rPr lang="pt-BR" sz="1900" dirty="0" err="1" smtClean="0"/>
                        <a:t>Fundeb</a:t>
                      </a:r>
                      <a:endParaRPr lang="pt-BR" sz="1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900" dirty="0" smtClean="0"/>
                        <a:t>Creche Integral </a:t>
                      </a:r>
                      <a:endParaRPr lang="pt-BR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900" dirty="0" smtClean="0"/>
                        <a:t>1,30</a:t>
                      </a:r>
                      <a:endParaRPr lang="pt-BR" sz="1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900" dirty="0" smtClean="0"/>
                        <a:t>Creche Parcial</a:t>
                      </a:r>
                      <a:endParaRPr lang="pt-BR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900" dirty="0" smtClean="0"/>
                        <a:t>1,00</a:t>
                      </a:r>
                      <a:endParaRPr lang="pt-BR" sz="1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900" dirty="0" smtClean="0"/>
                        <a:t>Pré-escola</a:t>
                      </a:r>
                      <a:r>
                        <a:rPr lang="pt-BR" sz="1900" baseline="0" dirty="0" smtClean="0"/>
                        <a:t> Integral</a:t>
                      </a:r>
                      <a:endParaRPr lang="pt-BR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900" dirty="0" smtClean="0"/>
                        <a:t>1,30</a:t>
                      </a:r>
                      <a:endParaRPr lang="pt-BR" sz="1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900" dirty="0" smtClean="0"/>
                        <a:t>Pré-escola Parcial</a:t>
                      </a:r>
                      <a:endParaRPr lang="pt-BR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900" dirty="0" smtClean="0"/>
                        <a:t>1,00</a:t>
                      </a:r>
                      <a:endParaRPr lang="pt-BR" sz="1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900" dirty="0" smtClean="0"/>
                        <a:t>EF Anos</a:t>
                      </a:r>
                      <a:r>
                        <a:rPr lang="pt-BR" sz="1900" baseline="0" dirty="0" smtClean="0"/>
                        <a:t> Iniciais Urb.</a:t>
                      </a:r>
                      <a:endParaRPr lang="pt-BR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900" dirty="0" smtClean="0"/>
                        <a:t>1,00</a:t>
                      </a:r>
                      <a:endParaRPr lang="pt-BR" sz="1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900" dirty="0" smtClean="0"/>
                        <a:t>EF Anos Finais Urb.</a:t>
                      </a:r>
                      <a:endParaRPr lang="pt-BR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900" dirty="0" smtClean="0"/>
                        <a:t>1,10</a:t>
                      </a:r>
                      <a:endParaRPr lang="pt-BR" sz="1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900" dirty="0" smtClean="0"/>
                        <a:t>EF A.</a:t>
                      </a:r>
                      <a:r>
                        <a:rPr lang="pt-BR" sz="1900" baseline="0" dirty="0" smtClean="0"/>
                        <a:t> </a:t>
                      </a:r>
                      <a:r>
                        <a:rPr lang="pt-BR" sz="1900" baseline="0" dirty="0" err="1" smtClean="0"/>
                        <a:t>Inic</a:t>
                      </a:r>
                      <a:r>
                        <a:rPr lang="pt-BR" sz="1900" baseline="0" dirty="0" smtClean="0"/>
                        <a:t> – Campo</a:t>
                      </a:r>
                      <a:endParaRPr lang="pt-BR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900" dirty="0" smtClean="0"/>
                        <a:t>1,15</a:t>
                      </a:r>
                      <a:endParaRPr lang="pt-BR" sz="1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900" dirty="0" smtClean="0"/>
                        <a:t>EF A. Fin. –</a:t>
                      </a:r>
                      <a:r>
                        <a:rPr lang="pt-BR" sz="1900" baseline="0" dirty="0" smtClean="0"/>
                        <a:t> Campo</a:t>
                      </a:r>
                      <a:endParaRPr lang="pt-BR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900" dirty="0" smtClean="0"/>
                        <a:t>1,20</a:t>
                      </a:r>
                      <a:endParaRPr lang="pt-BR" sz="1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900" dirty="0" smtClean="0"/>
                        <a:t>EF Integral</a:t>
                      </a:r>
                      <a:endParaRPr lang="pt-BR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900" dirty="0" smtClean="0"/>
                        <a:t>1,30</a:t>
                      </a:r>
                      <a:endParaRPr lang="pt-BR" sz="1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900" dirty="0" smtClean="0"/>
                        <a:t>Ens. Médio Urb.</a:t>
                      </a:r>
                      <a:endParaRPr lang="pt-BR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900" dirty="0" smtClean="0"/>
                        <a:t>1,20</a:t>
                      </a:r>
                      <a:endParaRPr lang="pt-BR" sz="1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900" dirty="0" smtClean="0"/>
                        <a:t>Ens.</a:t>
                      </a:r>
                      <a:r>
                        <a:rPr lang="pt-BR" sz="1900" baseline="0" dirty="0" smtClean="0"/>
                        <a:t> Médio Campo</a:t>
                      </a:r>
                      <a:endParaRPr lang="pt-BR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900" dirty="0" smtClean="0"/>
                        <a:t>1,30</a:t>
                      </a:r>
                      <a:endParaRPr lang="pt-BR" sz="1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900" dirty="0" smtClean="0"/>
                        <a:t>Ens. Médio</a:t>
                      </a:r>
                      <a:r>
                        <a:rPr lang="pt-BR" sz="1900" baseline="0" dirty="0" smtClean="0"/>
                        <a:t> Integral</a:t>
                      </a:r>
                      <a:endParaRPr lang="pt-BR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900" dirty="0" smtClean="0"/>
                        <a:t>1,30</a:t>
                      </a:r>
                      <a:endParaRPr lang="pt-BR" sz="19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1115616" y="6093296"/>
            <a:ext cx="1937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i="1" dirty="0" smtClean="0"/>
              <a:t>Fontes: MEC/FNDE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6084168" y="2789627"/>
            <a:ext cx="2651688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/>
              <a:t>Etapas com custos</a:t>
            </a:r>
          </a:p>
          <a:p>
            <a:r>
              <a:rPr lang="pt-BR" sz="2000" b="1" dirty="0" smtClean="0"/>
              <a:t>distintos recebem o</a:t>
            </a:r>
          </a:p>
          <a:p>
            <a:r>
              <a:rPr lang="pt-BR" sz="2000" b="1" dirty="0" smtClean="0"/>
              <a:t>mesmo peso</a:t>
            </a:r>
            <a:r>
              <a:rPr lang="pt-BR" sz="2200" b="1" dirty="0" smtClean="0"/>
              <a:t>.</a:t>
            </a:r>
            <a:endParaRPr lang="pt-BR" sz="2200" b="1" dirty="0"/>
          </a:p>
        </p:txBody>
      </p:sp>
    </p:spTree>
    <p:extLst>
      <p:ext uri="{BB962C8B-B14F-4D97-AF65-F5344CB8AC3E}">
        <p14:creationId xmlns:p14="http://schemas.microsoft.com/office/powerpoint/2010/main" val="2181326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1053001"/>
              </p:ext>
            </p:extLst>
          </p:nvPr>
        </p:nvGraphicFramePr>
        <p:xfrm>
          <a:off x="1547664" y="1988840"/>
          <a:ext cx="60960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Ano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Governos estaduais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Governos municipais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1403648" y="260648"/>
            <a:ext cx="64807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Risco de desequilíbrio em função das necessidades de atendimento</a:t>
            </a:r>
            <a:endParaRPr lang="pt-BR" sz="2000" b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1259413" y="1124744"/>
            <a:ext cx="66249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000" dirty="0" smtClean="0"/>
              <a:t>Recursos do </a:t>
            </a:r>
            <a:r>
              <a:rPr lang="pt-BR" sz="2000" dirty="0" err="1" smtClean="0"/>
              <a:t>Fundeb</a:t>
            </a:r>
            <a:r>
              <a:rPr lang="pt-BR" sz="2000" dirty="0" smtClean="0"/>
              <a:t> – Distribuição percentual entre Governos</a:t>
            </a:r>
          </a:p>
          <a:p>
            <a:pPr algn="ctr"/>
            <a:r>
              <a:rPr lang="pt-BR" sz="2000" dirty="0" smtClean="0"/>
              <a:t>Estaduais e Governos Municipais – 2007 - 2014</a:t>
            </a:r>
            <a:endParaRPr lang="pt-BR" sz="20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1619672" y="5661248"/>
            <a:ext cx="2020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Fontes: FNDE e STN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76920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115616" y="908720"/>
            <a:ext cx="784887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Algumas ideias para discussão</a:t>
            </a:r>
          </a:p>
          <a:p>
            <a:endParaRPr lang="pt-BR" sz="2000" dirty="0"/>
          </a:p>
          <a:p>
            <a:pPr marL="342900" indent="-342900">
              <a:buAutoNum type="arabicPeriod"/>
            </a:pPr>
            <a:r>
              <a:rPr lang="pt-BR" sz="2000" dirty="0" smtClean="0"/>
              <a:t>Tornar permanente o princípio redistributivo</a:t>
            </a:r>
          </a:p>
          <a:p>
            <a:r>
              <a:rPr lang="pt-BR" sz="2000" dirty="0" smtClean="0"/>
              <a:t>       - inserir no/junto ao  art. 212 da Constituição Federal</a:t>
            </a:r>
          </a:p>
          <a:p>
            <a:endParaRPr lang="pt-BR" sz="2000" dirty="0"/>
          </a:p>
          <a:p>
            <a:r>
              <a:rPr lang="pt-BR" sz="2000" dirty="0" smtClean="0"/>
              <a:t>2. Manter a cesta de recursos dentro de cada fundo estadual</a:t>
            </a:r>
          </a:p>
          <a:p>
            <a:endParaRPr lang="pt-BR" sz="2000" dirty="0"/>
          </a:p>
          <a:p>
            <a:r>
              <a:rPr lang="pt-BR" sz="2000" dirty="0" smtClean="0"/>
              <a:t>3. Estabelecer o valor mínimo nacional em paridade com o custo/aluno/qualidade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 inicial e com o custo/aluno/qualidade referidos no Plano Nacional de Educação:  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 - parâmetro da definição da complementação da União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 </a:t>
            </a:r>
            <a:endParaRPr lang="pt-BR" sz="2000" dirty="0"/>
          </a:p>
          <a:p>
            <a:r>
              <a:rPr lang="pt-BR" sz="2000" dirty="0" smtClean="0"/>
              <a:t>4. Revisão das ponderações</a:t>
            </a:r>
            <a:r>
              <a:rPr lang="pt-BR" dirty="0" smtClean="0"/>
              <a:t>  </a:t>
            </a:r>
          </a:p>
          <a:p>
            <a:pPr marL="342900" indent="-342900">
              <a:buAutoNum type="arabicPeriod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07200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911584" y="260648"/>
            <a:ext cx="820891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	O </a:t>
            </a:r>
            <a:r>
              <a:rPr lang="pt-BR" sz="2000" b="1" dirty="0" err="1" smtClean="0"/>
              <a:t>Fundeb</a:t>
            </a:r>
            <a:r>
              <a:rPr lang="pt-BR" sz="2000" dirty="0" smtClean="0"/>
              <a:t>: </a:t>
            </a:r>
            <a:r>
              <a:rPr lang="pt-BR" sz="2000" b="1" dirty="0" smtClean="0"/>
              <a:t>Alguns dos principais méritos:</a:t>
            </a:r>
          </a:p>
          <a:p>
            <a:endParaRPr lang="pt-BR" sz="2000" dirty="0"/>
          </a:p>
          <a:p>
            <a:pPr marL="342900" indent="-342900">
              <a:buAutoNum type="arabicPeriod"/>
            </a:pPr>
            <a:r>
              <a:rPr lang="pt-BR" sz="2000" dirty="0" smtClean="0"/>
              <a:t>Conquista da educação brasileira</a:t>
            </a:r>
          </a:p>
          <a:p>
            <a:pPr marL="342900" indent="-342900">
              <a:buAutoNum type="arabicPeriod"/>
            </a:pPr>
            <a:r>
              <a:rPr lang="pt-BR" sz="2000" dirty="0" smtClean="0"/>
              <a:t>Redistribuição de recursos e cooperação federativa</a:t>
            </a:r>
          </a:p>
          <a:p>
            <a:pPr marL="342900" indent="-342900">
              <a:buAutoNum type="arabicPeriod"/>
            </a:pPr>
            <a:r>
              <a:rPr lang="pt-BR" sz="2000" dirty="0" smtClean="0"/>
              <a:t>Equalização de investimentos dentro de cada estado</a:t>
            </a:r>
          </a:p>
          <a:p>
            <a:pPr marL="342900" indent="-342900">
              <a:buAutoNum type="arabicPeriod"/>
            </a:pPr>
            <a:r>
              <a:rPr lang="pt-BR" sz="2000" dirty="0" smtClean="0"/>
              <a:t>Alguma redução de diferenças na capacidade de dispêndio  entre estados</a:t>
            </a:r>
          </a:p>
          <a:p>
            <a:pPr marL="342900" indent="-342900">
              <a:buAutoNum type="arabicPeriod"/>
            </a:pPr>
            <a:r>
              <a:rPr lang="pt-BR" sz="2000" dirty="0" smtClean="0"/>
              <a:t>Reserva de recursos para valorização dos profissionais </a:t>
            </a:r>
          </a:p>
          <a:p>
            <a:pPr marL="342900" indent="-342900">
              <a:buAutoNum type="arabicPeriod" startAt="4"/>
            </a:pPr>
            <a:endParaRPr lang="pt-BR" sz="2000" dirty="0"/>
          </a:p>
          <a:p>
            <a:r>
              <a:rPr lang="pt-BR" sz="2000" b="1" dirty="0" smtClean="0"/>
              <a:t>Principal dificuldade para o futuro:</a:t>
            </a:r>
          </a:p>
          <a:p>
            <a:endParaRPr lang="pt-BR" sz="2000" dirty="0"/>
          </a:p>
          <a:p>
            <a:r>
              <a:rPr lang="pt-BR" sz="2000" dirty="0" smtClean="0"/>
              <a:t>Insuficiência de recursos para dar cumprimento às metas do PNE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   -  a caminhada em direção ao custo/aluno/qualidade</a:t>
            </a:r>
          </a:p>
          <a:p>
            <a:r>
              <a:rPr lang="pt-BR" sz="2000" dirty="0" smtClean="0"/>
              <a:t>       -  as políticas de valorização dos profissionais da educação</a:t>
            </a:r>
          </a:p>
          <a:p>
            <a:endParaRPr lang="pt-BR" sz="2000" dirty="0"/>
          </a:p>
          <a:p>
            <a:r>
              <a:rPr lang="pt-BR" sz="2000" b="1" dirty="0" smtClean="0"/>
              <a:t>Principais pontos de ajuste:</a:t>
            </a:r>
          </a:p>
          <a:p>
            <a:endParaRPr lang="pt-BR" sz="2000" dirty="0"/>
          </a:p>
          <a:p>
            <a:pPr marL="457200" indent="-457200">
              <a:buAutoNum type="arabicPeriod"/>
            </a:pPr>
            <a:r>
              <a:rPr lang="pt-BR" sz="2000" dirty="0" smtClean="0"/>
              <a:t>A complementação da União</a:t>
            </a:r>
          </a:p>
          <a:p>
            <a:pPr marL="457200" indent="-457200">
              <a:buAutoNum type="arabicPeriod"/>
            </a:pPr>
            <a:r>
              <a:rPr lang="pt-BR" sz="2000" dirty="0" smtClean="0"/>
              <a:t>O equilíbrio na distribuição de recursos face às necessidades de atendimento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8253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181861" y="53169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A caminhada em direção ao Custo/Aluno/Qualidade</a:t>
            </a:r>
            <a:endParaRPr lang="pt-BR" sz="2800" b="1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4779943"/>
              </p:ext>
            </p:extLst>
          </p:nvPr>
        </p:nvGraphicFramePr>
        <p:xfrm>
          <a:off x="252779" y="1950098"/>
          <a:ext cx="872042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5730"/>
                <a:gridCol w="1437317"/>
                <a:gridCol w="1479358"/>
                <a:gridCol w="1907861"/>
                <a:gridCol w="144016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Nível/etapa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Realizado**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% PIB per capita BR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% PIB per capita</a:t>
                      </a:r>
                      <a:r>
                        <a:rPr lang="pt-BR" sz="1800" baseline="0" dirty="0" smtClean="0"/>
                        <a:t> OECD***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Mínimo necessário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Educação</a:t>
                      </a:r>
                      <a:r>
                        <a:rPr lang="pt-BR" sz="2000" baseline="0" dirty="0" smtClean="0"/>
                        <a:t> Infantil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5.782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        23****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6.263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E. F.–</a:t>
                      </a:r>
                      <a:r>
                        <a:rPr lang="pt-BR" sz="2000" baseline="0" dirty="0" smtClean="0"/>
                        <a:t>Anos Iniciais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5.873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26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7.080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E. F. – Anos Finais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5.809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27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7.352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Ensino Médio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5.901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26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7.080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323528" y="4509120"/>
            <a:ext cx="88924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(*) PIB per capita do Brasil em 2014 = R$ 27.229</a:t>
            </a:r>
          </a:p>
          <a:p>
            <a:r>
              <a:rPr lang="pt-BR" sz="1600" dirty="0" smtClean="0"/>
              <a:t>(**) Atualização para 2014 pelo IPCA, a partir dos últimos valores divulgados pelo Site do INEP, relativos a 2013</a:t>
            </a:r>
          </a:p>
          <a:p>
            <a:r>
              <a:rPr lang="pt-BR" sz="1600" dirty="0" smtClean="0"/>
              <a:t>(***) Proporções de 2011, no último Relatório </a:t>
            </a:r>
            <a:r>
              <a:rPr lang="pt-BR" sz="1600" i="1" dirty="0" err="1" smtClean="0"/>
              <a:t>Education</a:t>
            </a:r>
            <a:r>
              <a:rPr lang="pt-BR" sz="1600" i="1" dirty="0" smtClean="0"/>
              <a:t> </a:t>
            </a:r>
            <a:r>
              <a:rPr lang="pt-BR" sz="1600" i="1" dirty="0" err="1" smtClean="0"/>
              <a:t>at</a:t>
            </a:r>
            <a:r>
              <a:rPr lang="pt-BR" sz="1600" i="1" dirty="0" smtClean="0"/>
              <a:t> a </a:t>
            </a:r>
            <a:r>
              <a:rPr lang="pt-BR" sz="1600" i="1" dirty="0" err="1" smtClean="0"/>
              <a:t>Glance</a:t>
            </a:r>
            <a:r>
              <a:rPr lang="pt-BR" sz="1600" dirty="0" smtClean="0"/>
              <a:t> – 2014</a:t>
            </a:r>
          </a:p>
          <a:p>
            <a:r>
              <a:rPr lang="pt-BR" sz="1600" dirty="0" smtClean="0"/>
              <a:t>(****) Refere-se apenas à etapa equivalente à pré-escola brasileira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738287" y="1124744"/>
            <a:ext cx="76443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/>
              <a:t>Brasil – Despesa pública por aluno ao ano – Gasto realizado e necessário  </a:t>
            </a:r>
            <a:r>
              <a:rPr lang="pt-BR" sz="2000" dirty="0"/>
              <a:t>–</a:t>
            </a:r>
            <a:r>
              <a:rPr lang="pt-BR" sz="2000" dirty="0" smtClean="0"/>
              <a:t> 2014 (em R$ e proporção do PIB per capita*)</a:t>
            </a:r>
            <a:endParaRPr lang="pt-BR" sz="20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323528" y="4209075"/>
            <a:ext cx="33281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i="1" dirty="0" smtClean="0"/>
              <a:t>Fontes: MEC/INEP, IBGE e OECD</a:t>
            </a:r>
            <a:endParaRPr lang="pt-BR" sz="1600" i="1" dirty="0"/>
          </a:p>
        </p:txBody>
      </p:sp>
    </p:spTree>
    <p:extLst>
      <p:ext uri="{BB962C8B-B14F-4D97-AF65-F5344CB8AC3E}">
        <p14:creationId xmlns:p14="http://schemas.microsoft.com/office/powerpoint/2010/main" val="2302292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123728" y="116632"/>
            <a:ext cx="75478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/>
              <a:t>A caminhada em direção ao Custo/Aluno/Qualidade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6526496"/>
              </p:ext>
            </p:extLst>
          </p:nvPr>
        </p:nvGraphicFramePr>
        <p:xfrm>
          <a:off x="971598" y="2108541"/>
          <a:ext cx="7222368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5592"/>
                <a:gridCol w="1805592"/>
                <a:gridCol w="1805592"/>
                <a:gridCol w="180559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Nível/etapa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Média </a:t>
                      </a:r>
                      <a:r>
                        <a:rPr lang="pt-BR" sz="2000" dirty="0" err="1" smtClean="0"/>
                        <a:t>Fundeb</a:t>
                      </a:r>
                      <a:r>
                        <a:rPr lang="pt-BR" sz="2000" dirty="0" smtClean="0"/>
                        <a:t>  TI 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Gasto</a:t>
                      </a:r>
                    </a:p>
                    <a:p>
                      <a:pPr algn="ctr"/>
                      <a:r>
                        <a:rPr lang="pt-BR" sz="2000" dirty="0" smtClean="0"/>
                        <a:t>Realizado*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%</a:t>
                      </a:r>
                      <a:r>
                        <a:rPr lang="pt-BR" sz="2000" baseline="0" dirty="0" smtClean="0"/>
                        <a:t> </a:t>
                      </a:r>
                      <a:r>
                        <a:rPr lang="pt-BR" sz="2000" baseline="0" dirty="0" err="1" smtClean="0"/>
                        <a:t>Fundeb</a:t>
                      </a:r>
                      <a:r>
                        <a:rPr lang="pt-BR" sz="2000" baseline="0" dirty="0" smtClean="0"/>
                        <a:t>/ Realizado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Ed. Infantil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3.380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5.782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EF – A.</a:t>
                      </a:r>
                      <a:r>
                        <a:rPr lang="pt-BR" sz="2000" baseline="0" dirty="0" smtClean="0"/>
                        <a:t> </a:t>
                      </a:r>
                      <a:r>
                        <a:rPr lang="pt-BR" sz="2000" baseline="0" dirty="0" err="1" smtClean="0"/>
                        <a:t>Inic</a:t>
                      </a:r>
                      <a:r>
                        <a:rPr lang="pt-BR" sz="2000" baseline="0" dirty="0" smtClean="0"/>
                        <a:t>.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3.380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5.873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EF – A. Fin.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3.380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5.809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Ens. Médio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3.380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5.901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1134646" y="1070739"/>
            <a:ext cx="71817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Brasil – Comparação entre o gasto por aluno ano realizado e valor</a:t>
            </a:r>
          </a:p>
          <a:p>
            <a:pPr algn="ctr"/>
            <a:r>
              <a:rPr lang="pt-BR" sz="2000" b="1" dirty="0" smtClean="0"/>
              <a:t>médio aluno/ano (em tempo integral) do </a:t>
            </a:r>
            <a:r>
              <a:rPr lang="pt-BR" sz="2000" b="1" dirty="0" err="1" smtClean="0"/>
              <a:t>Fundeb</a:t>
            </a:r>
            <a:r>
              <a:rPr lang="pt-BR" sz="2000" b="1" dirty="0" smtClean="0"/>
              <a:t> - 2014</a:t>
            </a:r>
            <a:endParaRPr lang="pt-BR" sz="2000" b="1" dirty="0"/>
          </a:p>
        </p:txBody>
      </p:sp>
      <p:sp>
        <p:nvSpPr>
          <p:cNvPr id="6" name="CaixaDeTexto 5"/>
          <p:cNvSpPr txBox="1"/>
          <p:nvPr/>
        </p:nvSpPr>
        <p:spPr>
          <a:xfrm>
            <a:off x="971600" y="4365104"/>
            <a:ext cx="722665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i="1" dirty="0" smtClean="0"/>
              <a:t>Fonte: MEC/INEP, MEC/FNDE e elaboração do autor.</a:t>
            </a:r>
          </a:p>
          <a:p>
            <a:r>
              <a:rPr lang="pt-BR" sz="1600" i="1" dirty="0" smtClean="0"/>
              <a:t>(*) Atualização para 2014 pelo IPCA dos últimos valores divulgados no</a:t>
            </a:r>
          </a:p>
          <a:p>
            <a:r>
              <a:rPr lang="pt-BR" sz="1600" i="1" dirty="0" smtClean="0"/>
              <a:t>Site do INEP, relativos a 2013</a:t>
            </a:r>
            <a:r>
              <a:rPr lang="pt-BR" i="1" dirty="0" smtClean="0"/>
              <a:t>.</a:t>
            </a:r>
            <a:endParaRPr lang="pt-BR" i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1119910" y="5220237"/>
            <a:ext cx="74845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O </a:t>
            </a:r>
            <a:r>
              <a:rPr lang="pt-BR" sz="2000" b="1" dirty="0" err="1" smtClean="0"/>
              <a:t>Fundeb</a:t>
            </a:r>
            <a:r>
              <a:rPr lang="pt-BR" sz="2000" b="1" dirty="0" smtClean="0"/>
              <a:t> é importante,</a:t>
            </a:r>
          </a:p>
          <a:p>
            <a:pPr algn="ctr"/>
            <a:r>
              <a:rPr lang="pt-BR" sz="2000" b="1" dirty="0" smtClean="0"/>
              <a:t>mas não cobre uma parcela significativa das despesas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720177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27584" y="1196752"/>
            <a:ext cx="820891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As políticas de valorização dos profissionais da educação</a:t>
            </a:r>
          </a:p>
          <a:p>
            <a:endParaRPr lang="pt-BR" sz="1000" dirty="0" smtClean="0"/>
          </a:p>
          <a:p>
            <a:r>
              <a:rPr lang="pt-BR" sz="2000" dirty="0" smtClean="0"/>
              <a:t>A relação com a Lei de Responsabilidade Fiscal </a:t>
            </a:r>
            <a:endParaRPr lang="pt-BR" sz="1000" dirty="0" smtClean="0"/>
          </a:p>
          <a:p>
            <a:r>
              <a:rPr lang="pt-BR" sz="2000" dirty="0" smtClean="0"/>
              <a:t>. A situação dos Estados e do DF quanto às despesas de pessoal merece atenção</a:t>
            </a:r>
          </a:p>
          <a:p>
            <a:r>
              <a:rPr lang="pt-BR" sz="2000" dirty="0" smtClean="0"/>
              <a:t>. Quadro do Poder Executivo em 2014</a:t>
            </a:r>
          </a:p>
          <a:p>
            <a:r>
              <a:rPr lang="pt-BR" sz="2000" dirty="0" smtClean="0"/>
              <a:t>   -  Relatório de Gestão Fiscal 3º Quadrimestre 2014</a:t>
            </a:r>
            <a:r>
              <a:rPr lang="pt-BR" dirty="0" smtClean="0"/>
              <a:t>  </a:t>
            </a:r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708517"/>
              </p:ext>
            </p:extLst>
          </p:nvPr>
        </p:nvGraphicFramePr>
        <p:xfrm>
          <a:off x="683568" y="3212976"/>
          <a:ext cx="7670305" cy="248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0602"/>
                <a:gridCol w="3869703"/>
              </a:tblGrid>
              <a:tr h="370840">
                <a:tc>
                  <a:txBody>
                    <a:bodyPr/>
                    <a:lstStyle/>
                    <a:p>
                      <a:endParaRPr lang="pt-BR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Número de entes federados</a:t>
                      </a:r>
                      <a:endParaRPr lang="pt-BR" sz="1800" dirty="0"/>
                    </a:p>
                  </a:txBody>
                  <a:tcPr/>
                </a:tc>
              </a:tr>
              <a:tr h="359038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Abaixo do limite de alerta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  9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Entre limite</a:t>
                      </a:r>
                      <a:r>
                        <a:rPr lang="pt-BR" sz="1800" baseline="0" dirty="0" smtClean="0"/>
                        <a:t> de alerta e limite prudencial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10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Entre limite prudencial e limite máximo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  3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Acima do limite</a:t>
                      </a:r>
                      <a:r>
                        <a:rPr lang="pt-BR" sz="1800" baseline="0" dirty="0" smtClean="0"/>
                        <a:t> máximo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  5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Total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27</a:t>
                      </a:r>
                      <a:endParaRPr lang="pt-BR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1475656" y="5949280"/>
            <a:ext cx="44358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Fonte: Secretaria do Tesouro Nacional</a:t>
            </a:r>
          </a:p>
        </p:txBody>
      </p:sp>
    </p:spTree>
    <p:extLst>
      <p:ext uri="{BB962C8B-B14F-4D97-AF65-F5344CB8AC3E}">
        <p14:creationId xmlns:p14="http://schemas.microsoft.com/office/powerpoint/2010/main" val="4180508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620688"/>
            <a:ext cx="85689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A dimensão das despesas com pessoal da educação</a:t>
            </a:r>
          </a:p>
          <a:p>
            <a:endParaRPr lang="pt-BR" sz="2000" dirty="0"/>
          </a:p>
          <a:p>
            <a:r>
              <a:rPr lang="pt-BR" sz="2000" dirty="0" smtClean="0"/>
              <a:t>As despesas com pessoal passam a corresponder a parcela expressiva dos recursos do </a:t>
            </a:r>
            <a:r>
              <a:rPr lang="pt-BR" sz="2000" dirty="0" err="1" smtClean="0"/>
              <a:t>Fundeb</a:t>
            </a:r>
            <a:endParaRPr lang="pt-BR" sz="2000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3247670"/>
              </p:ext>
            </p:extLst>
          </p:nvPr>
        </p:nvGraphicFramePr>
        <p:xfrm>
          <a:off x="1606522" y="2590458"/>
          <a:ext cx="60960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Proporção</a:t>
                      </a:r>
                      <a:r>
                        <a:rPr lang="pt-BR" baseline="0" dirty="0" smtClean="0"/>
                        <a:t>  Desp. Pessoal/Rec.  </a:t>
                      </a:r>
                      <a:r>
                        <a:rPr lang="pt-BR" baseline="0" dirty="0" err="1" smtClean="0"/>
                        <a:t>Fundeb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Número de</a:t>
                      </a:r>
                      <a:r>
                        <a:rPr lang="pt-BR" baseline="0" dirty="0" smtClean="0"/>
                        <a:t> estados e DF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80 a 100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101 a 120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121 a 140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141 a 160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Mais</a:t>
                      </a:r>
                      <a:r>
                        <a:rPr lang="pt-BR" baseline="0" dirty="0" smtClean="0"/>
                        <a:t> de 160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Total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26**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107504" y="1944127"/>
            <a:ext cx="8856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Distribuição dos estados e DF segundo a Relação Proporcional entre Despesas com Pessoal (orçadas)*e </a:t>
            </a:r>
            <a:r>
              <a:rPr lang="pt-BR" dirty="0"/>
              <a:t>Recursos do </a:t>
            </a:r>
            <a:r>
              <a:rPr lang="pt-BR" dirty="0" err="1" smtClean="0"/>
              <a:t>Fundeb</a:t>
            </a:r>
            <a:r>
              <a:rPr lang="pt-BR" dirty="0" smtClean="0"/>
              <a:t> (estimados)-2015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1331640" y="5445224"/>
            <a:ext cx="74831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Fontes: FNDE e Leis Orçamentárias dos Estados e do DF – 2015</a:t>
            </a:r>
          </a:p>
          <a:p>
            <a:r>
              <a:rPr lang="pt-BR" sz="1600" dirty="0" smtClean="0"/>
              <a:t>(*) Despesas com pessoal e encargos sociais das Secretarias de Educação</a:t>
            </a:r>
          </a:p>
          <a:p>
            <a:r>
              <a:rPr lang="pt-BR" sz="1600" dirty="0" smtClean="0"/>
              <a:t>(**) A publicação da LOA de um estado ainda não está disponível 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629355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115616" y="332656"/>
            <a:ext cx="7920880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		A complementação da União:</a:t>
            </a:r>
            <a:endParaRPr lang="pt-BR" sz="2000" dirty="0"/>
          </a:p>
          <a:p>
            <a:pPr marL="342900" indent="-342900">
              <a:buAutoNum type="arabicPeriod"/>
            </a:pPr>
            <a:r>
              <a:rPr lang="pt-BR" dirty="0" smtClean="0"/>
              <a:t>A parcela de 10% para programas nacionais:</a:t>
            </a:r>
          </a:p>
          <a:p>
            <a:r>
              <a:rPr lang="pt-BR" dirty="0"/>
              <a:t> </a:t>
            </a:r>
            <a:r>
              <a:rPr lang="pt-BR" dirty="0" smtClean="0"/>
              <a:t>    - não pode beneficiar todos os entes federados </a:t>
            </a:r>
          </a:p>
          <a:p>
            <a:r>
              <a:rPr lang="pt-BR" dirty="0" smtClean="0"/>
              <a:t>     - alcança apenas os fundos estaduais que recebem a complementação</a:t>
            </a:r>
          </a:p>
          <a:p>
            <a:endParaRPr lang="pt-BR" sz="800" dirty="0"/>
          </a:p>
          <a:p>
            <a:r>
              <a:rPr lang="pt-BR" dirty="0" smtClean="0"/>
              <a:t>2. A destinação dessa parcela para pagamento do piso salarial nacional</a:t>
            </a:r>
          </a:p>
          <a:p>
            <a:r>
              <a:rPr lang="pt-BR" dirty="0"/>
              <a:t> </a:t>
            </a:r>
            <a:r>
              <a:rPr lang="pt-BR" dirty="0" smtClean="0"/>
              <a:t>    - enfrenta a mesma limitação</a:t>
            </a:r>
          </a:p>
          <a:p>
            <a:r>
              <a:rPr lang="pt-BR" dirty="0"/>
              <a:t> </a:t>
            </a:r>
            <a:r>
              <a:rPr lang="pt-BR" dirty="0" smtClean="0"/>
              <a:t>    - nunca serviu a essa finalidade</a:t>
            </a:r>
          </a:p>
          <a:p>
            <a:endParaRPr lang="pt-BR" sz="800" dirty="0"/>
          </a:p>
          <a:p>
            <a:r>
              <a:rPr lang="pt-BR" dirty="0" smtClean="0"/>
              <a:t>3. A fixação do volume da complementação:</a:t>
            </a:r>
          </a:p>
          <a:p>
            <a:r>
              <a:rPr lang="pt-BR" dirty="0"/>
              <a:t> </a:t>
            </a:r>
            <a:r>
              <a:rPr lang="pt-BR" dirty="0" smtClean="0"/>
              <a:t>    - tem sido sempre pelo mínimo previsto: 10% do montante total dos fundos estaduais</a:t>
            </a:r>
          </a:p>
          <a:p>
            <a:r>
              <a:rPr lang="pt-BR" dirty="0"/>
              <a:t> </a:t>
            </a:r>
            <a:r>
              <a:rPr lang="pt-BR" dirty="0" smtClean="0"/>
              <a:t>    - a necessidade e a viabilidade de maior aporte de recursos da União</a:t>
            </a:r>
          </a:p>
          <a:p>
            <a:endParaRPr lang="pt-BR" sz="800" dirty="0"/>
          </a:p>
          <a:p>
            <a:r>
              <a:rPr lang="pt-BR" dirty="0" smtClean="0"/>
              <a:t>4. A “fórmula” para definir o valor mínimo e os fundos que recebem complementação:</a:t>
            </a:r>
          </a:p>
          <a:p>
            <a:r>
              <a:rPr lang="pt-BR" dirty="0"/>
              <a:t> </a:t>
            </a:r>
            <a:r>
              <a:rPr lang="pt-BR" dirty="0" smtClean="0"/>
              <a:t>    - uma prática exclusivamente contábil ou matemática</a:t>
            </a:r>
          </a:p>
          <a:p>
            <a:r>
              <a:rPr lang="pt-BR" dirty="0"/>
              <a:t> </a:t>
            </a:r>
            <a:r>
              <a:rPr lang="pt-BR" dirty="0" smtClean="0"/>
              <a:t>    - considera os recursos disponíveis e não os necessários</a:t>
            </a:r>
          </a:p>
          <a:p>
            <a:r>
              <a:rPr lang="pt-BR" dirty="0"/>
              <a:t> </a:t>
            </a:r>
            <a:r>
              <a:rPr lang="pt-BR" dirty="0" smtClean="0"/>
              <a:t>    - não considera a relação de patamares mínimos de custos com qualidade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0688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260648"/>
            <a:ext cx="782938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000" b="1" dirty="0" smtClean="0"/>
              <a:t>O equilíbrio na distribuição de recursos</a:t>
            </a:r>
          </a:p>
          <a:p>
            <a:endParaRPr lang="pt-BR" sz="2000" dirty="0"/>
          </a:p>
          <a:p>
            <a:r>
              <a:rPr lang="pt-BR" sz="2000" dirty="0" smtClean="0"/>
              <a:t>. A  efetiva expansão das matrículas tem se dado nas creches</a:t>
            </a:r>
          </a:p>
          <a:p>
            <a:endParaRPr lang="pt-BR" sz="2000" dirty="0" smtClean="0"/>
          </a:p>
          <a:p>
            <a:r>
              <a:rPr lang="pt-BR" sz="2000" dirty="0" smtClean="0"/>
              <a:t>. Nas demais etapas tem havido redução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891506"/>
              </p:ext>
            </p:extLst>
          </p:nvPr>
        </p:nvGraphicFramePr>
        <p:xfrm>
          <a:off x="529808" y="1891864"/>
          <a:ext cx="8136905" cy="1788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415"/>
                <a:gridCol w="1162415"/>
                <a:gridCol w="1162415"/>
                <a:gridCol w="1162415"/>
                <a:gridCol w="1162415"/>
                <a:gridCol w="1162415"/>
                <a:gridCol w="1162415"/>
              </a:tblGrid>
              <a:tr h="265483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Creche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Pré</a:t>
                      </a:r>
                      <a:r>
                        <a:rPr lang="pt-BR" dirty="0" smtClean="0"/>
                        <a:t> Esc.</a:t>
                      </a:r>
                      <a:endParaRPr lang="pt-B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pt-BR" dirty="0" smtClean="0"/>
                        <a:t>Ens. </a:t>
                      </a:r>
                      <a:r>
                        <a:rPr lang="pt-BR" dirty="0" err="1" smtClean="0"/>
                        <a:t>Fund</a:t>
                      </a:r>
                      <a:r>
                        <a:rPr lang="pt-BR" dirty="0" smtClean="0"/>
                        <a:t> .  Anos </a:t>
                      </a:r>
                      <a:r>
                        <a:rPr lang="pt-BR" dirty="0" err="1" smtClean="0"/>
                        <a:t>Inic</a:t>
                      </a:r>
                      <a:r>
                        <a:rPr lang="pt-BR" dirty="0" smtClean="0"/>
                        <a:t>.</a:t>
                      </a:r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pt-BR" dirty="0" smtClean="0"/>
                        <a:t>Ens. Fund. Anos</a:t>
                      </a:r>
                      <a:r>
                        <a:rPr lang="pt-BR" baseline="0" dirty="0" smtClean="0"/>
                        <a:t> Fin.</a:t>
                      </a:r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265483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Munic.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Munic.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Munic.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Estadual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Munic.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Estadual</a:t>
                      </a:r>
                      <a:endParaRPr lang="pt-BR" dirty="0"/>
                    </a:p>
                  </a:txBody>
                  <a:tcPr/>
                </a:tc>
              </a:tr>
              <a:tr h="498335"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2007</a:t>
                      </a:r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1.040.670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3.727.934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12.137.517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3.840.170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5.433.849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7.492.793</a:t>
                      </a:r>
                    </a:p>
                  </a:txBody>
                  <a:tcPr marL="9525" marR="9525" marT="9525" marB="0" anchor="b"/>
                </a:tc>
              </a:tr>
              <a:tr h="405138"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</a:t>
                      </a:r>
                      <a:r>
                        <a:rPr lang="pt-BR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1.824.297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</a:t>
                      </a: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3.651.176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</a:t>
                      </a: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10.698.353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</a:t>
                      </a: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2.319.884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</a:t>
                      </a: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5.242.771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</a:t>
                      </a: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5.698.343 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695988"/>
              </p:ext>
            </p:extLst>
          </p:nvPr>
        </p:nvGraphicFramePr>
        <p:xfrm>
          <a:off x="1187624" y="4149080"/>
          <a:ext cx="6096000" cy="1858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Ens.</a:t>
                      </a:r>
                      <a:r>
                        <a:rPr lang="pt-BR" baseline="0" dirty="0" smtClean="0"/>
                        <a:t> Méd.</a:t>
                      </a:r>
                      <a:endParaRPr lang="pt-B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EJA </a:t>
                      </a:r>
                      <a:r>
                        <a:rPr lang="pt-BR" dirty="0" err="1" smtClean="0"/>
                        <a:t>Fund</a:t>
                      </a:r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EJA Médio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Estadual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Munic.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Estadual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Estadual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2007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7.239.523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1.822.823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1.223.654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1.158.174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7.026.734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1.527.974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710.052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1.147.455 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2954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012281"/>
              </p:ext>
            </p:extLst>
          </p:nvPr>
        </p:nvGraphicFramePr>
        <p:xfrm>
          <a:off x="827584" y="2564904"/>
          <a:ext cx="2736304" cy="1756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136815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2014 - 2007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Saldo de  Matrículas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Municipais</a:t>
                      </a:r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(1.218.222)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Estaduais</a:t>
                      </a:r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(4.051.846)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183314"/>
              </p:ext>
            </p:extLst>
          </p:nvPr>
        </p:nvGraphicFramePr>
        <p:xfrm>
          <a:off x="4644008" y="2636912"/>
          <a:ext cx="3600400" cy="1756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1800200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Conclusões Ens. Fundam.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2007</a:t>
                      </a:r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1.268.863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2012</a:t>
                      </a:r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1.273.296 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467544" y="836712"/>
            <a:ext cx="877391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/>
              <a:t>. A maior redução tem ocorrido nas redes estaduais</a:t>
            </a:r>
          </a:p>
          <a:p>
            <a:endParaRPr lang="pt-BR" sz="2000" dirty="0" smtClean="0"/>
          </a:p>
          <a:p>
            <a:r>
              <a:rPr lang="pt-BR" sz="2000" dirty="0" smtClean="0"/>
              <a:t>. </a:t>
            </a:r>
            <a:r>
              <a:rPr lang="pt-BR" sz="2000" dirty="0"/>
              <a:t>A expansão do ensino médio é limitada pela estabilidade nas conclusões do </a:t>
            </a:r>
            <a:r>
              <a:rPr lang="pt-BR" sz="2000" dirty="0" smtClean="0"/>
              <a:t>ensino </a:t>
            </a:r>
            <a:r>
              <a:rPr lang="pt-BR" sz="2000" dirty="0"/>
              <a:t>fundamental.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860465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resentação Consed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Apresentação Consed" id="{AD4C5C5B-0DB4-41CE-9F83-B4036C002194}" vid="{D02ED0F2-0319-49D2-815F-8DD6FE959FD4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Apresentação Consed</Template>
  <TotalTime>428</TotalTime>
  <Words>835</Words>
  <Application>Microsoft Office PowerPoint</Application>
  <PresentationFormat>Apresentação na tela (4:3)</PresentationFormat>
  <Paragraphs>272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Apresentação Consed</vt:lpstr>
      <vt:lpstr>Audiência pública:  alternativas para o Financiamento da Educação Básica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Ricardo</dc:creator>
  <cp:lastModifiedBy>Alba Valeria Gomes de Paula</cp:lastModifiedBy>
  <cp:revision>47</cp:revision>
  <cp:lastPrinted>2015-06-08T19:27:06Z</cp:lastPrinted>
  <dcterms:created xsi:type="dcterms:W3CDTF">2015-04-03T14:38:33Z</dcterms:created>
  <dcterms:modified xsi:type="dcterms:W3CDTF">2015-06-09T17:51:12Z</dcterms:modified>
</cp:coreProperties>
</file>