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8" r:id="rId4"/>
    <p:sldId id="266" r:id="rId5"/>
    <p:sldId id="260" r:id="rId6"/>
    <p:sldId id="261" r:id="rId7"/>
    <p:sldId id="257" r:id="rId8"/>
    <p:sldId id="262" r:id="rId9"/>
    <p:sldId id="265" r:id="rId10"/>
    <p:sldId id="267" r:id="rId11"/>
    <p:sldId id="269" r:id="rId12"/>
    <p:sldId id="258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3EABD-F40D-479D-9768-EAB6D1783583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78833-EC47-4F3C-BBC9-3143BBA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850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1ACA-0537-4540-9EB7-435BF1DA7D4F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49A99-585B-4033-BD7A-2CFDD6FF6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41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266AF-94BB-4EF0-8272-7BAA3C26B0C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7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twitter.com/Consed_" TargetMode="External"/><Relationship Id="rId4" Type="http://schemas.openxmlformats.org/officeDocument/2006/relationships/hyperlink" Target="https://www.facebook.com/Consed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76" b="10407"/>
          <a:stretch/>
        </p:blipFill>
        <p:spPr>
          <a:xfrm rot="5400000">
            <a:off x="1134687" y="-1151313"/>
            <a:ext cx="6858000" cy="916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H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994" y="2932244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994" y="4727136"/>
            <a:ext cx="5829300" cy="48469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3847" y="6290218"/>
            <a:ext cx="1615607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3847" y="5929246"/>
            <a:ext cx="2579572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3169" y="6290218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4" y="1030058"/>
            <a:ext cx="2866698" cy="1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86" y="585216"/>
            <a:ext cx="6180364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286000"/>
            <a:ext cx="7658100" cy="3902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9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V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22" y="249566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429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964" y="585216"/>
            <a:ext cx="6221186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78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1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5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41" y="1562362"/>
            <a:ext cx="3544831" cy="171602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26671" y="3481979"/>
            <a:ext cx="578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SDS/CONIC - Ed. </a:t>
            </a:r>
            <a:r>
              <a:rPr lang="pt-BR" dirty="0" err="1" smtClean="0"/>
              <a:t>Boulevard</a:t>
            </a:r>
            <a:r>
              <a:rPr lang="pt-BR" dirty="0" smtClean="0"/>
              <a:t> Center, Sala 501, BRASILIA - DF - Centro CEP: 70.391-900</a:t>
            </a:r>
          </a:p>
          <a:p>
            <a:pPr algn="ctr"/>
            <a:r>
              <a:rPr lang="pt-BR" dirty="0" smtClean="0"/>
              <a:t> (61) 2195-8650</a:t>
            </a:r>
          </a:p>
          <a:p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Consed.org.br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Facebook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216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6799" y="471509"/>
            <a:ext cx="5771493" cy="152057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298120"/>
            <a:ext cx="4258818" cy="4709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7792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64" y="4960138"/>
            <a:ext cx="5135336" cy="1463040"/>
          </a:xfrm>
        </p:spPr>
        <p:txBody>
          <a:bodyPr anchor="ctr">
            <a:normAutofit/>
          </a:bodyPr>
          <a:lstStyle>
            <a:lvl1pPr algn="r">
              <a:defRPr sz="36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36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BFF4EEC0-8A87-4ACC-A517-FFCF2C94BE96}" type="datetimeFigureOut">
              <a:rPr lang="pt-BR" smtClean="0"/>
              <a:t>9/6/2015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0C00B251-4CD7-4056-8E5A-C56D1D34DB4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044" y="2708920"/>
            <a:ext cx="8457419" cy="1946647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Audiência pública: </a:t>
            </a:r>
            <a:br>
              <a:rPr lang="pt-BR" sz="3600" dirty="0" smtClean="0"/>
            </a:br>
            <a:r>
              <a:rPr lang="pt-BR" sz="3600" dirty="0" smtClean="0"/>
              <a:t>alternativas para o Financiamento da Educação Básica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76256" y="573325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Junho de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086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70274" y="332656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err="1" smtClean="0"/>
              <a:t>Fundeb</a:t>
            </a:r>
            <a:r>
              <a:rPr lang="pt-BR" sz="2200" b="1" dirty="0" smtClean="0"/>
              <a:t>: há redistribuição, mas com desequilíbrios </a:t>
            </a:r>
            <a:endParaRPr lang="pt-BR" sz="22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26952"/>
              </p:ext>
            </p:extLst>
          </p:nvPr>
        </p:nvGraphicFramePr>
        <p:xfrm>
          <a:off x="755576" y="1140296"/>
          <a:ext cx="5400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2700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Nível/etapa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Ponderação </a:t>
                      </a:r>
                      <a:r>
                        <a:rPr lang="pt-BR" sz="1900" dirty="0" err="1" smtClean="0"/>
                        <a:t>Fundeb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Creche Integral 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1,30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Creche Parcial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1,00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Pré-escola</a:t>
                      </a:r>
                      <a:r>
                        <a:rPr lang="pt-BR" sz="1900" baseline="0" dirty="0" smtClean="0"/>
                        <a:t> Integral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1,30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Pré-escola Parcial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1,00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EF Anos</a:t>
                      </a:r>
                      <a:r>
                        <a:rPr lang="pt-BR" sz="1900" baseline="0" dirty="0" smtClean="0"/>
                        <a:t> Iniciais Urb.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1,00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EF Anos Finais Urb.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1,10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EF A.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baseline="0" dirty="0" err="1" smtClean="0"/>
                        <a:t>Inic</a:t>
                      </a:r>
                      <a:r>
                        <a:rPr lang="pt-BR" sz="1900" baseline="0" dirty="0" smtClean="0"/>
                        <a:t> – Campo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1,15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EF A. Fin. –</a:t>
                      </a:r>
                      <a:r>
                        <a:rPr lang="pt-BR" sz="1900" baseline="0" dirty="0" smtClean="0"/>
                        <a:t> Campo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1,20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EF Integral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1,30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Ens. Médio Urb.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1,20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Ens.</a:t>
                      </a:r>
                      <a:r>
                        <a:rPr lang="pt-BR" sz="1900" baseline="0" dirty="0" smtClean="0"/>
                        <a:t> Médio Campo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1,30</a:t>
                      </a:r>
                      <a:endParaRPr lang="pt-BR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Ens. Médio</a:t>
                      </a:r>
                      <a:r>
                        <a:rPr lang="pt-BR" sz="1900" baseline="0" dirty="0" smtClean="0"/>
                        <a:t> Integral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1,30</a:t>
                      </a:r>
                      <a:endParaRPr lang="pt-BR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15616" y="6093296"/>
            <a:ext cx="193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Fontes: MEC/FNDE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84168" y="2789627"/>
            <a:ext cx="265168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Etapas com custos</a:t>
            </a:r>
          </a:p>
          <a:p>
            <a:r>
              <a:rPr lang="pt-BR" sz="2000" b="1" dirty="0" smtClean="0"/>
              <a:t>distintos recebem o</a:t>
            </a:r>
          </a:p>
          <a:p>
            <a:r>
              <a:rPr lang="pt-BR" sz="2000" b="1" dirty="0" smtClean="0"/>
              <a:t>mesmo peso</a:t>
            </a:r>
            <a:r>
              <a:rPr lang="pt-BR" sz="2200" b="1" dirty="0" smtClean="0"/>
              <a:t>.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218132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53001"/>
              </p:ext>
            </p:extLst>
          </p:nvPr>
        </p:nvGraphicFramePr>
        <p:xfrm>
          <a:off x="1547664" y="198884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Governos estaduais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Governos municipais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03648" y="26064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Risco de desequilíbrio em função das necessidades de atendimento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59413" y="1124744"/>
            <a:ext cx="6624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Recursos do </a:t>
            </a:r>
            <a:r>
              <a:rPr lang="pt-BR" sz="2000" dirty="0" err="1" smtClean="0"/>
              <a:t>Fundeb</a:t>
            </a:r>
            <a:r>
              <a:rPr lang="pt-BR" sz="2000" dirty="0" smtClean="0"/>
              <a:t> – Distribuição percentual entre Governos</a:t>
            </a:r>
          </a:p>
          <a:p>
            <a:pPr algn="ctr"/>
            <a:r>
              <a:rPr lang="pt-BR" sz="2000" dirty="0" smtClean="0"/>
              <a:t>Estaduais e Governos Municipais – 2007 - 2014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19672" y="5661248"/>
            <a:ext cx="202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Fontes: FNDE e STN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92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908720"/>
            <a:ext cx="78488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Algumas ideias para discussão</a:t>
            </a:r>
          </a:p>
          <a:p>
            <a:endParaRPr lang="pt-BR" sz="2000" dirty="0"/>
          </a:p>
          <a:p>
            <a:pPr marL="342900" indent="-342900">
              <a:buAutoNum type="arabicPeriod"/>
            </a:pPr>
            <a:r>
              <a:rPr lang="pt-BR" sz="2000" dirty="0" smtClean="0"/>
              <a:t>Tornar permanente o princípio redistributivo</a:t>
            </a:r>
          </a:p>
          <a:p>
            <a:r>
              <a:rPr lang="pt-BR" sz="2000" dirty="0" smtClean="0"/>
              <a:t>       - inserir no/junto ao  art. 212 da Constituição Federal</a:t>
            </a:r>
          </a:p>
          <a:p>
            <a:endParaRPr lang="pt-BR" sz="2000" dirty="0"/>
          </a:p>
          <a:p>
            <a:r>
              <a:rPr lang="pt-BR" sz="2000" dirty="0" smtClean="0"/>
              <a:t>2. Manter a cesta de recursos dentro de cada fundo estadual</a:t>
            </a:r>
          </a:p>
          <a:p>
            <a:endParaRPr lang="pt-BR" sz="2000" dirty="0"/>
          </a:p>
          <a:p>
            <a:r>
              <a:rPr lang="pt-BR" sz="2000" dirty="0" smtClean="0"/>
              <a:t>3. Estabelecer o valor mínimo nacional em paridade com o custo/aluno/qualidade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inicial e com o custo/aluno/qualidade referidos no Plano Nacional de Educação:  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- parâmetro da definição da complementação da União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</a:t>
            </a:r>
            <a:endParaRPr lang="pt-BR" sz="2000" dirty="0"/>
          </a:p>
          <a:p>
            <a:r>
              <a:rPr lang="pt-BR" sz="2000" dirty="0" smtClean="0"/>
              <a:t>4. Revisão das ponderações</a:t>
            </a:r>
            <a:r>
              <a:rPr lang="pt-BR" dirty="0" smtClean="0"/>
              <a:t>  </a:t>
            </a:r>
          </a:p>
          <a:p>
            <a:pPr marL="342900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20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1584" y="260648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	O </a:t>
            </a:r>
            <a:r>
              <a:rPr lang="pt-BR" sz="2000" b="1" dirty="0" err="1" smtClean="0"/>
              <a:t>Fundeb</a:t>
            </a:r>
            <a:r>
              <a:rPr lang="pt-BR" sz="2000" dirty="0" smtClean="0"/>
              <a:t>: </a:t>
            </a:r>
            <a:r>
              <a:rPr lang="pt-BR" sz="2000" b="1" dirty="0" smtClean="0"/>
              <a:t>Alguns dos principais méritos:</a:t>
            </a:r>
          </a:p>
          <a:p>
            <a:endParaRPr lang="pt-BR" sz="2000" dirty="0"/>
          </a:p>
          <a:p>
            <a:pPr marL="342900" indent="-342900">
              <a:buAutoNum type="arabicPeriod"/>
            </a:pPr>
            <a:r>
              <a:rPr lang="pt-BR" sz="2000" dirty="0" smtClean="0"/>
              <a:t>Conquista da educação brasileira</a:t>
            </a:r>
          </a:p>
          <a:p>
            <a:pPr marL="342900" indent="-342900">
              <a:buAutoNum type="arabicPeriod"/>
            </a:pPr>
            <a:r>
              <a:rPr lang="pt-BR" sz="2000" dirty="0" smtClean="0"/>
              <a:t>Redistribuição de recursos e cooperação federativa</a:t>
            </a:r>
          </a:p>
          <a:p>
            <a:pPr marL="342900" indent="-342900">
              <a:buAutoNum type="arabicPeriod"/>
            </a:pPr>
            <a:r>
              <a:rPr lang="pt-BR" sz="2000" dirty="0" smtClean="0"/>
              <a:t>Equalização de investimentos dentro de cada estado</a:t>
            </a:r>
          </a:p>
          <a:p>
            <a:pPr marL="342900" indent="-342900">
              <a:buAutoNum type="arabicPeriod"/>
            </a:pPr>
            <a:r>
              <a:rPr lang="pt-BR" sz="2000" dirty="0" smtClean="0"/>
              <a:t>Alguma redução de diferenças na capacidade de dispêndio  entre estados</a:t>
            </a:r>
          </a:p>
          <a:p>
            <a:pPr marL="342900" indent="-342900">
              <a:buAutoNum type="arabicPeriod"/>
            </a:pPr>
            <a:r>
              <a:rPr lang="pt-BR" sz="2000" dirty="0" smtClean="0"/>
              <a:t>Reserva de recursos para valorização dos profissionais </a:t>
            </a:r>
          </a:p>
          <a:p>
            <a:pPr marL="342900" indent="-342900">
              <a:buAutoNum type="arabicPeriod" startAt="4"/>
            </a:pPr>
            <a:endParaRPr lang="pt-BR" sz="2000" dirty="0"/>
          </a:p>
          <a:p>
            <a:r>
              <a:rPr lang="pt-BR" sz="2000" b="1" dirty="0" smtClean="0"/>
              <a:t>Principal dificuldade para o futuro:</a:t>
            </a:r>
          </a:p>
          <a:p>
            <a:endParaRPr lang="pt-BR" sz="2000" dirty="0"/>
          </a:p>
          <a:p>
            <a:r>
              <a:rPr lang="pt-BR" sz="2000" dirty="0" smtClean="0"/>
              <a:t>Insuficiência de recursos para dar cumprimento às metas do PNE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-  a caminhada em direção ao custo/aluno/qualidade</a:t>
            </a:r>
          </a:p>
          <a:p>
            <a:r>
              <a:rPr lang="pt-BR" sz="2000" dirty="0" smtClean="0"/>
              <a:t>       -  as políticas de valorização dos profissionais da educação</a:t>
            </a:r>
          </a:p>
          <a:p>
            <a:endParaRPr lang="pt-BR" sz="2000" dirty="0"/>
          </a:p>
          <a:p>
            <a:r>
              <a:rPr lang="pt-BR" sz="2000" b="1" dirty="0" smtClean="0"/>
              <a:t>Principais pontos de ajuste:</a:t>
            </a:r>
          </a:p>
          <a:p>
            <a:endParaRPr lang="pt-BR" sz="2000" dirty="0"/>
          </a:p>
          <a:p>
            <a:pPr marL="457200" indent="-457200">
              <a:buAutoNum type="arabicPeriod"/>
            </a:pPr>
            <a:r>
              <a:rPr lang="pt-BR" sz="2000" dirty="0" smtClean="0"/>
              <a:t>A complementação da União</a:t>
            </a:r>
          </a:p>
          <a:p>
            <a:pPr marL="457200" indent="-457200">
              <a:buAutoNum type="arabicPeriod"/>
            </a:pPr>
            <a:r>
              <a:rPr lang="pt-BR" sz="2000" dirty="0" smtClean="0"/>
              <a:t>O equilíbrio na distribuição de recursos face às necessidades de atendimento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25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1861" y="53169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A caminhada em direção ao Custo/Aluno/Qualidade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79943"/>
              </p:ext>
            </p:extLst>
          </p:nvPr>
        </p:nvGraphicFramePr>
        <p:xfrm>
          <a:off x="252779" y="1950098"/>
          <a:ext cx="87204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730"/>
                <a:gridCol w="1437317"/>
                <a:gridCol w="1479358"/>
                <a:gridCol w="1907861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Nível/etapa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Realizado**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% PIB per capita BR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% PIB per capita</a:t>
                      </a:r>
                      <a:r>
                        <a:rPr lang="pt-BR" sz="1800" baseline="0" dirty="0" smtClean="0"/>
                        <a:t> OECD***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Mínimo necessário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Educação</a:t>
                      </a:r>
                      <a:r>
                        <a:rPr lang="pt-BR" sz="2000" baseline="0" dirty="0" smtClean="0"/>
                        <a:t> Infantil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        23****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E. F.–</a:t>
                      </a:r>
                      <a:r>
                        <a:rPr lang="pt-BR" sz="2000" baseline="0" dirty="0" smtClean="0"/>
                        <a:t>Anos Iniciais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E. F. – Anos Finais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7.352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Ensino Médio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4509120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(*) PIB per capita do Brasil em 2014 = R$ 27.229</a:t>
            </a:r>
          </a:p>
          <a:p>
            <a:r>
              <a:rPr lang="pt-BR" sz="1600" dirty="0" smtClean="0"/>
              <a:t>(**) Atualização para 2014 pelo IPCA, a partir dos últimos valores divulgados pelo Site do INEP, relativos a 2013</a:t>
            </a:r>
          </a:p>
          <a:p>
            <a:r>
              <a:rPr lang="pt-BR" sz="1600" dirty="0" smtClean="0"/>
              <a:t>(***) Proporções de 2011, no último Relatório </a:t>
            </a:r>
            <a:r>
              <a:rPr lang="pt-BR" sz="1600" i="1" dirty="0" err="1" smtClean="0"/>
              <a:t>Education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at</a:t>
            </a:r>
            <a:r>
              <a:rPr lang="pt-BR" sz="1600" i="1" dirty="0" smtClean="0"/>
              <a:t> a </a:t>
            </a:r>
            <a:r>
              <a:rPr lang="pt-BR" sz="1600" i="1" dirty="0" err="1" smtClean="0"/>
              <a:t>Glance</a:t>
            </a:r>
            <a:r>
              <a:rPr lang="pt-BR" sz="1600" dirty="0" smtClean="0"/>
              <a:t> – 2014</a:t>
            </a:r>
          </a:p>
          <a:p>
            <a:r>
              <a:rPr lang="pt-BR" sz="1600" dirty="0" smtClean="0"/>
              <a:t>(****) Refere-se apenas à etapa equivalente à pré-escola brasileira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38287" y="1124744"/>
            <a:ext cx="7644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Brasil – Despesa pública por aluno ao ano – Gasto realizado e necessário  </a:t>
            </a:r>
            <a:r>
              <a:rPr lang="pt-BR" sz="2000" dirty="0"/>
              <a:t>–</a:t>
            </a:r>
            <a:r>
              <a:rPr lang="pt-BR" sz="2000" dirty="0" smtClean="0"/>
              <a:t> 2014 (em R$ e proporção do PIB per capita*)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4209075"/>
            <a:ext cx="3328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Fontes: MEC/INEP, IBGE e OECD</a:t>
            </a:r>
            <a:endParaRPr lang="pt-BR" sz="1600" i="1" dirty="0"/>
          </a:p>
        </p:txBody>
      </p:sp>
    </p:spTree>
    <p:extLst>
      <p:ext uri="{BB962C8B-B14F-4D97-AF65-F5344CB8AC3E}">
        <p14:creationId xmlns:p14="http://schemas.microsoft.com/office/powerpoint/2010/main" val="230229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23728" y="116632"/>
            <a:ext cx="7547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 caminhada em direção ao Custo/Aluno/Qualidade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526496"/>
              </p:ext>
            </p:extLst>
          </p:nvPr>
        </p:nvGraphicFramePr>
        <p:xfrm>
          <a:off x="971598" y="2108541"/>
          <a:ext cx="722236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592"/>
                <a:gridCol w="1805592"/>
                <a:gridCol w="1805592"/>
                <a:gridCol w="18055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Nível/etapa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Média </a:t>
                      </a:r>
                      <a:r>
                        <a:rPr lang="pt-BR" sz="2000" dirty="0" err="1" smtClean="0"/>
                        <a:t>Fundeb</a:t>
                      </a:r>
                      <a:r>
                        <a:rPr lang="pt-BR" sz="2000" dirty="0" smtClean="0"/>
                        <a:t>  TI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Gasto</a:t>
                      </a:r>
                    </a:p>
                    <a:p>
                      <a:pPr algn="ctr"/>
                      <a:r>
                        <a:rPr lang="pt-BR" sz="2000" dirty="0" smtClean="0"/>
                        <a:t>Realizado*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%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baseline="0" dirty="0" err="1" smtClean="0"/>
                        <a:t>Fundeb</a:t>
                      </a:r>
                      <a:r>
                        <a:rPr lang="pt-BR" sz="2000" baseline="0" dirty="0" smtClean="0"/>
                        <a:t>/ Realizado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Ed. Infantil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EF – A.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baseline="0" dirty="0" err="1" smtClean="0"/>
                        <a:t>Inic</a:t>
                      </a:r>
                      <a:r>
                        <a:rPr lang="pt-BR" sz="2000" baseline="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EF – A. Fin.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Ens. Médio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34646" y="1070739"/>
            <a:ext cx="7181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Brasil – Comparação entre o gasto por aluno ano realizado e valor</a:t>
            </a:r>
          </a:p>
          <a:p>
            <a:pPr algn="ctr"/>
            <a:r>
              <a:rPr lang="pt-BR" sz="2000" b="1" dirty="0" smtClean="0"/>
              <a:t>médio aluno/ano (em tempo integral) do </a:t>
            </a:r>
            <a:r>
              <a:rPr lang="pt-BR" sz="2000" b="1" dirty="0" err="1" smtClean="0"/>
              <a:t>Fundeb</a:t>
            </a:r>
            <a:r>
              <a:rPr lang="pt-BR" sz="2000" b="1" dirty="0" smtClean="0"/>
              <a:t> - 2014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1600" y="4365104"/>
            <a:ext cx="72266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Fonte: MEC/INEP, MEC/FNDE e elaboração do autor.</a:t>
            </a:r>
          </a:p>
          <a:p>
            <a:r>
              <a:rPr lang="pt-BR" sz="1600" i="1" dirty="0" smtClean="0"/>
              <a:t>(*) Atualização para 2014 pelo IPCA dos últimos valores divulgados no</a:t>
            </a:r>
          </a:p>
          <a:p>
            <a:r>
              <a:rPr lang="pt-BR" sz="1600" i="1" dirty="0" smtClean="0"/>
              <a:t>Site do INEP, relativos a 2013</a:t>
            </a:r>
            <a:r>
              <a:rPr lang="pt-BR" i="1" dirty="0" smtClean="0"/>
              <a:t>.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9910" y="5220237"/>
            <a:ext cx="7484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 </a:t>
            </a:r>
            <a:r>
              <a:rPr lang="pt-BR" sz="2000" b="1" dirty="0" err="1" smtClean="0"/>
              <a:t>Fundeb</a:t>
            </a:r>
            <a:r>
              <a:rPr lang="pt-BR" sz="2000" b="1" dirty="0" smtClean="0"/>
              <a:t> é importante,</a:t>
            </a:r>
          </a:p>
          <a:p>
            <a:pPr algn="ctr"/>
            <a:r>
              <a:rPr lang="pt-BR" sz="2000" b="1" dirty="0" smtClean="0"/>
              <a:t>mas não cobre uma parcela significativa das despesas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72017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196752"/>
            <a:ext cx="82089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As políticas de valorização dos profissionais da educação</a:t>
            </a:r>
          </a:p>
          <a:p>
            <a:endParaRPr lang="pt-BR" sz="1000" dirty="0" smtClean="0"/>
          </a:p>
          <a:p>
            <a:r>
              <a:rPr lang="pt-BR" sz="2000" dirty="0" smtClean="0"/>
              <a:t>A relação com a Lei de Responsabilidade Fiscal </a:t>
            </a:r>
            <a:endParaRPr lang="pt-BR" sz="1000" dirty="0" smtClean="0"/>
          </a:p>
          <a:p>
            <a:r>
              <a:rPr lang="pt-BR" sz="2000" dirty="0" smtClean="0"/>
              <a:t>. A situação dos Estados e do DF quanto às despesas de pessoal merece atenção</a:t>
            </a:r>
          </a:p>
          <a:p>
            <a:r>
              <a:rPr lang="pt-BR" sz="2000" dirty="0" smtClean="0"/>
              <a:t>. Quadro do Poder Executivo em 2014</a:t>
            </a:r>
          </a:p>
          <a:p>
            <a:r>
              <a:rPr lang="pt-BR" sz="2000" dirty="0" smtClean="0"/>
              <a:t>   -  Relatório de Gestão Fiscal 3º Quadrimestre 2014</a:t>
            </a:r>
            <a:r>
              <a:rPr lang="pt-BR" dirty="0" smtClean="0"/>
              <a:t> 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08517"/>
              </p:ext>
            </p:extLst>
          </p:nvPr>
        </p:nvGraphicFramePr>
        <p:xfrm>
          <a:off x="683568" y="3212976"/>
          <a:ext cx="7670305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602"/>
                <a:gridCol w="3869703"/>
              </a:tblGrid>
              <a:tr h="370840"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Número de entes federados</a:t>
                      </a:r>
                      <a:endParaRPr lang="pt-BR" sz="1800" dirty="0"/>
                    </a:p>
                  </a:txBody>
                  <a:tcPr/>
                </a:tc>
              </a:tr>
              <a:tr h="359038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Abaixo do limite de alerta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 9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Entre limite</a:t>
                      </a:r>
                      <a:r>
                        <a:rPr lang="pt-BR" sz="1800" baseline="0" dirty="0" smtClean="0"/>
                        <a:t> de alerta e limite prudencial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Entre limite prudencial e limite máximo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 3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Acima do limite</a:t>
                      </a:r>
                      <a:r>
                        <a:rPr lang="pt-BR" sz="1800" baseline="0" dirty="0" smtClean="0"/>
                        <a:t> máximo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 5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27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475656" y="5949280"/>
            <a:ext cx="443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Secretaria do Tesouro Nacional</a:t>
            </a:r>
          </a:p>
        </p:txBody>
      </p:sp>
    </p:spTree>
    <p:extLst>
      <p:ext uri="{BB962C8B-B14F-4D97-AF65-F5344CB8AC3E}">
        <p14:creationId xmlns:p14="http://schemas.microsoft.com/office/powerpoint/2010/main" val="418050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620688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 dimensão das despesas com pessoal da educação</a:t>
            </a:r>
          </a:p>
          <a:p>
            <a:endParaRPr lang="pt-BR" sz="2000" dirty="0"/>
          </a:p>
          <a:p>
            <a:r>
              <a:rPr lang="pt-BR" sz="2000" dirty="0" smtClean="0"/>
              <a:t>As despesas com pessoal passam a corresponder a parcela expressiva dos recursos do </a:t>
            </a:r>
            <a:r>
              <a:rPr lang="pt-BR" sz="2000" dirty="0" err="1" smtClean="0"/>
              <a:t>Fundeb</a:t>
            </a:r>
            <a:endParaRPr lang="pt-BR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47670"/>
              </p:ext>
            </p:extLst>
          </p:nvPr>
        </p:nvGraphicFramePr>
        <p:xfrm>
          <a:off x="1606522" y="2590458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Proporção</a:t>
                      </a:r>
                      <a:r>
                        <a:rPr lang="pt-BR" baseline="0" dirty="0" smtClean="0"/>
                        <a:t>  Desp. Pessoal/Rec.  </a:t>
                      </a:r>
                      <a:r>
                        <a:rPr lang="pt-BR" baseline="0" dirty="0" err="1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 de</a:t>
                      </a:r>
                      <a:r>
                        <a:rPr lang="pt-BR" baseline="0" dirty="0" smtClean="0"/>
                        <a:t> estados e DF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 a 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 a 120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 a 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 a 160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Mais</a:t>
                      </a:r>
                      <a:r>
                        <a:rPr lang="pt-BR" baseline="0" dirty="0" smtClean="0"/>
                        <a:t> de 160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26**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7504" y="1944127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Distribuição dos estados e DF segundo a Relação Proporcional entre Despesas com Pessoal (orçadas)*e </a:t>
            </a:r>
            <a:r>
              <a:rPr lang="pt-BR" dirty="0"/>
              <a:t>Recursos do </a:t>
            </a:r>
            <a:r>
              <a:rPr lang="pt-BR" dirty="0" err="1" smtClean="0"/>
              <a:t>Fundeb</a:t>
            </a:r>
            <a:r>
              <a:rPr lang="pt-BR" dirty="0" smtClean="0"/>
              <a:t> (estimados)-2015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5445224"/>
            <a:ext cx="7483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Fontes: FNDE e Leis Orçamentárias dos Estados e do DF – 2015</a:t>
            </a:r>
          </a:p>
          <a:p>
            <a:r>
              <a:rPr lang="pt-BR" sz="1600" dirty="0" smtClean="0"/>
              <a:t>(*) Despesas com pessoal e encargos sociais das Secretarias de Educação</a:t>
            </a:r>
          </a:p>
          <a:p>
            <a:r>
              <a:rPr lang="pt-BR" sz="1600" dirty="0" smtClean="0"/>
              <a:t>(**) A publicação da LOA de um estado ainda não está disponível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2935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332656"/>
            <a:ext cx="79208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		A complementação da União:</a:t>
            </a:r>
            <a:endParaRPr lang="pt-BR" sz="2000" dirty="0"/>
          </a:p>
          <a:p>
            <a:pPr marL="342900" indent="-342900">
              <a:buAutoNum type="arabicPeriod"/>
            </a:pPr>
            <a:r>
              <a:rPr lang="pt-BR" dirty="0" smtClean="0"/>
              <a:t>A parcela de 10% para programas nacionais:</a:t>
            </a:r>
          </a:p>
          <a:p>
            <a:r>
              <a:rPr lang="pt-BR" dirty="0"/>
              <a:t> </a:t>
            </a:r>
            <a:r>
              <a:rPr lang="pt-BR" dirty="0" smtClean="0"/>
              <a:t>    - não pode beneficiar todos os entes federados </a:t>
            </a:r>
          </a:p>
          <a:p>
            <a:r>
              <a:rPr lang="pt-BR" dirty="0" smtClean="0"/>
              <a:t>     - alcança apenas os fundos estaduais que recebem a complementação</a:t>
            </a:r>
          </a:p>
          <a:p>
            <a:endParaRPr lang="pt-BR" sz="800" dirty="0"/>
          </a:p>
          <a:p>
            <a:r>
              <a:rPr lang="pt-BR" dirty="0" smtClean="0"/>
              <a:t>2. A destinação dessa parcela para pagamento do piso salarial nacional</a:t>
            </a:r>
          </a:p>
          <a:p>
            <a:r>
              <a:rPr lang="pt-BR" dirty="0"/>
              <a:t> </a:t>
            </a:r>
            <a:r>
              <a:rPr lang="pt-BR" dirty="0" smtClean="0"/>
              <a:t>    - enfrenta a mesma limitação</a:t>
            </a:r>
          </a:p>
          <a:p>
            <a:r>
              <a:rPr lang="pt-BR" dirty="0"/>
              <a:t> </a:t>
            </a:r>
            <a:r>
              <a:rPr lang="pt-BR" dirty="0" smtClean="0"/>
              <a:t>    - nunca serviu a essa finalidade</a:t>
            </a:r>
          </a:p>
          <a:p>
            <a:endParaRPr lang="pt-BR" sz="800" dirty="0"/>
          </a:p>
          <a:p>
            <a:r>
              <a:rPr lang="pt-BR" dirty="0" smtClean="0"/>
              <a:t>3. A fixação do volume da complementação:</a:t>
            </a:r>
          </a:p>
          <a:p>
            <a:r>
              <a:rPr lang="pt-BR" dirty="0"/>
              <a:t> </a:t>
            </a:r>
            <a:r>
              <a:rPr lang="pt-BR" dirty="0" smtClean="0"/>
              <a:t>    - tem sido sempre pelo mínimo previsto: 10% do montante total dos fundos estaduais</a:t>
            </a:r>
          </a:p>
          <a:p>
            <a:r>
              <a:rPr lang="pt-BR" dirty="0"/>
              <a:t> </a:t>
            </a:r>
            <a:r>
              <a:rPr lang="pt-BR" dirty="0" smtClean="0"/>
              <a:t>    - a necessidade e a viabilidade de maior aporte de recursos da União</a:t>
            </a:r>
          </a:p>
          <a:p>
            <a:endParaRPr lang="pt-BR" sz="800" dirty="0"/>
          </a:p>
          <a:p>
            <a:r>
              <a:rPr lang="pt-BR" dirty="0" smtClean="0"/>
              <a:t>4. A “fórmula” para definir o valor mínimo e os fundos que recebem complementação:</a:t>
            </a:r>
          </a:p>
          <a:p>
            <a:r>
              <a:rPr lang="pt-BR" dirty="0"/>
              <a:t> </a:t>
            </a:r>
            <a:r>
              <a:rPr lang="pt-BR" dirty="0" smtClean="0"/>
              <a:t>    - uma prática exclusivamente contábil ou matemática</a:t>
            </a:r>
          </a:p>
          <a:p>
            <a:r>
              <a:rPr lang="pt-BR" dirty="0"/>
              <a:t> </a:t>
            </a:r>
            <a:r>
              <a:rPr lang="pt-BR" dirty="0" smtClean="0"/>
              <a:t>    - considera os recursos disponíveis e não os necessários</a:t>
            </a:r>
          </a:p>
          <a:p>
            <a:r>
              <a:rPr lang="pt-BR" dirty="0"/>
              <a:t> </a:t>
            </a:r>
            <a:r>
              <a:rPr lang="pt-BR" dirty="0" smtClean="0"/>
              <a:t>    - não considera a relação de patamares mínimos de custos com qualidade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68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78293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/>
              <a:t>O equilíbrio na distribuição de recursos</a:t>
            </a:r>
          </a:p>
          <a:p>
            <a:endParaRPr lang="pt-BR" sz="2000" dirty="0"/>
          </a:p>
          <a:p>
            <a:r>
              <a:rPr lang="pt-BR" sz="2000" dirty="0" smtClean="0"/>
              <a:t>. A  efetiva expansão das matrículas tem se dado nas creches</a:t>
            </a:r>
          </a:p>
          <a:p>
            <a:endParaRPr lang="pt-BR" sz="2000" dirty="0" smtClean="0"/>
          </a:p>
          <a:p>
            <a:r>
              <a:rPr lang="pt-BR" sz="2000" dirty="0" smtClean="0"/>
              <a:t>. Nas demais etapas tem havido redução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91506"/>
              </p:ext>
            </p:extLst>
          </p:nvPr>
        </p:nvGraphicFramePr>
        <p:xfrm>
          <a:off x="529808" y="1891864"/>
          <a:ext cx="8136905" cy="178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15"/>
                <a:gridCol w="1162415"/>
                <a:gridCol w="1162415"/>
                <a:gridCol w="1162415"/>
                <a:gridCol w="1162415"/>
                <a:gridCol w="1162415"/>
                <a:gridCol w="1162415"/>
              </a:tblGrid>
              <a:tr h="26548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</a:t>
                      </a:r>
                      <a:r>
                        <a:rPr lang="pt-BR" dirty="0" smtClean="0"/>
                        <a:t> Esc.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Ens. </a:t>
                      </a:r>
                      <a:r>
                        <a:rPr lang="pt-BR" dirty="0" err="1" smtClean="0"/>
                        <a:t>Fund</a:t>
                      </a:r>
                      <a:r>
                        <a:rPr lang="pt-BR" dirty="0" smtClean="0"/>
                        <a:t> .  Anos </a:t>
                      </a:r>
                      <a:r>
                        <a:rPr lang="pt-BR" dirty="0" err="1" smtClean="0"/>
                        <a:t>Inic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Ens. Fund. Anos</a:t>
                      </a:r>
                      <a:r>
                        <a:rPr lang="pt-BR" baseline="0" dirty="0" smtClean="0"/>
                        <a:t> Fin.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6548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/>
                </a:tc>
              </a:tr>
              <a:tr h="498335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1.040.670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3.727.934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12.137.517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3.840.170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5.433.849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7.492.793</a:t>
                      </a:r>
                    </a:p>
                  </a:txBody>
                  <a:tcPr marL="9525" marR="9525" marT="9525" marB="0" anchor="b"/>
                </a:tc>
              </a:tr>
              <a:tr h="405138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1.824.297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3.651.176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10.698.353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2.319.884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5.242.771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5.698.343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95988"/>
              </p:ext>
            </p:extLst>
          </p:nvPr>
        </p:nvGraphicFramePr>
        <p:xfrm>
          <a:off x="1187624" y="4149080"/>
          <a:ext cx="6096000" cy="185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Ens.</a:t>
                      </a:r>
                      <a:r>
                        <a:rPr lang="pt-BR" baseline="0" dirty="0" smtClean="0"/>
                        <a:t> Méd.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EJA </a:t>
                      </a:r>
                      <a:r>
                        <a:rPr lang="pt-BR" dirty="0" err="1" smtClean="0"/>
                        <a:t>Fund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EJA Médio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7.239.523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1.822.823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1.223.654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1.158.174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7.026.734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1.527.974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710.052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1.147.455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954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12281"/>
              </p:ext>
            </p:extLst>
          </p:nvPr>
        </p:nvGraphicFramePr>
        <p:xfrm>
          <a:off x="827584" y="2564904"/>
          <a:ext cx="2736304" cy="175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2014 - 2007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Saldo de  Matrículas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Municipais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(1.218.222)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Estaduais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(4.051.846)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83314"/>
              </p:ext>
            </p:extLst>
          </p:nvPr>
        </p:nvGraphicFramePr>
        <p:xfrm>
          <a:off x="4644008" y="2636912"/>
          <a:ext cx="3600400" cy="175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Conclusões Ens. Fundam.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1.268.863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1.273.296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7544" y="836712"/>
            <a:ext cx="87739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. A maior redução tem ocorrido nas redes estaduais</a:t>
            </a:r>
          </a:p>
          <a:p>
            <a:endParaRPr lang="pt-BR" sz="2000" dirty="0" smtClean="0"/>
          </a:p>
          <a:p>
            <a:r>
              <a:rPr lang="pt-BR" sz="2000" dirty="0" smtClean="0"/>
              <a:t>. </a:t>
            </a:r>
            <a:r>
              <a:rPr lang="pt-BR" sz="2000" dirty="0"/>
              <a:t>A expansão do ensino médio é limitada pela estabilidade nas conclusões do </a:t>
            </a:r>
            <a:r>
              <a:rPr lang="pt-BR" sz="2000" dirty="0" smtClean="0"/>
              <a:t>ensino </a:t>
            </a:r>
            <a:r>
              <a:rPr lang="pt-BR" sz="2000" dirty="0"/>
              <a:t>fundamental.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04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Consed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presentação Consed" id="{AD4C5C5B-0DB4-41CE-9F83-B4036C002194}" vid="{D02ED0F2-0319-49D2-815F-8DD6FE959F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Consed</Template>
  <TotalTime>428</TotalTime>
  <Words>835</Words>
  <Application>Microsoft Office PowerPoint</Application>
  <PresentationFormat>Apresentação na tela (4:3)</PresentationFormat>
  <Paragraphs>272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Apresentação Consed</vt:lpstr>
      <vt:lpstr>Audiência pública:  alternativas para o Financiamento da Educação Básica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Alba Valeria Gomes de Paula</cp:lastModifiedBy>
  <cp:revision>47</cp:revision>
  <cp:lastPrinted>2015-06-08T19:27:06Z</cp:lastPrinted>
  <dcterms:created xsi:type="dcterms:W3CDTF">2015-04-03T14:38:33Z</dcterms:created>
  <dcterms:modified xsi:type="dcterms:W3CDTF">2015-06-09T17:51:12Z</dcterms:modified>
</cp:coreProperties>
</file>