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1" r:id="rId1"/>
  </p:sldMasterIdLst>
  <p:notesMasterIdLst>
    <p:notesMasterId r:id="rId10"/>
  </p:notesMasterIdLst>
  <p:handoutMasterIdLst>
    <p:handoutMasterId r:id="rId11"/>
  </p:handoutMasterIdLst>
  <p:sldIdLst>
    <p:sldId id="304" r:id="rId2"/>
    <p:sldId id="297" r:id="rId3"/>
    <p:sldId id="305" r:id="rId4"/>
    <p:sldId id="293" r:id="rId5"/>
    <p:sldId id="294" r:id="rId6"/>
    <p:sldId id="306" r:id="rId7"/>
    <p:sldId id="308" r:id="rId8"/>
    <p:sldId id="307" r:id="rId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ndrea\Documents\TEXTOSCOMPLETOS_,MATERIALDEAPOIO\Anexo%20tecnico_Tomaz%20Piquety\Cap&#237;tulo13-gr&#225;ficos%20e%20tabelas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/>
            </a:pPr>
            <a:r>
              <a:rPr lang="pt-BR" sz="1600"/>
              <a:t>A taxa dos impostos e contribuições obrigatórias nos países ricos, 1870-2010 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'TS13.1'!$B$5</c:f>
              <c:strCache>
                <c:ptCount val="1"/>
                <c:pt idx="0">
                  <c:v>EUA</c:v>
                </c:pt>
              </c:strCache>
            </c:strRef>
          </c:tx>
          <c:spPr>
            <a:ln>
              <a:solidFill>
                <a:schemeClr val="tx2">
                  <a:lumMod val="75000"/>
                </a:schemeClr>
              </a:solidFill>
            </a:ln>
          </c:spPr>
          <c:marker>
            <c:symbol val="none"/>
          </c:marker>
          <c:cat>
            <c:numRef>
              <c:f>'TS13.1'!$A$6:$A$20</c:f>
              <c:numCache>
                <c:formatCode>General</c:formatCode>
                <c:ptCount val="15"/>
                <c:pt idx="0">
                  <c:v>1870</c:v>
                </c:pt>
                <c:pt idx="1">
                  <c:v>1880</c:v>
                </c:pt>
                <c:pt idx="2">
                  <c:v>1890</c:v>
                </c:pt>
                <c:pt idx="3">
                  <c:v>1900</c:v>
                </c:pt>
                <c:pt idx="4">
                  <c:v>1910</c:v>
                </c:pt>
                <c:pt idx="5">
                  <c:v>1920</c:v>
                </c:pt>
                <c:pt idx="6">
                  <c:v>1930</c:v>
                </c:pt>
                <c:pt idx="7">
                  <c:v>1940</c:v>
                </c:pt>
                <c:pt idx="8">
                  <c:v>1950</c:v>
                </c:pt>
                <c:pt idx="9">
                  <c:v>1960</c:v>
                </c:pt>
                <c:pt idx="10">
                  <c:v>1970</c:v>
                </c:pt>
                <c:pt idx="11">
                  <c:v>1980</c:v>
                </c:pt>
                <c:pt idx="12">
                  <c:v>1990</c:v>
                </c:pt>
                <c:pt idx="13">
                  <c:v>2000</c:v>
                </c:pt>
                <c:pt idx="14">
                  <c:v>2010</c:v>
                </c:pt>
              </c:numCache>
            </c:numRef>
          </c:cat>
          <c:val>
            <c:numRef>
              <c:f>'TS13.1'!$B$6:$B$20</c:f>
              <c:numCache>
                <c:formatCode>0%</c:formatCode>
                <c:ptCount val="15"/>
                <c:pt idx="0">
                  <c:v>6.6222222222222224E-2</c:v>
                </c:pt>
                <c:pt idx="1">
                  <c:v>6.122222222222222E-2</c:v>
                </c:pt>
                <c:pt idx="2">
                  <c:v>6.6222222222222224E-2</c:v>
                </c:pt>
                <c:pt idx="3">
                  <c:v>6.122222222222222E-2</c:v>
                </c:pt>
                <c:pt idx="4">
                  <c:v>7.2099999999999984E-2</c:v>
                </c:pt>
                <c:pt idx="5">
                  <c:v>0.11207777777777776</c:v>
                </c:pt>
                <c:pt idx="6">
                  <c:v>0.16558888888888887</c:v>
                </c:pt>
                <c:pt idx="7">
                  <c:v>0.23848888888888889</c:v>
                </c:pt>
                <c:pt idx="8">
                  <c:v>0.26910000000000001</c:v>
                </c:pt>
                <c:pt idx="9">
                  <c:v>0.28414444444444437</c:v>
                </c:pt>
                <c:pt idx="10">
                  <c:v>0.29716666666666675</c:v>
                </c:pt>
                <c:pt idx="11">
                  <c:v>0.30729999999999996</c:v>
                </c:pt>
                <c:pt idx="12">
                  <c:v>0.30653333333333332</c:v>
                </c:pt>
                <c:pt idx="13">
                  <c:v>0.30083950617283944</c:v>
                </c:pt>
                <c:pt idx="14">
                  <c:v>0.3085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'TS13.1'!$C$5</c:f>
              <c:strCache>
                <c:ptCount val="1"/>
                <c:pt idx="0">
                  <c:v>Reino Unido</c:v>
                </c:pt>
              </c:strCache>
            </c:strRef>
          </c:tx>
          <c:marker>
            <c:symbol val="none"/>
          </c:marker>
          <c:cat>
            <c:numRef>
              <c:f>'TS13.1'!$A$6:$A$20</c:f>
              <c:numCache>
                <c:formatCode>General</c:formatCode>
                <c:ptCount val="15"/>
                <c:pt idx="0">
                  <c:v>1870</c:v>
                </c:pt>
                <c:pt idx="1">
                  <c:v>1880</c:v>
                </c:pt>
                <c:pt idx="2">
                  <c:v>1890</c:v>
                </c:pt>
                <c:pt idx="3">
                  <c:v>1900</c:v>
                </c:pt>
                <c:pt idx="4">
                  <c:v>1910</c:v>
                </c:pt>
                <c:pt idx="5">
                  <c:v>1920</c:v>
                </c:pt>
                <c:pt idx="6">
                  <c:v>1930</c:v>
                </c:pt>
                <c:pt idx="7">
                  <c:v>1940</c:v>
                </c:pt>
                <c:pt idx="8">
                  <c:v>1950</c:v>
                </c:pt>
                <c:pt idx="9">
                  <c:v>1960</c:v>
                </c:pt>
                <c:pt idx="10">
                  <c:v>1970</c:v>
                </c:pt>
                <c:pt idx="11">
                  <c:v>1980</c:v>
                </c:pt>
                <c:pt idx="12">
                  <c:v>1990</c:v>
                </c:pt>
                <c:pt idx="13">
                  <c:v>2000</c:v>
                </c:pt>
                <c:pt idx="14">
                  <c:v>2010</c:v>
                </c:pt>
              </c:numCache>
            </c:numRef>
          </c:cat>
          <c:val>
            <c:numRef>
              <c:f>'TS13.1'!$C$6:$C$20</c:f>
              <c:numCache>
                <c:formatCode>0%</c:formatCode>
                <c:ptCount val="15"/>
                <c:pt idx="0">
                  <c:v>7.4999999999999997E-2</c:v>
                </c:pt>
                <c:pt idx="1">
                  <c:v>8.8888888888888892E-2</c:v>
                </c:pt>
                <c:pt idx="2">
                  <c:v>8.4444444444444447E-2</c:v>
                </c:pt>
                <c:pt idx="3">
                  <c:v>9.722222222222221E-2</c:v>
                </c:pt>
                <c:pt idx="4">
                  <c:v>0.10777777777777778</c:v>
                </c:pt>
                <c:pt idx="5">
                  <c:v>0.21388888888888888</c:v>
                </c:pt>
                <c:pt idx="6">
                  <c:v>0.20555555555555555</c:v>
                </c:pt>
                <c:pt idx="7">
                  <c:v>0.29499999999999993</c:v>
                </c:pt>
                <c:pt idx="8">
                  <c:v>0.36196644943632028</c:v>
                </c:pt>
                <c:pt idx="9">
                  <c:v>0.35462323511365096</c:v>
                </c:pt>
                <c:pt idx="10">
                  <c:v>0.37603677088248821</c:v>
                </c:pt>
                <c:pt idx="11">
                  <c:v>0.40641543716396306</c:v>
                </c:pt>
                <c:pt idx="12">
                  <c:v>0.37997012799540331</c:v>
                </c:pt>
                <c:pt idx="13">
                  <c:v>0.39561305204593494</c:v>
                </c:pt>
                <c:pt idx="14">
                  <c:v>0.40090532760716713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'TS13.1'!$D$5</c:f>
              <c:strCache>
                <c:ptCount val="1"/>
                <c:pt idx="0">
                  <c:v>Suécia</c:v>
                </c:pt>
              </c:strCache>
            </c:strRef>
          </c:tx>
          <c:marker>
            <c:symbol val="none"/>
          </c:marker>
          <c:cat>
            <c:numRef>
              <c:f>'TS13.1'!$A$6:$A$20</c:f>
              <c:numCache>
                <c:formatCode>General</c:formatCode>
                <c:ptCount val="15"/>
                <c:pt idx="0">
                  <c:v>1870</c:v>
                </c:pt>
                <c:pt idx="1">
                  <c:v>1880</c:v>
                </c:pt>
                <c:pt idx="2">
                  <c:v>1890</c:v>
                </c:pt>
                <c:pt idx="3">
                  <c:v>1900</c:v>
                </c:pt>
                <c:pt idx="4">
                  <c:v>1910</c:v>
                </c:pt>
                <c:pt idx="5">
                  <c:v>1920</c:v>
                </c:pt>
                <c:pt idx="6">
                  <c:v>1930</c:v>
                </c:pt>
                <c:pt idx="7">
                  <c:v>1940</c:v>
                </c:pt>
                <c:pt idx="8">
                  <c:v>1950</c:v>
                </c:pt>
                <c:pt idx="9">
                  <c:v>1960</c:v>
                </c:pt>
                <c:pt idx="10">
                  <c:v>1970</c:v>
                </c:pt>
                <c:pt idx="11">
                  <c:v>1980</c:v>
                </c:pt>
                <c:pt idx="12">
                  <c:v>1990</c:v>
                </c:pt>
                <c:pt idx="13">
                  <c:v>2000</c:v>
                </c:pt>
                <c:pt idx="14">
                  <c:v>2010</c:v>
                </c:pt>
              </c:numCache>
            </c:numRef>
          </c:cat>
          <c:val>
            <c:numRef>
              <c:f>'TS13.1'!$D$6:$D$20</c:f>
              <c:numCache>
                <c:formatCode>0%</c:formatCode>
                <c:ptCount val="15"/>
                <c:pt idx="0">
                  <c:v>7.7777777777777779E-2</c:v>
                </c:pt>
                <c:pt idx="1">
                  <c:v>7.7777777777777779E-2</c:v>
                </c:pt>
                <c:pt idx="2">
                  <c:v>9.5555555555555546E-2</c:v>
                </c:pt>
                <c:pt idx="3">
                  <c:v>9.1111111111111115E-2</c:v>
                </c:pt>
                <c:pt idx="4">
                  <c:v>0.1074074074074074</c:v>
                </c:pt>
                <c:pt idx="5">
                  <c:v>0.12611111111111109</c:v>
                </c:pt>
                <c:pt idx="6">
                  <c:v>0.14944444444444446</c:v>
                </c:pt>
                <c:pt idx="7">
                  <c:v>0.21236839820624892</c:v>
                </c:pt>
                <c:pt idx="8">
                  <c:v>0.27737067028849594</c:v>
                </c:pt>
                <c:pt idx="9">
                  <c:v>0.37230501462010468</c:v>
                </c:pt>
                <c:pt idx="10">
                  <c:v>0.47112355877848555</c:v>
                </c:pt>
                <c:pt idx="11">
                  <c:v>0.54153866473168522</c:v>
                </c:pt>
                <c:pt idx="12">
                  <c:v>0.5463335924860715</c:v>
                </c:pt>
                <c:pt idx="13">
                  <c:v>0.54640337613747225</c:v>
                </c:pt>
                <c:pt idx="14">
                  <c:v>0.53628623474565984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'TS13.1'!$E$5</c:f>
              <c:strCache>
                <c:ptCount val="1"/>
                <c:pt idx="0">
                  <c:v>França</c:v>
                </c:pt>
              </c:strCache>
            </c:strRef>
          </c:tx>
          <c:marker>
            <c:symbol val="none"/>
          </c:marker>
          <c:cat>
            <c:numRef>
              <c:f>'TS13.1'!$A$6:$A$20</c:f>
              <c:numCache>
                <c:formatCode>General</c:formatCode>
                <c:ptCount val="15"/>
                <c:pt idx="0">
                  <c:v>1870</c:v>
                </c:pt>
                <c:pt idx="1">
                  <c:v>1880</c:v>
                </c:pt>
                <c:pt idx="2">
                  <c:v>1890</c:v>
                </c:pt>
                <c:pt idx="3">
                  <c:v>1900</c:v>
                </c:pt>
                <c:pt idx="4">
                  <c:v>1910</c:v>
                </c:pt>
                <c:pt idx="5">
                  <c:v>1920</c:v>
                </c:pt>
                <c:pt idx="6">
                  <c:v>1930</c:v>
                </c:pt>
                <c:pt idx="7">
                  <c:v>1940</c:v>
                </c:pt>
                <c:pt idx="8">
                  <c:v>1950</c:v>
                </c:pt>
                <c:pt idx="9">
                  <c:v>1960</c:v>
                </c:pt>
                <c:pt idx="10">
                  <c:v>1970</c:v>
                </c:pt>
                <c:pt idx="11">
                  <c:v>1980</c:v>
                </c:pt>
                <c:pt idx="12">
                  <c:v>1990</c:v>
                </c:pt>
                <c:pt idx="13">
                  <c:v>2000</c:v>
                </c:pt>
                <c:pt idx="14">
                  <c:v>2010</c:v>
                </c:pt>
              </c:numCache>
            </c:numRef>
          </c:cat>
          <c:val>
            <c:numRef>
              <c:f>'TS13.1'!$E$6:$E$20</c:f>
              <c:numCache>
                <c:formatCode>0%</c:formatCode>
                <c:ptCount val="15"/>
                <c:pt idx="0">
                  <c:v>0.08</c:v>
                </c:pt>
                <c:pt idx="1">
                  <c:v>0.08</c:v>
                </c:pt>
                <c:pt idx="2">
                  <c:v>8.8409034166037112E-2</c:v>
                </c:pt>
                <c:pt idx="3">
                  <c:v>8.801097605073277E-2</c:v>
                </c:pt>
                <c:pt idx="4">
                  <c:v>7.5762547982657275E-2</c:v>
                </c:pt>
                <c:pt idx="5">
                  <c:v>0.13895697927070211</c:v>
                </c:pt>
                <c:pt idx="6">
                  <c:v>0.18730760721244813</c:v>
                </c:pt>
                <c:pt idx="7">
                  <c:v>0.21282256615234033</c:v>
                </c:pt>
                <c:pt idx="8">
                  <c:v>0.31027186798301809</c:v>
                </c:pt>
                <c:pt idx="9">
                  <c:v>0.35233797082871077</c:v>
                </c:pt>
                <c:pt idx="10">
                  <c:v>0.38938893680191</c:v>
                </c:pt>
                <c:pt idx="11">
                  <c:v>0.4629911992995619</c:v>
                </c:pt>
                <c:pt idx="12">
                  <c:v>0.48322583154460086</c:v>
                </c:pt>
                <c:pt idx="13">
                  <c:v>0.4937144763139153</c:v>
                </c:pt>
                <c:pt idx="14">
                  <c:v>0.49314148244893685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8578816"/>
        <c:axId val="78580352"/>
      </c:lineChart>
      <c:catAx>
        <c:axId val="78578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78580352"/>
        <c:crosses val="autoZero"/>
        <c:auto val="1"/>
        <c:lblAlgn val="ctr"/>
        <c:lblOffset val="100"/>
        <c:noMultiLvlLbl val="0"/>
      </c:catAx>
      <c:valAx>
        <c:axId val="78580352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78578816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F7F33C-A8B2-465A-811C-2E731641DB20}" type="datetimeFigureOut">
              <a:rPr lang="pt-BR" smtClean="0"/>
              <a:t>05/07/2017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3CE58B-C4EA-402F-BA41-775BD08B3A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955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0AA66A-21BB-4921-ACD3-5B1A81C7357E}" type="datetimeFigureOut">
              <a:rPr lang="pt-BR" smtClean="0"/>
              <a:pPr/>
              <a:t>05/07/2017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D02FE4-C2BD-433D-9A79-043ED61E87E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5739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05/07/2017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05/07/2017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05/07/2017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05/07/2017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05/07/2017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05/07/2017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05/07/2017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05/07/2017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05/07/2017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05/07/2017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05/07/2017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05/07/2017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trinseca.com.br/ocapital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Financiamento da Educação e a emenda 95</a:t>
            </a:r>
            <a:endParaRPr lang="pt-BR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RISCOS PARA O PNE/ PEE/ PME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88867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Um contexto mais amplo para debater...</a:t>
            </a:r>
            <a:endParaRPr lang="pt-B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8019089"/>
              </p:ext>
            </p:extLst>
          </p:nvPr>
        </p:nvGraphicFramePr>
        <p:xfrm>
          <a:off x="1259632" y="1600200"/>
          <a:ext cx="7272808" cy="3268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331640" y="5085184"/>
            <a:ext cx="7344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Fontes e séries: ver 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www.intrinseca.com.br/ocapital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- Tomaz Piquetty</a:t>
            </a:r>
            <a:endParaRPr lang="pt-BR" sz="16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425728"/>
              </p:ext>
            </p:extLst>
          </p:nvPr>
        </p:nvGraphicFramePr>
        <p:xfrm>
          <a:off x="611560" y="5411862"/>
          <a:ext cx="7488831" cy="8974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69833"/>
                <a:gridCol w="713222"/>
                <a:gridCol w="713222"/>
                <a:gridCol w="713222"/>
                <a:gridCol w="713222"/>
                <a:gridCol w="713222"/>
                <a:gridCol w="713222"/>
                <a:gridCol w="713222"/>
                <a:gridCol w="713222"/>
                <a:gridCol w="713222"/>
              </a:tblGrid>
              <a:tr h="29915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 gridSpan="9"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Carga tributária em Percentual do PIB - </a:t>
                      </a:r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Brasil</a:t>
                      </a:r>
                      <a:r>
                        <a:rPr lang="pt-BR" sz="1400" u="none" strike="noStrike" dirty="0">
                          <a:effectLst/>
                        </a:rPr>
                        <a:t> 2006-2014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9915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ano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2006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2007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2008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2009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2010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2011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2012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2013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</a:rPr>
                        <a:t>2014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  <a:tr h="29915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% do PIB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33,31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33,66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32,27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32,44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33,39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32,7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32,6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32,42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</a:rPr>
                        <a:t>32,66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marB="0" anchor="b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403648" y="6461484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Fonte: receita federal (2015)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99954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/>
              <a:t>Trajetória das disputas em torno do financiamento da educação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dirty="0" smtClean="0"/>
              <a:t>Anos 1980 – defesa da vinculação de recursos: Emenda Calmon/ Constituição de 1988 e a estabilidade relativa do investimento em educação.</a:t>
            </a:r>
          </a:p>
          <a:p>
            <a:r>
              <a:rPr lang="pt-BR" dirty="0" smtClean="0"/>
              <a:t>Anos 1990 – diagnóstico de que os problemas eram de gestão dos recursos, contexto de restrição da ação do Estado: desenho de focalização do FUNDEF.</a:t>
            </a:r>
          </a:p>
          <a:p>
            <a:r>
              <a:rPr lang="pt-BR" dirty="0" smtClean="0"/>
              <a:t>Anos 2000 – defesa do direito à educação básica, retomada do debate sobre a necessidade de que os investimentos em educação fossem equivalentes às necessidades sociais: </a:t>
            </a:r>
          </a:p>
          <a:p>
            <a:pPr lvl="1"/>
            <a:r>
              <a:rPr lang="pt-BR" dirty="0"/>
              <a:t>D</a:t>
            </a:r>
            <a:r>
              <a:rPr lang="pt-BR" dirty="0" smtClean="0"/>
              <a:t>esenho de ampliação da oferta do FUNDEB</a:t>
            </a:r>
          </a:p>
          <a:p>
            <a:pPr lvl="1"/>
            <a:r>
              <a:rPr lang="pt-BR" dirty="0" smtClean="0"/>
              <a:t>Compromisso da Emenda 59/2009 com a obrigatoriedade do ensino dos 4 aos 17 anos e com a ampliação de recursos a partir de meta do PIB.</a:t>
            </a:r>
          </a:p>
          <a:p>
            <a:pPr lvl="1"/>
            <a:r>
              <a:rPr lang="pt-BR" dirty="0" smtClean="0"/>
              <a:t>PNE Consolidação da meta de investimento de 10% do PIB em educação na década.</a:t>
            </a:r>
          </a:p>
          <a:p>
            <a:pPr lvl="1"/>
            <a:r>
              <a:rPr lang="pt-BR" dirty="0" smtClean="0"/>
              <a:t>Perspectiva de mudança de paradigma – investimento possível (gasto aluno) para investimento necessário (custo aluno qualidade)</a:t>
            </a:r>
          </a:p>
          <a:p>
            <a:pPr marL="0" indent="0">
              <a:buNone/>
            </a:pPr>
            <a:r>
              <a:rPr lang="pt-BR" dirty="0" smtClean="0"/>
              <a:t>ANO 2016: Emenda 95 –  rompimento de todos os compromissos!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94757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Novo regime Fiscal – Emenda 95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00200"/>
            <a:ext cx="8291264" cy="3989040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/>
              <a:t> “</a:t>
            </a:r>
            <a:r>
              <a:rPr lang="pt-BR" sz="1800" dirty="0"/>
              <a:t>Art. 101.  Fica instituído,para todos os Poderes da União e os órgãos federais com autonomia administrativa e financeira integrantes dos Orçamento Fiscal e da Seguridade Social, o Novo Regime Fiscal, que vigorará por vinte exercícios financeiros, nos termos dos art. 102 a art. 105 deste Ato das Disposições Constitucionais Transitórias.”</a:t>
            </a:r>
          </a:p>
          <a:p>
            <a:endParaRPr lang="pt-BR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pt-BR" dirty="0"/>
              <a:t> </a:t>
            </a:r>
            <a:r>
              <a:rPr lang="pt-BR" dirty="0" smtClean="0"/>
              <a:t>A emenda se refere ao poder executivo federal, porém tem forte poder indutor de restrição orçamentária.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pt-BR" dirty="0" smtClean="0"/>
              <a:t>O efeito indutor atinge de maneira contundente o compromisso constitucional de valorização do magistério: </a:t>
            </a:r>
            <a:r>
              <a:rPr lang="pt-BR" dirty="0" smtClean="0">
                <a:solidFill>
                  <a:srgbClr val="FF0000"/>
                </a:solidFill>
              </a:rPr>
              <a:t>Cenário de congelamento de planos de carreira nos Estados e Municípios.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pt-BR" dirty="0" smtClean="0"/>
              <a:t>Compromete a ação do governo federal em relação a democratização do ensino superior e da pós-graduação.</a:t>
            </a:r>
          </a:p>
          <a:p>
            <a:pPr marL="274320" lvl="1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27330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que acontece se atingir o teto?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/>
              <a:t>Art. 103.No caso de descumprimento do limite de que trata o </a:t>
            </a:r>
            <a:r>
              <a:rPr lang="pt-BR" b="1" dirty="0" smtClean="0"/>
              <a:t>caput</a:t>
            </a:r>
            <a:r>
              <a:rPr lang="pt-BR" dirty="0" smtClean="0"/>
              <a:t> (...) </a:t>
            </a:r>
            <a:r>
              <a:rPr lang="pt-BR" dirty="0"/>
              <a:t>aplicam-se, no exercício seguinte, ao Poder ou ao órgão que descumpriu o limite, vedações:</a:t>
            </a:r>
          </a:p>
          <a:p>
            <a:pPr lvl="1"/>
            <a:r>
              <a:rPr lang="pt-BR" dirty="0" smtClean="0">
                <a:solidFill>
                  <a:srgbClr val="FF0000"/>
                </a:solidFill>
              </a:rPr>
              <a:t>à </a:t>
            </a:r>
            <a:r>
              <a:rPr lang="pt-BR" dirty="0">
                <a:solidFill>
                  <a:srgbClr val="FF0000"/>
                </a:solidFill>
              </a:rPr>
              <a:t>concessão, a qualquer título, de vantagem, aumento, reajuste ou adequação de remuneração de servidores públicos, inclusive do previsto no inciso X do </a:t>
            </a:r>
            <a:r>
              <a:rPr lang="pt-BR" b="1" dirty="0">
                <a:solidFill>
                  <a:srgbClr val="FF0000"/>
                </a:solidFill>
              </a:rPr>
              <a:t>caput</a:t>
            </a:r>
            <a:r>
              <a:rPr lang="pt-BR" dirty="0">
                <a:solidFill>
                  <a:srgbClr val="FF0000"/>
                </a:solidFill>
              </a:rPr>
              <a:t>do art. 37 da Constituição, exceto os derivados de sentença judicial ou de determinação legal decorrente de atos anteriores à entrada em </a:t>
            </a:r>
            <a:r>
              <a:rPr lang="pt-BR" dirty="0" smtClean="0">
                <a:solidFill>
                  <a:srgbClr val="FF0000"/>
                </a:solidFill>
              </a:rPr>
              <a:t>vigor da </a:t>
            </a:r>
            <a:r>
              <a:rPr lang="pt-BR" dirty="0">
                <a:solidFill>
                  <a:srgbClr val="FF0000"/>
                </a:solidFill>
              </a:rPr>
              <a:t>Emenda Constitucional que instituiu o Novo Regime Fiscal;</a:t>
            </a:r>
          </a:p>
          <a:p>
            <a:pPr lvl="1"/>
            <a:r>
              <a:rPr lang="pt-BR" dirty="0" smtClean="0"/>
              <a:t>à </a:t>
            </a:r>
            <a:r>
              <a:rPr lang="pt-BR" dirty="0"/>
              <a:t>criação de cargo, emprego ou função que implique aumento de despesa;</a:t>
            </a:r>
          </a:p>
          <a:p>
            <a:pPr lvl="1"/>
            <a:r>
              <a:rPr lang="pt-BR" dirty="0" smtClean="0"/>
              <a:t>à </a:t>
            </a:r>
            <a:r>
              <a:rPr lang="pt-BR" dirty="0"/>
              <a:t>alteração de estrutura de carreira que implique aumento de despesa;</a:t>
            </a:r>
          </a:p>
          <a:p>
            <a:pPr lvl="1"/>
            <a:r>
              <a:rPr lang="pt-BR" dirty="0" smtClean="0"/>
              <a:t>à </a:t>
            </a:r>
            <a:r>
              <a:rPr lang="pt-BR" dirty="0"/>
              <a:t>admissão ou à contratação de pessoal, a qualquer título, ressalvadas as reposições de cargos de chefia e de direção que não acarretem aumento de despesae aquelas decorrentes de vacâncias de cargos efetivos;e</a:t>
            </a:r>
          </a:p>
          <a:p>
            <a:pPr lvl="1"/>
            <a:r>
              <a:rPr lang="pt-BR" dirty="0" smtClean="0">
                <a:solidFill>
                  <a:srgbClr val="FF0000"/>
                </a:solidFill>
              </a:rPr>
              <a:t>à </a:t>
            </a:r>
            <a:r>
              <a:rPr lang="pt-BR" dirty="0">
                <a:solidFill>
                  <a:srgbClr val="FF0000"/>
                </a:solidFill>
              </a:rPr>
              <a:t>realização de concurso público</a:t>
            </a:r>
            <a:r>
              <a:rPr lang="pt-BR" dirty="0" smtClean="0">
                <a:solidFill>
                  <a:srgbClr val="FF0000"/>
                </a:solidFill>
              </a:rPr>
              <a:t>.</a:t>
            </a:r>
          </a:p>
          <a:p>
            <a:r>
              <a:rPr lang="pt-BR" dirty="0" smtClean="0"/>
              <a:t>Adicionalmente:</a:t>
            </a:r>
          </a:p>
          <a:p>
            <a:pPr lvl="1"/>
            <a:r>
              <a:rPr lang="pt-BR" dirty="0" smtClean="0"/>
              <a:t>a </a:t>
            </a:r>
            <a:r>
              <a:rPr lang="pt-BR" dirty="0"/>
              <a:t>despesa nominal com subsídios e subvenções econômicas não poderá superar aquela realizada no exercício anterior;e</a:t>
            </a:r>
          </a:p>
          <a:p>
            <a:pPr lvl="1"/>
            <a:r>
              <a:rPr lang="pt-BR" dirty="0" smtClean="0"/>
              <a:t>fica </a:t>
            </a:r>
            <a:r>
              <a:rPr lang="pt-BR" dirty="0"/>
              <a:t>vedada a concessão ou a ampliação de incentivo ou benefício de natureza tributária da qual decorra renúncia de receita.” </a:t>
            </a:r>
          </a:p>
        </p:txBody>
      </p:sp>
    </p:spTree>
    <p:extLst>
      <p:ext uri="{BB962C8B-B14F-4D97-AF65-F5344CB8AC3E}">
        <p14:creationId xmlns:p14="http://schemas.microsoft.com/office/powerpoint/2010/main" val="4134302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08912" cy="1728192"/>
          </a:xfrm>
        </p:spPr>
        <p:txBody>
          <a:bodyPr>
            <a:noAutofit/>
          </a:bodyPr>
          <a:lstStyle/>
          <a:p>
            <a:r>
              <a:rPr lang="pt-BR" sz="2200" dirty="0" smtClean="0"/>
              <a:t>PNE / Meta </a:t>
            </a:r>
            <a:r>
              <a:rPr lang="pt-BR" sz="2200" dirty="0"/>
              <a:t>20: ampliar o investimento público em educação pública de forma a atingir, no mínimo, o patamar de 7% </a:t>
            </a:r>
            <a:r>
              <a:rPr lang="pt-BR" sz="2200" dirty="0" smtClean="0"/>
              <a:t>do </a:t>
            </a:r>
            <a:r>
              <a:rPr lang="pt-BR" sz="2200" dirty="0"/>
              <a:t>Produto Interno Bruto - PIB do País no 5</a:t>
            </a:r>
            <a:r>
              <a:rPr lang="pt-BR" sz="2200" u="sng" baseline="30000" dirty="0"/>
              <a:t>o</a:t>
            </a:r>
            <a:r>
              <a:rPr lang="pt-BR" sz="2200" dirty="0"/>
              <a:t> </a:t>
            </a:r>
            <a:r>
              <a:rPr lang="pt-BR" sz="2200" dirty="0" smtClean="0"/>
              <a:t>ano </a:t>
            </a:r>
            <a:r>
              <a:rPr lang="pt-BR" sz="2200" dirty="0"/>
              <a:t>de vigência desta Lei e, no mínimo, o equivalente a </a:t>
            </a:r>
            <a:r>
              <a:rPr lang="pt-BR" sz="2200" dirty="0" smtClean="0"/>
              <a:t>10% </a:t>
            </a:r>
            <a:r>
              <a:rPr lang="pt-BR" sz="2200" dirty="0"/>
              <a:t>do PIB ao final do decênio.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988840"/>
            <a:ext cx="7859216" cy="4488160"/>
          </a:xfrm>
        </p:spPr>
        <p:txBody>
          <a:bodyPr>
            <a:normAutofit fontScale="85000" lnSpcReduction="20000"/>
          </a:bodyPr>
          <a:lstStyle/>
          <a:p>
            <a:endParaRPr lang="pt-BR" dirty="0" smtClean="0"/>
          </a:p>
          <a:p>
            <a:r>
              <a:rPr lang="pt-BR" dirty="0" smtClean="0"/>
              <a:t>20.1</a:t>
            </a:r>
            <a:r>
              <a:rPr lang="pt-BR" dirty="0"/>
              <a:t>) garantir </a:t>
            </a:r>
            <a:r>
              <a:rPr lang="pt-BR" u="sng" dirty="0"/>
              <a:t>fontes </a:t>
            </a:r>
            <a:r>
              <a:rPr lang="pt-BR" u="sng" dirty="0" smtClean="0"/>
              <a:t>de financiamento </a:t>
            </a:r>
            <a:r>
              <a:rPr lang="pt-BR" u="sng" dirty="0"/>
              <a:t>permanentes e sustentáveis para todos os níveis, etapas e modalidades da educação básica</a:t>
            </a:r>
            <a:r>
              <a:rPr lang="pt-BR" dirty="0"/>
              <a:t>, observando-se as políticas de colaboração entre os entes federados, em especial as decorrentes do art. 60 do Ato das Disposições Constitucionais Transitórias e do § 1</a:t>
            </a:r>
            <a:r>
              <a:rPr lang="pt-BR" u="sng" baseline="30000" dirty="0"/>
              <a:t>o</a:t>
            </a:r>
            <a:r>
              <a:rPr lang="pt-BR" dirty="0"/>
              <a:t> do art. 75 da Lei n</a:t>
            </a:r>
            <a:r>
              <a:rPr lang="pt-BR" u="sng" baseline="30000" dirty="0"/>
              <a:t>o</a:t>
            </a:r>
            <a:r>
              <a:rPr lang="pt-BR" dirty="0"/>
              <a:t> 9.394, de 20 de dezembro de 1996, que tratam da capacidade de atendimento e do esforço fiscal de cada ente federado, com vistas a atender suas demandas educacionais à luz do padrão de qualidade nacional</a:t>
            </a:r>
            <a:r>
              <a:rPr lang="pt-BR" dirty="0" smtClean="0"/>
              <a:t>;</a:t>
            </a:r>
          </a:p>
          <a:p>
            <a:r>
              <a:rPr lang="pt-BR" dirty="0"/>
              <a:t>20.6) </a:t>
            </a:r>
            <a:r>
              <a:rPr lang="pt-BR" dirty="0">
                <a:solidFill>
                  <a:srgbClr val="FF0000"/>
                </a:solidFill>
              </a:rPr>
              <a:t>no prazo de 2 </a:t>
            </a:r>
            <a:r>
              <a:rPr lang="pt-BR" dirty="0" smtClean="0">
                <a:solidFill>
                  <a:srgbClr val="FF0000"/>
                </a:solidFill>
              </a:rPr>
              <a:t>anos </a:t>
            </a:r>
            <a:r>
              <a:rPr lang="pt-BR" dirty="0"/>
              <a:t>da vigência deste PNE, será implantado o Custo Aluno-Qualidade inicial - CAQi, referenciado no conjunto de padrões mínimos estabelecidos na legislação educacional  e cujo financiamento será  calculado com base nos respectivos insumos indispensáveis ao processo de ensino-aprendizagem e será progressivamente reajustado até a implementação plena do Custo Aluno Qualidade - CAQ;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20696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08912" cy="1728192"/>
          </a:xfrm>
        </p:spPr>
        <p:txBody>
          <a:bodyPr>
            <a:noAutofit/>
          </a:bodyPr>
          <a:lstStyle/>
          <a:p>
            <a:r>
              <a:rPr lang="pt-BR" sz="2200" dirty="0" smtClean="0"/>
              <a:t>PNE / Meta </a:t>
            </a:r>
            <a:r>
              <a:rPr lang="pt-BR" sz="2200" dirty="0"/>
              <a:t>20: ampliar o investimento público em educação pública de forma a atingir, no mínimo, o patamar de 7% </a:t>
            </a:r>
            <a:r>
              <a:rPr lang="pt-BR" sz="2200" dirty="0" smtClean="0"/>
              <a:t>do </a:t>
            </a:r>
            <a:r>
              <a:rPr lang="pt-BR" sz="2200" dirty="0"/>
              <a:t>Produto Interno Bruto - PIB do País no 5</a:t>
            </a:r>
            <a:r>
              <a:rPr lang="pt-BR" sz="2200" u="sng" baseline="30000" dirty="0"/>
              <a:t>o</a:t>
            </a:r>
            <a:r>
              <a:rPr lang="pt-BR" sz="2200" dirty="0"/>
              <a:t> </a:t>
            </a:r>
            <a:r>
              <a:rPr lang="pt-BR" sz="2200" dirty="0" smtClean="0"/>
              <a:t>ano </a:t>
            </a:r>
            <a:r>
              <a:rPr lang="pt-BR" sz="2200" dirty="0"/>
              <a:t>de vigência desta Lei e, no mínimo, o equivalente a </a:t>
            </a:r>
            <a:r>
              <a:rPr lang="pt-BR" sz="2200" dirty="0" smtClean="0"/>
              <a:t>10% </a:t>
            </a:r>
            <a:r>
              <a:rPr lang="pt-BR" sz="2200" dirty="0"/>
              <a:t>do PIB ao final do decênio.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988840"/>
            <a:ext cx="7859216" cy="4488160"/>
          </a:xfrm>
        </p:spPr>
        <p:txBody>
          <a:bodyPr>
            <a:normAutofit fontScale="70000" lnSpcReduction="20000"/>
          </a:bodyPr>
          <a:lstStyle/>
          <a:p>
            <a:endParaRPr lang="pt-BR" dirty="0" smtClean="0"/>
          </a:p>
          <a:p>
            <a:r>
              <a:rPr lang="pt-BR" dirty="0" smtClean="0"/>
              <a:t>20.7</a:t>
            </a:r>
            <a:r>
              <a:rPr lang="pt-BR" dirty="0"/>
              <a:t>) implementar o Custo Aluno Qualidade - CAQ como parâmetro para o financiamento da educação de todas etapas e modalidades da educação básica, a partir do cálculo e do acompanhamento regular dos indicadores de gastos educacionais com investimentos em qualificação e remuneração do pessoal docente e dos demais profissionais da educação pública, em aquisição, manutenção, construção e conservação de instalações e equipamentos necessários ao ensino e em aquisição de material didático-escolar, alimentação e transporte escolar;</a:t>
            </a:r>
          </a:p>
          <a:p>
            <a:r>
              <a:rPr lang="pt-BR" dirty="0"/>
              <a:t>20.8) o CAQ será definido </a:t>
            </a:r>
            <a:r>
              <a:rPr lang="pt-BR" dirty="0">
                <a:solidFill>
                  <a:srgbClr val="FF0000"/>
                </a:solidFill>
              </a:rPr>
              <a:t>no prazo de 3 </a:t>
            </a:r>
            <a:r>
              <a:rPr lang="pt-BR" dirty="0" smtClean="0">
                <a:solidFill>
                  <a:srgbClr val="FF0000"/>
                </a:solidFill>
              </a:rPr>
              <a:t>anos </a:t>
            </a:r>
            <a:r>
              <a:rPr lang="pt-BR" dirty="0"/>
              <a:t>e será continuamente ajustado, com base em metodologia formulada pelo Ministério da Educação - MEC, e acompanhado pelo Fórum Nacional de Educação - FNE, pelo Conselho Nacional de Educação - CNE e pelas Comissões de Educação da Câmara dos Deputados e de Educação, Cultura e Esportes do Senado Federal;</a:t>
            </a:r>
          </a:p>
          <a:p>
            <a:r>
              <a:rPr lang="pt-BR" dirty="0" smtClean="0"/>
              <a:t>20.10</a:t>
            </a:r>
            <a:r>
              <a:rPr lang="pt-BR" dirty="0"/>
              <a:t>) caberá à União, na forma da lei, a complementação de recursos financeiros a todos os Estados, ao Distrito Federal e aos Municípios que não conseguirem atingir o valor do CAQi e, posteriormente, do CAQ;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46365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Compromissos do PNE com democratização do ensino superior?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/>
              <a:t>Meta 12: elevar a taxa bruta de matrícula na educação superior para 50</a:t>
            </a:r>
            <a:r>
              <a:rPr lang="pt-BR" dirty="0" smtClean="0"/>
              <a:t>% </a:t>
            </a:r>
            <a:r>
              <a:rPr lang="pt-BR" dirty="0"/>
              <a:t>e a taxa líquida para 33% </a:t>
            </a:r>
            <a:r>
              <a:rPr lang="pt-BR" dirty="0" smtClean="0"/>
              <a:t>da </a:t>
            </a:r>
            <a:r>
              <a:rPr lang="pt-BR" dirty="0"/>
              <a:t>população de 18 </a:t>
            </a:r>
            <a:r>
              <a:rPr lang="pt-BR" dirty="0" smtClean="0"/>
              <a:t>a </a:t>
            </a:r>
            <a:r>
              <a:rPr lang="pt-BR" dirty="0"/>
              <a:t>24 </a:t>
            </a:r>
            <a:r>
              <a:rPr lang="pt-BR" dirty="0" smtClean="0"/>
              <a:t>anos</a:t>
            </a:r>
            <a:r>
              <a:rPr lang="pt-BR" dirty="0"/>
              <a:t>, assegurada a qualidade da oferta e expansão para, pelo menos, </a:t>
            </a:r>
            <a:r>
              <a:rPr lang="pt-BR" dirty="0">
                <a:solidFill>
                  <a:srgbClr val="FF0000"/>
                </a:solidFill>
              </a:rPr>
              <a:t>40</a:t>
            </a:r>
            <a:r>
              <a:rPr lang="pt-BR" dirty="0" smtClean="0">
                <a:solidFill>
                  <a:srgbClr val="FF0000"/>
                </a:solidFill>
              </a:rPr>
              <a:t>% </a:t>
            </a:r>
            <a:r>
              <a:rPr lang="pt-BR" dirty="0">
                <a:solidFill>
                  <a:srgbClr val="FF0000"/>
                </a:solidFill>
              </a:rPr>
              <a:t>das novas matrículas, no segmento público</a:t>
            </a:r>
            <a:r>
              <a:rPr lang="pt-BR" dirty="0" smtClean="0">
                <a:solidFill>
                  <a:srgbClr val="FF0000"/>
                </a:solidFill>
              </a:rPr>
              <a:t>.</a:t>
            </a:r>
          </a:p>
          <a:p>
            <a:pPr lvl="1"/>
            <a:r>
              <a:rPr lang="pt-BR" dirty="0"/>
              <a:t>12.18) estimular a expansão e reestruturação das instituições de educação superior estaduais e municipais cujo ensino seja gratuito, </a:t>
            </a:r>
            <a:r>
              <a:rPr lang="pt-BR" u="sng" dirty="0"/>
              <a:t>por meio de apoio técnico e financeiro do Governo Federal, </a:t>
            </a:r>
            <a:r>
              <a:rPr lang="pt-BR" dirty="0"/>
              <a:t>mediante termo de adesão a programa de reestruturação, na forma de regulamento, que considere a sua contribuição para a ampliação de vagas, a capacidade fiscal e as necessidades dos sistemas de ensino dos entes mantenedores na oferta e qualidade da educação básica</a:t>
            </a:r>
            <a:r>
              <a:rPr lang="pt-BR" dirty="0" smtClean="0"/>
              <a:t>;</a:t>
            </a:r>
          </a:p>
          <a:p>
            <a:r>
              <a:rPr lang="pt-BR" dirty="0"/>
              <a:t>Meta 14: </a:t>
            </a:r>
            <a:r>
              <a:rPr lang="pt-BR" dirty="0">
                <a:solidFill>
                  <a:srgbClr val="FF0000"/>
                </a:solidFill>
              </a:rPr>
              <a:t>elevar gradualmente o número de matrículas na pós-graduação stricto sensu</a:t>
            </a:r>
            <a:r>
              <a:rPr lang="pt-BR" dirty="0"/>
              <a:t>, de modo a atingir a titulação anual de 60.000 </a:t>
            </a:r>
            <a:r>
              <a:rPr lang="pt-BR" dirty="0" smtClean="0"/>
              <a:t>mestres </a:t>
            </a:r>
            <a:r>
              <a:rPr lang="pt-BR" dirty="0"/>
              <a:t>e 25.000 </a:t>
            </a:r>
            <a:r>
              <a:rPr lang="pt-BR" dirty="0" smtClean="0"/>
              <a:t>doutores</a:t>
            </a:r>
            <a:r>
              <a:rPr lang="pt-BR" dirty="0"/>
              <a:t>.</a:t>
            </a:r>
          </a:p>
          <a:p>
            <a:pPr lvl="1"/>
            <a:r>
              <a:rPr lang="pt-BR" dirty="0" smtClean="0"/>
              <a:t>14.1</a:t>
            </a:r>
            <a:r>
              <a:rPr lang="pt-BR" dirty="0"/>
              <a:t>) </a:t>
            </a:r>
            <a:r>
              <a:rPr lang="pt-BR" u="sng" dirty="0"/>
              <a:t>expandir o financiamento da pós-graduação stricto sensu</a:t>
            </a:r>
            <a:r>
              <a:rPr lang="pt-BR" dirty="0"/>
              <a:t> por meio das agências oficiais de fomento;</a:t>
            </a:r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38923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638</TotalTime>
  <Words>1034</Words>
  <Application>Microsoft Office PowerPoint</Application>
  <PresentationFormat>Apresentação na tela (4:3)</PresentationFormat>
  <Paragraphs>67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Clarity</vt:lpstr>
      <vt:lpstr>Financiamento da Educação e a emenda 95</vt:lpstr>
      <vt:lpstr>Um contexto mais amplo para debater...</vt:lpstr>
      <vt:lpstr>Trajetória das disputas em torno do financiamento da educação</vt:lpstr>
      <vt:lpstr>Novo regime Fiscal – Emenda 95</vt:lpstr>
      <vt:lpstr>O que acontece se atingir o teto?</vt:lpstr>
      <vt:lpstr>PNE / Meta 20: ampliar o investimento público em educação pública de forma a atingir, no mínimo, o patamar de 7% do Produto Interno Bruto - PIB do País no 5o ano de vigência desta Lei e, no mínimo, o equivalente a 10% do PIB ao final do decênio.</vt:lpstr>
      <vt:lpstr>PNE / Meta 20: ampliar o investimento público em educação pública de forma a atingir, no mínimo, o patamar de 7% do Produto Interno Bruto - PIB do País no 5o ano de vigência desta Lei e, no mínimo, o equivalente a 10% do PIB ao final do decênio.</vt:lpstr>
      <vt:lpstr>Compromissos do PNE com democratização do ensino superior?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VINCULAÇÃO CONSTITUCIONAL</dc:title>
  <dc:creator>adrianadragone</dc:creator>
  <cp:lastModifiedBy>Coordenação de Audio</cp:lastModifiedBy>
  <cp:revision>55</cp:revision>
  <dcterms:created xsi:type="dcterms:W3CDTF">2013-04-25T17:49:46Z</dcterms:created>
  <dcterms:modified xsi:type="dcterms:W3CDTF">2017-07-05T18:18:16Z</dcterms:modified>
</cp:coreProperties>
</file>