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68" r:id="rId6"/>
    <p:sldId id="277" r:id="rId7"/>
    <p:sldId id="284" r:id="rId8"/>
    <p:sldId id="282" r:id="rId9"/>
    <p:sldId id="285" r:id="rId10"/>
    <p:sldId id="281" r:id="rId11"/>
    <p:sldId id="292" r:id="rId12"/>
    <p:sldId id="293" r:id="rId13"/>
    <p:sldId id="280" r:id="rId14"/>
    <p:sldId id="272" r:id="rId15"/>
    <p:sldId id="271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5055" autoAdjust="0"/>
  </p:normalViewPr>
  <p:slideViewPr>
    <p:cSldViewPr snapToGrid="0">
      <p:cViewPr varScale="1">
        <p:scale>
          <a:sx n="70" d="100"/>
          <a:sy n="70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903826937500034E-2"/>
          <c:y val="0.24022906876485545"/>
          <c:w val="0.83001285854091467"/>
          <c:h val="0.6693024389726848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Arrecadação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2328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9E-42E4-917A-9DED4A3D347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328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9E-42E4-917A-9DED4A3D347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328">
                <a:solidFill>
                  <a:srgbClr val="84B4A6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9E-42E4-917A-9DED4A3D3475}"/>
              </c:ext>
            </c:extLst>
          </c:dPt>
          <c:dLbls>
            <c:dLbl>
              <c:idx val="0"/>
              <c:layout>
                <c:manualLayout>
                  <c:x val="-0.21986984463715581"/>
                  <c:y val="-0.152496611379556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9E-42E4-917A-9DED4A3D34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696164407157862"/>
                  <c:y val="-0.146301281984955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9E-42E4-917A-9DED4A3D34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873049989800045"/>
                  <c:y val="0.120696969383426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9E-42E4-917A-9DED4A3D34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61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20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9E-42E4-917A-9DED4A3D3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7">
          <a:noFill/>
        </a:ln>
      </c:spPr>
    </c:plotArea>
    <c:legend>
      <c:legendPos val="b"/>
      <c:layout>
        <c:manualLayout>
          <c:xMode val="edge"/>
          <c:yMode val="edge"/>
          <c:x val="0.11976657129025099"/>
          <c:y val="0.92769164693114459"/>
          <c:w val="0.74184799462773565"/>
          <c:h val="5.4874455721936499E-2"/>
        </c:manualLayout>
      </c:layout>
      <c:overlay val="0"/>
      <c:spPr>
        <a:noFill/>
        <a:ln w="2461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48077150819908E-2"/>
          <c:y val="0.2494831962958825"/>
          <c:w val="0.83088243421416219"/>
          <c:h val="0.666694165408260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Investimento em Educação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2337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36-4891-91B3-B312F7BBE9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337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36-4891-91B3-B312F7BBE91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337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36-4891-91B3-B312F7BBE912}"/>
              </c:ext>
            </c:extLst>
          </c:dPt>
          <c:dLbls>
            <c:dLbl>
              <c:idx val="0"/>
              <c:layout>
                <c:manualLayout>
                  <c:x val="-0.16928195544813307"/>
                  <c:y val="0.10959445669233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36-4891-91B3-B312F7BBE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775808866822921"/>
                  <c:y val="-0.237970093606433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36-4891-91B3-B312F7BBE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3862929493891338"/>
                  <c:y val="2.534575485225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36-4891-91B3-B312F7BBE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64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22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0.2</c:v>
                </c:pt>
                <c:pt idx="1">
                  <c:v>0.41</c:v>
                </c:pt>
                <c:pt idx="2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36-4891-91B3-B312F7BB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191653244020789"/>
          <c:y val="0.91739141768342569"/>
          <c:w val="0.76609510345830067"/>
          <c:h val="8.2608582316574364E-2"/>
        </c:manualLayout>
      </c:layout>
      <c:overlay val="0"/>
      <c:spPr>
        <a:noFill/>
        <a:ln w="2464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50471" y="6356350"/>
            <a:ext cx="1692729" cy="365125"/>
          </a:xfrm>
        </p:spPr>
        <p:txBody>
          <a:bodyPr/>
          <a:lstStyle/>
          <a:p>
            <a:fld id="{E35E6B5A-F611-4089-9E75-3B2EB06473CD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75190" y="6356350"/>
            <a:ext cx="3248024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04857" y="6356350"/>
            <a:ext cx="2405744" cy="365125"/>
          </a:xfrm>
          <a:prstGeom prst="rect">
            <a:avLst/>
          </a:prstGeom>
        </p:spPr>
        <p:txBody>
          <a:bodyPr/>
          <a:lstStyle/>
          <a:p>
            <a:fld id="{C944F360-B4DF-4567-AE27-A2C93988433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365" y="3891319"/>
            <a:ext cx="3802463" cy="3358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35956" y="-140680"/>
            <a:ext cx="8153400" cy="706380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164771" y="751114"/>
            <a:ext cx="10853057" cy="1543050"/>
          </a:xfrm>
        </p:spPr>
        <p:txBody>
          <a:bodyPr anchor="b">
            <a:normAutofit/>
          </a:bodyPr>
          <a:lstStyle>
            <a:lvl1pPr algn="ctr">
              <a:defRPr sz="5500">
                <a:latin typeface="+mn-lt"/>
                <a:ea typeface="Kozuka Gothic Pro B" panose="020B0800000000000000" pitchFamily="34" charset="-128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254579" y="2669721"/>
            <a:ext cx="7356022" cy="336368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  <a:ea typeface="Kozuka Gothic Pr6N L" panose="020B02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1640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35956" y="-140680"/>
            <a:ext cx="8153400" cy="70638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2595" y="-187568"/>
            <a:ext cx="2900827" cy="256176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21499" y="147170"/>
            <a:ext cx="9514868" cy="2061457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234043" y="2702379"/>
            <a:ext cx="11808278" cy="2751364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52398" y="6437250"/>
            <a:ext cx="2011138" cy="365125"/>
          </a:xfrm>
        </p:spPr>
        <p:txBody>
          <a:bodyPr/>
          <a:lstStyle/>
          <a:p>
            <a:fld id="{855391A6-4A30-4DA8-A2E5-0867FE38EB34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238047" y="6437249"/>
            <a:ext cx="270134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013904" y="6439517"/>
            <a:ext cx="2743200" cy="365125"/>
          </a:xfrm>
        </p:spPr>
        <p:txBody>
          <a:bodyPr/>
          <a:lstStyle/>
          <a:p>
            <a:fld id="{2DEAF546-B5B4-479A-BAD8-150420C5A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4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100" y="1391613"/>
            <a:ext cx="10951386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9906" y="-1245582"/>
            <a:ext cx="5000580" cy="32214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872069" y="430493"/>
            <a:ext cx="447862" cy="1219200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99100" y="2717176"/>
            <a:ext cx="10951386" cy="358538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99100" y="6378122"/>
            <a:ext cx="2215601" cy="365125"/>
          </a:xfrm>
        </p:spPr>
        <p:txBody>
          <a:bodyPr/>
          <a:lstStyle>
            <a:lvl1pPr>
              <a:defRPr b="1"/>
            </a:lvl1pPr>
          </a:lstStyle>
          <a:p>
            <a:fld id="{E35E6B5A-F611-4089-9E75-3B2EB06473CD}" type="datetimeFigureOut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60338" y="6378122"/>
            <a:ext cx="3225518" cy="365125"/>
          </a:xfrm>
        </p:spPr>
        <p:txBody>
          <a:bodyPr/>
          <a:lstStyle>
            <a:lvl1pPr>
              <a:defRPr b="1"/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85857" y="6382658"/>
            <a:ext cx="3105149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C944F360-B4DF-4567-AE27-A2C9398843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4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9100" y="365125"/>
            <a:ext cx="10951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9100" y="1825625"/>
            <a:ext cx="8591907" cy="378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99100" y="6356350"/>
            <a:ext cx="2182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B5A-F611-4089-9E75-3B2EB06473CD}" type="datetimeFigureOut">
              <a:rPr lang="pt-BR" smtClean="0"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60338" y="6356350"/>
            <a:ext cx="2926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3654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360-B4DF-4567-AE27-A2C939884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1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ozuka Gothic Pro B" panose="020B0800000000000000" pitchFamily="34" charset="-128"/>
          <a:ea typeface="Kozuka Gothic Pro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2956" y="651952"/>
            <a:ext cx="9044609" cy="1543050"/>
          </a:xfrm>
        </p:spPr>
        <p:txBody>
          <a:bodyPr>
            <a:noAutofit/>
          </a:bodyPr>
          <a:lstStyle/>
          <a:p>
            <a:r>
              <a:rPr lang="pt-BR" sz="5400" b="1" dirty="0"/>
              <a:t>O Financiamento da Educação e a Emenda Constitucional 95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325229" y="3120886"/>
            <a:ext cx="7631544" cy="291807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b="1" dirty="0" err="1"/>
              <a:t>Alessio</a:t>
            </a:r>
            <a:r>
              <a:rPr lang="pt-BR" b="1" dirty="0"/>
              <a:t> Costa Lima</a:t>
            </a:r>
          </a:p>
          <a:p>
            <a:pPr marL="0" indent="0" algn="r">
              <a:buNone/>
            </a:pPr>
            <a:r>
              <a:rPr lang="pt-BR" dirty="0"/>
              <a:t>Presidente da </a:t>
            </a:r>
            <a:r>
              <a:rPr lang="pt-BR" dirty="0" err="1"/>
              <a:t>Undime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51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94A35DE-8B0A-4D0D-A731-ECB936A5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35652" r="60380" b="29058"/>
          <a:stretch/>
        </p:blipFill>
        <p:spPr>
          <a:xfrm>
            <a:off x="7854810" y="2817745"/>
            <a:ext cx="3945847" cy="25593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A8D7ABF-4DC4-4561-A809-D8B92E2AB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6" t="35508" r="30706" b="28261"/>
          <a:stretch/>
        </p:blipFill>
        <p:spPr>
          <a:xfrm>
            <a:off x="233245" y="2753142"/>
            <a:ext cx="7760712" cy="26239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CC254BC-6C2A-4746-95EF-DF408CA4E299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MEC / INEP – Elaboração: </a:t>
            </a:r>
            <a:r>
              <a:rPr lang="pt-BR" sz="900" b="1" dirty="0" smtClean="0"/>
              <a:t> </a:t>
            </a:r>
            <a:r>
              <a:rPr lang="pt-BR" sz="900" b="1" dirty="0"/>
              <a:t>Observatório da Educação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1BD66A9-4FC3-45C3-BBEC-4CA3DF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D118B0F0-E5A9-433C-BC26-32CF92D4464F}"/>
              </a:ext>
            </a:extLst>
          </p:cNvPr>
          <p:cNvSpPr txBox="1">
            <a:spLocks/>
          </p:cNvSpPr>
          <p:nvPr/>
        </p:nvSpPr>
        <p:spPr>
          <a:xfrm>
            <a:off x="761171" y="1892235"/>
            <a:ext cx="10951386" cy="652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16000" b="1" dirty="0">
                <a:solidFill>
                  <a:schemeClr val="tx2"/>
                </a:solidFill>
              </a:rPr>
              <a:t>2 - ampliação da desigualdade na oferta de educação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2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116" y="1446870"/>
            <a:ext cx="10951386" cy="1248533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pt-BR" sz="4000" b="1" dirty="0">
                <a:solidFill>
                  <a:schemeClr val="tx2"/>
                </a:solidFill>
              </a:rPr>
              <a:t> 3 – estagnação na participação da União no financiamento da educação pública</a:t>
            </a:r>
          </a:p>
          <a:p>
            <a:pPr marL="0" indent="0">
              <a:buSzPct val="6000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2FCBA8E1-B8A3-4118-B5AE-B585A5F9E2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2752" y="1550505"/>
          <a:ext cx="5064844" cy="472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A18F34B2-8417-4133-9D46-36603F35B6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42742" y="1550504"/>
          <a:ext cx="5149258" cy="475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7028BE1-04DB-41AC-A5C3-4C22675CA342}"/>
              </a:ext>
            </a:extLst>
          </p:cNvPr>
          <p:cNvSpPr txBox="1"/>
          <p:nvPr/>
        </p:nvSpPr>
        <p:spPr>
          <a:xfrm rot="16200000">
            <a:off x="-294004" y="3888587"/>
            <a:ext cx="19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70C401B-C42A-455E-9D31-62497AF781AC}"/>
              </a:ext>
            </a:extLst>
          </p:cNvPr>
          <p:cNvSpPr txBox="1"/>
          <p:nvPr/>
        </p:nvSpPr>
        <p:spPr>
          <a:xfrm rot="16200000">
            <a:off x="6045931" y="3734699"/>
            <a:ext cx="199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 EM EDUCAÇÃO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2EFF87B-02EE-4CDA-B122-126DCFA995B3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CONSELHO DE DESENVOLVIMENTO ECONÔMICO E SOCIAL NO ANO DE 2010</a:t>
            </a:r>
          </a:p>
        </p:txBody>
      </p:sp>
    </p:spTree>
    <p:extLst>
      <p:ext uri="{BB962C8B-B14F-4D97-AF65-F5344CB8AC3E}">
        <p14:creationId xmlns:p14="http://schemas.microsoft.com/office/powerpoint/2010/main" val="110428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100" y="914539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1171" y="2071137"/>
            <a:ext cx="10951386" cy="3832706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pt-BR" sz="4000" b="1" dirty="0">
                <a:solidFill>
                  <a:schemeClr val="tx2"/>
                </a:solidFill>
              </a:rPr>
              <a:t>4 - agravamento das tensões na relação entre gestores e movimento sindical 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tx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7F2B3E5-5FB5-4695-A76C-3800B5F15ECE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IBGE / Pnad – </a:t>
            </a:r>
            <a:r>
              <a:rPr lang="pt-BR" sz="900" b="1" dirty="0" smtClean="0"/>
              <a:t>Elaboração: </a:t>
            </a:r>
            <a:r>
              <a:rPr lang="pt-BR" sz="900" b="1" dirty="0"/>
              <a:t>Observatório da Educação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0DFA57F0-7A31-496C-AD73-564465C3AEB0}"/>
              </a:ext>
            </a:extLst>
          </p:cNvPr>
          <p:cNvSpPr/>
          <p:nvPr/>
        </p:nvSpPr>
        <p:spPr>
          <a:xfrm>
            <a:off x="761170" y="4854200"/>
            <a:ext cx="9525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0000"/>
            </a:pPr>
            <a:r>
              <a:rPr lang="pt-BR" b="1" dirty="0">
                <a:solidFill>
                  <a:schemeClr val="tx2"/>
                </a:solidFill>
              </a:rPr>
              <a:t>Rendimento médio de professores com nível superior, que atuam as educação básica, em relação ao rendimento médio dos demais profissionais com mesmo nível de escolaridade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1547" y="3414181"/>
            <a:ext cx="1733267" cy="12088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Brasil</a:t>
            </a:r>
          </a:p>
          <a:p>
            <a:pPr algn="ctr"/>
            <a:r>
              <a:rPr lang="pt-BR" dirty="0" smtClean="0"/>
              <a:t>59, 8%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53779" y="3414181"/>
            <a:ext cx="1733267" cy="12088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Norte</a:t>
            </a:r>
          </a:p>
          <a:p>
            <a:pPr algn="ctr"/>
            <a:r>
              <a:rPr lang="pt-BR" dirty="0" smtClean="0"/>
              <a:t>64,6%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956011" y="3417642"/>
            <a:ext cx="1733267" cy="12088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Nordeste</a:t>
            </a:r>
          </a:p>
          <a:p>
            <a:pPr algn="ctr"/>
            <a:r>
              <a:rPr lang="pt-BR" dirty="0" smtClean="0"/>
              <a:t>63,8%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858243" y="3396700"/>
            <a:ext cx="1733267" cy="1208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Sudeste</a:t>
            </a:r>
          </a:p>
          <a:p>
            <a:pPr algn="ctr"/>
            <a:r>
              <a:rPr lang="pt-BR" dirty="0" smtClean="0"/>
              <a:t>51,6%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760475" y="3383056"/>
            <a:ext cx="1733267" cy="120886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Sul</a:t>
            </a:r>
          </a:p>
          <a:p>
            <a:pPr algn="ctr"/>
            <a:r>
              <a:rPr lang="pt-BR" dirty="0" smtClean="0"/>
              <a:t>65,1%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9662707" y="3390064"/>
            <a:ext cx="1733267" cy="12088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Centro-Oeste</a:t>
            </a:r>
          </a:p>
          <a:p>
            <a:pPr algn="ctr"/>
            <a:r>
              <a:rPr lang="pt-BR" dirty="0" smtClean="0"/>
              <a:t>53, 8%</a:t>
            </a:r>
          </a:p>
          <a:p>
            <a:pPr algn="ctr"/>
            <a:r>
              <a:rPr lang="pt-BR" dirty="0" smtClean="0"/>
              <a:t>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83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1171" y="1759226"/>
            <a:ext cx="10951386" cy="5178287"/>
          </a:xfrm>
        </p:spPr>
        <p:txBody>
          <a:bodyPr>
            <a:normAutofit/>
          </a:bodyPr>
          <a:lstStyle/>
          <a:p>
            <a:pPr marL="0" indent="0" algn="just">
              <a:buSzPct val="60000"/>
              <a:buNone/>
            </a:pPr>
            <a:r>
              <a:rPr lang="pt-BR" sz="4000" b="1" dirty="0">
                <a:solidFill>
                  <a:schemeClr val="tx2"/>
                </a:solidFill>
              </a:rPr>
              <a:t>4 - agravamento das tensões na relação entre gestores e movimento sindical </a:t>
            </a: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tx2"/>
                </a:solidFill>
              </a:rPr>
              <a:t>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Cumprimento de piso do magistério </a:t>
            </a: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 Plano de carreira para o magistério e demais profissionais da educação</a:t>
            </a: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 Efetiva melhoria das condições de trabalho</a:t>
            </a: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tx2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D33D92B-CB6E-4316-A762-6EEA099C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62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2" y="1878496"/>
            <a:ext cx="11070550" cy="405631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/>
              <a:t>Queda de receitas na educação municipal motivada pela crise econômica e pela diminuição da ação suplementar do Ministério da </a:t>
            </a:r>
            <a:r>
              <a:rPr lang="pt-BR" sz="3200" b="1" dirty="0" smtClean="0"/>
              <a:t>Educação.</a:t>
            </a:r>
            <a:endParaRPr lang="pt-BR" sz="3200" b="1" dirty="0"/>
          </a:p>
          <a:p>
            <a:pPr algn="just"/>
            <a:r>
              <a:rPr lang="pt-BR" sz="3200" b="1" dirty="0"/>
              <a:t>Limitação para cumprir piso do magistério e carreira frente às previsões legais (art. 169 da CF e 15 a 23 da LRF</a:t>
            </a:r>
            <a:r>
              <a:rPr lang="pt-BR" sz="3200" b="1" dirty="0" smtClean="0"/>
              <a:t>).</a:t>
            </a:r>
            <a:endParaRPr lang="pt-BR" sz="3200" b="1" dirty="0"/>
          </a:p>
          <a:p>
            <a:pPr algn="just"/>
            <a:r>
              <a:rPr lang="pt-BR" sz="3200" b="1" dirty="0"/>
              <a:t>Demandas apresentadas pelas comunidades </a:t>
            </a:r>
            <a:r>
              <a:rPr lang="pt-BR" sz="3200" b="1" dirty="0" smtClean="0"/>
              <a:t>locais.</a:t>
            </a:r>
            <a:endParaRPr lang="pt-BR" sz="3200" b="1" dirty="0"/>
          </a:p>
          <a:p>
            <a:pPr algn="just"/>
            <a:r>
              <a:rPr lang="pt-BR" sz="3200" b="1" dirty="0"/>
              <a:t>Cobrança dos órgãos de controle (</a:t>
            </a:r>
            <a:r>
              <a:rPr lang="pt-BR" sz="3200" b="1" dirty="0" err="1"/>
              <a:t>TCEs</a:t>
            </a:r>
            <a:r>
              <a:rPr lang="pt-BR" sz="3200" b="1" dirty="0"/>
              <a:t> e MP) para cumprimento dos </a:t>
            </a:r>
            <a:r>
              <a:rPr lang="pt-BR" sz="3200" b="1" dirty="0" smtClean="0"/>
              <a:t>PME.</a:t>
            </a:r>
            <a:endParaRPr lang="pt-BR" sz="32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C97DD5F-C6B7-45E9-8A83-5808EB81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280333"/>
            <a:ext cx="7597640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O que preocupa prefeitos e secretários de educação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07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1" y="1908313"/>
            <a:ext cx="11247971" cy="3917175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4000" b="1" dirty="0"/>
              <a:t> ... que a educação passe a ocupar papel central na agenda do governo federal;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4000" b="1"/>
              <a:t> </a:t>
            </a:r>
            <a:r>
              <a:rPr lang="pt-BR" sz="4000" b="1" smtClean="0"/>
              <a:t>ações </a:t>
            </a:r>
            <a:r>
              <a:rPr lang="pt-BR" sz="4000" b="1" dirty="0"/>
              <a:t>efetivas do Ministério da Educação em defesa do Plano Nacional de Educação.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BB297A9-A27B-4A90-83E6-051C3EE6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Expectativas da </a:t>
            </a:r>
            <a:r>
              <a:rPr lang="pt-BR" b="1" dirty="0" err="1">
                <a:latin typeface="+mj-lt"/>
                <a:cs typeface="Arial" pitchFamily="34" charset="0"/>
              </a:rPr>
              <a:t>Undime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32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undimenacional@undime.org.br</a:t>
            </a:r>
          </a:p>
          <a:p>
            <a:pPr marL="0" indent="0">
              <a:buNone/>
            </a:pPr>
            <a:r>
              <a:rPr lang="pt-BR" b="1" dirty="0"/>
              <a:t>www.undime.org.br</a:t>
            </a:r>
          </a:p>
          <a:p>
            <a:pPr marL="0" indent="0">
              <a:buNone/>
            </a:pPr>
            <a:r>
              <a:rPr lang="pt-BR" b="1" dirty="0"/>
              <a:t>https://www.facebook.com/undime</a:t>
            </a:r>
          </a:p>
          <a:p>
            <a:pPr marL="0" indent="0">
              <a:buNone/>
            </a:pPr>
            <a:r>
              <a:rPr lang="pt-BR" b="1" dirty="0"/>
              <a:t>https://twitter.com/undime</a:t>
            </a:r>
          </a:p>
          <a:p>
            <a:pPr marL="0" indent="0">
              <a:buNone/>
            </a:pPr>
            <a:r>
              <a:rPr lang="pt-BR" b="1" dirty="0"/>
              <a:t>https://www.youtube.com/user/undimenac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2042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1" y="1610139"/>
            <a:ext cx="11259500" cy="4452730"/>
          </a:xfrm>
        </p:spPr>
        <p:txBody>
          <a:bodyPr>
            <a:normAutofit/>
          </a:bodyPr>
          <a:lstStyle/>
          <a:p>
            <a:pPr marL="0" indent="0" algn="just">
              <a:buSzPct val="60000"/>
              <a:buNone/>
            </a:pPr>
            <a:r>
              <a:rPr lang="pt-BR" sz="3600" dirty="0"/>
              <a:t>A fragilidade do pacto federativo brasileiro reflete  desequilíbrio também no financiamento da educação básica pública:</a:t>
            </a: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A União aplica 18% e é responsável apenas pela rede pública federal (que tem menos de 1% das matrículas de educação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básica)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Municípios e Estados aplicam 25% e são responsáveis pelo universo de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matrículas da educação básica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SzPct val="60000"/>
              <a:buNone/>
            </a:pPr>
            <a:endParaRPr lang="pt-BR" sz="1000" dirty="0"/>
          </a:p>
          <a:p>
            <a:pPr marL="0" indent="0" algn="just">
              <a:buSzPct val="60000"/>
              <a:buNone/>
            </a:pPr>
            <a:endParaRPr lang="pt-BR" sz="3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7B8B8B2-0F4A-430F-8F17-F011FDFB682E}"/>
              </a:ext>
            </a:extLst>
          </p:cNvPr>
          <p:cNvSpPr txBox="1">
            <a:spLocks/>
          </p:cNvSpPr>
          <p:nvPr/>
        </p:nvSpPr>
        <p:spPr>
          <a:xfrm>
            <a:off x="502751" y="121307"/>
            <a:ext cx="10951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pt-BR" b="1" dirty="0">
                <a:latin typeface="+mj-lt"/>
                <a:cs typeface="Arial" pitchFamily="34" charset="0"/>
              </a:rPr>
              <a:t>financiamento = desequilíbrio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95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1" y="1610139"/>
            <a:ext cx="11259500" cy="4452730"/>
          </a:xfrm>
        </p:spPr>
        <p:txBody>
          <a:bodyPr>
            <a:normAutofit lnSpcReduction="10000"/>
          </a:bodyPr>
          <a:lstStyle/>
          <a:p>
            <a:pPr marL="0" indent="0" algn="just">
              <a:buSzPct val="60000"/>
              <a:buNone/>
            </a:pPr>
            <a:r>
              <a:rPr lang="pt-BR" sz="3600" dirty="0"/>
              <a:t>Assistência supletiva da União </a:t>
            </a:r>
            <a:r>
              <a:rPr lang="pt-BR" sz="3600" dirty="0" smtClean="0"/>
              <a:t>é insuficiente </a:t>
            </a:r>
            <a:r>
              <a:rPr lang="pt-BR" sz="3600" dirty="0"/>
              <a:t>e nem sempre </a:t>
            </a:r>
            <a:r>
              <a:rPr lang="pt-BR" sz="3600" dirty="0" smtClean="0"/>
              <a:t>ocorre </a:t>
            </a:r>
            <a:r>
              <a:rPr lang="pt-BR" sz="3600" dirty="0"/>
              <a:t>conforme a previsão:</a:t>
            </a: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</a:rPr>
              <a:t>Fundeb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– participação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tímida (limitada a um mínimo de 10%)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Transferências Automáticas – valores pequenos diante da realidade (PNAE, PNATE, PDDE)</a:t>
            </a:r>
          </a:p>
          <a:p>
            <a:pPr algn="just">
              <a:buSzPct val="60000"/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 Transferências Voluntárias – redução em tempos de crise e atraso nos pagamentos (obras,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Novo Mais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Educação,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PNAIC, PBA, </a:t>
            </a: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</a:rPr>
              <a:t>etc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SzPct val="60000"/>
              <a:buNone/>
            </a:pPr>
            <a:endParaRPr lang="pt-BR" sz="1000" dirty="0"/>
          </a:p>
          <a:p>
            <a:pPr marL="0" indent="0" algn="just">
              <a:buSzPct val="60000"/>
              <a:buNone/>
            </a:pPr>
            <a:endParaRPr lang="pt-BR" sz="3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7B8B8B2-0F4A-430F-8F17-F011FDFB682E}"/>
              </a:ext>
            </a:extLst>
          </p:cNvPr>
          <p:cNvSpPr txBox="1">
            <a:spLocks/>
          </p:cNvSpPr>
          <p:nvPr/>
        </p:nvSpPr>
        <p:spPr>
          <a:xfrm>
            <a:off x="502751" y="121307"/>
            <a:ext cx="10951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pt-BR" b="1" dirty="0">
                <a:latin typeface="+mj-lt"/>
                <a:cs typeface="Arial" pitchFamily="34" charset="0"/>
              </a:rPr>
              <a:t>financiamento = desequilíbrio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3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1" y="1709530"/>
            <a:ext cx="11209806" cy="4194313"/>
          </a:xfrm>
        </p:spPr>
        <p:txBody>
          <a:bodyPr>
            <a:normAutofit/>
          </a:bodyPr>
          <a:lstStyle/>
          <a:p>
            <a:pPr marL="0" indent="0" algn="just">
              <a:buSzPct val="60000"/>
              <a:buNone/>
            </a:pPr>
            <a:r>
              <a:rPr lang="pt-BR" sz="3200" b="1" dirty="0"/>
              <a:t>Direitos</a:t>
            </a:r>
            <a:r>
              <a:rPr lang="pt-BR" sz="3200" dirty="0"/>
              <a:t> (educação, saúde e outros) e serviços estão sendo ofertados pelas Prefeituras à população, apesar de:</a:t>
            </a: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3200" dirty="0"/>
              <a:t>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 crise econômica afetar os municípios há mais tempo e em maior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intensidade;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 as Prefeituras ficarem com a menor fatia do bolo de arrecadação e o maior volume de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responsabilidades;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SzPct val="6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 os órgãos de controle (MP e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</a:rPr>
              <a:t>TCs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) e a sociedade pressionarem os municípios para o cumprimento dos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PME.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26E7C5B-ADBA-44A1-A3A2-3481CBF3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A realidade brasileira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45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1" y="1311965"/>
            <a:ext cx="11259500" cy="4036440"/>
          </a:xfrm>
        </p:spPr>
        <p:txBody>
          <a:bodyPr>
            <a:normAutofit/>
          </a:bodyPr>
          <a:lstStyle/>
          <a:p>
            <a:pPr marL="0" indent="0" algn="just">
              <a:buSzPct val="60000"/>
              <a:buNone/>
            </a:pPr>
            <a:endParaRPr lang="pt-BR" sz="3600" dirty="0"/>
          </a:p>
          <a:p>
            <a:pPr algn="just">
              <a:buSzPct val="60000"/>
              <a:buFont typeface="Wingdings" panose="05000000000000000000" pitchFamily="2" charset="2"/>
              <a:buChar char="§"/>
            </a:pPr>
            <a:r>
              <a:rPr lang="pt-BR" sz="3600" dirty="0" smtClean="0"/>
              <a:t>limitou </a:t>
            </a:r>
            <a:r>
              <a:rPr lang="pt-BR" sz="3600" dirty="0"/>
              <a:t>as despesas da União em valores reais (não podem ultrapassar a inflação do ano anterior);</a:t>
            </a:r>
          </a:p>
          <a:p>
            <a:pPr algn="just">
              <a:buSzPct val="60000"/>
              <a:buFont typeface="Wingdings" panose="05000000000000000000" pitchFamily="2" charset="2"/>
              <a:buChar char="§"/>
            </a:pPr>
            <a:r>
              <a:rPr lang="pt-BR" sz="3600" dirty="0" smtClean="0"/>
              <a:t>congelamento por 20 </a:t>
            </a:r>
            <a:r>
              <a:rPr lang="pt-BR" sz="3600" dirty="0"/>
              <a:t>anos.</a:t>
            </a:r>
          </a:p>
          <a:p>
            <a:pPr marL="0" indent="0" algn="just">
              <a:buSzPct val="60000"/>
              <a:buNone/>
            </a:pPr>
            <a:endParaRPr lang="pt-BR" sz="1000" dirty="0"/>
          </a:p>
          <a:p>
            <a:pPr marL="0" indent="0" algn="just">
              <a:buSzPct val="60000"/>
              <a:buNone/>
            </a:pPr>
            <a:endParaRPr lang="pt-BR" sz="3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824E259-7BC9-48A0-B51B-08FAA8846F5A}"/>
              </a:ext>
            </a:extLst>
          </p:cNvPr>
          <p:cNvSpPr/>
          <p:nvPr/>
        </p:nvSpPr>
        <p:spPr>
          <a:xfrm>
            <a:off x="739206" y="4323529"/>
            <a:ext cx="10808862" cy="805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60000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iniciativa em nível federal terá repercussão nos estados 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municípios.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7B8B8B2-0F4A-430F-8F17-F011FDFB682E}"/>
              </a:ext>
            </a:extLst>
          </p:cNvPr>
          <p:cNvSpPr txBox="1">
            <a:spLocks/>
          </p:cNvSpPr>
          <p:nvPr/>
        </p:nvSpPr>
        <p:spPr>
          <a:xfrm>
            <a:off x="502751" y="121307"/>
            <a:ext cx="10951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pt-BR" b="1" dirty="0">
                <a:latin typeface="+mj-lt"/>
                <a:cs typeface="Arial" pitchFamily="34" charset="0"/>
              </a:rPr>
              <a:t>O novo regime </a:t>
            </a:r>
            <a:r>
              <a:rPr lang="pt-BR" b="1" dirty="0" smtClean="0">
                <a:latin typeface="+mj-lt"/>
                <a:cs typeface="Arial" pitchFamily="34" charset="0"/>
              </a:rPr>
              <a:t>fiscal – EC 95/ 16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623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5678" y="1798983"/>
            <a:ext cx="11006879" cy="4104860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pt-BR" sz="4000" b="1" dirty="0">
                <a:solidFill>
                  <a:schemeClr val="tx2"/>
                </a:solidFill>
              </a:rPr>
              <a:t>1 - descumprimento do Plano Nacional de Educação</a:t>
            </a:r>
          </a:p>
          <a:p>
            <a:pPr marL="0" indent="0">
              <a:buSzPct val="6000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2CB3E17-93AA-4E53-A3EC-13E1B35F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38696" r="30218" b="31114"/>
          <a:stretch/>
        </p:blipFill>
        <p:spPr>
          <a:xfrm>
            <a:off x="688554" y="2544417"/>
            <a:ext cx="10634348" cy="2971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191203-59CA-44E7-AB43-AEE36DC511B0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MEC / INEP – Elaboração: </a:t>
            </a:r>
            <a:r>
              <a:rPr lang="pt-BR" sz="900" b="1" dirty="0" smtClean="0"/>
              <a:t>Observatório </a:t>
            </a:r>
            <a:r>
              <a:rPr lang="pt-BR" sz="900" b="1" dirty="0"/>
              <a:t>da Educação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DDD3FED-0DEF-409A-A1EC-EB2E41B5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49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191203-59CA-44E7-AB43-AEE36DC511B0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MEC / INEP – Elaboração: </a:t>
            </a:r>
            <a:r>
              <a:rPr lang="pt-BR" sz="900" b="1" dirty="0" smtClean="0"/>
              <a:t>Observatório </a:t>
            </a:r>
            <a:r>
              <a:rPr lang="pt-BR" sz="900" b="1" dirty="0"/>
              <a:t>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ACD781F-2997-484A-9190-3554E5E1B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38675" r="30218" b="31884"/>
          <a:stretch/>
        </p:blipFill>
        <p:spPr>
          <a:xfrm>
            <a:off x="762562" y="2534478"/>
            <a:ext cx="10727073" cy="29233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FD11227-140E-4064-919E-DFEE42CE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84616616-9D3A-419A-9ECE-5E2B04E9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798983"/>
            <a:ext cx="11006879" cy="4104860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pt-BR" sz="4000" b="1" dirty="0">
                <a:solidFill>
                  <a:schemeClr val="tx2"/>
                </a:solidFill>
              </a:rPr>
              <a:t>1 - descumprimento do Plano Nacional de Educação</a:t>
            </a:r>
          </a:p>
          <a:p>
            <a:pPr marL="0" indent="0">
              <a:buSzPct val="6000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77FAD9A-2EF1-4961-8DC6-C45ECE379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33478" r="30543" b="37202"/>
          <a:stretch/>
        </p:blipFill>
        <p:spPr>
          <a:xfrm>
            <a:off x="654074" y="2544420"/>
            <a:ext cx="10800063" cy="29126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BD5EF3A-0AE5-4702-97B3-7430ABCE7523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MEC / INEP – Elaboração: </a:t>
            </a:r>
            <a:r>
              <a:rPr lang="pt-BR" sz="900" b="1" dirty="0" smtClean="0"/>
              <a:t>Observatório </a:t>
            </a:r>
            <a:r>
              <a:rPr lang="pt-BR" sz="900" b="1" dirty="0"/>
              <a:t>da Educação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635343B-DDA6-4FB5-87AA-1EC3937D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7AFC7925-9F02-48D6-85C9-4008F5108792}"/>
              </a:ext>
            </a:extLst>
          </p:cNvPr>
          <p:cNvSpPr txBox="1">
            <a:spLocks/>
          </p:cNvSpPr>
          <p:nvPr/>
        </p:nvSpPr>
        <p:spPr>
          <a:xfrm>
            <a:off x="761171" y="1892235"/>
            <a:ext cx="10951386" cy="652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16000" b="1" dirty="0">
                <a:solidFill>
                  <a:schemeClr val="tx2"/>
                </a:solidFill>
              </a:rPr>
              <a:t>2 - ampliação da desigualdade na oferta de educação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191203-59CA-44E7-AB43-AEE36DC511B0}"/>
              </a:ext>
            </a:extLst>
          </p:cNvPr>
          <p:cNvSpPr txBox="1"/>
          <p:nvPr/>
        </p:nvSpPr>
        <p:spPr>
          <a:xfrm rot="16200000">
            <a:off x="9486798" y="3659629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Fonte: MEC / INEP – Elaboração: </a:t>
            </a:r>
            <a:r>
              <a:rPr lang="pt-BR" sz="900" b="1" dirty="0" smtClean="0"/>
              <a:t> </a:t>
            </a:r>
            <a:r>
              <a:rPr lang="pt-BR" sz="900" b="1" dirty="0"/>
              <a:t>Observatório da Educação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C637CE7-DE04-4452-93E9-082110529438}"/>
              </a:ext>
            </a:extLst>
          </p:cNvPr>
          <p:cNvSpPr txBox="1">
            <a:spLocks/>
          </p:cNvSpPr>
          <p:nvPr/>
        </p:nvSpPr>
        <p:spPr>
          <a:xfrm>
            <a:off x="761171" y="1892235"/>
            <a:ext cx="10951386" cy="652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16000" b="1" dirty="0">
                <a:solidFill>
                  <a:schemeClr val="tx2"/>
                </a:solidFill>
              </a:rPr>
              <a:t>2 - ampliação da desigualdade na oferta de educação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buSzPct val="60000"/>
              <a:buNone/>
            </a:pPr>
            <a:r>
              <a:rPr lang="pt-BR" sz="12800" b="1" dirty="0">
                <a:solidFill>
                  <a:schemeClr val="tx2"/>
                </a:solidFill>
              </a:rPr>
              <a:t>% de crianças com idade entre 0 a 3 , por região, anos matriculadas na escola</a:t>
            </a:r>
          </a:p>
          <a:p>
            <a:pPr marL="0" indent="0">
              <a:buSzPct val="60000"/>
              <a:buFont typeface="Arial" panose="020B0604020202020204" pitchFamily="34" charset="0"/>
              <a:buNone/>
            </a:pP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C2A900D-F949-4CE7-AE0B-223D6DFAE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6" t="55507" r="11141" b="27681"/>
          <a:stretch/>
        </p:blipFill>
        <p:spPr>
          <a:xfrm>
            <a:off x="54281" y="2872407"/>
            <a:ext cx="11765373" cy="165983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99478C6-BFB4-469D-92B8-D85AD93C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1" y="121307"/>
            <a:ext cx="10951386" cy="1325563"/>
          </a:xfrm>
        </p:spPr>
        <p:txBody>
          <a:bodyPr/>
          <a:lstStyle/>
          <a:p>
            <a:r>
              <a:rPr lang="pt-BR" b="1" dirty="0">
                <a:latin typeface="+mj-lt"/>
                <a:cs typeface="Arial" pitchFamily="34" charset="0"/>
              </a:rPr>
              <a:t>Efeitos na educação pública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082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3" id="{C20F96A5-BBF1-42AE-AD67-DA62D782910F}" vid="{C97BABD0-537C-4E86-A253-B64139E562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01</Template>
  <TotalTime>2797</TotalTime>
  <Words>690</Words>
  <Application>Microsoft Office PowerPoint</Application>
  <PresentationFormat>Personalizar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O Financiamento da Educação e a Emenda Constitucional 95</vt:lpstr>
      <vt:lpstr>Apresentação do PowerPoint</vt:lpstr>
      <vt:lpstr>Apresentação do PowerPoint</vt:lpstr>
      <vt:lpstr>A realidade brasileira</vt:lpstr>
      <vt:lpstr>Apresentação do PowerPoint</vt:lpstr>
      <vt:lpstr>Efeitos na educação pública</vt:lpstr>
      <vt:lpstr>Efeitos na educação pública</vt:lpstr>
      <vt:lpstr>Efeitos na educação pública</vt:lpstr>
      <vt:lpstr>Efeitos na educação pública</vt:lpstr>
      <vt:lpstr>Efeitos na educação pública</vt:lpstr>
      <vt:lpstr>Efeitos na educação pública</vt:lpstr>
      <vt:lpstr>Efeitos na educação pública</vt:lpstr>
      <vt:lpstr>Efeitos na educação pública</vt:lpstr>
      <vt:lpstr>O que preocupa prefeitos e secretários de educação</vt:lpstr>
      <vt:lpstr>Expectativas da Undime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Silva</dc:creator>
  <cp:lastModifiedBy>Coordenação de Audio</cp:lastModifiedBy>
  <cp:revision>32</cp:revision>
  <dcterms:created xsi:type="dcterms:W3CDTF">2017-03-27T20:51:53Z</dcterms:created>
  <dcterms:modified xsi:type="dcterms:W3CDTF">2017-07-05T18:21:14Z</dcterms:modified>
</cp:coreProperties>
</file>