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412" r:id="rId2"/>
    <p:sldId id="413" r:id="rId3"/>
    <p:sldId id="414" r:id="rId4"/>
    <p:sldId id="407" r:id="rId5"/>
    <p:sldId id="409" r:id="rId6"/>
    <p:sldId id="410" r:id="rId7"/>
    <p:sldId id="411" r:id="rId8"/>
    <p:sldId id="408" r:id="rId9"/>
    <p:sldId id="415" r:id="rId10"/>
    <p:sldId id="389" r:id="rId11"/>
  </p:sldIdLst>
  <p:sldSz cx="9144000" cy="6858000" type="screen4x3"/>
  <p:notesSz cx="7302500" cy="9588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4714" autoAdjust="0"/>
  </p:normalViewPr>
  <p:slideViewPr>
    <p:cSldViewPr>
      <p:cViewPr varScale="1">
        <p:scale>
          <a:sx n="70" d="100"/>
          <a:sy n="70" d="100"/>
        </p:scale>
        <p:origin x="-4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020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3603-E4E9-445A-BB03-91AE2C399470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37025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8537E-938F-4118-AE16-196F6AC40D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46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98EC6CD6-5B0C-48F2-8C60-932A421D585A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5" tIns="48257" rIns="96515" bIns="48257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6515" tIns="48257" rIns="96515" bIns="48257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F40FE287-A3B1-41B7-AB9E-87DB9D38633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714752"/>
            <a:ext cx="6858000" cy="1143008"/>
          </a:xfrm>
        </p:spPr>
        <p:txBody>
          <a:bodyPr anchor="t" anchorCtr="0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kumimoji="0" lang="pt-BR" dirty="0" err="1" smtClean="0"/>
              <a:t>Lorem</a:t>
            </a:r>
            <a:r>
              <a:rPr kumimoji="0" lang="pt-BR" dirty="0" smtClean="0"/>
              <a:t> </a:t>
            </a:r>
            <a:r>
              <a:rPr kumimoji="0" lang="pt-BR" dirty="0" err="1" smtClean="0"/>
              <a:t>ipsum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dolor</a:t>
            </a:r>
            <a:r>
              <a:rPr kumimoji="0" lang="pt-BR" dirty="0" smtClean="0"/>
              <a:t> </a:t>
            </a:r>
            <a:r>
              <a:rPr kumimoji="0" lang="pt-BR" dirty="0" err="1" smtClean="0"/>
              <a:t>sit</a:t>
            </a:r>
            <a:r>
              <a:rPr kumimoji="0" lang="pt-BR" dirty="0" smtClean="0"/>
              <a:t> </a:t>
            </a:r>
            <a:r>
              <a:rPr kumimoji="0" lang="pt-BR" dirty="0" err="1" smtClean="0"/>
              <a:t>amet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consectuer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62" y="6357958"/>
            <a:ext cx="1219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14282" y="1142984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214282" y="2600324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 userDrawn="1"/>
        </p:nvSpPr>
        <p:spPr>
          <a:xfrm>
            <a:off x="214282" y="3429000"/>
            <a:ext cx="214314" cy="61340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ângulo 10"/>
          <p:cNvSpPr/>
          <p:nvPr userDrawn="1"/>
        </p:nvSpPr>
        <p:spPr>
          <a:xfrm>
            <a:off x="214282" y="4143380"/>
            <a:ext cx="214314" cy="32861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04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88" y="6492240"/>
            <a:ext cx="2289048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46" y="6492240"/>
            <a:ext cx="350520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-32" y="6492264"/>
            <a:ext cx="1981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8E4C1E-639B-44A8-A8FC-C0C386A9F8DD}" type="datetimeFigureOut">
              <a:rPr lang="pt-BR" smtClean="0"/>
              <a:pPr/>
              <a:t>25/06/2015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6116" y="5982909"/>
            <a:ext cx="6858000" cy="533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t-BR" sz="1200" b="1" dirty="0" err="1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Alessio</a:t>
            </a:r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Costa Lima</a:t>
            </a:r>
          </a:p>
          <a:p>
            <a:pPr>
              <a:spcBef>
                <a:spcPts val="0"/>
              </a:spcBef>
            </a:pPr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Dirigente Municipal de Educação de  Tabuleiro do Norte/ CE</a:t>
            </a:r>
          </a:p>
          <a:p>
            <a:pPr>
              <a:spcBef>
                <a:spcPts val="0"/>
              </a:spcBef>
            </a:pPr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Presidente  da Undime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071546"/>
            <a:ext cx="1393812" cy="11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1358406" y="4993728"/>
            <a:ext cx="6893421" cy="845249"/>
          </a:xfrm>
        </p:spPr>
        <p:txBody>
          <a:bodyPr anchor="ctr"/>
          <a:lstStyle/>
          <a:p>
            <a:pPr algn="r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financiamento da educação e o </a:t>
            </a:r>
            <a:b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Regime de Colaboração</a:t>
            </a:r>
            <a:endParaRPr lang="pt-BR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>
          <a:xfrm>
            <a:off x="1259632" y="3737847"/>
            <a:ext cx="6893421" cy="845249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1º ano do Plano Nacional de Educação: Desafios e Perspectivas  </a:t>
            </a:r>
            <a:endParaRPr lang="pt-BR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5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z="4800" dirty="0" smtClean="0">
                <a:latin typeface="Arial" charset="0"/>
                <a:cs typeface="Arial" charset="0"/>
              </a:rPr>
              <a:t>Obrigado!</a:t>
            </a:r>
          </a:p>
          <a:p>
            <a:pPr algn="ctr" eaLnBrk="1" hangingPunct="1">
              <a:buFont typeface="Wingdings 3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undimenacional@undime.org.br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www.undime.org.br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https://www.facebook.com/undime</a:t>
            </a: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twitter.com/undime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www.youtube.com/user/undimenac</a:t>
            </a:r>
          </a:p>
          <a:p>
            <a:pPr algn="ctr">
              <a:buNone/>
            </a:pP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40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Undime e os </a:t>
            </a:r>
            <a:b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Planos Municipais de Educação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A Undime atuou no processo de elaboração dos PME por meio de mobilização e formação dos Dirigentes Municipais de Educação e suas equipes técnicas em Fóruns Nacionais e Ciclo de Seminários e pelo ambiente virtual Conviva Educação.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As seccionais da Undime também atuaram com as equipes da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Sase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/ MEC e Secretarias Estaduais de Educação.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8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Undime e os </a:t>
            </a:r>
            <a:br>
              <a:rPr lang="pt-B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Planos Municipais de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Esforço dos municípios e estados na elaboração dos seus planos decenais em um cenário desfavorável com referência à evolução das receitas.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252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Cenário Atual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268760"/>
            <a:ext cx="8258204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O que preocupa a Undime:</a:t>
            </a:r>
          </a:p>
          <a:p>
            <a:pPr marL="0" indent="0">
              <a:buNone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r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edução de receitas próprias e de transferências;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umento contínuo das despesas, sobretudo dos gastos com pessoal;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saturação do modelo do Fundeb;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c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olapso no financiamento da educação pública municipal.</a:t>
            </a:r>
          </a:p>
        </p:txBody>
      </p:sp>
    </p:spTree>
    <p:extLst>
      <p:ext uri="{BB962C8B-B14F-4D97-AF65-F5344CB8AC3E}">
        <p14:creationId xmlns:p14="http://schemas.microsoft.com/office/powerpoint/2010/main" val="329594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Cenário Atual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96752"/>
            <a:ext cx="8258204" cy="53103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1. redução dos recursos do Fundeb, em alguns municípios com acentuadas percas em função da diminuição de receitas decorrente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da conjuntura econômica 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da queda de matrículas;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2. crescimento do valor do Piso acima da inflação, do salário mínimo e das receitas do próprio Fundeb;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3. comprometimento do Fundeb, quase na sua totalidade, com gasto com pessoal, gerando um desequilíbrio em sua concepção inicial: 60% (mínimo) para profissionais do magistério e 40% para manutenção e desenvolvimento;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4. não complementação do valor do Piso pela União, no volume de recursos necessários para suportar os reajustes anuais do referido Piso;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28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Cenário Atual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43000"/>
            <a:ext cx="8258204" cy="53103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5. demanda por parte dos sindicatos para concessão do percentual de reajuste do Piso estendido de forma linear a todos os níveis da carreira, provocando o estrangulamento dos atuais planos;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6. dificuldades de ordem financeira por parte de alguns municípios para implementação do Piso e do 1/3 de hora-atividade;</a:t>
            </a:r>
          </a:p>
          <a:p>
            <a:pPr marL="0" indent="0" algn="just">
              <a:buNone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7. forte tensão entre sindicados e a gestão nos municípios, desviando o foco das discussões dos macro problemas estruturais da União;</a:t>
            </a:r>
          </a:p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8. empecilhos impostos pelos limites da LRF dificultam o cumprimento da Lei do Piso.</a:t>
            </a:r>
          </a:p>
        </p:txBody>
      </p:sp>
    </p:spTree>
    <p:extLst>
      <p:ext uri="{BB962C8B-B14F-4D97-AF65-F5344CB8AC3E}">
        <p14:creationId xmlns:p14="http://schemas.microsoft.com/office/powerpoint/2010/main" val="122956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Desafios do PNE e PME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96752"/>
            <a:ext cx="8258204" cy="53103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Metas do PNE cuja implementação passa pelos municípios:</a:t>
            </a:r>
          </a:p>
          <a:p>
            <a:pPr marL="0" indent="0">
              <a:buNone/>
            </a:pPr>
            <a:endParaRPr lang="pt-BR" sz="32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1. universalização da Pré-Escola (2016);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2. ampliação em 50% da oferta de matrícula em Creches (até 2024);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3. garantir a alfabetização na idade certa;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4. erradicação do analfabetismo;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5. cumprimento da Lei do Piso (salário, carreira e hora atividade);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6. melhoria da qualidade da educação e dos índices do Ideb;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7. garantia da inclusão;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8. promoção da equidade.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97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Demandas prioritárias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96752"/>
            <a:ext cx="8258204" cy="531033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Injeção de novos recursos a curtíssimo prazo;</a:t>
            </a: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regulamentação do CAQi e do CAQ, definindo a real necessidade de recursos para custeio da educação  a partir de critérios técnicos e com a destinação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direta dos novos recursos via contas do Fundeb de municípios 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estados;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homologação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do Parecer 8/10 do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CNE;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complementação do Fundeb pela União para além dos 10% mínimos, contemplando mais estados e municípios;</a:t>
            </a: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regulamentação da distribuição dos royalties e do Fundo Social do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Pré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-Sal, já recolhidos,  repassando parte desses recursos diretamente aos municípios;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94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Demandas prioritárias 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96752"/>
            <a:ext cx="8258204" cy="531033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r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egulamentação dos mecanismos de reajuste do Piso de forma sustentável e que assegure a valorização contínua dos profissionais da educação;</a:t>
            </a: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instalação de Fórum Permanente para acompanhar a atualização do piso do magistério e mediar conflitos;</a:t>
            </a:r>
          </a:p>
          <a:p>
            <a:pPr algn="just">
              <a:buFont typeface="Wingdings" pitchFamily="2" charset="2"/>
              <a:buChar char="v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Implantação de política nacional de formação continuada para os profissionais da educação de outros segmentos que não os do 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magistério;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implementação do Sistema Nacional de Educação;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regulamentação do Regime de Colaboração, definindo papéis e responsabilidades, inclusive financeiras;</a:t>
            </a: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aprovação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da Lei de Responsabilidade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Educacional.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13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2361</TotalTime>
  <Words>673</Words>
  <Application>Microsoft Office PowerPoint</Application>
  <PresentationFormat>Apresentação na tela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Origem</vt:lpstr>
      <vt:lpstr>O financiamento da educação e o  Regime de Colaboração</vt:lpstr>
      <vt:lpstr>A Undime e os  Planos Municipais de Educação</vt:lpstr>
      <vt:lpstr>A Undime e os  Planos Municipais de Educação</vt:lpstr>
      <vt:lpstr>Cenário Atual</vt:lpstr>
      <vt:lpstr>Cenário Atual</vt:lpstr>
      <vt:lpstr>Cenário Atual</vt:lpstr>
      <vt:lpstr>Desafios do PNE e PME</vt:lpstr>
      <vt:lpstr>Demandas prioritárias </vt:lpstr>
      <vt:lpstr>Demandas prioritárias </vt:lpstr>
      <vt:lpstr>Apresentação do PowerPoint</vt:lpstr>
    </vt:vector>
  </TitlesOfParts>
  <Company>Undime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coaud</cp:lastModifiedBy>
  <cp:revision>376</cp:revision>
  <dcterms:created xsi:type="dcterms:W3CDTF">2010-02-03T17:06:54Z</dcterms:created>
  <dcterms:modified xsi:type="dcterms:W3CDTF">2015-06-25T16:47:11Z</dcterms:modified>
</cp:coreProperties>
</file>