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4.xml" ContentType="application/vnd.openxmlformats-officedocument.presentationml.notesSlide+xml"/>
  <Override PartName="/ppt/charts/chart15.xml" ContentType="application/vnd.openxmlformats-officedocument.drawingml.chart+xml"/>
  <Override PartName="/ppt/theme/themeOverride5.xml" ContentType="application/vnd.openxmlformats-officedocument.themeOverride+xml"/>
  <Override PartName="/ppt/charts/chart16.xml" ContentType="application/vnd.openxmlformats-officedocument.drawingml.chart+xml"/>
  <Override PartName="/ppt/theme/themeOverride6.xml" ContentType="application/vnd.openxmlformats-officedocument.themeOverride+xml"/>
  <Override PartName="/ppt/charts/chart17.xml" ContentType="application/vnd.openxmlformats-officedocument.drawingml.chart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3" r:id="rId2"/>
    <p:sldMasterId id="2147483648" r:id="rId3"/>
  </p:sldMasterIdLst>
  <p:notesMasterIdLst>
    <p:notesMasterId r:id="rId25"/>
  </p:notesMasterIdLst>
  <p:handoutMasterIdLst>
    <p:handoutMasterId r:id="rId26"/>
  </p:handoutMasterIdLst>
  <p:sldIdLst>
    <p:sldId id="326" r:id="rId4"/>
    <p:sldId id="439" r:id="rId5"/>
    <p:sldId id="440" r:id="rId6"/>
    <p:sldId id="441" r:id="rId7"/>
    <p:sldId id="442" r:id="rId8"/>
    <p:sldId id="389" r:id="rId9"/>
    <p:sldId id="393" r:id="rId10"/>
    <p:sldId id="394" r:id="rId11"/>
    <p:sldId id="395" r:id="rId12"/>
    <p:sldId id="396" r:id="rId13"/>
    <p:sldId id="444" r:id="rId14"/>
    <p:sldId id="400" r:id="rId15"/>
    <p:sldId id="323" r:id="rId16"/>
    <p:sldId id="402" r:id="rId17"/>
    <p:sldId id="355" r:id="rId18"/>
    <p:sldId id="357" r:id="rId19"/>
    <p:sldId id="358" r:id="rId20"/>
    <p:sldId id="274" r:id="rId21"/>
    <p:sldId id="381" r:id="rId22"/>
    <p:sldId id="388" r:id="rId23"/>
    <p:sldId id="397" r:id="rId24"/>
  </p:sldIdLst>
  <p:sldSz cx="10693400" cy="7561263"/>
  <p:notesSz cx="7102475" cy="10231438"/>
  <p:defaultTextStyle>
    <a:defPPr>
      <a:defRPr lang="pt-B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>
          <p15:clr>
            <a:srgbClr val="A4A3A4"/>
          </p15:clr>
        </p15:guide>
        <p15:guide id="2" pos="11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3" autoAdjust="0"/>
    <p:restoredTop sz="94676" autoAdjust="0"/>
  </p:normalViewPr>
  <p:slideViewPr>
    <p:cSldViewPr showGuides="1">
      <p:cViewPr varScale="1">
        <p:scale>
          <a:sx n="100" d="100"/>
          <a:sy n="100" d="100"/>
        </p:scale>
        <p:origin x="1500" y="72"/>
      </p:cViewPr>
      <p:guideLst>
        <p:guide orient="horz" pos="4762"/>
        <p:guide pos="11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1.xlsx"/><Relationship Id="rId1" Type="http://schemas.openxmlformats.org/officeDocument/2006/relationships/themeOverride" Target="../theme/themeOverride4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4.xlsx"/><Relationship Id="rId1" Type="http://schemas.openxmlformats.org/officeDocument/2006/relationships/themeOverride" Target="../theme/themeOverride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5.xlsx"/><Relationship Id="rId1" Type="http://schemas.openxmlformats.org/officeDocument/2006/relationships/themeOverride" Target="../theme/themeOverride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6.xlsx"/><Relationship Id="rId1" Type="http://schemas.openxmlformats.org/officeDocument/2006/relationships/themeOverride" Target="../theme/themeOverride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4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7.xlsx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200442252740814E-2"/>
          <c:y val="2.9151458272263356E-2"/>
          <c:w val="0.91894212468480019"/>
          <c:h val="0.75033996322729446"/>
        </c:manualLayout>
      </c:layout>
      <c:lineChart>
        <c:grouping val="standard"/>
        <c:varyColors val="0"/>
        <c:ser>
          <c:idx val="0"/>
          <c:order val="0"/>
          <c:tx>
            <c:strRef>
              <c:f>Ideb_Brasil_EF_EM!$H$26</c:f>
              <c:strCache>
                <c:ptCount val="1"/>
                <c:pt idx="0">
                  <c:v>Ideb </c:v>
                </c:pt>
              </c:strCache>
            </c:strRef>
          </c:tx>
          <c:spPr>
            <a:ln w="31750">
              <a:solidFill>
                <a:srgbClr val="4F81BD">
                  <a:lumMod val="75000"/>
                </a:srgbClr>
              </a:solidFill>
            </a:ln>
          </c:spPr>
          <c:marker>
            <c:symbol val="circle"/>
            <c:size val="7"/>
            <c:spPr>
              <a:solidFill>
                <a:srgbClr val="1F497D">
                  <a:lumMod val="75000"/>
                </a:srgbClr>
              </a:solidFill>
              <a:ln w="28575">
                <a:solidFill>
                  <a:srgbClr val="1F497D">
                    <a:lumMod val="75000"/>
                  </a:srgbClr>
                </a:solidFill>
              </a:ln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Ideb_Brasil_EF_EM!$G$28:$G$35</c:f>
              <c:numCache>
                <c:formatCode>General</c:formatCode>
                <c:ptCount val="8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</c:numCache>
            </c:numRef>
          </c:cat>
          <c:val>
            <c:numRef>
              <c:f>Ideb_Brasil_EF_EM!$H$28:$H$35</c:f>
              <c:numCache>
                <c:formatCode>#,#00</c:formatCode>
                <c:ptCount val="8"/>
                <c:pt idx="0">
                  <c:v>4.2</c:v>
                </c:pt>
                <c:pt idx="1">
                  <c:v>4.5999999999999996</c:v>
                </c:pt>
                <c:pt idx="2">
                  <c:v>5</c:v>
                </c:pt>
                <c:pt idx="3">
                  <c:v>5.2</c:v>
                </c:pt>
                <c:pt idx="4">
                  <c:v>5.5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14F-48F9-82A1-59CF5A01794B}"/>
            </c:ext>
          </c:extLst>
        </c:ser>
        <c:ser>
          <c:idx val="1"/>
          <c:order val="1"/>
          <c:tx>
            <c:strRef>
              <c:f>Ideb_Brasil_EF_EM!$I$26</c:f>
              <c:strCache>
                <c:ptCount val="1"/>
                <c:pt idx="0">
                  <c:v>Metas do Ideb </c:v>
                </c:pt>
              </c:strCache>
            </c:strRef>
          </c:tx>
          <c:spPr>
            <a:ln w="19050">
              <a:solidFill>
                <a:srgbClr val="F79646">
                  <a:lumMod val="75000"/>
                </a:srgbClr>
              </a:solidFill>
              <a:prstDash val="sysDash"/>
            </a:ln>
          </c:spPr>
          <c:marker>
            <c:symbol val="none"/>
          </c:marker>
          <c:dLbls>
            <c:numFmt formatCode="#,##0.0" sourceLinked="0"/>
            <c:spPr>
              <a:noFill/>
            </c:spPr>
            <c:txPr>
              <a:bodyPr/>
              <a:lstStyle/>
              <a:p>
                <a:pPr>
                  <a:defRPr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Ideb_Brasil_EF_EM!$G$28:$G$35</c:f>
              <c:numCache>
                <c:formatCode>General</c:formatCode>
                <c:ptCount val="8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</c:numCache>
            </c:numRef>
          </c:cat>
          <c:val>
            <c:numRef>
              <c:f>Ideb_Brasil_EF_EM!$I$28:$I$35</c:f>
              <c:numCache>
                <c:formatCode>#,#00</c:formatCode>
                <c:ptCount val="8"/>
                <c:pt idx="0">
                  <c:v>3.9</c:v>
                </c:pt>
                <c:pt idx="1">
                  <c:v>4.2</c:v>
                </c:pt>
                <c:pt idx="2">
                  <c:v>4.5999999999999996</c:v>
                </c:pt>
                <c:pt idx="3">
                  <c:v>4.9000000000000004</c:v>
                </c:pt>
                <c:pt idx="4">
                  <c:v>5.2</c:v>
                </c:pt>
                <c:pt idx="5">
                  <c:v>5.5</c:v>
                </c:pt>
                <c:pt idx="6">
                  <c:v>5.7</c:v>
                </c:pt>
                <c:pt idx="7">
                  <c:v>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14F-48F9-82A1-59CF5A017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624640"/>
        <c:axId val="143626600"/>
      </c:lineChart>
      <c:catAx>
        <c:axId val="14362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3626600"/>
        <c:crosses val="autoZero"/>
        <c:auto val="1"/>
        <c:lblAlgn val="ctr"/>
        <c:lblOffset val="100"/>
        <c:noMultiLvlLbl val="0"/>
      </c:catAx>
      <c:valAx>
        <c:axId val="143626600"/>
        <c:scaling>
          <c:orientation val="minMax"/>
          <c:max val="10"/>
          <c:min val="1"/>
        </c:scaling>
        <c:delete val="0"/>
        <c:axPos val="l"/>
        <c:majorGridlines>
          <c:spPr>
            <a:ln w="6350">
              <a:noFill/>
              <a:prstDash val="sysDot"/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143624640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4.2346640371611032E-3"/>
          <c:y val="0.92155670561341119"/>
          <c:w val="0.99576533596283889"/>
          <c:h val="7.71755169402953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 b="1"/>
      </a:pPr>
      <a:endParaRPr lang="pt-BR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052639621055839E-2"/>
          <c:y val="2.9134304092000411E-2"/>
          <c:w val="0.87441324776529905"/>
          <c:h val="0.74448790328101544"/>
        </c:manualLayout>
      </c:layout>
      <c:lineChart>
        <c:grouping val="standard"/>
        <c:varyColors val="0"/>
        <c:ser>
          <c:idx val="0"/>
          <c:order val="0"/>
          <c:tx>
            <c:strRef>
              <c:f>'M7B_Grafico_10 '!$A$26</c:f>
              <c:strCache>
                <c:ptCount val="1"/>
                <c:pt idx="0">
                  <c:v>Língua Portuguesa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'M7B_Grafico_10 '!$B$25:$F$25</c:f>
              <c:numCache>
                <c:formatCode>General</c:formatCode>
                <c:ptCount val="5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cat>
          <c:val>
            <c:numRef>
              <c:f>'M7B_Grafico_10 '!$B$26:$F$26</c:f>
              <c:numCache>
                <c:formatCode>0.0</c:formatCode>
                <c:ptCount val="5"/>
                <c:pt idx="0">
                  <c:v>234.6</c:v>
                </c:pt>
                <c:pt idx="1">
                  <c:v>244</c:v>
                </c:pt>
                <c:pt idx="2">
                  <c:v>243</c:v>
                </c:pt>
                <c:pt idx="3">
                  <c:v>243.87</c:v>
                </c:pt>
                <c:pt idx="4">
                  <c:v>253.5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80F-45A2-961F-DF02824FB3F1}"/>
            </c:ext>
          </c:extLst>
        </c:ser>
        <c:ser>
          <c:idx val="1"/>
          <c:order val="1"/>
          <c:tx>
            <c:strRef>
              <c:f>'M7B_Grafico_10 '!$A$27</c:f>
              <c:strCache>
                <c:ptCount val="1"/>
                <c:pt idx="0">
                  <c:v>Matemática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square"/>
            <c:size val="5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'M7B_Grafico_10 '!$B$25:$F$25</c:f>
              <c:numCache>
                <c:formatCode>General</c:formatCode>
                <c:ptCount val="5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cat>
          <c:val>
            <c:numRef>
              <c:f>'M7B_Grafico_10 '!$B$27:$F$27</c:f>
              <c:numCache>
                <c:formatCode>0.0</c:formatCode>
                <c:ptCount val="5"/>
                <c:pt idx="0">
                  <c:v>247.4</c:v>
                </c:pt>
                <c:pt idx="1">
                  <c:v>248.7</c:v>
                </c:pt>
                <c:pt idx="2">
                  <c:v>250.6</c:v>
                </c:pt>
                <c:pt idx="3">
                  <c:v>249.64</c:v>
                </c:pt>
                <c:pt idx="4">
                  <c:v>257.73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80F-45A2-961F-DF02824FB3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492152"/>
        <c:axId val="190485488"/>
      </c:lineChart>
      <c:catAx>
        <c:axId val="190492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0485488"/>
        <c:crosses val="autoZero"/>
        <c:auto val="1"/>
        <c:lblAlgn val="ctr"/>
        <c:lblOffset val="100"/>
        <c:noMultiLvlLbl val="0"/>
      </c:catAx>
      <c:valAx>
        <c:axId val="190485488"/>
        <c:scaling>
          <c:orientation val="minMax"/>
          <c:max val="325"/>
          <c:min val="125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90492152"/>
        <c:crosses val="autoZero"/>
        <c:crossBetween val="between"/>
        <c:majorUnit val="25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 b="1"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M7B_Graficos_9!$B$24</c:f>
              <c:strCache>
                <c:ptCount val="1"/>
                <c:pt idx="0">
                  <c:v>Anos Finais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solidFill>
                  <a:schemeClr val="tx2"/>
                </a:solidFill>
              </a:ln>
            </c:spPr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M7B_Graficos_9!$C$23:$G$23</c:f>
              <c:numCache>
                <c:formatCode>General</c:formatCode>
                <c:ptCount val="5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cat>
          <c:val>
            <c:numRef>
              <c:f>M7B_Graficos_9!$C$24:$G$24</c:f>
              <c:numCache>
                <c:formatCode>0.0%</c:formatCode>
                <c:ptCount val="5"/>
                <c:pt idx="0">
                  <c:v>0.79953274410228292</c:v>
                </c:pt>
                <c:pt idx="1">
                  <c:v>0.81525872560850121</c:v>
                </c:pt>
                <c:pt idx="2">
                  <c:v>0.83493714643632688</c:v>
                </c:pt>
                <c:pt idx="3">
                  <c:v>0.85222372278122416</c:v>
                </c:pt>
                <c:pt idx="4">
                  <c:v>0.85791818384181495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516-44CC-873A-EB50B690E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486664"/>
        <c:axId val="190487448"/>
      </c:lineChart>
      <c:catAx>
        <c:axId val="190486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190487448"/>
        <c:crosses val="autoZero"/>
        <c:auto val="1"/>
        <c:lblAlgn val="ctr"/>
        <c:lblOffset val="100"/>
        <c:noMultiLvlLbl val="0"/>
      </c:catAx>
      <c:valAx>
        <c:axId val="19048744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chemeClr val="bg2">
                  <a:lumMod val="90000"/>
                </a:schemeClr>
              </a:solidFill>
              <a:prstDash val="sysDot"/>
            </a:ln>
          </c:spPr>
        </c:majorGridlines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90486664"/>
        <c:crosses val="autoZero"/>
        <c:crossBetween val="between"/>
        <c:majorUnit val="0.1"/>
      </c:valAx>
      <c:spPr>
        <a:solidFill>
          <a:schemeClr val="bg1"/>
        </a:solidFill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137407442848438"/>
          <c:y val="2.9541027099051282E-2"/>
          <c:w val="0.72369981258280491"/>
          <c:h val="0.74033956544510926"/>
        </c:manualLayout>
      </c:layout>
      <c:lineChart>
        <c:grouping val="standard"/>
        <c:varyColors val="0"/>
        <c:ser>
          <c:idx val="0"/>
          <c:order val="0"/>
          <c:tx>
            <c:strRef>
              <c:f>M7A_Grafico_1!$L$5</c:f>
              <c:strCache>
                <c:ptCount val="1"/>
                <c:pt idx="0">
                  <c:v>Ideb </c:v>
                </c:pt>
              </c:strCache>
            </c:strRef>
          </c:tx>
          <c:spPr>
            <a:ln w="31750">
              <a:solidFill>
                <a:srgbClr val="1F497D">
                  <a:lumMod val="75000"/>
                </a:srgbClr>
              </a:solidFill>
            </a:ln>
          </c:spPr>
          <c:marker>
            <c:symbol val="circle"/>
            <c:size val="7"/>
            <c:spPr>
              <a:solidFill>
                <a:srgbClr val="1F497D">
                  <a:lumMod val="75000"/>
                </a:srgbClr>
              </a:solidFill>
              <a:ln w="31750">
                <a:solidFill>
                  <a:srgbClr val="1F497D">
                    <a:lumMod val="75000"/>
                  </a:srgbClr>
                </a:solidFill>
              </a:ln>
            </c:spPr>
          </c:marker>
          <c:dLbls>
            <c:dLbl>
              <c:idx val="0"/>
              <c:layout>
                <c:manualLayout>
                  <c:x val="-3.136612531230016E-2"/>
                  <c:y val="-4.3051176276570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D1A-42EF-A734-346BDD4E9C0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9999114133700797E-2"/>
                  <c:y val="-4.5739784242386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D1A-42EF-A734-346BDD4E9C0C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M7A_Grafico_1!$G$7:$G$14</c:f>
              <c:numCache>
                <c:formatCode>General</c:formatCode>
                <c:ptCount val="8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</c:numCache>
            </c:numRef>
          </c:cat>
          <c:val>
            <c:numRef>
              <c:f>M7A_Grafico_1!$L$7:$L$14</c:f>
              <c:numCache>
                <c:formatCode>#,#00</c:formatCode>
                <c:ptCount val="8"/>
                <c:pt idx="0">
                  <c:v>3.5</c:v>
                </c:pt>
                <c:pt idx="1">
                  <c:v>3.6</c:v>
                </c:pt>
                <c:pt idx="2">
                  <c:v>3.7</c:v>
                </c:pt>
                <c:pt idx="3">
                  <c:v>3.7</c:v>
                </c:pt>
                <c:pt idx="4">
                  <c:v>3.7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F06-447E-A345-790E3563AC0E}"/>
            </c:ext>
          </c:extLst>
        </c:ser>
        <c:ser>
          <c:idx val="1"/>
          <c:order val="1"/>
          <c:tx>
            <c:v>Metas do Ideb </c:v>
          </c:tx>
          <c:spPr>
            <a:ln w="19050">
              <a:solidFill>
                <a:srgbClr val="F79646">
                  <a:lumMod val="75000"/>
                </a:srgbClr>
              </a:solidFill>
              <a:prstDash val="sysDash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2790444398111974E-2"/>
                  <c:y val="4.96259871107709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F06-447E-A345-790E3563AC0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1423433219512612E-2"/>
                  <c:y val="3.34943393158741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F06-447E-A345-790E3563AC0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7265091776502017E-2"/>
                  <c:y val="-4.83612828597644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D1A-42EF-A734-346BDD4E9C0C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</c:spPr>
            <c:txPr>
              <a:bodyPr anchorCtr="0"/>
              <a:lstStyle/>
              <a:p>
                <a:pPr algn="ctr">
                  <a:defRPr lang="pt-BR" sz="18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M7A_Grafico_1!$G$7:$G$14</c:f>
              <c:numCache>
                <c:formatCode>General</c:formatCode>
                <c:ptCount val="8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</c:numCache>
            </c:numRef>
          </c:cat>
          <c:val>
            <c:numRef>
              <c:f>M7A_Grafico_1!$M$7:$M$14</c:f>
              <c:numCache>
                <c:formatCode>#,#00</c:formatCode>
                <c:ptCount val="8"/>
                <c:pt idx="0">
                  <c:v>3.4</c:v>
                </c:pt>
                <c:pt idx="1">
                  <c:v>3.5</c:v>
                </c:pt>
                <c:pt idx="2">
                  <c:v>3.7</c:v>
                </c:pt>
                <c:pt idx="3">
                  <c:v>3.9</c:v>
                </c:pt>
                <c:pt idx="4">
                  <c:v>4.3</c:v>
                </c:pt>
                <c:pt idx="5">
                  <c:v>4.7</c:v>
                </c:pt>
                <c:pt idx="6">
                  <c:v>5</c:v>
                </c:pt>
                <c:pt idx="7">
                  <c:v>5.2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F06-447E-A345-790E3563AC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2290968"/>
        <c:axId val="542290184"/>
      </c:lineChart>
      <c:catAx>
        <c:axId val="542290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42290184"/>
        <c:crosses val="autoZero"/>
        <c:auto val="1"/>
        <c:lblAlgn val="ctr"/>
        <c:lblOffset val="100"/>
        <c:noMultiLvlLbl val="0"/>
      </c:catAx>
      <c:valAx>
        <c:axId val="542290184"/>
        <c:scaling>
          <c:orientation val="minMax"/>
          <c:max val="7"/>
          <c:min val="2"/>
        </c:scaling>
        <c:delete val="0"/>
        <c:axPos val="l"/>
        <c:majorGridlines>
          <c:spPr>
            <a:ln w="6350">
              <a:noFill/>
              <a:prstDash val="sysDot"/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542290968"/>
        <c:crosses val="autoZero"/>
        <c:crossBetween val="between"/>
        <c:majorUnit val="1"/>
        <c:minorUnit val="0.1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4.2346640371611032E-3"/>
          <c:y val="0.86107287885354944"/>
          <c:w val="0.99576533596283889"/>
          <c:h val="0.1375780175185778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/>
      </a:pPr>
      <a:endParaRPr lang="pt-B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M7C_Grafico_16!$A$24</c:f>
              <c:strCache>
                <c:ptCount val="1"/>
                <c:pt idx="0">
                  <c:v>Língua Portuguesa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M7C_Grafico_16!$B$23:$F$23</c:f>
              <c:numCache>
                <c:formatCode>General</c:formatCode>
                <c:ptCount val="5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cat>
          <c:val>
            <c:numRef>
              <c:f>M7C_Grafico_16!$B$24:$F$24</c:f>
              <c:numCache>
                <c:formatCode>0.0</c:formatCode>
                <c:ptCount val="5"/>
                <c:pt idx="0">
                  <c:v>261.38670000000002</c:v>
                </c:pt>
                <c:pt idx="1">
                  <c:v>268.83</c:v>
                </c:pt>
                <c:pt idx="2">
                  <c:v>268.57</c:v>
                </c:pt>
                <c:pt idx="3">
                  <c:v>264.06</c:v>
                </c:pt>
                <c:pt idx="4">
                  <c:v>267.87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0DB-4C83-9A8B-FC0A4C1DDC9E}"/>
            </c:ext>
          </c:extLst>
        </c:ser>
        <c:ser>
          <c:idx val="1"/>
          <c:order val="1"/>
          <c:tx>
            <c:strRef>
              <c:f>M7C_Grafico_16!$A$25</c:f>
              <c:strCache>
                <c:ptCount val="1"/>
                <c:pt idx="0">
                  <c:v>Matemática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square"/>
            <c:size val="5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M7C_Grafico_16!$B$23:$F$23</c:f>
              <c:numCache>
                <c:formatCode>General</c:formatCode>
                <c:ptCount val="5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cat>
          <c:val>
            <c:numRef>
              <c:f>M7C_Grafico_16!$B$25:$F$25</c:f>
              <c:numCache>
                <c:formatCode>0.0</c:formatCode>
                <c:ptCount val="5"/>
                <c:pt idx="0">
                  <c:v>272.89089999999999</c:v>
                </c:pt>
                <c:pt idx="1">
                  <c:v>274.72000000000003</c:v>
                </c:pt>
                <c:pt idx="2">
                  <c:v>274.83</c:v>
                </c:pt>
                <c:pt idx="3">
                  <c:v>270.14999999999998</c:v>
                </c:pt>
                <c:pt idx="4">
                  <c:v>267.60000000000002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0DB-4C83-9A8B-FC0A4C1DDC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2291752"/>
        <c:axId val="542290576"/>
      </c:lineChart>
      <c:catAx>
        <c:axId val="542291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42290576"/>
        <c:crosses val="autoZero"/>
        <c:auto val="1"/>
        <c:lblAlgn val="ctr"/>
        <c:lblOffset val="100"/>
        <c:noMultiLvlLbl val="0"/>
      </c:catAx>
      <c:valAx>
        <c:axId val="542290576"/>
        <c:scaling>
          <c:orientation val="minMax"/>
          <c:max val="325"/>
          <c:min val="125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pt-BR"/>
          </a:p>
        </c:txPr>
        <c:crossAx val="542291752"/>
        <c:crosses val="autoZero"/>
        <c:crossBetween val="between"/>
        <c:majorUnit val="25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1"/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'M7C_Grafico 15'!$B$25</c:f>
              <c:strCache>
                <c:ptCount val="1"/>
                <c:pt idx="0">
                  <c:v>Ensino Médio</c:v>
                </c:pt>
              </c:strCache>
            </c:strRef>
          </c:tx>
          <c:spPr>
            <a:ln w="31750">
              <a:solidFill>
                <a:schemeClr val="tx2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solidFill>
                  <a:schemeClr val="tx2"/>
                </a:solidFill>
              </a:ln>
            </c:spPr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'M7C_Grafico 15'!$C$24:$G$24</c:f>
              <c:numCache>
                <c:formatCode>General</c:formatCode>
                <c:ptCount val="5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cat>
          <c:val>
            <c:numRef>
              <c:f>'M7C_Grafico 15'!$C$25:$G$25</c:f>
              <c:numCache>
                <c:formatCode>0.0%</c:formatCode>
                <c:ptCount val="5"/>
                <c:pt idx="0">
                  <c:v>0.77840266426801807</c:v>
                </c:pt>
                <c:pt idx="1">
                  <c:v>0.79530185069571302</c:v>
                </c:pt>
                <c:pt idx="2">
                  <c:v>0.80223973414704441</c:v>
                </c:pt>
                <c:pt idx="3">
                  <c:v>0.82332314982230814</c:v>
                </c:pt>
                <c:pt idx="4">
                  <c:v>0.83433729949320101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F4E-4F9A-9840-569FD0E8E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2294496"/>
        <c:axId val="542292536"/>
      </c:lineChart>
      <c:catAx>
        <c:axId val="54229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542292536"/>
        <c:crosses val="autoZero"/>
        <c:auto val="1"/>
        <c:lblAlgn val="ctr"/>
        <c:lblOffset val="100"/>
        <c:noMultiLvlLbl val="0"/>
      </c:catAx>
      <c:valAx>
        <c:axId val="542292536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chemeClr val="bg2">
                  <a:lumMod val="90000"/>
                </a:schemeClr>
              </a:solidFill>
              <a:prstDash val="sysDot"/>
            </a:ln>
          </c:spPr>
        </c:majorGridlines>
        <c:numFmt formatCode="0%" sourceLinked="0"/>
        <c:majorTickMark val="none"/>
        <c:minorTickMark val="none"/>
        <c:tickLblPos val="nextTo"/>
        <c:crossAx val="542294496"/>
        <c:crosses val="autoZero"/>
        <c:crossBetween val="between"/>
        <c:majorUnit val="0.1"/>
      </c:valAx>
      <c:spPr>
        <a:solidFill>
          <a:schemeClr val="bg1"/>
        </a:solidFill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2292928"/>
        <c:axId val="542292144"/>
      </c:barChart>
      <c:catAx>
        <c:axId val="5422929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Níveis de proficiência da escala de Matemática</a:t>
                </a:r>
              </a:p>
            </c:rich>
          </c:tx>
          <c:layout>
            <c:manualLayout>
              <c:xMode val="edge"/>
              <c:yMode val="edge"/>
              <c:x val="0.25954075238101298"/>
              <c:y val="0.9364318386230045"/>
            </c:manualLayout>
          </c:layout>
          <c:overlay val="0"/>
        </c:title>
        <c:majorTickMark val="out"/>
        <c:minorTickMark val="none"/>
        <c:tickLblPos val="nextTo"/>
        <c:txPr>
          <a:bodyPr rot="1500000"/>
          <a:lstStyle/>
          <a:p>
            <a:pPr>
              <a:defRPr b="1"/>
            </a:pPr>
            <a:endParaRPr lang="pt-BR"/>
          </a:p>
        </c:txPr>
        <c:crossAx val="542292144"/>
        <c:crosses val="autoZero"/>
        <c:auto val="1"/>
        <c:lblAlgn val="ctr"/>
        <c:lblOffset val="100"/>
        <c:noMultiLvlLbl val="0"/>
      </c:catAx>
      <c:valAx>
        <c:axId val="542292144"/>
        <c:scaling>
          <c:orientation val="minMax"/>
          <c:max val="3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Percentual de alunos  </a:t>
                </a:r>
              </a:p>
            </c:rich>
          </c:tx>
          <c:layout>
            <c:manualLayout>
              <c:xMode val="edge"/>
              <c:yMode val="edge"/>
              <c:x val="6.7724339168926135E-3"/>
              <c:y val="0.2254706365936887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542292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pt-BR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675551801273325E-2"/>
          <c:y val="2.7045499805941533E-2"/>
          <c:w val="0.88966377154645659"/>
          <c:h val="0.55758611747554698"/>
        </c:manualLayout>
      </c:layout>
      <c:barChart>
        <c:barDir val="col"/>
        <c:grouping val="clustered"/>
        <c:varyColors val="0"/>
        <c:ser>
          <c:idx val="0"/>
          <c:order val="0"/>
          <c:tx>
            <c:v>Serie 1</c:v>
          </c:tx>
          <c:spPr>
            <a:solidFill>
              <a:srgbClr val="C0504D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vert="horz" anchorCtr="0"/>
              <a:lstStyle/>
              <a:p>
                <a:pPr algn="ctr">
                  <a:defRPr lang="pt-BR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M7C_Graficos_17_18!$A$5:$A$17</c:f>
              <c:strCache>
                <c:ptCount val="13"/>
                <c:pt idx="0">
                  <c:v>125&gt;150</c:v>
                </c:pt>
                <c:pt idx="1">
                  <c:v>≥150 &lt;175</c:v>
                </c:pt>
                <c:pt idx="2">
                  <c:v>≥175 &lt;200</c:v>
                </c:pt>
                <c:pt idx="3">
                  <c:v>≥200 &lt;225</c:v>
                </c:pt>
                <c:pt idx="4">
                  <c:v>≥225 &lt;250</c:v>
                </c:pt>
                <c:pt idx="5">
                  <c:v>≥250 &lt;275</c:v>
                </c:pt>
                <c:pt idx="6">
                  <c:v>≥275 &lt;300</c:v>
                </c:pt>
                <c:pt idx="7">
                  <c:v>≥300 &lt;325</c:v>
                </c:pt>
                <c:pt idx="8">
                  <c:v>≥325 &lt;350</c:v>
                </c:pt>
                <c:pt idx="9">
                  <c:v>≥350 &lt;375</c:v>
                </c:pt>
                <c:pt idx="10">
                  <c:v>≥375 &lt;400</c:v>
                </c:pt>
                <c:pt idx="11">
                  <c:v>≥400 &lt;425</c:v>
                </c:pt>
                <c:pt idx="12">
                  <c:v>≥425</c:v>
                </c:pt>
              </c:strCache>
            </c:strRef>
          </c:cat>
          <c:val>
            <c:numRef>
              <c:f>M7C_Graficos_17_18!$B$5:$B$17</c:f>
              <c:numCache>
                <c:formatCode>####.0</c:formatCode>
                <c:ptCount val="13"/>
                <c:pt idx="0">
                  <c:v>0.11719599122766799</c:v>
                </c:pt>
                <c:pt idx="1">
                  <c:v>2.2960492956429901</c:v>
                </c:pt>
                <c:pt idx="2">
                  <c:v>8.2031155751393641</c:v>
                </c:pt>
                <c:pt idx="3">
                  <c:v>12.734494793604863</c:v>
                </c:pt>
                <c:pt idx="4">
                  <c:v>16.084793366442764</c:v>
                </c:pt>
                <c:pt idx="5">
                  <c:v>17.007280030138546</c:v>
                </c:pt>
                <c:pt idx="6">
                  <c:v>16.030225563523786</c:v>
                </c:pt>
                <c:pt idx="7">
                  <c:v>12.705811195599717</c:v>
                </c:pt>
                <c:pt idx="8">
                  <c:v>8.706562810155658</c:v>
                </c:pt>
                <c:pt idx="9">
                  <c:v>4.3530116284177049</c:v>
                </c:pt>
                <c:pt idx="10">
                  <c:v>1.5265181873752522</c:v>
                </c:pt>
                <c:pt idx="11">
                  <c:v>0.23193121299404251</c:v>
                </c:pt>
                <c:pt idx="12">
                  <c:v>3.0103497375249936E-3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E8-468F-925C-9FEB32E805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2293712"/>
        <c:axId val="542294888"/>
      </c:barChart>
      <c:catAx>
        <c:axId val="542293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US" sz="1600" b="1" i="0" u="none" strike="noStrike" kern="1200" baseline="0" dirty="0" err="1">
                    <a:solidFill>
                      <a:schemeClr val="tx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1600" b="1" i="0" u="none" strike="noStrike" kern="1200" baseline="0" dirty="0" err="1">
                    <a:solidFill>
                      <a:schemeClr val="tx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Níveis</a:t>
                </a:r>
                <a:r>
                  <a:rPr lang="en-US" sz="1600" b="1" i="0" u="none" strike="noStrike" kern="1200" baseline="0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 de </a:t>
                </a:r>
                <a:r>
                  <a:rPr lang="en-US" sz="1600" b="1" i="0" u="none" strike="noStrike" kern="1200" baseline="0" dirty="0" err="1">
                    <a:solidFill>
                      <a:schemeClr val="tx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proficiência</a:t>
                </a:r>
                <a:r>
                  <a:rPr lang="en-US" sz="1600" b="1" i="0" u="none" strike="noStrike" kern="1200" baseline="0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 da </a:t>
                </a:r>
                <a:r>
                  <a:rPr lang="en-US" sz="1600" b="1" i="0" u="none" strike="noStrike" kern="1200" baseline="0" dirty="0" err="1">
                    <a:solidFill>
                      <a:schemeClr val="tx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escala</a:t>
                </a:r>
                <a:r>
                  <a:rPr lang="en-US" sz="1600" b="1" i="0" u="none" strike="noStrike" kern="1200" baseline="0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 de </a:t>
                </a:r>
                <a:r>
                  <a:rPr lang="en-US" sz="1600" b="1" i="0" u="none" strike="noStrike" kern="1200" baseline="0" dirty="0" err="1">
                    <a:solidFill>
                      <a:schemeClr val="tx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Língua</a:t>
                </a:r>
                <a:r>
                  <a:rPr lang="en-US" sz="1600" b="1" i="0" u="none" strike="noStrike" kern="1200" baseline="0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 Portuguesa     </a:t>
                </a:r>
              </a:p>
            </c:rich>
          </c:tx>
          <c:layout>
            <c:manualLayout>
              <c:xMode val="edge"/>
              <c:yMode val="edge"/>
              <c:x val="0.17075855824520431"/>
              <c:y val="0.82624513581912296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200" b="1"/>
            </a:pPr>
            <a:endParaRPr lang="pt-BR"/>
          </a:p>
        </c:txPr>
        <c:crossAx val="542294888"/>
        <c:crosses val="autoZero"/>
        <c:auto val="0"/>
        <c:lblAlgn val="ctr"/>
        <c:lblOffset val="100"/>
        <c:noMultiLvlLbl val="0"/>
      </c:catAx>
      <c:valAx>
        <c:axId val="542294888"/>
        <c:scaling>
          <c:orientation val="minMax"/>
          <c:max val="3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542293712"/>
        <c:crosses val="autoZero"/>
        <c:crossBetween val="between"/>
        <c:majorUnit val="5"/>
        <c:minorUnit val="0.4"/>
        <c:dispUnits>
          <c:builtInUnit val="hundreds"/>
        </c:dispUnits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pt-BR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2583911008413317E-2"/>
          <c:y val="2.8227494468128729E-2"/>
          <c:w val="0.88390175079985778"/>
          <c:h val="0.57397275927175795"/>
        </c:manualLayout>
      </c:layout>
      <c:barChart>
        <c:barDir val="col"/>
        <c:grouping val="clustered"/>
        <c:varyColors val="0"/>
        <c:ser>
          <c:idx val="0"/>
          <c:order val="0"/>
          <c:tx>
            <c:v>Proficiência_3EM_Matemática_Aneb_2015</c:v>
          </c:tx>
          <c:spPr>
            <a:solidFill>
              <a:srgbClr val="F79646">
                <a:lumMod val="60000"/>
                <a:lumOff val="40000"/>
              </a:srgbClr>
            </a:solidFill>
          </c:spPr>
          <c:invertIfNegative val="0"/>
          <c:dLbls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sz="14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911487990381504E-2"/>
                  <c:y val="4.2132334011874117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sz="14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9BF-40FE-B83E-997B4F77561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367231985572254E-2"/>
                  <c:y val="4.213233401187383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sz="14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9BF-40FE-B83E-997B4F77561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sz="14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M7C_Graficos_17_18!$A$27:$A$38</c:f>
              <c:strCache>
                <c:ptCount val="12"/>
                <c:pt idx="0">
                  <c:v>≥175 &lt;200</c:v>
                </c:pt>
                <c:pt idx="1">
                  <c:v>≥200 &lt;225</c:v>
                </c:pt>
                <c:pt idx="2">
                  <c:v>≥225 &lt;250</c:v>
                </c:pt>
                <c:pt idx="3">
                  <c:v>≥250 &lt;275</c:v>
                </c:pt>
                <c:pt idx="4">
                  <c:v>≥275 &lt;300</c:v>
                </c:pt>
                <c:pt idx="5">
                  <c:v>≥300 &lt;325</c:v>
                </c:pt>
                <c:pt idx="6">
                  <c:v>≥325 &lt;350</c:v>
                </c:pt>
                <c:pt idx="7">
                  <c:v>≥350 &lt;375</c:v>
                </c:pt>
                <c:pt idx="8">
                  <c:v>≥375 &lt;400</c:v>
                </c:pt>
                <c:pt idx="9">
                  <c:v>≥400 &lt;425</c:v>
                </c:pt>
                <c:pt idx="10">
                  <c:v>≥425 &lt;450</c:v>
                </c:pt>
                <c:pt idx="11">
                  <c:v>≥450</c:v>
                </c:pt>
              </c:strCache>
            </c:strRef>
          </c:cat>
          <c:val>
            <c:numRef>
              <c:f>M7C_Graficos_17_18!$B$27:$B$38</c:f>
              <c:numCache>
                <c:formatCode>####.00</c:formatCode>
                <c:ptCount val="12"/>
                <c:pt idx="0">
                  <c:v>2.8268962563395821</c:v>
                </c:pt>
                <c:pt idx="1">
                  <c:v>16.490926673091362</c:v>
                </c:pt>
                <c:pt idx="2">
                  <c:v>23.164576844395597</c:v>
                </c:pt>
                <c:pt idx="3">
                  <c:v>21.685364583096135</c:v>
                </c:pt>
                <c:pt idx="4">
                  <c:v>14.164082903508096</c:v>
                </c:pt>
                <c:pt idx="5">
                  <c:v>8.7255432432774942</c:v>
                </c:pt>
                <c:pt idx="6">
                  <c:v>5.6272380352251714</c:v>
                </c:pt>
                <c:pt idx="7">
                  <c:v>3.7398778971628994</c:v>
                </c:pt>
                <c:pt idx="8">
                  <c:v>2.1444573482416613</c:v>
                </c:pt>
                <c:pt idx="9">
                  <c:v>1.0022720513439927</c:v>
                </c:pt>
                <c:pt idx="10">
                  <c:v>0.36366526672049782</c:v>
                </c:pt>
                <c:pt idx="11">
                  <c:v>6.5098897597508448E-2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9BF-40FE-B83E-997B4F775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2295280"/>
        <c:axId val="542296064"/>
      </c:barChart>
      <c:catAx>
        <c:axId val="542295280"/>
        <c:scaling>
          <c:orientation val="minMax"/>
        </c:scaling>
        <c:delete val="0"/>
        <c:axPos val="b"/>
        <c:title>
          <c:tx>
            <c:rich>
              <a:bodyPr anchor="ctr" anchorCtr="0"/>
              <a:lstStyle/>
              <a:p>
                <a:pPr algn="ctr" rtl="0">
                  <a:defRPr lang="en-US" sz="1600" b="1" i="0" u="none" strike="noStrike" kern="1200" baseline="0" dirty="0" err="1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1600" b="1" i="0" u="none" strike="noStrike" kern="1200" baseline="0" dirty="0" err="1">
                    <a:solidFill>
                      <a:schemeClr val="tx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Níveis</a:t>
                </a:r>
                <a:r>
                  <a:rPr lang="en-US" sz="1600" b="1" i="0" u="none" strike="noStrike" kern="1200" baseline="0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 de </a:t>
                </a:r>
                <a:r>
                  <a:rPr lang="en-US" sz="1600" b="1" i="0" u="none" strike="noStrike" kern="1200" baseline="0" dirty="0" err="1">
                    <a:solidFill>
                      <a:schemeClr val="tx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proficiência</a:t>
                </a:r>
                <a:r>
                  <a:rPr lang="en-US" sz="1600" b="1" i="0" u="none" strike="noStrike" kern="1200" baseline="0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 da </a:t>
                </a:r>
                <a:r>
                  <a:rPr lang="en-US" sz="1600" b="1" i="0" u="none" strike="noStrike" kern="1200" baseline="0" dirty="0" err="1">
                    <a:solidFill>
                      <a:schemeClr val="tx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escala</a:t>
                </a:r>
                <a:r>
                  <a:rPr lang="en-US" sz="1600" b="1" i="0" u="none" strike="noStrike" kern="1200" baseline="0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 de </a:t>
                </a:r>
                <a:r>
                  <a:rPr lang="en-US" sz="1600" b="1" i="0" u="none" strike="noStrike" kern="1200" baseline="0" dirty="0" err="1">
                    <a:solidFill>
                      <a:schemeClr val="tx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Matemática</a:t>
                </a:r>
                <a:r>
                  <a:rPr lang="en-US" sz="1600" b="1" i="0" u="none" strike="noStrike" kern="1200" baseline="0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</a:p>
            </c:rich>
          </c:tx>
          <c:layout>
            <c:manualLayout>
              <c:xMode val="edge"/>
              <c:yMode val="edge"/>
              <c:x val="0.16433041533357032"/>
              <c:y val="0.84382555596374176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200" b="1"/>
            </a:pPr>
            <a:endParaRPr lang="pt-BR"/>
          </a:p>
        </c:txPr>
        <c:crossAx val="542296064"/>
        <c:crosses val="autoZero"/>
        <c:auto val="0"/>
        <c:lblAlgn val="ctr"/>
        <c:lblOffset val="100"/>
        <c:noMultiLvlLbl val="0"/>
      </c:catAx>
      <c:valAx>
        <c:axId val="542296064"/>
        <c:scaling>
          <c:orientation val="minMax"/>
          <c:max val="3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542295280"/>
        <c:crosses val="autoZero"/>
        <c:crossBetween val="between"/>
        <c:majorUnit val="5"/>
        <c:minorUnit val="0.4"/>
        <c:dispUnits>
          <c:builtInUnit val="hundreds"/>
        </c:dispUnits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39472659647611E-2"/>
          <c:y val="3.7345216173143896E-2"/>
          <c:w val="0.89381613907469271"/>
          <c:h val="0.70682920657741433"/>
        </c:manualLayout>
      </c:layout>
      <c:lineChart>
        <c:grouping val="standard"/>
        <c:varyColors val="0"/>
        <c:ser>
          <c:idx val="0"/>
          <c:order val="0"/>
          <c:tx>
            <c:strRef>
              <c:f>M7A_Grafico_2!$B$25</c:f>
              <c:strCache>
                <c:ptCount val="1"/>
                <c:pt idx="0">
                  <c:v>Norte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1746789933385613E-2"/>
                  <c:y val="2.800447961419970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6">
                          <a:lumMod val="75000"/>
                        </a:schemeClr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71E-4291-A2ED-5D7CFB2FB2E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71E-4291-A2ED-5D7CFB2FB2E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71E-4291-A2ED-5D7CFB2FB2E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71E-4291-A2ED-5D7CFB2FB2E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8542013239865961E-3"/>
                  <c:y val="1.2780383500061943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6">
                          <a:lumMod val="75000"/>
                        </a:schemeClr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71E-4291-A2ED-5D7CFB2FB2E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M7A_Grafico_2!$A$26:$A$33</c:f>
              <c:numCache>
                <c:formatCode>General</c:formatCode>
                <c:ptCount val="8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</c:numCache>
            </c:numRef>
          </c:cat>
          <c:val>
            <c:numRef>
              <c:f>M7A_Grafico_2!$B$26:$B$33</c:f>
              <c:numCache>
                <c:formatCode>0.0</c:formatCode>
                <c:ptCount val="8"/>
                <c:pt idx="0">
                  <c:v>3.4</c:v>
                </c:pt>
                <c:pt idx="1">
                  <c:v>3.8</c:v>
                </c:pt>
                <c:pt idx="2">
                  <c:v>4.2</c:v>
                </c:pt>
                <c:pt idx="3">
                  <c:v>4.3</c:v>
                </c:pt>
                <c:pt idx="4">
                  <c:v>4.7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B71E-4291-A2ED-5D7CFB2FB2E0}"/>
            </c:ext>
          </c:extLst>
        </c:ser>
        <c:ser>
          <c:idx val="1"/>
          <c:order val="1"/>
          <c:tx>
            <c:strRef>
              <c:f>M7A_Grafico_2!$C$25</c:f>
              <c:strCache>
                <c:ptCount val="1"/>
                <c:pt idx="0">
                  <c:v>Nordeste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9830242158075029E-2"/>
                  <c:y val="-7.0011199035499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71E-4291-A2ED-5D7CFB2FB2E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71E-4291-A2ED-5D7CFB2FB2E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71E-4291-A2ED-5D7CFB2FB2E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71E-4291-A2ED-5D7CFB2FB2E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6450321326468479E-3"/>
                  <c:y val="-1.6835689754278557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B71E-4291-A2ED-5D7CFB2FB2E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4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M7A_Grafico_2!$A$26:$A$33</c:f>
              <c:numCache>
                <c:formatCode>General</c:formatCode>
                <c:ptCount val="8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</c:numCache>
            </c:numRef>
          </c:cat>
          <c:val>
            <c:numRef>
              <c:f>M7A_Grafico_2!$C$26:$C$33</c:f>
              <c:numCache>
                <c:formatCode>0.0</c:formatCode>
                <c:ptCount val="8"/>
                <c:pt idx="0">
                  <c:v>3.5</c:v>
                </c:pt>
                <c:pt idx="1">
                  <c:v>3.8</c:v>
                </c:pt>
                <c:pt idx="2">
                  <c:v>4.2</c:v>
                </c:pt>
                <c:pt idx="3">
                  <c:v>4.3</c:v>
                </c:pt>
                <c:pt idx="4">
                  <c:v>4.8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B71E-4291-A2ED-5D7CFB2FB2E0}"/>
            </c:ext>
          </c:extLst>
        </c:ser>
        <c:ser>
          <c:idx val="2"/>
          <c:order val="2"/>
          <c:tx>
            <c:strRef>
              <c:f>M7A_Grafico_2!$D$25</c:f>
              <c:strCache>
                <c:ptCount val="1"/>
                <c:pt idx="0">
                  <c:v>Sudeste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B71E-4291-A2ED-5D7CFB2FB2E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B71E-4291-A2ED-5D7CFB2FB2E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B71E-4291-A2ED-5D7CFB2FB2E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B71E-4291-A2ED-5D7CFB2FB2E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5393954111363193E-3"/>
                  <c:y val="-3.3615628859273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B71E-4291-A2ED-5D7CFB2FB2E0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M7A_Grafico_2!$A$26:$A$33</c:f>
              <c:numCache>
                <c:formatCode>General</c:formatCode>
                <c:ptCount val="8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</c:numCache>
            </c:numRef>
          </c:cat>
          <c:val>
            <c:numRef>
              <c:f>M7A_Grafico_2!$D$26:$D$33</c:f>
              <c:numCache>
                <c:formatCode>0.0</c:formatCode>
                <c:ptCount val="8"/>
                <c:pt idx="0">
                  <c:v>4.8</c:v>
                </c:pt>
                <c:pt idx="1">
                  <c:v>5.3</c:v>
                </c:pt>
                <c:pt idx="2">
                  <c:v>5.6</c:v>
                </c:pt>
                <c:pt idx="3">
                  <c:v>5.9</c:v>
                </c:pt>
                <c:pt idx="4" formatCode="General">
                  <c:v>6.1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1-B71E-4291-A2ED-5D7CFB2FB2E0}"/>
            </c:ext>
          </c:extLst>
        </c:ser>
        <c:ser>
          <c:idx val="3"/>
          <c:order val="3"/>
          <c:tx>
            <c:strRef>
              <c:f>M7A_Grafico_2!$E$25</c:f>
              <c:strCache>
                <c:ptCount val="1"/>
                <c:pt idx="0">
                  <c:v>Sul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7913694382764452E-2"/>
                  <c:y val="1.4002239807099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B71E-4291-A2ED-5D7CFB2FB2E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B71E-4291-A2ED-5D7CFB2FB2E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B71E-4291-A2ED-5D7CFB2FB2E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B71E-4291-A2ED-5D7CFB2FB2E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8542013239865961E-3"/>
                  <c:y val="-2.5560767000123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A-B71E-4291-A2ED-5D7CFB2FB2E0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M7A_Grafico_2!$A$26:$A$33</c:f>
              <c:numCache>
                <c:formatCode>General</c:formatCode>
                <c:ptCount val="8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</c:numCache>
            </c:numRef>
          </c:cat>
          <c:val>
            <c:numRef>
              <c:f>M7A_Grafico_2!$E$26:$E$33</c:f>
              <c:numCache>
                <c:formatCode>0.0</c:formatCode>
                <c:ptCount val="8"/>
                <c:pt idx="0">
                  <c:v>4.8</c:v>
                </c:pt>
                <c:pt idx="1">
                  <c:v>5.0999999999999996</c:v>
                </c:pt>
                <c:pt idx="2">
                  <c:v>5.5</c:v>
                </c:pt>
                <c:pt idx="3">
                  <c:v>5.8</c:v>
                </c:pt>
                <c:pt idx="4">
                  <c:v>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6-B71E-4291-A2ED-5D7CFB2FB2E0}"/>
            </c:ext>
          </c:extLst>
        </c:ser>
        <c:ser>
          <c:idx val="4"/>
          <c:order val="4"/>
          <c:tx>
            <c:strRef>
              <c:f>M7A_Grafico_2!$F$25</c:f>
              <c:strCache>
                <c:ptCount val="1"/>
                <c:pt idx="0">
                  <c:v>Centro-Oeste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5997146607453875E-2"/>
                  <c:y val="1.0501679855324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B71E-4291-A2ED-5D7CFB2FB2E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B71E-4291-A2ED-5D7CFB2FB2E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B71E-4291-A2ED-5D7CFB2FB2E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B71E-4291-A2ED-5D7CFB2FB2E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8542013239865961E-3"/>
                  <c:y val="-2.55607670001242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B-B71E-4291-A2ED-5D7CFB2FB2E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M7A_Grafico_2!$A$26:$A$33</c:f>
              <c:numCache>
                <c:formatCode>General</c:formatCode>
                <c:ptCount val="8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</c:numCache>
            </c:numRef>
          </c:cat>
          <c:val>
            <c:numRef>
              <c:f>M7A_Grafico_2!$F$26:$F$33</c:f>
              <c:numCache>
                <c:formatCode>0.0</c:formatCode>
                <c:ptCount val="8"/>
                <c:pt idx="0">
                  <c:v>4.4000000000000004</c:v>
                </c:pt>
                <c:pt idx="1">
                  <c:v>4.9000000000000004</c:v>
                </c:pt>
                <c:pt idx="2">
                  <c:v>5.3</c:v>
                </c:pt>
                <c:pt idx="3">
                  <c:v>5.5</c:v>
                </c:pt>
                <c:pt idx="4" formatCode="General">
                  <c:v>5.7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B-B71E-4291-A2ED-5D7CFB2FB2E0}"/>
            </c:ext>
          </c:extLst>
        </c:ser>
        <c:ser>
          <c:idx val="5"/>
          <c:order val="5"/>
          <c:tx>
            <c:strRef>
              <c:f>M7A_Grafico_2!$G$25</c:f>
              <c:strCache>
                <c:ptCount val="1"/>
                <c:pt idx="0">
                  <c:v>Projeção Norte</c:v>
                </c:pt>
              </c:strCache>
            </c:strRef>
          </c:tx>
          <c:spPr>
            <a:ln w="22225">
              <a:solidFill>
                <a:schemeClr val="accent6"/>
              </a:solidFill>
              <a:prstDash val="sysDot"/>
            </a:ln>
          </c:spPr>
          <c:marker>
            <c:symbol val="none"/>
          </c:marker>
          <c:dLbls>
            <c:dLbl>
              <c:idx val="7"/>
              <c:layout>
                <c:manualLayout>
                  <c:x val="-9.0107226886515356E-3"/>
                  <c:y val="-3.2136123361494458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accent6">
                          <a:lumMod val="75000"/>
                        </a:schemeClr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B71E-4291-A2ED-5D7CFB2FB2E0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875464512760665E-3"/>
                  <c:y val="-8.41391980341903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B71E-4291-A2ED-5D7CFB2FB2E0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M7A_Grafico_2!$A$26:$A$33</c:f>
              <c:numCache>
                <c:formatCode>General</c:formatCode>
                <c:ptCount val="8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</c:numCache>
            </c:numRef>
          </c:cat>
          <c:val>
            <c:numRef>
              <c:f>M7A_Grafico_2!$G$26:$G$33</c:f>
              <c:numCache>
                <c:formatCode>0.0</c:formatCode>
                <c:ptCount val="8"/>
                <c:pt idx="0">
                  <c:v>3.1</c:v>
                </c:pt>
                <c:pt idx="1">
                  <c:v>3.4</c:v>
                </c:pt>
                <c:pt idx="2">
                  <c:v>3.8</c:v>
                </c:pt>
                <c:pt idx="3">
                  <c:v>4.0999999999999996</c:v>
                </c:pt>
                <c:pt idx="4">
                  <c:v>4.4000000000000004</c:v>
                </c:pt>
                <c:pt idx="5">
                  <c:v>4.7</c:v>
                </c:pt>
                <c:pt idx="6">
                  <c:v>5</c:v>
                </c:pt>
                <c:pt idx="7">
                  <c:v>5.3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E-B71E-4291-A2ED-5D7CFB2FB2E0}"/>
            </c:ext>
          </c:extLst>
        </c:ser>
        <c:ser>
          <c:idx val="6"/>
          <c:order val="6"/>
          <c:tx>
            <c:strRef>
              <c:f>M7A_Grafico_2!$H$25</c:f>
              <c:strCache>
                <c:ptCount val="1"/>
                <c:pt idx="0">
                  <c:v>Projeção Nordeste</c:v>
                </c:pt>
              </c:strCache>
            </c:strRef>
          </c:tx>
          <c:spPr>
            <a:ln w="19050">
              <a:solidFill>
                <a:schemeClr val="bg2">
                  <a:lumMod val="25000"/>
                </a:schemeClr>
              </a:solidFill>
              <a:prstDash val="sysDot"/>
            </a:ln>
          </c:spPr>
          <c:marker>
            <c:symbol val="none"/>
          </c:marker>
          <c:dLbls>
            <c:dLbl>
              <c:idx val="7"/>
              <c:layout>
                <c:manualLayout>
                  <c:x val="-8.3971312562023254E-3"/>
                  <c:y val="1.3558678665333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B71E-4291-A2ED-5D7CFB2FB2E0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875464512760665E-3"/>
                  <c:y val="2.5241759410257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B71E-4291-A2ED-5D7CFB2FB2E0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4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M7A_Grafico_2!$A$26:$A$33</c:f>
              <c:numCache>
                <c:formatCode>General</c:formatCode>
                <c:ptCount val="8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</c:numCache>
            </c:numRef>
          </c:cat>
          <c:val>
            <c:numRef>
              <c:f>M7A_Grafico_2!$H$26:$H$33</c:f>
              <c:numCache>
                <c:formatCode>0.0</c:formatCode>
                <c:ptCount val="8"/>
                <c:pt idx="0">
                  <c:v>3</c:v>
                </c:pt>
                <c:pt idx="1">
                  <c:v>3.3</c:v>
                </c:pt>
                <c:pt idx="2">
                  <c:v>3.7</c:v>
                </c:pt>
                <c:pt idx="3">
                  <c:v>4</c:v>
                </c:pt>
                <c:pt idx="4">
                  <c:v>4.3</c:v>
                </c:pt>
                <c:pt idx="5">
                  <c:v>4.5999999999999996</c:v>
                </c:pt>
                <c:pt idx="6">
                  <c:v>4.9000000000000004</c:v>
                </c:pt>
                <c:pt idx="7">
                  <c:v>5.2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1-B71E-4291-A2ED-5D7CFB2FB2E0}"/>
            </c:ext>
          </c:extLst>
        </c:ser>
        <c:ser>
          <c:idx val="8"/>
          <c:order val="7"/>
          <c:tx>
            <c:strRef>
              <c:f>M7A_Grafico_2!$J$25</c:f>
              <c:strCache>
                <c:ptCount val="1"/>
                <c:pt idx="0">
                  <c:v>Projeção Sul</c:v>
                </c:pt>
              </c:strCache>
            </c:strRef>
          </c:tx>
          <c:spPr>
            <a:ln w="19050">
              <a:solidFill>
                <a:schemeClr val="accent1"/>
              </a:solidFill>
              <a:prstDash val="sysDot"/>
            </a:ln>
          </c:spPr>
          <c:marker>
            <c:symbol val="none"/>
          </c:marker>
          <c:dLbls>
            <c:dLbl>
              <c:idx val="7"/>
              <c:layout>
                <c:manualLayout>
                  <c:x val="-1.6180671079955322E-3"/>
                  <c:y val="7.6682301000371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B71E-4291-A2ED-5D7CFB2FB2E0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M7A_Grafico_2!$A$26:$A$33</c:f>
              <c:numCache>
                <c:formatCode>General</c:formatCode>
                <c:ptCount val="8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</c:numCache>
            </c:numRef>
          </c:cat>
          <c:val>
            <c:numRef>
              <c:f>M7A_Grafico_2!$J$26:$J$33</c:f>
              <c:numCache>
                <c:formatCode>0.0</c:formatCode>
                <c:ptCount val="8"/>
                <c:pt idx="0">
                  <c:v>4.5</c:v>
                </c:pt>
                <c:pt idx="1">
                  <c:v>4.8</c:v>
                </c:pt>
                <c:pt idx="2">
                  <c:v>5.2</c:v>
                </c:pt>
                <c:pt idx="3">
                  <c:v>5.5</c:v>
                </c:pt>
                <c:pt idx="4">
                  <c:v>5.8</c:v>
                </c:pt>
                <c:pt idx="5">
                  <c:v>6</c:v>
                </c:pt>
                <c:pt idx="6">
                  <c:v>6.3</c:v>
                </c:pt>
                <c:pt idx="7">
                  <c:v>6.5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3-B71E-4291-A2ED-5D7CFB2FB2E0}"/>
            </c:ext>
          </c:extLst>
        </c:ser>
        <c:ser>
          <c:idx val="7"/>
          <c:order val="8"/>
          <c:tx>
            <c:strRef>
              <c:f>M7A_Grafico_2!$I$25</c:f>
              <c:strCache>
                <c:ptCount val="1"/>
                <c:pt idx="0">
                  <c:v>Projeção Sudeste</c:v>
                </c:pt>
              </c:strCache>
            </c:strRef>
          </c:tx>
          <c:spPr>
            <a:ln w="19050">
              <a:solidFill>
                <a:srgbClr val="C00000"/>
              </a:solidFill>
              <a:prstDash val="sysDot"/>
            </a:ln>
          </c:spPr>
          <c:marker>
            <c:symbol val="none"/>
          </c:marker>
          <c:dLbls>
            <c:dLbl>
              <c:idx val="7"/>
              <c:layout>
                <c:manualLayout>
                  <c:x val="-7.1723722480021837E-3"/>
                  <c:y val="-2.5282958862684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B71E-4291-A2ED-5D7CFB2FB2E0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4377322563803325E-3"/>
                  <c:y val="-2.9448719311966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B71E-4291-A2ED-5D7CFB2FB2E0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M7A_Grafico_2!$A$26:$A$33</c:f>
              <c:numCache>
                <c:formatCode>General</c:formatCode>
                <c:ptCount val="8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</c:numCache>
            </c:numRef>
          </c:cat>
          <c:val>
            <c:numRef>
              <c:f>M7A_Grafico_2!$I$26:$I$33</c:f>
              <c:numCache>
                <c:formatCode>0.0</c:formatCode>
                <c:ptCount val="8"/>
                <c:pt idx="0">
                  <c:v>4.5999999999999996</c:v>
                </c:pt>
                <c:pt idx="1">
                  <c:v>5</c:v>
                </c:pt>
                <c:pt idx="2">
                  <c:v>5.4</c:v>
                </c:pt>
                <c:pt idx="3">
                  <c:v>5.6</c:v>
                </c:pt>
                <c:pt idx="4">
                  <c:v>5.9</c:v>
                </c:pt>
                <c:pt idx="5">
                  <c:v>6.1</c:v>
                </c:pt>
                <c:pt idx="6">
                  <c:v>6.4</c:v>
                </c:pt>
                <c:pt idx="7">
                  <c:v>6.6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6-B71E-4291-A2ED-5D7CFB2FB2E0}"/>
            </c:ext>
          </c:extLst>
        </c:ser>
        <c:ser>
          <c:idx val="9"/>
          <c:order val="9"/>
          <c:tx>
            <c:strRef>
              <c:f>M7A_Grafico_2!$K$25</c:f>
              <c:strCache>
                <c:ptCount val="1"/>
                <c:pt idx="0">
                  <c:v>Projeção Centro-Oeste</c:v>
                </c:pt>
              </c:strCache>
            </c:strRef>
          </c:tx>
          <c:spPr>
            <a:ln w="22225">
              <a:solidFill>
                <a:schemeClr val="accent3">
                  <a:lumMod val="75000"/>
                </a:schemeClr>
              </a:solidFill>
              <a:prstDash val="sysDot"/>
            </a:ln>
          </c:spPr>
          <c:marker>
            <c:symbol val="none"/>
          </c:marker>
          <c:dLbls>
            <c:dLbl>
              <c:idx val="7"/>
              <c:layout>
                <c:manualLayout>
                  <c:x val="0"/>
                  <c:y val="7.6682301000371702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B71E-4291-A2ED-5D7CFB2FB2E0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B71E-4291-A2ED-5D7CFB2FB2E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M7A_Grafico_2!$A$26:$A$33</c:f>
              <c:numCache>
                <c:formatCode>General</c:formatCode>
                <c:ptCount val="8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</c:numCache>
            </c:numRef>
          </c:cat>
          <c:val>
            <c:numRef>
              <c:f>M7A_Grafico_2!$K$26:$K$33</c:f>
              <c:numCache>
                <c:formatCode>0.0</c:formatCode>
                <c:ptCount val="8"/>
                <c:pt idx="0">
                  <c:v>4.0999999999999996</c:v>
                </c:pt>
                <c:pt idx="1">
                  <c:v>4.4000000000000004</c:v>
                </c:pt>
                <c:pt idx="2">
                  <c:v>4.8</c:v>
                </c:pt>
                <c:pt idx="3">
                  <c:v>5.0999999999999996</c:v>
                </c:pt>
                <c:pt idx="4">
                  <c:v>5.4</c:v>
                </c:pt>
                <c:pt idx="5">
                  <c:v>5.6</c:v>
                </c:pt>
                <c:pt idx="6">
                  <c:v>5.9</c:v>
                </c:pt>
                <c:pt idx="7">
                  <c:v>6.2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9-B71E-4291-A2ED-5D7CFB2FB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3622680"/>
        <c:axId val="143625424"/>
      </c:lineChart>
      <c:catAx>
        <c:axId val="143622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3625424"/>
        <c:crosses val="autoZero"/>
        <c:auto val="1"/>
        <c:lblAlgn val="ctr"/>
        <c:lblOffset val="100"/>
        <c:noMultiLvlLbl val="0"/>
      </c:catAx>
      <c:valAx>
        <c:axId val="143625424"/>
        <c:scaling>
          <c:orientation val="minMax"/>
          <c:max val="7"/>
          <c:min val="2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numFmt formatCode="#,##0.0" sourceLinked="0"/>
        <c:majorTickMark val="out"/>
        <c:minorTickMark val="none"/>
        <c:tickLblPos val="nextTo"/>
        <c:crossAx val="143622680"/>
        <c:crosses val="autoZero"/>
        <c:crossBetween val="between"/>
        <c:majorUnit val="0.5"/>
      </c:valAx>
    </c:plotArea>
    <c:legend>
      <c:legendPos val="b"/>
      <c:layout>
        <c:manualLayout>
          <c:xMode val="edge"/>
          <c:yMode val="edge"/>
          <c:x val="6.8995719911180836E-2"/>
          <c:y val="0.82843149280138784"/>
          <c:w val="0.90417261123447101"/>
          <c:h val="0.14632671359989591"/>
        </c:manualLayout>
      </c:layout>
      <c:overlay val="0"/>
      <c:txPr>
        <a:bodyPr/>
        <a:lstStyle/>
        <a:p>
          <a:pPr>
            <a:defRPr b="1"/>
          </a:pPr>
          <a:endParaRPr lang="pt-BR"/>
        </a:p>
      </c:txPr>
    </c:legend>
    <c:plotVisOnly val="0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M7A_Graficos_3!$A$25</c:f>
              <c:strCache>
                <c:ptCount val="1"/>
                <c:pt idx="0">
                  <c:v>Anos Iniciais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circle"/>
            <c:size val="7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tx2"/>
                </a:solidFill>
              </a:ln>
            </c:spPr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M7A_Graficos_3!$B$24:$F$24</c:f>
              <c:numCache>
                <c:formatCode>General</c:formatCode>
                <c:ptCount val="5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cat>
          <c:val>
            <c:numRef>
              <c:f>M7A_Graficos_3!$B$25:$F$25</c:f>
              <c:numCache>
                <c:formatCode>0.00</c:formatCode>
                <c:ptCount val="5"/>
                <c:pt idx="0">
                  <c:v>0.86409566256773007</c:v>
                </c:pt>
                <c:pt idx="1">
                  <c:v>0.888155153105882</c:v>
                </c:pt>
                <c:pt idx="2">
                  <c:v>0.91280907516039556</c:v>
                </c:pt>
                <c:pt idx="3">
                  <c:v>0.92787219473724136</c:v>
                </c:pt>
                <c:pt idx="4">
                  <c:v>0.93234326560710501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56F-48DE-A77F-5226797674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623856"/>
        <c:axId val="143625032"/>
      </c:lineChart>
      <c:catAx>
        <c:axId val="14362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3625032"/>
        <c:crosses val="autoZero"/>
        <c:auto val="1"/>
        <c:lblAlgn val="ctr"/>
        <c:lblOffset val="100"/>
        <c:noMultiLvlLbl val="0"/>
      </c:catAx>
      <c:valAx>
        <c:axId val="143625032"/>
        <c:scaling>
          <c:orientation val="minMax"/>
          <c:max val="1"/>
          <c:min val="0.5"/>
        </c:scaling>
        <c:delete val="0"/>
        <c:axPos val="l"/>
        <c:majorGridlines>
          <c:spPr>
            <a:ln>
              <a:solidFill>
                <a:schemeClr val="bg2">
                  <a:lumMod val="90000"/>
                </a:schemeClr>
              </a:solidFill>
              <a:prstDash val="sysDot"/>
            </a:ln>
          </c:spPr>
        </c:majorGridlines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43623856"/>
        <c:crosses val="autoZero"/>
        <c:crossBetween val="between"/>
        <c:majorUnit val="0.1"/>
      </c:valAx>
      <c:spPr>
        <a:solidFill>
          <a:schemeClr val="bg1"/>
        </a:solidFill>
        <a:ln>
          <a:noFill/>
        </a:ln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600" b="1">
          <a:solidFill>
            <a:schemeClr val="tx2">
              <a:lumMod val="75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'M7A_Graficos 4'!$A$24</c:f>
              <c:strCache>
                <c:ptCount val="1"/>
                <c:pt idx="0">
                  <c:v>Língua Portuguesa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7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'M7A_Graficos 4'!$B$23:$F$23</c:f>
              <c:numCache>
                <c:formatCode>General</c:formatCode>
                <c:ptCount val="5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cat>
          <c:val>
            <c:numRef>
              <c:f>'M7A_Graficos 4'!$B$24:$F$24</c:f>
              <c:numCache>
                <c:formatCode>0.0</c:formatCode>
                <c:ptCount val="5"/>
                <c:pt idx="0">
                  <c:v>175.8</c:v>
                </c:pt>
                <c:pt idx="1">
                  <c:v>184.3</c:v>
                </c:pt>
                <c:pt idx="2">
                  <c:v>190.6</c:v>
                </c:pt>
                <c:pt idx="3">
                  <c:v>195.92</c:v>
                </c:pt>
                <c:pt idx="4">
                  <c:v>207.57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C38-4387-B4C3-720DA34E98EB}"/>
            </c:ext>
          </c:extLst>
        </c:ser>
        <c:ser>
          <c:idx val="1"/>
          <c:order val="1"/>
          <c:tx>
            <c:strRef>
              <c:f>'M7A_Graficos 4'!$A$25</c:f>
              <c:strCache>
                <c:ptCount val="1"/>
                <c:pt idx="0">
                  <c:v>Matemática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'M7A_Graficos 4'!$B$23:$F$23</c:f>
              <c:numCache>
                <c:formatCode>General</c:formatCode>
                <c:ptCount val="5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cat>
          <c:val>
            <c:numRef>
              <c:f>'M7A_Graficos 4'!$B$25:$F$25</c:f>
              <c:numCache>
                <c:formatCode>0.0</c:formatCode>
                <c:ptCount val="5"/>
                <c:pt idx="0">
                  <c:v>193.5</c:v>
                </c:pt>
                <c:pt idx="1">
                  <c:v>204.3</c:v>
                </c:pt>
                <c:pt idx="2">
                  <c:v>209.6</c:v>
                </c:pt>
                <c:pt idx="3">
                  <c:v>211.22</c:v>
                </c:pt>
                <c:pt idx="4">
                  <c:v>219.3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C38-4387-B4C3-720DA34E98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624248"/>
        <c:axId val="143625816"/>
      </c:lineChart>
      <c:catAx>
        <c:axId val="143624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3625816"/>
        <c:crosses val="autoZero"/>
        <c:auto val="1"/>
        <c:lblAlgn val="ctr"/>
        <c:lblOffset val="100"/>
        <c:noMultiLvlLbl val="0"/>
      </c:catAx>
      <c:valAx>
        <c:axId val="143625816"/>
        <c:scaling>
          <c:orientation val="minMax"/>
          <c:max val="300"/>
          <c:min val="125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43624248"/>
        <c:crosses val="autoZero"/>
        <c:crossBetween val="between"/>
        <c:majorUnit val="25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 b="1">
          <a:solidFill>
            <a:schemeClr val="tx2">
              <a:lumMod val="75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621504"/>
        <c:axId val="143627776"/>
      </c:barChart>
      <c:catAx>
        <c:axId val="143621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Níveis de proficiência da escala de Matemática</a:t>
                </a:r>
              </a:p>
            </c:rich>
          </c:tx>
          <c:layout>
            <c:manualLayout>
              <c:xMode val="edge"/>
              <c:yMode val="edge"/>
              <c:x val="0.25954075238101298"/>
              <c:y val="0.9364318386230045"/>
            </c:manualLayout>
          </c:layout>
          <c:overlay val="0"/>
        </c:title>
        <c:majorTickMark val="out"/>
        <c:minorTickMark val="none"/>
        <c:tickLblPos val="nextTo"/>
        <c:txPr>
          <a:bodyPr rot="1500000"/>
          <a:lstStyle/>
          <a:p>
            <a:pPr>
              <a:defRPr b="1"/>
            </a:pPr>
            <a:endParaRPr lang="pt-BR"/>
          </a:p>
        </c:txPr>
        <c:crossAx val="143627776"/>
        <c:crosses val="autoZero"/>
        <c:auto val="1"/>
        <c:lblAlgn val="ctr"/>
        <c:lblOffset val="100"/>
        <c:noMultiLvlLbl val="0"/>
      </c:catAx>
      <c:valAx>
        <c:axId val="143627776"/>
        <c:scaling>
          <c:orientation val="minMax"/>
          <c:max val="3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Percentual de alunos  </a:t>
                </a:r>
              </a:p>
            </c:rich>
          </c:tx>
          <c:layout>
            <c:manualLayout>
              <c:xMode val="edge"/>
              <c:yMode val="edge"/>
              <c:x val="6.7724339168926135E-3"/>
              <c:y val="0.2254706365936887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143621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M7A_Graficos_5_6!$B$22:$B$32</c:f>
              <c:strCache>
                <c:ptCount val="11"/>
                <c:pt idx="0">
                  <c:v>&lt;125</c:v>
                </c:pt>
                <c:pt idx="1">
                  <c:v>125&gt;150</c:v>
                </c:pt>
                <c:pt idx="2">
                  <c:v>≥150 &lt;175</c:v>
                </c:pt>
                <c:pt idx="3">
                  <c:v>≥175 &lt;200</c:v>
                </c:pt>
                <c:pt idx="4">
                  <c:v>≥200 &lt;225</c:v>
                </c:pt>
                <c:pt idx="5">
                  <c:v>≥225 &lt;250</c:v>
                </c:pt>
                <c:pt idx="6">
                  <c:v>≥250 &lt;275</c:v>
                </c:pt>
                <c:pt idx="7">
                  <c:v>≥275 &lt;300</c:v>
                </c:pt>
                <c:pt idx="8">
                  <c:v>≥300 &lt;325</c:v>
                </c:pt>
                <c:pt idx="9">
                  <c:v>≥325 &lt;350</c:v>
                </c:pt>
                <c:pt idx="10">
                  <c:v>≥350</c:v>
                </c:pt>
              </c:strCache>
            </c:strRef>
          </c:cat>
          <c:val>
            <c:numRef>
              <c:f>M7A_Graficos_5_6!$C$22:$C$32</c:f>
              <c:numCache>
                <c:formatCode>0.0</c:formatCode>
                <c:ptCount val="11"/>
                <c:pt idx="0">
                  <c:v>0.23</c:v>
                </c:pt>
                <c:pt idx="1">
                  <c:v>5.43</c:v>
                </c:pt>
                <c:pt idx="2">
                  <c:v>13.120000000000001</c:v>
                </c:pt>
                <c:pt idx="3">
                  <c:v>18.93</c:v>
                </c:pt>
                <c:pt idx="4">
                  <c:v>19.350000000000001</c:v>
                </c:pt>
                <c:pt idx="5">
                  <c:v>16.59</c:v>
                </c:pt>
                <c:pt idx="6">
                  <c:v>13</c:v>
                </c:pt>
                <c:pt idx="7">
                  <c:v>8.06</c:v>
                </c:pt>
                <c:pt idx="8">
                  <c:v>3.68</c:v>
                </c:pt>
                <c:pt idx="9">
                  <c:v>1.18</c:v>
                </c:pt>
                <c:pt idx="10">
                  <c:v>0.43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5F-4FF0-9929-EDEF56C231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621112"/>
        <c:axId val="190491368"/>
      </c:barChart>
      <c:catAx>
        <c:axId val="143621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err="1"/>
                  <a:t>Níveis</a:t>
                </a:r>
                <a:r>
                  <a:rPr lang="en-US" sz="1400" dirty="0"/>
                  <a:t> de </a:t>
                </a:r>
                <a:r>
                  <a:rPr lang="en-US" sz="1400" dirty="0" err="1"/>
                  <a:t>proficiência</a:t>
                </a:r>
                <a:r>
                  <a:rPr lang="en-US" sz="1400" dirty="0"/>
                  <a:t> da </a:t>
                </a:r>
                <a:r>
                  <a:rPr lang="en-US" sz="1400" dirty="0" err="1"/>
                  <a:t>escala</a:t>
                </a:r>
                <a:r>
                  <a:rPr lang="en-US" sz="1400" dirty="0"/>
                  <a:t> de </a:t>
                </a:r>
                <a:r>
                  <a:rPr lang="en-US" sz="1400" dirty="0" err="1">
                    <a:solidFill>
                      <a:schemeClr val="accent6">
                        <a:lumMod val="75000"/>
                      </a:schemeClr>
                    </a:solidFill>
                  </a:rPr>
                  <a:t>Matemática</a:t>
                </a:r>
                <a:r>
                  <a:rPr lang="en-US" sz="1400" dirty="0"/>
                  <a:t> - 5º </a:t>
                </a:r>
                <a:r>
                  <a:rPr lang="en-US" sz="1400" dirty="0" err="1"/>
                  <a:t>ano</a:t>
                </a:r>
                <a:r>
                  <a:rPr lang="en-US" sz="1400" dirty="0"/>
                  <a:t> EF</a:t>
                </a:r>
              </a:p>
              <a:p>
                <a:pPr>
                  <a:defRPr sz="1400"/>
                </a:pPr>
                <a:endParaRPr lang="en-US" sz="1400" dirty="0"/>
              </a:p>
            </c:rich>
          </c:tx>
          <c:layout>
            <c:manualLayout>
              <c:xMode val="edge"/>
              <c:yMode val="edge"/>
              <c:x val="0.14170925452727473"/>
              <c:y val="0.83143485030472886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b="1"/>
            </a:pPr>
            <a:endParaRPr lang="pt-BR"/>
          </a:p>
        </c:txPr>
        <c:crossAx val="190491368"/>
        <c:crosses val="autoZero"/>
        <c:auto val="1"/>
        <c:lblAlgn val="ctr"/>
        <c:lblOffset val="100"/>
        <c:noMultiLvlLbl val="0"/>
      </c:catAx>
      <c:valAx>
        <c:axId val="190491368"/>
        <c:scaling>
          <c:orientation val="minMax"/>
          <c:max val="30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143621112"/>
        <c:crosses val="autoZero"/>
        <c:crossBetween val="between"/>
        <c:dispUnits>
          <c:builtInUnit val="hundreds"/>
        </c:dispUnits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M7A_Graficos_5_6!$B$5:$B$14</c:f>
              <c:strCache>
                <c:ptCount val="10"/>
                <c:pt idx="0">
                  <c:v>&lt;125</c:v>
                </c:pt>
                <c:pt idx="1">
                  <c:v>≥125 &lt;150</c:v>
                </c:pt>
                <c:pt idx="2">
                  <c:v>≥150 &lt;175</c:v>
                </c:pt>
                <c:pt idx="3">
                  <c:v>≥175 &lt;200</c:v>
                </c:pt>
                <c:pt idx="4">
                  <c:v>≥200 &lt;225</c:v>
                </c:pt>
                <c:pt idx="5">
                  <c:v>≥225 &lt;250</c:v>
                </c:pt>
                <c:pt idx="6">
                  <c:v>≥250 &lt;275</c:v>
                </c:pt>
                <c:pt idx="7">
                  <c:v>≥275 &lt;300</c:v>
                </c:pt>
                <c:pt idx="8">
                  <c:v>≥300 &lt;325</c:v>
                </c:pt>
                <c:pt idx="9">
                  <c:v>≥325</c:v>
                </c:pt>
              </c:strCache>
            </c:strRef>
          </c:cat>
          <c:val>
            <c:numRef>
              <c:f>M7A_Graficos_5_6!$C$5:$C$14</c:f>
              <c:numCache>
                <c:formatCode>0.0</c:formatCode>
                <c:ptCount val="10"/>
                <c:pt idx="0">
                  <c:v>3.41</c:v>
                </c:pt>
                <c:pt idx="1">
                  <c:v>9.49</c:v>
                </c:pt>
                <c:pt idx="2">
                  <c:v>14.75</c:v>
                </c:pt>
                <c:pt idx="3">
                  <c:v>17.650000000000002</c:v>
                </c:pt>
                <c:pt idx="4">
                  <c:v>18.23</c:v>
                </c:pt>
                <c:pt idx="5">
                  <c:v>16.170000000000002</c:v>
                </c:pt>
                <c:pt idx="6">
                  <c:v>11.39</c:v>
                </c:pt>
                <c:pt idx="7">
                  <c:v>5.6000000000000005</c:v>
                </c:pt>
                <c:pt idx="8">
                  <c:v>2.19</c:v>
                </c:pt>
                <c:pt idx="9">
                  <c:v>1.1000000000000001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6E-4441-A8B2-59EA751BF7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489016"/>
        <c:axId val="190489408"/>
      </c:barChart>
      <c:catAx>
        <c:axId val="190489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err="1"/>
                  <a:t>Níveis</a:t>
                </a:r>
                <a:r>
                  <a:rPr lang="en-US" sz="1400" dirty="0"/>
                  <a:t> de </a:t>
                </a:r>
                <a:r>
                  <a:rPr lang="en-US" sz="1400" dirty="0" err="1"/>
                  <a:t>proficiência</a:t>
                </a:r>
                <a:r>
                  <a:rPr lang="en-US" sz="1400" dirty="0"/>
                  <a:t> da </a:t>
                </a:r>
                <a:r>
                  <a:rPr lang="en-US" sz="1400" dirty="0" err="1"/>
                  <a:t>escala</a:t>
                </a:r>
                <a:r>
                  <a:rPr lang="en-US" sz="1400" dirty="0"/>
                  <a:t> de </a:t>
                </a:r>
                <a:r>
                  <a:rPr lang="en-US" sz="1400" dirty="0" err="1">
                    <a:solidFill>
                      <a:schemeClr val="accent6">
                        <a:lumMod val="75000"/>
                      </a:schemeClr>
                    </a:solidFill>
                  </a:rPr>
                  <a:t>Língua</a:t>
                </a:r>
                <a:r>
                  <a:rPr lang="en-US" sz="1400" dirty="0">
                    <a:solidFill>
                      <a:schemeClr val="accent6">
                        <a:lumMod val="75000"/>
                      </a:schemeClr>
                    </a:solidFill>
                  </a:rPr>
                  <a:t> Portuguesa</a:t>
                </a:r>
                <a:r>
                  <a:rPr lang="en-US" sz="1400" dirty="0"/>
                  <a:t>             5º </a:t>
                </a:r>
                <a:r>
                  <a:rPr lang="en-US" sz="1400" dirty="0" err="1"/>
                  <a:t>ano</a:t>
                </a:r>
                <a:r>
                  <a:rPr lang="en-US" sz="1400" dirty="0"/>
                  <a:t> EF              </a:t>
                </a:r>
              </a:p>
            </c:rich>
          </c:tx>
          <c:layout>
            <c:manualLayout>
              <c:xMode val="edge"/>
              <c:yMode val="edge"/>
              <c:x val="0.15627889537063683"/>
              <c:y val="0.9093902268930240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b="1"/>
            </a:pPr>
            <a:endParaRPr lang="pt-BR"/>
          </a:p>
        </c:txPr>
        <c:crossAx val="190489408"/>
        <c:crosses val="autoZero"/>
        <c:auto val="1"/>
        <c:lblAlgn val="ctr"/>
        <c:lblOffset val="100"/>
        <c:noMultiLvlLbl val="0"/>
      </c:catAx>
      <c:valAx>
        <c:axId val="190489408"/>
        <c:scaling>
          <c:orientation val="minMax"/>
          <c:max val="30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190489016"/>
        <c:crosses val="autoZero"/>
        <c:crossBetween val="between"/>
        <c:dispUnits>
          <c:builtInUnit val="hundreds"/>
        </c:dispUnits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913036232933651E-2"/>
          <c:y val="3.064185822631597E-2"/>
          <c:w val="0.8859670148945662"/>
          <c:h val="0.75254979544444778"/>
        </c:manualLayout>
      </c:layout>
      <c:lineChart>
        <c:grouping val="standard"/>
        <c:varyColors val="0"/>
        <c:ser>
          <c:idx val="0"/>
          <c:order val="0"/>
          <c:tx>
            <c:v>Ideb</c:v>
          </c:tx>
          <c:spPr>
            <a:ln w="31750">
              <a:solidFill>
                <a:srgbClr val="1F497D">
                  <a:lumMod val="75000"/>
                </a:srgbClr>
              </a:solidFill>
            </a:ln>
          </c:spPr>
          <c:marker>
            <c:symbol val="circle"/>
            <c:size val="7"/>
            <c:spPr>
              <a:solidFill>
                <a:srgbClr val="1F497D">
                  <a:lumMod val="75000"/>
                </a:srgbClr>
              </a:solidFill>
              <a:ln w="38100">
                <a:solidFill>
                  <a:srgbClr val="1F497D">
                    <a:lumMod val="75000"/>
                  </a:srgbClr>
                </a:solidFill>
              </a:ln>
            </c:spPr>
          </c:marker>
          <c:dLbls>
            <c:dLbl>
              <c:idx val="0"/>
              <c:layout>
                <c:manualLayout>
                  <c:x val="-2.5031169060317358E-2"/>
                  <c:y val="-4.27609807452456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334-4AF6-AE4C-84A5F81E119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3709917171031169E-2"/>
                  <c:y val="-5.13060896123996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334-4AF6-AE4C-84A5F81E119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709917171031169E-2"/>
                  <c:y val="-5.13060896123997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334-4AF6-AE4C-84A5F81E1198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M7A_Grafico_1!$G$7:$G$14</c:f>
              <c:numCache>
                <c:formatCode>General</c:formatCode>
                <c:ptCount val="8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</c:numCache>
            </c:numRef>
          </c:cat>
          <c:val>
            <c:numRef>
              <c:f>M7B_Grafico_13!$J$5:$J$9</c:f>
              <c:numCache>
                <c:formatCode>#,#00</c:formatCode>
                <c:ptCount val="5"/>
                <c:pt idx="0">
                  <c:v>3.8</c:v>
                </c:pt>
                <c:pt idx="1">
                  <c:v>4</c:v>
                </c:pt>
                <c:pt idx="2">
                  <c:v>4.0999999999999996</c:v>
                </c:pt>
                <c:pt idx="3">
                  <c:v>4.2</c:v>
                </c:pt>
                <c:pt idx="4">
                  <c:v>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5D1-4BB9-BCFA-33B071553275}"/>
            </c:ext>
          </c:extLst>
        </c:ser>
        <c:ser>
          <c:idx val="1"/>
          <c:order val="1"/>
          <c:tx>
            <c:v>Metas do Ideb </c:v>
          </c:tx>
          <c:spPr>
            <a:ln w="19050">
              <a:solidFill>
                <a:srgbClr val="F79646">
                  <a:lumMod val="75000"/>
                </a:srgbClr>
              </a:solidFill>
              <a:prstDash val="sysDash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5031169060317358E-2"/>
                  <c:y val="4.27612050263182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334-4AF6-AE4C-84A5F81E119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3709917171031169E-2"/>
                  <c:y val="4.27612050263182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334-4AF6-AE4C-84A5F81E119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709917171031169E-2"/>
                  <c:y val="4.2761205026318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334-4AF6-AE4C-84A5F81E119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5594551496762749E-2"/>
                  <c:y val="-4.60831802602134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57F-4067-BBD6-F07168070F2F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</c:spPr>
            <c:txPr>
              <a:bodyPr/>
              <a:lstStyle/>
              <a:p>
                <a:pPr>
                  <a:defRPr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M7A_Grafico_1!$G$7:$G$14</c:f>
              <c:numCache>
                <c:formatCode>General</c:formatCode>
                <c:ptCount val="8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</c:numCache>
            </c:numRef>
          </c:cat>
          <c:val>
            <c:numRef>
              <c:f>M7C_Grafico_25!$K$5:$K$12</c:f>
              <c:numCache>
                <c:formatCode>#,#00</c:formatCode>
                <c:ptCount val="8"/>
                <c:pt idx="0">
                  <c:v>3.5</c:v>
                </c:pt>
                <c:pt idx="1">
                  <c:v>3.7</c:v>
                </c:pt>
                <c:pt idx="2">
                  <c:v>3.9</c:v>
                </c:pt>
                <c:pt idx="3">
                  <c:v>4.4000000000000004</c:v>
                </c:pt>
                <c:pt idx="4">
                  <c:v>4.7</c:v>
                </c:pt>
                <c:pt idx="5">
                  <c:v>5</c:v>
                </c:pt>
                <c:pt idx="6">
                  <c:v>5.2</c:v>
                </c:pt>
                <c:pt idx="7">
                  <c:v>5.5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5D1-4BB9-BCFA-33B0715532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490192"/>
        <c:axId val="190490584"/>
      </c:lineChart>
      <c:catAx>
        <c:axId val="190490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0490584"/>
        <c:crosses val="autoZero"/>
        <c:auto val="1"/>
        <c:lblAlgn val="ctr"/>
        <c:lblOffset val="100"/>
        <c:noMultiLvlLbl val="0"/>
      </c:catAx>
      <c:valAx>
        <c:axId val="190490584"/>
        <c:scaling>
          <c:orientation val="minMax"/>
          <c:max val="10"/>
          <c:min val="1"/>
        </c:scaling>
        <c:delete val="0"/>
        <c:axPos val="l"/>
        <c:majorGridlines>
          <c:spPr>
            <a:ln w="6350">
              <a:noFill/>
              <a:prstDash val="sysDot"/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rgbClr val="1F497D">
                <a:lumMod val="75000"/>
              </a:srgbClr>
            </a:solidFill>
          </a:ln>
        </c:spPr>
        <c:crossAx val="190490192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4.2347120282481389E-3"/>
          <c:y val="0.92568593690654333"/>
          <c:w val="0.99576533596283889"/>
          <c:h val="7.2964858654446907E-2"/>
        </c:manualLayout>
      </c:layout>
      <c:overlay val="0"/>
      <c:txPr>
        <a:bodyPr/>
        <a:lstStyle/>
        <a:p>
          <a:pPr>
            <a:defRPr>
              <a:solidFill>
                <a:schemeClr val="tx2">
                  <a:lumMod val="75000"/>
                </a:schemeClr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 b="1"/>
      </a:pPr>
      <a:endParaRPr lang="pt-B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012913497282241E-2"/>
          <c:y val="2.3128023389112545E-2"/>
          <c:w val="0.85439685176185631"/>
          <c:h val="0.73457769668265716"/>
        </c:manualLayout>
      </c:layout>
      <c:lineChart>
        <c:grouping val="standard"/>
        <c:varyColors val="0"/>
        <c:ser>
          <c:idx val="0"/>
          <c:order val="0"/>
          <c:tx>
            <c:strRef>
              <c:f>M7B_Grafico_8!$B$32</c:f>
              <c:strCache>
                <c:ptCount val="1"/>
                <c:pt idx="0">
                  <c:v>Norte 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4145516074450104E-2"/>
                  <c:y val="5.05050505050505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093-4E73-B1F6-255C1FD08BA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985828665334887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093-4E73-B1F6-255C1FD08BAD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M7B_Grafico_8!$A$33:$A$40</c:f>
              <c:numCache>
                <c:formatCode>General</c:formatCode>
                <c:ptCount val="8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</c:numCache>
            </c:numRef>
          </c:cat>
          <c:val>
            <c:numRef>
              <c:f>M7B_Grafico_8!$B$33:$B$40</c:f>
              <c:numCache>
                <c:formatCode>0.0</c:formatCode>
                <c:ptCount val="8"/>
                <c:pt idx="0">
                  <c:v>3.4</c:v>
                </c:pt>
                <c:pt idx="1">
                  <c:v>3.6</c:v>
                </c:pt>
                <c:pt idx="2">
                  <c:v>3.8</c:v>
                </c:pt>
                <c:pt idx="3">
                  <c:v>3.8</c:v>
                </c:pt>
                <c:pt idx="4">
                  <c:v>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093-4E73-B1F6-255C1FD08BAD}"/>
            </c:ext>
          </c:extLst>
        </c:ser>
        <c:ser>
          <c:idx val="1"/>
          <c:order val="1"/>
          <c:tx>
            <c:strRef>
              <c:f>M7B_Grafico_8!$C$32</c:f>
              <c:strCache>
                <c:ptCount val="1"/>
                <c:pt idx="0">
                  <c:v>Nordeste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1201994888589286E-2"/>
                  <c:y val="-4.73690325509175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093-4E73-B1F6-255C1FD08BA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093-4E73-B1F6-255C1FD08BA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093-4E73-B1F6-255C1FD08BA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093-4E73-B1F6-255C1FD08BA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8291872551271394E-3"/>
                  <c:y val="3.373850018826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093-4E73-B1F6-255C1FD08BAD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4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M7B_Grafico_8!$A$33:$A$40</c:f>
              <c:numCache>
                <c:formatCode>General</c:formatCode>
                <c:ptCount val="8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</c:numCache>
            </c:numRef>
          </c:cat>
          <c:val>
            <c:numRef>
              <c:f>M7B_Grafico_8!$C$33:$C$40</c:f>
              <c:numCache>
                <c:formatCode>0.0</c:formatCode>
                <c:ptCount val="8"/>
                <c:pt idx="0">
                  <c:v>3.1</c:v>
                </c:pt>
                <c:pt idx="1">
                  <c:v>3.4</c:v>
                </c:pt>
                <c:pt idx="2">
                  <c:v>3.5</c:v>
                </c:pt>
                <c:pt idx="3">
                  <c:v>3.7</c:v>
                </c:pt>
                <c:pt idx="4">
                  <c:v>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1093-4E73-B1F6-255C1FD08BAD}"/>
            </c:ext>
          </c:extLst>
        </c:ser>
        <c:ser>
          <c:idx val="2"/>
          <c:order val="2"/>
          <c:tx>
            <c:strRef>
              <c:f>M7B_Grafico_8!$D$32</c:f>
              <c:strCache>
                <c:ptCount val="1"/>
                <c:pt idx="0">
                  <c:v>Sudeste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093-4E73-B1F6-255C1FD08BA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1093-4E73-B1F6-255C1FD08BA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1093-4E73-B1F6-255C1FD08BA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1093-4E73-B1F6-255C1FD08BA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3144160369522943E-3"/>
                  <c:y val="-2.6011193638077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1093-4E73-B1F6-255C1FD08BA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M7B_Grafico_8!$A$33:$A$40</c:f>
              <c:numCache>
                <c:formatCode>General</c:formatCode>
                <c:ptCount val="8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</c:numCache>
            </c:numRef>
          </c:cat>
          <c:val>
            <c:numRef>
              <c:f>M7B_Grafico_8!$D$33:$D$40</c:f>
              <c:numCache>
                <c:formatCode>0.0</c:formatCode>
                <c:ptCount val="8"/>
                <c:pt idx="0">
                  <c:v>4.0999999999999996</c:v>
                </c:pt>
                <c:pt idx="1">
                  <c:v>4.3</c:v>
                </c:pt>
                <c:pt idx="2">
                  <c:v>4.5</c:v>
                </c:pt>
                <c:pt idx="3">
                  <c:v>4.5999999999999996</c:v>
                </c:pt>
                <c:pt idx="4" formatCode="General">
                  <c:v>4.8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1093-4E73-B1F6-255C1FD08BAD}"/>
            </c:ext>
          </c:extLst>
        </c:ser>
        <c:ser>
          <c:idx val="3"/>
          <c:order val="3"/>
          <c:tx>
            <c:strRef>
              <c:f>M7B_Grafico_8!$E$32</c:f>
              <c:strCache>
                <c:ptCount val="1"/>
                <c:pt idx="0">
                  <c:v>Sul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41455160744500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1093-4E73-B1F6-255C1FD08BA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1093-4E73-B1F6-255C1FD08BA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1093-4E73-B1F6-255C1FD08BA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1093-4E73-B1F6-255C1FD08BA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9858286653348873E-3"/>
                  <c:y val="6.6157755512191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1093-4E73-B1F6-255C1FD08BAD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M7B_Grafico_8!$A$33:$A$40</c:f>
              <c:numCache>
                <c:formatCode>General</c:formatCode>
                <c:ptCount val="8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</c:numCache>
            </c:numRef>
          </c:cat>
          <c:val>
            <c:numRef>
              <c:f>M7B_Grafico_8!$E$33:$E$40</c:f>
              <c:numCache>
                <c:formatCode>0.0</c:formatCode>
                <c:ptCount val="8"/>
                <c:pt idx="0">
                  <c:v>4.0999999999999996</c:v>
                </c:pt>
                <c:pt idx="1">
                  <c:v>4.3</c:v>
                </c:pt>
                <c:pt idx="2">
                  <c:v>4.3</c:v>
                </c:pt>
                <c:pt idx="3">
                  <c:v>4.3</c:v>
                </c:pt>
                <c:pt idx="4" formatCode="General">
                  <c:v>4.5999999999999996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4-1093-4E73-B1F6-255C1FD08BAD}"/>
            </c:ext>
          </c:extLst>
        </c:ser>
        <c:ser>
          <c:idx val="4"/>
          <c:order val="4"/>
          <c:tx>
            <c:strRef>
              <c:f>M7B_Grafico_8!$F$32</c:f>
              <c:strCache>
                <c:ptCount val="1"/>
                <c:pt idx="0">
                  <c:v>Centro-Oeste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0613938372386758E-2"/>
                  <c:y val="2.90163298212490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1093-4E73-B1F6-255C1FD08BA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1093-4E73-B1F6-255C1FD08BA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1093-4E73-B1F6-255C1FD08BA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1093-4E73-B1F6-255C1FD08BA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4663809495346699E-3"/>
                  <c:y val="-1.1842258137729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1093-4E73-B1F6-255C1FD08BA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M7B_Grafico_8!$A$33:$A$40</c:f>
              <c:numCache>
                <c:formatCode>General</c:formatCode>
                <c:ptCount val="8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</c:numCache>
            </c:numRef>
          </c:cat>
          <c:val>
            <c:numRef>
              <c:f>M7B_Grafico_8!$F$33:$F$40</c:f>
              <c:numCache>
                <c:formatCode>0.0</c:formatCode>
                <c:ptCount val="8"/>
                <c:pt idx="0">
                  <c:v>3.8</c:v>
                </c:pt>
                <c:pt idx="1">
                  <c:v>4.0999999999999996</c:v>
                </c:pt>
                <c:pt idx="2">
                  <c:v>4.3</c:v>
                </c:pt>
                <c:pt idx="3">
                  <c:v>4.5</c:v>
                </c:pt>
                <c:pt idx="4" formatCode="General">
                  <c:v>4.7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9-1093-4E73-B1F6-255C1FD08BAD}"/>
            </c:ext>
          </c:extLst>
        </c:ser>
        <c:ser>
          <c:idx val="5"/>
          <c:order val="5"/>
          <c:tx>
            <c:strRef>
              <c:f>M7B_Grafico_8!$G$32</c:f>
              <c:strCache>
                <c:ptCount val="1"/>
                <c:pt idx="0">
                  <c:v>Projeção Norte</c:v>
                </c:pt>
              </c:strCache>
            </c:strRef>
          </c:tx>
          <c:spPr>
            <a:ln w="22225">
              <a:solidFill>
                <a:schemeClr val="accent6"/>
              </a:solidFill>
              <a:prstDash val="sysDot"/>
            </a:ln>
          </c:spPr>
          <c:marker>
            <c:symbol val="none"/>
          </c:marke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1093-4E73-B1F6-255C1FD08BAD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7.4787429980023318E-3"/>
                  <c:y val="1.1827391811232648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5,2</a:t>
                    </a:r>
                    <a:endParaRPr lang="en-US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1093-4E73-B1F6-255C1FD08BAD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M7B_Grafico_8!$A$33:$A$40</c:f>
              <c:numCache>
                <c:formatCode>General</c:formatCode>
                <c:ptCount val="8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</c:numCache>
            </c:numRef>
          </c:cat>
          <c:val>
            <c:numRef>
              <c:f>M7B_Grafico_8!$G$33:$G$40</c:f>
              <c:numCache>
                <c:formatCode>0.0</c:formatCode>
                <c:ptCount val="8"/>
                <c:pt idx="0">
                  <c:v>3.2</c:v>
                </c:pt>
                <c:pt idx="1">
                  <c:v>3.4</c:v>
                </c:pt>
                <c:pt idx="2">
                  <c:v>3.6</c:v>
                </c:pt>
                <c:pt idx="3">
                  <c:v>4.0999999999999996</c:v>
                </c:pt>
                <c:pt idx="4">
                  <c:v>4.4000000000000004</c:v>
                </c:pt>
                <c:pt idx="5">
                  <c:v>4.7</c:v>
                </c:pt>
                <c:pt idx="6">
                  <c:v>5</c:v>
                </c:pt>
                <c:pt idx="7">
                  <c:v>5.2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C-1093-4E73-B1F6-255C1FD08BAD}"/>
            </c:ext>
          </c:extLst>
        </c:ser>
        <c:ser>
          <c:idx val="6"/>
          <c:order val="6"/>
          <c:tx>
            <c:strRef>
              <c:f>M7B_Grafico_8!$H$32</c:f>
              <c:strCache>
                <c:ptCount val="1"/>
                <c:pt idx="0">
                  <c:v>Projeção Nordeste</c:v>
                </c:pt>
              </c:strCache>
            </c:strRef>
          </c:tx>
          <c:spPr>
            <a:ln w="19050">
              <a:solidFill>
                <a:srgbClr val="7030A0"/>
              </a:solidFill>
              <a:prstDash val="sysDot"/>
            </a:ln>
          </c:spPr>
          <c:marker>
            <c:symbol val="none"/>
          </c:marke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1093-4E73-B1F6-255C1FD08BAD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7.4787429980023318E-3"/>
                  <c:y val="6.48059494054657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1093-4E73-B1F6-255C1FD08BAD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4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M7B_Grafico_8!$A$33:$A$40</c:f>
              <c:numCache>
                <c:formatCode>General</c:formatCode>
                <c:ptCount val="8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</c:numCache>
            </c:numRef>
          </c:cat>
          <c:val>
            <c:numRef>
              <c:f>M7B_Grafico_8!$H$33:$H$40</c:f>
              <c:numCache>
                <c:formatCode>0.0</c:formatCode>
                <c:ptCount val="8"/>
                <c:pt idx="0">
                  <c:v>2.9</c:v>
                </c:pt>
                <c:pt idx="1">
                  <c:v>3</c:v>
                </c:pt>
                <c:pt idx="2">
                  <c:v>3.3</c:v>
                </c:pt>
                <c:pt idx="3">
                  <c:v>3.7</c:v>
                </c:pt>
                <c:pt idx="4">
                  <c:v>4.0999999999999996</c:v>
                </c:pt>
                <c:pt idx="5">
                  <c:v>4.3</c:v>
                </c:pt>
                <c:pt idx="6">
                  <c:v>4.5999999999999996</c:v>
                </c:pt>
                <c:pt idx="7">
                  <c:v>4.9000000000000004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F-1093-4E73-B1F6-255C1FD08BAD}"/>
            </c:ext>
          </c:extLst>
        </c:ser>
        <c:ser>
          <c:idx val="7"/>
          <c:order val="7"/>
          <c:tx>
            <c:strRef>
              <c:f>M7B_Grafico_8!$I$32</c:f>
              <c:strCache>
                <c:ptCount val="1"/>
                <c:pt idx="0">
                  <c:v>Projeção Sudeste</c:v>
                </c:pt>
              </c:strCache>
            </c:strRef>
          </c:tx>
          <c:spPr>
            <a:ln w="19050">
              <a:solidFill>
                <a:srgbClr val="C00000"/>
              </a:solidFill>
              <a:prstDash val="sysDot"/>
            </a:ln>
          </c:spPr>
          <c:marker>
            <c:symbol val="none"/>
          </c:marker>
          <c:dLbls>
            <c:dLbl>
              <c:idx val="7"/>
              <c:layout>
                <c:manualLayout>
                  <c:x val="0"/>
                  <c:y val="-1.6511867905056758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>
                      <a:solidFill>
                        <a:srgbClr val="C0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1093-4E73-B1F6-255C1FD08BAD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7450400328672108E-2"/>
                  <c:y val="-2.3654708311370464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C00000"/>
                        </a:solidFill>
                      </a:rPr>
                      <a:t>5,9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1093-4E73-B1F6-255C1FD08BAD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M7B_Grafico_8!$A$33:$A$40</c:f>
              <c:numCache>
                <c:formatCode>General</c:formatCode>
                <c:ptCount val="8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</c:numCache>
            </c:numRef>
          </c:cat>
          <c:val>
            <c:numRef>
              <c:f>M7B_Grafico_8!$I$33:$I$40</c:f>
              <c:numCache>
                <c:formatCode>0.0</c:formatCode>
                <c:ptCount val="8"/>
                <c:pt idx="0">
                  <c:v>4</c:v>
                </c:pt>
                <c:pt idx="1">
                  <c:v>4.0999999999999996</c:v>
                </c:pt>
                <c:pt idx="2">
                  <c:v>4.4000000000000004</c:v>
                </c:pt>
                <c:pt idx="3">
                  <c:v>4.8</c:v>
                </c:pt>
                <c:pt idx="4">
                  <c:v>5.2</c:v>
                </c:pt>
                <c:pt idx="5">
                  <c:v>5.4</c:v>
                </c:pt>
                <c:pt idx="6">
                  <c:v>5.7</c:v>
                </c:pt>
                <c:pt idx="7">
                  <c:v>5.9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2-1093-4E73-B1F6-255C1FD08BAD}"/>
            </c:ext>
          </c:extLst>
        </c:ser>
        <c:ser>
          <c:idx val="8"/>
          <c:order val="8"/>
          <c:tx>
            <c:strRef>
              <c:f>M7B_Grafico_8!$J$32</c:f>
              <c:strCache>
                <c:ptCount val="1"/>
                <c:pt idx="0">
                  <c:v>Projeção Sul</c:v>
                </c:pt>
              </c:strCache>
            </c:strRef>
          </c:tx>
          <c:spPr>
            <a:ln w="19050">
              <a:solidFill>
                <a:schemeClr val="accent1"/>
              </a:solidFill>
              <a:prstDash val="sysDot"/>
            </a:ln>
          </c:spPr>
          <c:marker>
            <c:symbol val="none"/>
          </c:marker>
          <c:dLbls>
            <c:dLbl>
              <c:idx val="7"/>
              <c:layout>
                <c:manualLayout>
                  <c:x val="1.943634596695821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1093-4E73-B1F6-255C1FD08BAD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7450400328672108E-2"/>
                  <c:y val="3.94245138522841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1093-4E73-B1F6-255C1FD08BAD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ln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M7B_Grafico_8!$A$33:$A$40</c:f>
              <c:numCache>
                <c:formatCode>General</c:formatCode>
                <c:ptCount val="8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</c:numCache>
            </c:numRef>
          </c:cat>
          <c:val>
            <c:numRef>
              <c:f>M7B_Grafico_8!$J$33:$J$40</c:f>
              <c:numCache>
                <c:formatCode>0.0</c:formatCode>
                <c:ptCount val="8"/>
                <c:pt idx="0">
                  <c:v>3.9</c:v>
                </c:pt>
                <c:pt idx="1">
                  <c:v>4</c:v>
                </c:pt>
                <c:pt idx="2">
                  <c:v>4.3</c:v>
                </c:pt>
                <c:pt idx="3">
                  <c:v>4.7</c:v>
                </c:pt>
                <c:pt idx="4">
                  <c:v>5.0999999999999996</c:v>
                </c:pt>
                <c:pt idx="5">
                  <c:v>5.3</c:v>
                </c:pt>
                <c:pt idx="6">
                  <c:v>5.6</c:v>
                </c:pt>
                <c:pt idx="7">
                  <c:v>5.8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5-1093-4E73-B1F6-255C1FD08BAD}"/>
            </c:ext>
          </c:extLst>
        </c:ser>
        <c:ser>
          <c:idx val="9"/>
          <c:order val="9"/>
          <c:tx>
            <c:strRef>
              <c:f>M7B_Grafico_8!$K$32</c:f>
              <c:strCache>
                <c:ptCount val="1"/>
                <c:pt idx="0">
                  <c:v>Projeção Centro-Oeste</c:v>
                </c:pt>
              </c:strCache>
            </c:strRef>
          </c:tx>
          <c:spPr>
            <a:ln w="22225">
              <a:solidFill>
                <a:schemeClr val="accent3">
                  <a:lumMod val="75000"/>
                </a:schemeClr>
              </a:solidFill>
              <a:prstDash val="sysDot"/>
            </a:ln>
          </c:spPr>
          <c:marker>
            <c:symbol val="none"/>
          </c:marker>
          <c:dLbls>
            <c:dLbl>
              <c:idx val="7"/>
              <c:numFmt formatCode="#,##0.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1093-4E73-B1F6-255C1FD08BAD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9.9716573306697746E-3"/>
                  <c:y val="-3.30814823921394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1093-4E73-B1F6-255C1FD08BAD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M7B_Grafico_8!$A$33:$A$40</c:f>
              <c:numCache>
                <c:formatCode>General</c:formatCode>
                <c:ptCount val="8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</c:numCache>
            </c:numRef>
          </c:cat>
          <c:val>
            <c:numRef>
              <c:f>M7B_Grafico_8!$K$33:$K$40</c:f>
              <c:numCache>
                <c:formatCode>0.0</c:formatCode>
                <c:ptCount val="8"/>
                <c:pt idx="0">
                  <c:v>3.5</c:v>
                </c:pt>
                <c:pt idx="1">
                  <c:v>3.6</c:v>
                </c:pt>
                <c:pt idx="2">
                  <c:v>3.9</c:v>
                </c:pt>
                <c:pt idx="3">
                  <c:v>4.3</c:v>
                </c:pt>
                <c:pt idx="4">
                  <c:v>4.7</c:v>
                </c:pt>
                <c:pt idx="5">
                  <c:v>4.9000000000000004</c:v>
                </c:pt>
                <c:pt idx="6">
                  <c:v>5.2</c:v>
                </c:pt>
                <c:pt idx="7">
                  <c:v>5.4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8-1093-4E73-B1F6-255C1FD08B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491760"/>
        <c:axId val="190487056"/>
      </c:lineChart>
      <c:catAx>
        <c:axId val="190491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0487056"/>
        <c:crosses val="autoZero"/>
        <c:auto val="1"/>
        <c:lblAlgn val="ctr"/>
        <c:lblOffset val="100"/>
        <c:noMultiLvlLbl val="0"/>
      </c:catAx>
      <c:valAx>
        <c:axId val="190487056"/>
        <c:scaling>
          <c:orientation val="minMax"/>
          <c:max val="7"/>
          <c:min val="2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numFmt formatCode="#,##0.0" sourceLinked="0"/>
        <c:majorTickMark val="out"/>
        <c:minorTickMark val="none"/>
        <c:tickLblPos val="nextTo"/>
        <c:crossAx val="190491760"/>
        <c:crosses val="autoZero"/>
        <c:crossBetween val="between"/>
        <c:majorUnit val="0.5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7.4999999999999997E-2"/>
          <c:y val="0.84412399273202388"/>
          <c:w val="0.92500000000000004"/>
          <c:h val="0.1558760072679761"/>
        </c:manualLayout>
      </c:layout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 b="1"/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2145"/>
          </a:xfrm>
          <a:prstGeom prst="rect">
            <a:avLst/>
          </a:prstGeom>
        </p:spPr>
        <p:txBody>
          <a:bodyPr vert="horz" lIns="94430" tIns="47215" rIns="94430" bIns="47215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2145"/>
          </a:xfrm>
          <a:prstGeom prst="rect">
            <a:avLst/>
          </a:prstGeom>
        </p:spPr>
        <p:txBody>
          <a:bodyPr vert="horz" lIns="94430" tIns="47215" rIns="94430" bIns="47215" rtlCol="0"/>
          <a:lstStyle>
            <a:lvl1pPr algn="r">
              <a:defRPr sz="1200"/>
            </a:lvl1pPr>
          </a:lstStyle>
          <a:p>
            <a:fld id="{5A942B1F-DC7C-49E6-AEE7-D109918CD729}" type="datetimeFigureOut">
              <a:rPr lang="pt-BR" smtClean="0"/>
              <a:t>20/06/2018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19293"/>
            <a:ext cx="3077739" cy="512145"/>
          </a:xfrm>
          <a:prstGeom prst="rect">
            <a:avLst/>
          </a:prstGeom>
        </p:spPr>
        <p:txBody>
          <a:bodyPr vert="horz" lIns="94430" tIns="47215" rIns="94430" bIns="47215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3092" y="9719293"/>
            <a:ext cx="3077739" cy="512145"/>
          </a:xfrm>
          <a:prstGeom prst="rect">
            <a:avLst/>
          </a:prstGeom>
        </p:spPr>
        <p:txBody>
          <a:bodyPr vert="horz" lIns="94430" tIns="47215" rIns="94430" bIns="47215" rtlCol="0" anchor="b"/>
          <a:lstStyle>
            <a:lvl1pPr algn="r">
              <a:defRPr sz="1200"/>
            </a:lvl1pPr>
          </a:lstStyle>
          <a:p>
            <a:fld id="{63416FAC-C741-4F91-80B3-11DD1F166D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298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2145"/>
          </a:xfrm>
          <a:prstGeom prst="rect">
            <a:avLst/>
          </a:prstGeom>
        </p:spPr>
        <p:txBody>
          <a:bodyPr vert="horz" lIns="94430" tIns="47215" rIns="94430" bIns="47215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2145"/>
          </a:xfrm>
          <a:prstGeom prst="rect">
            <a:avLst/>
          </a:prstGeom>
        </p:spPr>
        <p:txBody>
          <a:bodyPr vert="horz" lIns="94430" tIns="47215" rIns="94430" bIns="47215" rtlCol="0"/>
          <a:lstStyle>
            <a:lvl1pPr algn="r">
              <a:defRPr sz="1200"/>
            </a:lvl1pPr>
          </a:lstStyle>
          <a:p>
            <a:fld id="{8C482AC0-B0D7-46D7-B2B6-C190A93C2E02}" type="datetimeFigureOut">
              <a:rPr lang="pt-BR" smtClean="0"/>
              <a:t>20/06/2018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38200" y="766763"/>
            <a:ext cx="542607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30" tIns="47215" rIns="94430" bIns="4721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248" y="4859647"/>
            <a:ext cx="5681980" cy="4604392"/>
          </a:xfrm>
          <a:prstGeom prst="rect">
            <a:avLst/>
          </a:prstGeom>
        </p:spPr>
        <p:txBody>
          <a:bodyPr vert="horz" lIns="94430" tIns="47215" rIns="94430" bIns="47215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17658"/>
            <a:ext cx="3077739" cy="512144"/>
          </a:xfrm>
          <a:prstGeom prst="rect">
            <a:avLst/>
          </a:prstGeom>
        </p:spPr>
        <p:txBody>
          <a:bodyPr vert="horz" lIns="94430" tIns="47215" rIns="94430" bIns="47215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092" y="9717658"/>
            <a:ext cx="3077739" cy="512144"/>
          </a:xfrm>
          <a:prstGeom prst="rect">
            <a:avLst/>
          </a:prstGeom>
        </p:spPr>
        <p:txBody>
          <a:bodyPr vert="horz" lIns="94430" tIns="47215" rIns="94430" bIns="47215" rtlCol="0" anchor="b"/>
          <a:lstStyle>
            <a:lvl1pPr algn="r">
              <a:defRPr sz="1200"/>
            </a:lvl1pPr>
          </a:lstStyle>
          <a:p>
            <a:fld id="{FB40F43A-6F8F-4A7B-8370-F77CDFD8D7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244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6B813-77AD-4F32-9366-D39F224406A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7704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5DB1F-4EB0-4806-B798-F8E34B0DF52F}" type="slidenum">
              <a:rPr lang="pt-BR" smtClean="0"/>
              <a:pPr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2841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6B813-77AD-4F32-9366-D39F224406A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8413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6B813-77AD-4F32-9366-D39F224406A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996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6B813-77AD-4F32-9366-D39F224406A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0526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A6D93-EFED-4E3F-8FF2-B00C8E25308B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851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Como veremos, os resultados variam bastante entre as etapas. </a:t>
            </a:r>
          </a:p>
          <a:p>
            <a:endParaRPr lang="pt-BR" dirty="0"/>
          </a:p>
          <a:p>
            <a:r>
              <a:rPr lang="pt-BR" dirty="0"/>
              <a:t>Educação Infantil tem o menor percentual de adequação da formação docente.</a:t>
            </a:r>
          </a:p>
          <a:p>
            <a:endParaRPr lang="pt-BR" dirty="0"/>
          </a:p>
          <a:p>
            <a:r>
              <a:rPr lang="pt-BR" dirty="0"/>
              <a:t>Anos Finais do Ensino Fundamental apresenta as maiores desigualdades territoriais.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A6D93-EFED-4E3F-8FF2-B00C8E25308B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3448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Reparem que em todas as etapas de ensino, o percentual de adequação da formação docente é maior nas áreas urbanas que na rural.</a:t>
            </a:r>
          </a:p>
          <a:p>
            <a:endParaRPr lang="pt-BR" dirty="0"/>
          </a:p>
          <a:p>
            <a:r>
              <a:rPr lang="pt-BR" dirty="0"/>
              <a:t>Mas há dois aspectos que eu gostaria de destacar:</a:t>
            </a:r>
          </a:p>
          <a:p>
            <a:endParaRPr lang="pt-BR" dirty="0"/>
          </a:p>
          <a:p>
            <a:pPr marL="228600" indent="-228600">
              <a:buAutoNum type="arabicParenR"/>
            </a:pPr>
            <a:r>
              <a:rPr lang="pt-BR" dirty="0"/>
              <a:t>Diferença de 40 p.p. em 2016 nos anos finais – etapa que, como veremos, apresenta as maiores desigualdades regionais e relativas à área geográfica.</a:t>
            </a:r>
          </a:p>
          <a:p>
            <a:pPr marL="228600" indent="-228600">
              <a:buAutoNum type="arabicParenR"/>
            </a:pPr>
            <a:endParaRPr lang="pt-BR" dirty="0"/>
          </a:p>
          <a:p>
            <a:pPr marL="228600" indent="-228600">
              <a:buAutoNum type="arabicParenR"/>
            </a:pPr>
            <a:r>
              <a:rPr lang="pt-BR" dirty="0"/>
              <a:t>Queda da adequação da formação docente no Ensino Médio rural.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A6D93-EFED-4E3F-8FF2-B00C8E25308B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5939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Anos Finais: forte desigualdade regional, com concentração dos resultados mais elevados no Sul e Sudeste, além de Mato Grosso do Sul e Distrito Federal. </a:t>
            </a:r>
          </a:p>
          <a:p>
            <a:endParaRPr lang="pt-BR" dirty="0"/>
          </a:p>
          <a:p>
            <a:r>
              <a:rPr lang="pt-BR" dirty="0"/>
              <a:t>Ensino Médio: com os percentuais mais elevados em nível nacional, se observa valores maiores de adequação da formação docente em todo o território nacional, inclusive em diversos estado das regiões Norte e Nordeste.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A6D93-EFED-4E3F-8FF2-B00C8E25308B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6369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5DB1F-4EB0-4806-B798-F8E34B0DF52F}" type="slidenum">
              <a:rPr lang="pt-BR" smtClean="0"/>
              <a:pPr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6202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4897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" y="631"/>
            <a:ext cx="10693744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7175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" y="631"/>
            <a:ext cx="10693744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208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5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www.facebook.com/Inep.oficial" TargetMode="External"/><Relationship Id="rId7" Type="http://schemas.openxmlformats.org/officeDocument/2006/relationships/hyperlink" Target="https://www.youtube.com/inepimprensa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hyperlink" Target="https://www.instagram.com/inepcomunicacao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hyperlink" Target="https://twitter.com/InepImprens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069"/>
            <a:ext cx="10693400" cy="7559757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4491651" y="2915421"/>
            <a:ext cx="5907610" cy="1927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solidFill>
                  <a:schemeClr val="bg1"/>
                </a:solidFill>
              </a:rPr>
              <a:t>Seminário Nacional:  4 Anos do Plano Nacional de Educação – PNE</a:t>
            </a:r>
          </a:p>
          <a:p>
            <a:pPr algn="r"/>
            <a:endParaRPr lang="pt-BR" sz="2375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pt-BR" sz="2375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PNE e Qualidade da Educação</a:t>
            </a:r>
          </a:p>
          <a:p>
            <a:pPr algn="r"/>
            <a:r>
              <a:rPr lang="pt-BR" sz="2375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Autonomia e Valorização 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590408" y="5335266"/>
            <a:ext cx="3730411" cy="1022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51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Alvana Maria Bof</a:t>
            </a:r>
          </a:p>
          <a:p>
            <a:pPr algn="r"/>
            <a:r>
              <a:rPr lang="pt-BR" sz="151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Diretora de Estudos Educacionais – INEP </a:t>
            </a:r>
          </a:p>
          <a:p>
            <a:pPr algn="r"/>
            <a:endParaRPr lang="pt-BR" sz="151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pt-BR" sz="151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Brasília-DF | 20 de junho  de  2018</a:t>
            </a:r>
          </a:p>
        </p:txBody>
      </p:sp>
    </p:spTree>
    <p:extLst>
      <p:ext uri="{BB962C8B-B14F-4D97-AF65-F5344CB8AC3E}">
        <p14:creationId xmlns:p14="http://schemas.microsoft.com/office/powerpoint/2010/main" val="3530424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="" xmlns:a16="http://schemas.microsoft.com/office/drawing/2014/main" id="{00000000-0008-0000-0800-000006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706740" y="2224608"/>
          <a:ext cx="5235600" cy="3724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AECE6AB0-D64F-4C76-BF53-568AB73B2DAC}"/>
              </a:ext>
            </a:extLst>
          </p:cNvPr>
          <p:cNvSpPr txBox="1"/>
          <p:nvPr/>
        </p:nvSpPr>
        <p:spPr>
          <a:xfrm>
            <a:off x="5779131" y="767270"/>
            <a:ext cx="4914269" cy="1072617"/>
          </a:xfrm>
          <a:prstGeom prst="rect">
            <a:avLst/>
          </a:prstGeom>
          <a:noFill/>
        </p:spPr>
        <p:txBody>
          <a:bodyPr wrap="square" lIns="102125" tIns="51062" rIns="102125" bIns="51062" numCol="1" rtlCol="0">
            <a:spAutoFit/>
          </a:bodyPr>
          <a:lstStyle/>
          <a:p>
            <a:pPr algn="ctr" fontAlgn="ctr"/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Médias de proficiência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dos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alunos do 9º ano do EF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em Língua Portuguesa e Matemática no Saeb – Brasil – 2007-2015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C6D3839C-6B7F-431B-99A7-C5E6A6198CF0}"/>
              </a:ext>
            </a:extLst>
          </p:cNvPr>
          <p:cNvSpPr/>
          <p:nvPr/>
        </p:nvSpPr>
        <p:spPr>
          <a:xfrm>
            <a:off x="424644" y="769180"/>
            <a:ext cx="46085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Taxa de aprovação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dos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anos finais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do EF  Brasil - 2007-2015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="" xmlns:a16="http://schemas.microsoft.com/office/drawing/2014/main" id="{00000000-0008-0000-0700-00000E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30299" y="2124447"/>
          <a:ext cx="523560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6318B510-4F98-45B0-AE27-04EF95953D68}"/>
              </a:ext>
            </a:extLst>
          </p:cNvPr>
          <p:cNvSpPr txBox="1"/>
          <p:nvPr/>
        </p:nvSpPr>
        <p:spPr>
          <a:xfrm>
            <a:off x="0" y="6948983"/>
            <a:ext cx="6990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pt-BR" sz="1400" b="1" dirty="0">
                <a:solidFill>
                  <a:schemeClr val="tx2">
                    <a:lumMod val="75000"/>
                  </a:schemeClr>
                </a:solidFill>
              </a:rPr>
              <a:t>Fonte: Elaborado pela </a:t>
            </a:r>
            <a:r>
              <a:rPr lang="pt-BR" sz="1400" b="1" dirty="0" err="1">
                <a:solidFill>
                  <a:schemeClr val="tx2">
                    <a:lumMod val="75000"/>
                  </a:schemeClr>
                </a:solidFill>
              </a:rPr>
              <a:t>Dired</a:t>
            </a:r>
            <a:r>
              <a:rPr lang="pt-BR" sz="1400" b="1" dirty="0">
                <a:solidFill>
                  <a:schemeClr val="tx2">
                    <a:lumMod val="75000"/>
                  </a:schemeClr>
                </a:solidFill>
              </a:rPr>
              <a:t>/Inep com base em dados do Censo da Educação Básica/Inep (2007-2015) e </a:t>
            </a:r>
            <a:r>
              <a:rPr lang="pt-BR" sz="1400" b="1" dirty="0" err="1">
                <a:solidFill>
                  <a:schemeClr val="tx2">
                    <a:lumMod val="75000"/>
                  </a:schemeClr>
                </a:solidFill>
              </a:rPr>
              <a:t>microdados</a:t>
            </a:r>
            <a:r>
              <a:rPr lang="pt-BR" sz="1400" b="1" dirty="0">
                <a:solidFill>
                  <a:schemeClr val="tx2">
                    <a:lumMod val="75000"/>
                  </a:schemeClr>
                </a:solidFill>
              </a:rPr>
              <a:t> do Saeb (</a:t>
            </a:r>
            <a:r>
              <a:rPr lang="pt-BR" sz="1400" b="1" dirty="0" err="1">
                <a:solidFill>
                  <a:schemeClr val="tx2">
                    <a:lumMod val="75000"/>
                  </a:schemeClr>
                </a:solidFill>
              </a:rPr>
              <a:t>Aneb</a:t>
            </a:r>
            <a:r>
              <a:rPr lang="pt-BR" sz="1400" b="1" dirty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pt-BR" sz="1400" b="1" dirty="0" err="1">
                <a:solidFill>
                  <a:schemeClr val="tx2">
                    <a:lumMod val="75000"/>
                  </a:schemeClr>
                </a:solidFill>
              </a:rPr>
              <a:t>Anresc</a:t>
            </a:r>
            <a:r>
              <a:rPr lang="pt-BR" sz="1400" b="1" dirty="0">
                <a:solidFill>
                  <a:schemeClr val="tx2">
                    <a:lumMod val="75000"/>
                  </a:schemeClr>
                </a:solidFill>
              </a:rPr>
              <a:t>)/Inep (2015). 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="" xmlns:a16="http://schemas.microsoft.com/office/drawing/2014/main" id="{C7AED260-0AD3-4F6D-AE94-62E7F8690620}"/>
              </a:ext>
            </a:extLst>
          </p:cNvPr>
          <p:cNvSpPr/>
          <p:nvPr/>
        </p:nvSpPr>
        <p:spPr>
          <a:xfrm>
            <a:off x="-18961" y="0"/>
            <a:ext cx="10712361" cy="452040"/>
          </a:xfrm>
          <a:prstGeom prst="rect">
            <a:avLst/>
          </a:prstGeom>
          <a:solidFill>
            <a:srgbClr val="17375E"/>
          </a:solidFill>
          <a:ln>
            <a:noFill/>
            <a:prstDash val="solid"/>
          </a:ln>
        </p:spPr>
        <p:txBody>
          <a:bodyPr vert="horz" wrap="square" lIns="89527" tIns="44764" rIns="89527" bIns="44764" anchor="t" anchorCtr="1" compatLnSpc="1">
            <a:spAutoFit/>
          </a:bodyPr>
          <a:lstStyle/>
          <a:p>
            <a:pPr algn="ctr" defTabSz="102126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350" b="1" kern="0" dirty="0">
                <a:solidFill>
                  <a:srgbClr val="FFFFFF"/>
                </a:solidFill>
              </a:rPr>
              <a:t>META 7: FOMENTAR A QUALIDADE DA EDUCAÇÃO </a:t>
            </a:r>
            <a:r>
              <a:rPr lang="pt-BR" sz="2350" b="1" dirty="0">
                <a:solidFill>
                  <a:srgbClr val="FFFFFF"/>
                </a:solidFill>
              </a:rPr>
              <a:t>BÁSICA – ANOS FINAIS do EF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DA2A25D8-F576-45A4-885C-55BA70EF448F}"/>
              </a:ext>
            </a:extLst>
          </p:cNvPr>
          <p:cNvSpPr/>
          <p:nvPr/>
        </p:nvSpPr>
        <p:spPr>
          <a:xfrm>
            <a:off x="812352" y="5591754"/>
            <a:ext cx="4723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chemeClr val="tx2"/>
              </a:buClr>
            </a:pPr>
            <a:r>
              <a:rPr lang="pt-BR" sz="1800" b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O Plano Nacional de Educação dá destaque especial a trajetória regular dos estudantes quando propõe que 95% dos alunos concluam o ensino fundamental na idade adequada.</a:t>
            </a:r>
          </a:p>
        </p:txBody>
      </p:sp>
    </p:spTree>
    <p:extLst>
      <p:ext uri="{BB962C8B-B14F-4D97-AF65-F5344CB8AC3E}">
        <p14:creationId xmlns:p14="http://schemas.microsoft.com/office/powerpoint/2010/main" val="999749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82204" y="796631"/>
            <a:ext cx="9234193" cy="472453"/>
          </a:xfrm>
          <a:prstGeom prst="rect">
            <a:avLst/>
          </a:prstGeom>
          <a:noFill/>
        </p:spPr>
        <p:txBody>
          <a:bodyPr wrap="square" lIns="102125" tIns="51062" rIns="102125" bIns="51062" numCol="1" rtlCol="0">
            <a:spAutoFit/>
          </a:bodyPr>
          <a:lstStyle/>
          <a:p>
            <a:pPr algn="ctr" fontAlgn="ctr"/>
            <a:r>
              <a:rPr lang="pt-BR" sz="2400" b="1" dirty="0" err="1">
                <a:solidFill>
                  <a:schemeClr val="accent6">
                    <a:lumMod val="75000"/>
                  </a:schemeClr>
                </a:solidFill>
                <a:latin typeface="Calibri"/>
              </a:rPr>
              <a:t>Ideb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 do 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ensino médio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e metas fixadas – Brasil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/>
          </p:nvPr>
        </p:nvGraphicFramePr>
        <p:xfrm>
          <a:off x="378148" y="1613544"/>
          <a:ext cx="9290341" cy="4723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32F0311B-D382-462C-9F59-3B6EB56FD827}"/>
              </a:ext>
            </a:extLst>
          </p:cNvPr>
          <p:cNvSpPr txBox="1"/>
          <p:nvPr/>
        </p:nvSpPr>
        <p:spPr>
          <a:xfrm>
            <a:off x="90116" y="7020991"/>
            <a:ext cx="6264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pt-BR" sz="1400" b="1" dirty="0">
                <a:solidFill>
                  <a:schemeClr val="tx2">
                    <a:lumMod val="75000"/>
                  </a:schemeClr>
                </a:solidFill>
              </a:rPr>
              <a:t>Fonte: Elaborado pela </a:t>
            </a:r>
            <a:r>
              <a:rPr lang="pt-BR" sz="1400" b="1" dirty="0" err="1">
                <a:solidFill>
                  <a:schemeClr val="tx2">
                    <a:lumMod val="75000"/>
                  </a:schemeClr>
                </a:solidFill>
              </a:rPr>
              <a:t>Dired</a:t>
            </a:r>
            <a:r>
              <a:rPr lang="pt-BR" sz="1400" b="1" dirty="0">
                <a:solidFill>
                  <a:schemeClr val="tx2">
                    <a:lumMod val="75000"/>
                  </a:schemeClr>
                </a:solidFill>
              </a:rPr>
              <a:t>/Inep com base em dados do </a:t>
            </a:r>
            <a:r>
              <a:rPr lang="pt-BR" sz="1400" b="1" dirty="0" err="1">
                <a:solidFill>
                  <a:schemeClr val="tx2">
                    <a:lumMod val="75000"/>
                  </a:schemeClr>
                </a:solidFill>
              </a:rPr>
              <a:t>Ideb</a:t>
            </a:r>
            <a:r>
              <a:rPr lang="pt-BR" sz="1400" b="1" dirty="0">
                <a:solidFill>
                  <a:schemeClr val="tx2">
                    <a:lumMod val="75000"/>
                  </a:schemeClr>
                </a:solidFill>
              </a:rPr>
              <a:t>/Inep (2007-2015).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23144239-D82E-4D5D-A006-B3306DB2DC88}"/>
              </a:ext>
            </a:extLst>
          </p:cNvPr>
          <p:cNvSpPr/>
          <p:nvPr/>
        </p:nvSpPr>
        <p:spPr>
          <a:xfrm>
            <a:off x="-18961" y="0"/>
            <a:ext cx="10712361" cy="452040"/>
          </a:xfrm>
          <a:prstGeom prst="rect">
            <a:avLst/>
          </a:prstGeom>
          <a:solidFill>
            <a:srgbClr val="17375E"/>
          </a:solidFill>
          <a:ln>
            <a:noFill/>
            <a:prstDash val="solid"/>
          </a:ln>
        </p:spPr>
        <p:txBody>
          <a:bodyPr vert="horz" wrap="square" lIns="89527" tIns="44764" rIns="89527" bIns="44764" anchor="t" anchorCtr="1" compatLnSpc="1">
            <a:spAutoFit/>
          </a:bodyPr>
          <a:lstStyle/>
          <a:p>
            <a:pPr algn="ctr" defTabSz="102126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350" b="1" kern="0" dirty="0">
                <a:solidFill>
                  <a:srgbClr val="FFFFFF"/>
                </a:solidFill>
              </a:rPr>
              <a:t>META 7: FOMENTAR A QUALIDADE DA EDUCAÇÃO </a:t>
            </a:r>
            <a:r>
              <a:rPr lang="pt-BR" sz="2350" b="1" dirty="0">
                <a:solidFill>
                  <a:srgbClr val="FFFFFF"/>
                </a:solidFill>
              </a:rPr>
              <a:t>BÁSICA – ENSINO MÉDIO</a:t>
            </a:r>
          </a:p>
        </p:txBody>
      </p:sp>
    </p:spTree>
    <p:extLst>
      <p:ext uri="{BB962C8B-B14F-4D97-AF65-F5344CB8AC3E}">
        <p14:creationId xmlns:p14="http://schemas.microsoft.com/office/powerpoint/2010/main" val="312200712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943825" y="914208"/>
            <a:ext cx="4749575" cy="1349616"/>
          </a:xfrm>
          <a:prstGeom prst="rect">
            <a:avLst/>
          </a:prstGeom>
          <a:noFill/>
        </p:spPr>
        <p:txBody>
          <a:bodyPr wrap="square" lIns="102125" tIns="51062" rIns="102125" bIns="51062" numCol="1" rtlCol="0">
            <a:spAutoFit/>
          </a:bodyPr>
          <a:lstStyle/>
          <a:p>
            <a:pPr algn="ctr" fontAlgn="ctr"/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Médias de proficiência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dos alunos do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3º ano do ensino médio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 em Língua Portuguesa e Matemática no Saeb – Brasil – 2007-2015</a:t>
            </a:r>
            <a:endParaRPr lang="pt-BR" sz="2000" b="1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="" xmlns:a16="http://schemas.microsoft.com/office/drawing/2014/main" id="{00000000-0008-0000-0D00-000006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562724" y="2370137"/>
          <a:ext cx="5330502" cy="3742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506467BB-1E7D-485D-B9A8-B113859EF7C1}"/>
              </a:ext>
            </a:extLst>
          </p:cNvPr>
          <p:cNvSpPr txBox="1"/>
          <p:nvPr/>
        </p:nvSpPr>
        <p:spPr>
          <a:xfrm>
            <a:off x="460461" y="914208"/>
            <a:ext cx="4749575" cy="687897"/>
          </a:xfrm>
          <a:prstGeom prst="rect">
            <a:avLst/>
          </a:prstGeom>
          <a:noFill/>
        </p:spPr>
        <p:txBody>
          <a:bodyPr wrap="square" lIns="102125" tIns="51062" rIns="102125" bIns="51062" numCol="1" rtlCol="0">
            <a:spAutoFit/>
          </a:bodyPr>
          <a:lstStyle/>
          <a:p>
            <a:pPr algn="ctr"/>
            <a:r>
              <a:rPr lang="pt-BR" sz="1800" b="1" dirty="0">
                <a:solidFill>
                  <a:schemeClr val="accent6">
                    <a:lumMod val="75000"/>
                  </a:schemeClr>
                </a:solidFill>
              </a:rPr>
              <a:t>Taxa de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aprovação</a:t>
            </a:r>
            <a:r>
              <a:rPr lang="pt-BR" sz="1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1800" b="1" dirty="0">
                <a:solidFill>
                  <a:schemeClr val="tx2">
                    <a:lumMod val="75000"/>
                  </a:schemeClr>
                </a:solidFill>
              </a:rPr>
              <a:t>do ensino médio - Brasil - 2007-2015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="" xmlns:a16="http://schemas.microsoft.com/office/drawing/2014/main" id="{00000000-0008-0000-0C00-000015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90040" y="2370137"/>
          <a:ext cx="5019996" cy="3337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B2A2E23E-B74A-4788-96F7-560D50A549D8}"/>
              </a:ext>
            </a:extLst>
          </p:cNvPr>
          <p:cNvSpPr txBox="1"/>
          <p:nvPr/>
        </p:nvSpPr>
        <p:spPr>
          <a:xfrm>
            <a:off x="15010" y="6880614"/>
            <a:ext cx="671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pt-BR" sz="1400" b="1" dirty="0">
                <a:solidFill>
                  <a:schemeClr val="tx2">
                    <a:lumMod val="75000"/>
                  </a:schemeClr>
                </a:solidFill>
              </a:rPr>
              <a:t>Fonte: Elaborado pela </a:t>
            </a:r>
            <a:r>
              <a:rPr lang="pt-BR" sz="1400" b="1" dirty="0" err="1">
                <a:solidFill>
                  <a:schemeClr val="tx2">
                    <a:lumMod val="75000"/>
                  </a:schemeClr>
                </a:solidFill>
              </a:rPr>
              <a:t>Dired</a:t>
            </a:r>
            <a:r>
              <a:rPr lang="pt-BR" sz="1400" b="1" dirty="0">
                <a:solidFill>
                  <a:schemeClr val="tx2">
                    <a:lumMod val="75000"/>
                  </a:schemeClr>
                </a:solidFill>
              </a:rPr>
              <a:t>/Inep com base em dados do Censo da Educação Básica/Inep (2007-2015) e </a:t>
            </a:r>
            <a:r>
              <a:rPr lang="pt-BR" sz="1400" b="1" dirty="0" err="1">
                <a:solidFill>
                  <a:schemeClr val="tx2">
                    <a:lumMod val="75000"/>
                  </a:schemeClr>
                </a:solidFill>
              </a:rPr>
              <a:t>microdados</a:t>
            </a:r>
            <a:r>
              <a:rPr lang="pt-BR" sz="1400" b="1" dirty="0">
                <a:solidFill>
                  <a:schemeClr val="tx2">
                    <a:lumMod val="75000"/>
                  </a:schemeClr>
                </a:solidFill>
              </a:rPr>
              <a:t> do Saeb (</a:t>
            </a:r>
            <a:r>
              <a:rPr lang="pt-BR" sz="1400" b="1" dirty="0" err="1">
                <a:solidFill>
                  <a:schemeClr val="tx2">
                    <a:lumMod val="75000"/>
                  </a:schemeClr>
                </a:solidFill>
              </a:rPr>
              <a:t>Aneb</a:t>
            </a:r>
            <a:r>
              <a:rPr lang="pt-BR" sz="1400" b="1" dirty="0">
                <a:solidFill>
                  <a:schemeClr val="tx2">
                    <a:lumMod val="75000"/>
                  </a:schemeClr>
                </a:solidFill>
              </a:rPr>
              <a:t>)/Inep (2015). 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0501F9AD-E54C-403E-9FA2-0B0F650A0953}"/>
              </a:ext>
            </a:extLst>
          </p:cNvPr>
          <p:cNvSpPr/>
          <p:nvPr/>
        </p:nvSpPr>
        <p:spPr>
          <a:xfrm>
            <a:off x="-18961" y="-12445"/>
            <a:ext cx="10712361" cy="452040"/>
          </a:xfrm>
          <a:prstGeom prst="rect">
            <a:avLst/>
          </a:prstGeom>
          <a:solidFill>
            <a:srgbClr val="17375E"/>
          </a:solidFill>
          <a:ln>
            <a:noFill/>
            <a:prstDash val="solid"/>
          </a:ln>
        </p:spPr>
        <p:txBody>
          <a:bodyPr vert="horz" wrap="square" lIns="89527" tIns="44764" rIns="89527" bIns="44764" anchor="t" anchorCtr="1" compatLnSpc="1">
            <a:spAutoFit/>
          </a:bodyPr>
          <a:lstStyle/>
          <a:p>
            <a:pPr algn="ctr" defTabSz="102126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350" b="1" kern="0" dirty="0">
                <a:solidFill>
                  <a:srgbClr val="FFFFFF"/>
                </a:solidFill>
              </a:rPr>
              <a:t>INDICADOR 7B: IDEB DO ENSINO MÉDIO</a:t>
            </a:r>
            <a:endParaRPr lang="pt-BR" sz="235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22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110790" y="740189"/>
            <a:ext cx="10571502" cy="491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91" b="1" dirty="0">
                <a:solidFill>
                  <a:schemeClr val="tx2"/>
                </a:solidFill>
              </a:rPr>
              <a:t>Taxa de insucesso (soma de reprovação e abandono) por município - 2016</a:t>
            </a:r>
            <a:endParaRPr lang="en-US" sz="2591" b="1" dirty="0">
              <a:solidFill>
                <a:schemeClr val="tx2"/>
              </a:solidFill>
            </a:endParaRPr>
          </a:p>
        </p:txBody>
      </p:sp>
      <p:sp>
        <p:nvSpPr>
          <p:cNvPr id="14" name="Caixa de Texto 2"/>
          <p:cNvSpPr txBox="1">
            <a:spLocks noChangeArrowheads="1"/>
          </p:cNvSpPr>
          <p:nvPr/>
        </p:nvSpPr>
        <p:spPr bwMode="auto">
          <a:xfrm>
            <a:off x="450156" y="1348452"/>
            <a:ext cx="2413497" cy="45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8708" tIns="49354" rIns="98708" bIns="49354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80"/>
              </a:spcAft>
            </a:pPr>
            <a:r>
              <a:rPr lang="pt-BR" sz="2267" b="1" dirty="0">
                <a:latin typeface="Calibri"/>
                <a:ea typeface="Calibri"/>
                <a:cs typeface="Times New Roman"/>
              </a:rPr>
              <a:t>Anos iniciais do EF</a:t>
            </a:r>
            <a:endParaRPr lang="en-US" sz="2267" b="1" dirty="0">
              <a:latin typeface="Calibri"/>
              <a:ea typeface="Calibri"/>
              <a:cs typeface="Times New Roman"/>
            </a:endParaRPr>
          </a:p>
        </p:txBody>
      </p:sp>
      <p:cxnSp>
        <p:nvCxnSpPr>
          <p:cNvPr id="18" name="Conector reto 17"/>
          <p:cNvCxnSpPr>
            <a:cxnSpLocks/>
          </p:cNvCxnSpPr>
          <p:nvPr/>
        </p:nvCxnSpPr>
        <p:spPr>
          <a:xfrm>
            <a:off x="7146900" y="1461587"/>
            <a:ext cx="0" cy="404723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>
            <a:cxnSpLocks/>
          </p:cNvCxnSpPr>
          <p:nvPr/>
        </p:nvCxnSpPr>
        <p:spPr>
          <a:xfrm>
            <a:off x="3474492" y="1461587"/>
            <a:ext cx="0" cy="404723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-15597" y="2505"/>
            <a:ext cx="10725785" cy="4910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defTabSz="102126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591" b="1" dirty="0">
                <a:solidFill>
                  <a:srgbClr val="FFFFFF"/>
                </a:solidFill>
              </a:rPr>
              <a:t>QUALIDADE DA EDUCAÇÃO BÁSICA: FLUXO ESCOLAR </a:t>
            </a:r>
          </a:p>
        </p:txBody>
      </p:sp>
      <p:sp>
        <p:nvSpPr>
          <p:cNvPr id="23" name="Caixa de Texto 2"/>
          <p:cNvSpPr txBox="1">
            <a:spLocks noChangeArrowheads="1"/>
          </p:cNvSpPr>
          <p:nvPr/>
        </p:nvSpPr>
        <p:spPr bwMode="auto">
          <a:xfrm>
            <a:off x="4114094" y="1343555"/>
            <a:ext cx="2564893" cy="45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8708" tIns="49354" rIns="98708" bIns="49354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80"/>
              </a:spcAft>
            </a:pPr>
            <a:r>
              <a:rPr lang="pt-BR" sz="2267" b="1" dirty="0">
                <a:latin typeface="Calibri"/>
                <a:ea typeface="Calibri"/>
                <a:cs typeface="Times New Roman"/>
              </a:rPr>
              <a:t>Anos finais do EF</a:t>
            </a:r>
            <a:endParaRPr lang="en-US" sz="2267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24" name="Caixa de Texto 2"/>
          <p:cNvSpPr txBox="1">
            <a:spLocks noChangeArrowheads="1"/>
          </p:cNvSpPr>
          <p:nvPr/>
        </p:nvSpPr>
        <p:spPr bwMode="auto">
          <a:xfrm>
            <a:off x="8114030" y="1343555"/>
            <a:ext cx="1917427" cy="45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8708" tIns="49354" rIns="98708" bIns="49354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80"/>
              </a:spcAft>
            </a:pPr>
            <a:r>
              <a:rPr lang="en-US" sz="2267" b="1" dirty="0" err="1">
                <a:latin typeface="Calibri"/>
                <a:ea typeface="Calibri"/>
                <a:cs typeface="Times New Roman"/>
              </a:rPr>
              <a:t>Ensino</a:t>
            </a:r>
            <a:r>
              <a:rPr lang="en-US" sz="2267" b="1" dirty="0">
                <a:latin typeface="Calibri"/>
                <a:ea typeface="Calibri"/>
                <a:cs typeface="Times New Roman"/>
              </a:rPr>
              <a:t> </a:t>
            </a:r>
            <a:r>
              <a:rPr lang="en-US" sz="2267" b="1" dirty="0" err="1">
                <a:latin typeface="Calibri"/>
                <a:ea typeface="Calibri"/>
                <a:cs typeface="Times New Roman"/>
              </a:rPr>
              <a:t>médio</a:t>
            </a:r>
            <a:endParaRPr lang="en-US" sz="2267" b="1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781" y="1231221"/>
            <a:ext cx="4886682" cy="4900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58" y="1177676"/>
            <a:ext cx="4886682" cy="4957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839" y="1177676"/>
            <a:ext cx="4886682" cy="489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D2D0775E-AA22-4904-AA17-EE252F9A283A}"/>
              </a:ext>
            </a:extLst>
          </p:cNvPr>
          <p:cNvSpPr/>
          <p:nvPr/>
        </p:nvSpPr>
        <p:spPr>
          <a:xfrm>
            <a:off x="20081" y="5508823"/>
            <a:ext cx="64714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80"/>
              </a:spcAft>
            </a:pPr>
            <a:r>
              <a:rPr lang="pt-BR" sz="1400" b="1" dirty="0">
                <a:solidFill>
                  <a:schemeClr val="tx2"/>
                </a:solidFill>
              </a:rPr>
              <a:t>Fonte: Elaborado pela </a:t>
            </a:r>
            <a:r>
              <a:rPr lang="pt-BR" sz="1400" b="1" dirty="0" err="1">
                <a:solidFill>
                  <a:schemeClr val="tx2"/>
                </a:solidFill>
              </a:rPr>
              <a:t>Deed</a:t>
            </a:r>
            <a:r>
              <a:rPr lang="pt-BR" sz="1400" b="1" dirty="0">
                <a:solidFill>
                  <a:schemeClr val="tx2"/>
                </a:solidFill>
              </a:rPr>
              <a:t>/INEP com base em dados do Censo da Educação Básica </a:t>
            </a:r>
          </a:p>
        </p:txBody>
      </p:sp>
    </p:spTree>
    <p:extLst>
      <p:ext uri="{BB962C8B-B14F-4D97-AF65-F5344CB8AC3E}">
        <p14:creationId xmlns:p14="http://schemas.microsoft.com/office/powerpoint/2010/main" val="353010493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/>
          </p:cNvGraphicFramePr>
          <p:nvPr>
            <p:extLst/>
          </p:nvPr>
        </p:nvGraphicFramePr>
        <p:xfrm>
          <a:off x="346520" y="1537556"/>
          <a:ext cx="9322184" cy="4119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530276" y="714016"/>
            <a:ext cx="7755219" cy="1124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pt-BR" sz="2154" b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Distribuição  percentual dos alunos do </a:t>
            </a:r>
            <a:r>
              <a:rPr lang="pt-BR" sz="2154" b="1" dirty="0" err="1">
                <a:solidFill>
                  <a:schemeClr val="accent6">
                    <a:lumMod val="75000"/>
                  </a:schemeClr>
                </a:solidFill>
                <a:latin typeface="Calibri"/>
              </a:rPr>
              <a:t>do</a:t>
            </a:r>
            <a:r>
              <a:rPr lang="pt-BR" sz="2154" b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 3º ano do EM </a:t>
            </a:r>
            <a:r>
              <a:rPr lang="pt-BR" sz="2154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pelos </a:t>
            </a:r>
            <a:r>
              <a:rPr lang="pt-BR" sz="2154" b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níveis de proficiência </a:t>
            </a:r>
            <a:r>
              <a:rPr lang="pt-BR" sz="2154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da escala de Língua Portuguesa e de Matemática no Saeb - Brasil - 2015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D26E06D0-BAF8-462A-9287-0C9CDC3C7AC5}"/>
              </a:ext>
            </a:extLst>
          </p:cNvPr>
          <p:cNvSpPr txBox="1"/>
          <p:nvPr/>
        </p:nvSpPr>
        <p:spPr>
          <a:xfrm>
            <a:off x="234132" y="6870768"/>
            <a:ext cx="6264696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pt-BR" sz="1295" b="1" dirty="0">
                <a:solidFill>
                  <a:schemeClr val="tx2">
                    <a:lumMod val="75000"/>
                  </a:schemeClr>
                </a:solidFill>
              </a:rPr>
              <a:t>Fonte: Elaborado pela </a:t>
            </a:r>
            <a:r>
              <a:rPr lang="pt-BR" sz="1295" b="1" dirty="0" err="1">
                <a:solidFill>
                  <a:schemeClr val="tx2">
                    <a:lumMod val="75000"/>
                  </a:schemeClr>
                </a:solidFill>
              </a:rPr>
              <a:t>Dired</a:t>
            </a:r>
            <a:r>
              <a:rPr lang="pt-BR" sz="1295" b="1" dirty="0">
                <a:solidFill>
                  <a:schemeClr val="tx2">
                    <a:lumMod val="75000"/>
                  </a:schemeClr>
                </a:solidFill>
              </a:rPr>
              <a:t>/Inep com base em </a:t>
            </a:r>
            <a:r>
              <a:rPr lang="pt-BR" sz="1295" b="1" dirty="0" err="1">
                <a:solidFill>
                  <a:schemeClr val="tx2">
                    <a:lumMod val="75000"/>
                  </a:schemeClr>
                </a:solidFill>
              </a:rPr>
              <a:t>microdados</a:t>
            </a:r>
            <a:r>
              <a:rPr lang="pt-BR" sz="1295" b="1" dirty="0">
                <a:solidFill>
                  <a:schemeClr val="tx2">
                    <a:lumMod val="75000"/>
                  </a:schemeClr>
                </a:solidFill>
              </a:rPr>
              <a:t> do Saeb(</a:t>
            </a:r>
            <a:r>
              <a:rPr lang="pt-BR" sz="1295" b="1" dirty="0" err="1">
                <a:solidFill>
                  <a:schemeClr val="tx2">
                    <a:lumMod val="75000"/>
                  </a:schemeClr>
                </a:solidFill>
              </a:rPr>
              <a:t>Aneb</a:t>
            </a:r>
            <a:r>
              <a:rPr lang="pt-BR" sz="1295" b="1" dirty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pt-BR" sz="1295" b="1" dirty="0" err="1">
                <a:solidFill>
                  <a:schemeClr val="tx2">
                    <a:lumMod val="75000"/>
                  </a:schemeClr>
                </a:solidFill>
              </a:rPr>
              <a:t>Anresc</a:t>
            </a:r>
            <a:r>
              <a:rPr lang="pt-BR" sz="1295" b="1" dirty="0">
                <a:solidFill>
                  <a:schemeClr val="tx2">
                    <a:lumMod val="75000"/>
                  </a:schemeClr>
                </a:solidFill>
              </a:rPr>
              <a:t>)/Inep (2007-2015).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B7142DC3-7443-4B50-985C-B1DBD7127CF0}"/>
              </a:ext>
            </a:extLst>
          </p:cNvPr>
          <p:cNvSpPr/>
          <p:nvPr/>
        </p:nvSpPr>
        <p:spPr>
          <a:xfrm>
            <a:off x="-18961" y="22796"/>
            <a:ext cx="10712361" cy="452040"/>
          </a:xfrm>
          <a:prstGeom prst="rect">
            <a:avLst/>
          </a:prstGeom>
          <a:solidFill>
            <a:srgbClr val="17375E"/>
          </a:solidFill>
          <a:ln>
            <a:noFill/>
            <a:prstDash val="solid"/>
          </a:ln>
        </p:spPr>
        <p:txBody>
          <a:bodyPr vert="horz" wrap="square" lIns="89527" tIns="44764" rIns="89527" bIns="44764" anchor="t" anchorCtr="1" compatLnSpc="1">
            <a:spAutoFit/>
          </a:bodyPr>
          <a:lstStyle/>
          <a:p>
            <a:pPr algn="ctr" defTabSz="102126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350" b="1" kern="0" dirty="0">
                <a:solidFill>
                  <a:srgbClr val="FFFFFF"/>
                </a:solidFill>
              </a:rPr>
              <a:t>META 7: FOMENTAR A QUALIDADE DA EDUCAÇÃO </a:t>
            </a:r>
            <a:r>
              <a:rPr lang="pt-BR" sz="2350" b="1" dirty="0">
                <a:solidFill>
                  <a:srgbClr val="FFFFFF"/>
                </a:solidFill>
              </a:rPr>
              <a:t>BÁSICA – ENSINO MÉDIO 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="" xmlns:a16="http://schemas.microsoft.com/office/drawing/2014/main" id="{00000000-0008-0000-0E00-000003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277" y="2378233"/>
          <a:ext cx="5562724" cy="3745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="" xmlns:a16="http://schemas.microsoft.com/office/drawing/2014/main" id="{61839EA3-1806-4CE8-8983-85C517C4C52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422445" y="2278139"/>
          <a:ext cx="5400960" cy="3745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tângulo: Cantos Arredondados 7">
            <a:extLst>
              <a:ext uri="{FF2B5EF4-FFF2-40B4-BE49-F238E27FC236}">
                <a16:creationId xmlns="" xmlns:a16="http://schemas.microsoft.com/office/drawing/2014/main" id="{850CC684-2508-4246-B72B-BAD48896ACDF}"/>
              </a:ext>
            </a:extLst>
          </p:cNvPr>
          <p:cNvSpPr/>
          <p:nvPr/>
        </p:nvSpPr>
        <p:spPr>
          <a:xfrm>
            <a:off x="5994772" y="2280639"/>
            <a:ext cx="1944216" cy="31561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577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3">
            <a:extLst>
              <a:ext uri="{FF2B5EF4-FFF2-40B4-BE49-F238E27FC236}">
                <a16:creationId xmlns="" xmlns:a16="http://schemas.microsoft.com/office/drawing/2014/main" id="{023E64F3-E01A-47F0-921D-2CB81A819D04}"/>
              </a:ext>
            </a:extLst>
          </p:cNvPr>
          <p:cNvSpPr/>
          <p:nvPr/>
        </p:nvSpPr>
        <p:spPr>
          <a:xfrm>
            <a:off x="190275" y="629584"/>
            <a:ext cx="10364357" cy="2964619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38103">
            <a:solidFill>
              <a:srgbClr val="376092"/>
            </a:solidFill>
            <a:prstDash val="solid"/>
          </a:ln>
        </p:spPr>
        <p:txBody>
          <a:bodyPr vert="horz" wrap="square" lIns="89527" tIns="44764" rIns="89527" bIns="44764" anchor="ctr" anchorCtr="1" compatLnSpc="1"/>
          <a:lstStyle/>
          <a:p>
            <a:pPr algn="ctr" defTabSz="102126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350" b="1" dirty="0">
              <a:solidFill>
                <a:srgbClr val="17375E"/>
              </a:solidFill>
              <a:latin typeface="Calibri"/>
            </a:endParaRPr>
          </a:p>
          <a:p>
            <a:pPr algn="ctr" defTabSz="102126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056" b="1" dirty="0">
              <a:solidFill>
                <a:srgbClr val="17375E"/>
              </a:solidFill>
              <a:latin typeface="Calibri"/>
            </a:endParaRPr>
          </a:p>
          <a:p>
            <a:pPr algn="ctr" defTabSz="102126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056" b="1" dirty="0">
              <a:solidFill>
                <a:srgbClr val="17375E"/>
              </a:solidFill>
              <a:latin typeface="Calibri"/>
            </a:endParaRPr>
          </a:p>
          <a:p>
            <a:pPr algn="ctr" defTabSz="102126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056" b="1" dirty="0">
              <a:solidFill>
                <a:srgbClr val="17375E"/>
              </a:solidFill>
              <a:latin typeface="Calibri"/>
            </a:endParaRPr>
          </a:p>
          <a:p>
            <a:pPr algn="ctr" defTabSz="102126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056" b="1" dirty="0">
              <a:solidFill>
                <a:srgbClr val="17375E"/>
              </a:solidFill>
              <a:latin typeface="Calibri"/>
            </a:endParaRPr>
          </a:p>
          <a:p>
            <a:pPr algn="ctr" defTabSz="102126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056" b="1" dirty="0">
              <a:solidFill>
                <a:srgbClr val="17375E"/>
              </a:solidFill>
              <a:latin typeface="Calibri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86000" y="755980"/>
            <a:ext cx="10117124" cy="3266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375" b="1" kern="0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Meta 15: </a:t>
            </a:r>
            <a:r>
              <a:rPr lang="pt-BR" sz="2375" b="1" kern="0" dirty="0">
                <a:solidFill>
                  <a:srgbClr val="17375E"/>
                </a:solidFill>
                <a:latin typeface="Calibri"/>
              </a:rPr>
              <a:t>Garantir, em regime de colaboração entre a União, os Estados, o Distrito Federal e os Municípios, no prazo de 1 (um) ano de vigência deste PNE, política nacional de formação dos profissionais da educação de que tratam os incisos I, II e III do caput do art. 61 da Lei no 9.394, de 20 de dezembro de 1996,</a:t>
            </a:r>
          </a:p>
          <a:p>
            <a:pPr fontAlgn="ctr"/>
            <a:r>
              <a:rPr lang="pt-BR" sz="2375" b="1" kern="0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assegurado que todos os professores e as professoras da educação básica possuam formação específica de nível superior, obtida em curso de licenciatura na área de conhecimento em que atuam.</a:t>
            </a:r>
          </a:p>
          <a:p>
            <a:pPr fontAlgn="ctr"/>
            <a:endParaRPr lang="pt-BR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fontAlgn="ctr"/>
            <a:endParaRPr lang="pt-BR" sz="2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-744" y="0"/>
            <a:ext cx="10694144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META 15 – Adequação da Formação Docente </a:t>
            </a:r>
          </a:p>
        </p:txBody>
      </p:sp>
      <p:sp>
        <p:nvSpPr>
          <p:cNvPr id="5" name="Retângulo 4"/>
          <p:cNvSpPr/>
          <p:nvPr/>
        </p:nvSpPr>
        <p:spPr>
          <a:xfrm>
            <a:off x="375275" y="5868863"/>
            <a:ext cx="97210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i="1" dirty="0">
                <a:solidFill>
                  <a:schemeClr val="accent6">
                    <a:lumMod val="75000"/>
                  </a:schemeClr>
                </a:solidFill>
              </a:rPr>
              <a:t>Meta</a:t>
            </a: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</a:rPr>
              <a:t>: 100% das docências da educação básica com professores cuja formação superior está adequada à área de conhecimento em que atuam até 2024.</a:t>
            </a:r>
          </a:p>
        </p:txBody>
      </p:sp>
      <p:sp>
        <p:nvSpPr>
          <p:cNvPr id="8" name="Chave Direita 7">
            <a:extLst>
              <a:ext uri="{FF2B5EF4-FFF2-40B4-BE49-F238E27FC236}">
                <a16:creationId xmlns="" xmlns:a16="http://schemas.microsoft.com/office/drawing/2014/main" id="{E5EFC969-7457-43DB-875E-2DDF9B84EF41}"/>
              </a:ext>
            </a:extLst>
          </p:cNvPr>
          <p:cNvSpPr/>
          <p:nvPr/>
        </p:nvSpPr>
        <p:spPr>
          <a:xfrm>
            <a:off x="2034332" y="3852639"/>
            <a:ext cx="144016" cy="1296144"/>
          </a:xfrm>
          <a:prstGeom prst="rightBrac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57848FD1-8998-4078-997B-696FD4E2E224}"/>
              </a:ext>
            </a:extLst>
          </p:cNvPr>
          <p:cNvSpPr/>
          <p:nvPr/>
        </p:nvSpPr>
        <p:spPr>
          <a:xfrm>
            <a:off x="2397728" y="3959996"/>
            <a:ext cx="76328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kern="0" dirty="0">
                <a:solidFill>
                  <a:srgbClr val="17375E"/>
                </a:solidFill>
                <a:latin typeface="Calibri"/>
              </a:rPr>
              <a:t>Proporção de docências de uma etapa da educação básica com professores cuja formação superior está adequada à área de conhecimento que lecionam.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56B84965-B2BE-42E1-A75B-2D6998D57FE0}"/>
              </a:ext>
            </a:extLst>
          </p:cNvPr>
          <p:cNvSpPr/>
          <p:nvPr/>
        </p:nvSpPr>
        <p:spPr>
          <a:xfrm>
            <a:off x="386000" y="3980365"/>
            <a:ext cx="16483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400" b="1" i="1" dirty="0">
                <a:solidFill>
                  <a:schemeClr val="accent6">
                    <a:lumMod val="75000"/>
                  </a:schemeClr>
                </a:solidFill>
              </a:rPr>
              <a:t>Indicadores  (15A,15B, 15C, 15D) </a:t>
            </a:r>
            <a:endParaRPr lang="pt-B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42ADEBBC-086C-4BC3-AEAC-2C11BF7F0FA8}"/>
              </a:ext>
            </a:extLst>
          </p:cNvPr>
          <p:cNvSpPr/>
          <p:nvPr/>
        </p:nvSpPr>
        <p:spPr>
          <a:xfrm>
            <a:off x="386000" y="5378908"/>
            <a:ext cx="5104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2200" b="1" i="1" dirty="0">
                <a:solidFill>
                  <a:schemeClr val="accent6">
                    <a:lumMod val="75000"/>
                  </a:schemeClr>
                </a:solidFill>
              </a:rPr>
              <a:t>Base de dados:</a:t>
            </a:r>
            <a:r>
              <a:rPr lang="pt-BR" sz="2200" b="1" i="1" kern="0" dirty="0">
                <a:solidFill>
                  <a:srgbClr val="17375E"/>
                </a:solidFill>
                <a:latin typeface="Calibri"/>
              </a:rPr>
              <a:t> </a:t>
            </a:r>
            <a:r>
              <a:rPr lang="pt-BR" sz="2200" b="1" kern="0" dirty="0">
                <a:solidFill>
                  <a:srgbClr val="17375E"/>
                </a:solidFill>
                <a:latin typeface="Calibri"/>
              </a:rPr>
              <a:t>Censo da Educação Básica </a:t>
            </a:r>
          </a:p>
          <a:p>
            <a:pPr fontAlgn="ctr"/>
            <a:r>
              <a:rPr lang="pt-BR" sz="22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2702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C04A4C28-77F2-44A5-B3F2-1B75113C477D}"/>
              </a:ext>
            </a:extLst>
          </p:cNvPr>
          <p:cNvSpPr/>
          <p:nvPr/>
        </p:nvSpPr>
        <p:spPr>
          <a:xfrm>
            <a:off x="-744" y="0"/>
            <a:ext cx="10694144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META 15 – Adequação da Formação Docente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2A555FF4-CEE6-4B05-8F60-6845C9DA4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8" y="1453683"/>
            <a:ext cx="6556009" cy="5785102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2A6A7231-627B-4878-B569-94B430D8116E}"/>
              </a:ext>
            </a:extLst>
          </p:cNvPr>
          <p:cNvSpPr/>
          <p:nvPr/>
        </p:nvSpPr>
        <p:spPr>
          <a:xfrm>
            <a:off x="7355972" y="1453683"/>
            <a:ext cx="28152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8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pt-BR" sz="1800" b="1" dirty="0">
                <a:solidFill>
                  <a:schemeClr val="tx2">
                    <a:lumMod val="75000"/>
                  </a:schemeClr>
                </a:solidFill>
              </a:rPr>
              <a:t>Maiores percentuais de adequação em 2016:</a:t>
            </a:r>
            <a:endParaRPr lang="pt-BR" sz="18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pt-BR" sz="1800" dirty="0">
                <a:solidFill>
                  <a:schemeClr val="tx2">
                    <a:lumMod val="75000"/>
                  </a:schemeClr>
                </a:solidFill>
              </a:rPr>
              <a:t>Ensino Médio (60,4%)</a:t>
            </a:r>
          </a:p>
          <a:p>
            <a:pPr algn="just"/>
            <a:r>
              <a:rPr lang="pt-BR" sz="1800" dirty="0">
                <a:solidFill>
                  <a:schemeClr val="tx2">
                    <a:lumMod val="75000"/>
                  </a:schemeClr>
                </a:solidFill>
              </a:rPr>
              <a:t>Anos Iniciais do EF (59,0%)</a:t>
            </a:r>
          </a:p>
          <a:p>
            <a:pPr algn="just"/>
            <a:endParaRPr lang="pt-BR" sz="18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pt-BR" sz="1800" b="1" dirty="0">
                <a:solidFill>
                  <a:schemeClr val="tx2">
                    <a:lumMod val="75000"/>
                  </a:schemeClr>
                </a:solidFill>
              </a:rPr>
              <a:t>Menores percentuais de adequação em 2016:</a:t>
            </a:r>
            <a:endParaRPr lang="pt-BR" sz="18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pt-BR" sz="1800" dirty="0">
                <a:solidFill>
                  <a:schemeClr val="tx2">
                    <a:lumMod val="75000"/>
                  </a:schemeClr>
                </a:solidFill>
              </a:rPr>
              <a:t>Educação Infantil (46,6%)</a:t>
            </a:r>
          </a:p>
          <a:p>
            <a:pPr algn="just"/>
            <a:r>
              <a:rPr lang="pt-BR" sz="1800" dirty="0">
                <a:solidFill>
                  <a:schemeClr val="tx2">
                    <a:lumMod val="75000"/>
                  </a:schemeClr>
                </a:solidFill>
              </a:rPr>
              <a:t>Anos Finais do EF (50,9%)</a:t>
            </a:r>
          </a:p>
          <a:p>
            <a:pPr algn="just"/>
            <a:endParaRPr lang="pt-BR" sz="1800" dirty="0"/>
          </a:p>
        </p:txBody>
      </p:sp>
      <p:cxnSp>
        <p:nvCxnSpPr>
          <p:cNvPr id="6" name="Conector de Seta Reta 5">
            <a:extLst>
              <a:ext uri="{FF2B5EF4-FFF2-40B4-BE49-F238E27FC236}">
                <a16:creationId xmlns="" xmlns:a16="http://schemas.microsoft.com/office/drawing/2014/main" id="{AD8F5DA2-7D93-409E-9CD7-0FFD54755AFC}"/>
              </a:ext>
            </a:extLst>
          </p:cNvPr>
          <p:cNvCxnSpPr>
            <a:cxnSpLocks/>
          </p:cNvCxnSpPr>
          <p:nvPr/>
        </p:nvCxnSpPr>
        <p:spPr>
          <a:xfrm flipV="1">
            <a:off x="2188872" y="2063591"/>
            <a:ext cx="1044116" cy="36004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="" xmlns:a16="http://schemas.microsoft.com/office/drawing/2014/main" id="{FCA9B18B-D901-4F25-B2D1-AB7BC2BD02B9}"/>
              </a:ext>
            </a:extLst>
          </p:cNvPr>
          <p:cNvCxnSpPr>
            <a:cxnSpLocks/>
          </p:cNvCxnSpPr>
          <p:nvPr/>
        </p:nvCxnSpPr>
        <p:spPr>
          <a:xfrm flipV="1">
            <a:off x="3886307" y="2519464"/>
            <a:ext cx="977523" cy="23011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9BFB4981-21A8-42E9-8B0F-FCD86AB45539}"/>
              </a:ext>
            </a:extLst>
          </p:cNvPr>
          <p:cNvSpPr/>
          <p:nvPr/>
        </p:nvSpPr>
        <p:spPr>
          <a:xfrm>
            <a:off x="2015952" y="1828113"/>
            <a:ext cx="93610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5 p.p.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27D05575-EB03-4C23-A660-4FD64940B5CD}"/>
              </a:ext>
            </a:extLst>
          </p:cNvPr>
          <p:cNvSpPr/>
          <p:nvPr/>
        </p:nvSpPr>
        <p:spPr>
          <a:xfrm>
            <a:off x="3853010" y="2067275"/>
            <a:ext cx="104411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accent2"/>
                </a:solidFill>
              </a:rPr>
              <a:t>2,9 p.p.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6508EC2B-F3B8-4F6C-8F99-30D37489C4D4}"/>
              </a:ext>
            </a:extLst>
          </p:cNvPr>
          <p:cNvSpPr/>
          <p:nvPr/>
        </p:nvSpPr>
        <p:spPr>
          <a:xfrm>
            <a:off x="7047633" y="4644727"/>
            <a:ext cx="34190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800" b="1" kern="0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Apesar do crescimento, esses percentuais ainda se encontram distantes da meta de 100% das docências da educação básica com professores cuja formação superior está adequada à área de conhecimento que lecionam. 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DDC5CA1B-BF70-4211-B588-A01E2714F136}"/>
              </a:ext>
            </a:extLst>
          </p:cNvPr>
          <p:cNvSpPr/>
          <p:nvPr/>
        </p:nvSpPr>
        <p:spPr>
          <a:xfrm>
            <a:off x="450156" y="610177"/>
            <a:ext cx="10153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Percentual de docências de professores com formação adequada à área de conhecimento que lecionam</a:t>
            </a:r>
          </a:p>
        </p:txBody>
      </p:sp>
    </p:spTree>
    <p:extLst>
      <p:ext uri="{BB962C8B-B14F-4D97-AF65-F5344CB8AC3E}">
        <p14:creationId xmlns:p14="http://schemas.microsoft.com/office/powerpoint/2010/main" val="3851061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="" xmlns:a16="http://schemas.microsoft.com/office/drawing/2014/main" id="{AE6E1313-313E-49BD-82CB-097A757C1C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73"/>
          <a:stretch/>
        </p:blipFill>
        <p:spPr>
          <a:xfrm>
            <a:off x="594172" y="5412138"/>
            <a:ext cx="9170920" cy="152547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="" xmlns:a16="http://schemas.microsoft.com/office/drawing/2014/main" id="{1FC15C56-897A-4307-B736-8D1B68F44C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6" r="23599" b="27691"/>
          <a:stretch/>
        </p:blipFill>
        <p:spPr>
          <a:xfrm>
            <a:off x="5438833" y="1142793"/>
            <a:ext cx="1965021" cy="374441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="" xmlns:a16="http://schemas.microsoft.com/office/drawing/2014/main" id="{2C7DBD4D-A876-4D4A-83F0-C8DB69E7D1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5" b="27691"/>
          <a:stretch/>
        </p:blipFill>
        <p:spPr>
          <a:xfrm>
            <a:off x="7963855" y="1142793"/>
            <a:ext cx="2003643" cy="3744416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="" xmlns:a16="http://schemas.microsoft.com/office/drawing/2014/main" id="{055CDDB2-7142-4DB5-9594-414445084503}"/>
              </a:ext>
            </a:extLst>
          </p:cNvPr>
          <p:cNvSpPr/>
          <p:nvPr/>
        </p:nvSpPr>
        <p:spPr>
          <a:xfrm>
            <a:off x="5343997" y="1522196"/>
            <a:ext cx="2376264" cy="3600400"/>
          </a:xfrm>
          <a:prstGeom prst="round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de Seta Reta 5">
            <a:extLst>
              <a:ext uri="{FF2B5EF4-FFF2-40B4-BE49-F238E27FC236}">
                <a16:creationId xmlns="" xmlns:a16="http://schemas.microsoft.com/office/drawing/2014/main" id="{14ACB97C-B88E-497F-ADFF-EE71BB6FD4CA}"/>
              </a:ext>
            </a:extLst>
          </p:cNvPr>
          <p:cNvCxnSpPr>
            <a:cxnSpLocks/>
          </p:cNvCxnSpPr>
          <p:nvPr/>
        </p:nvCxnSpPr>
        <p:spPr>
          <a:xfrm>
            <a:off x="9043325" y="1925469"/>
            <a:ext cx="936104" cy="28803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6B4880B9-55DC-4B0B-83E5-20758CF1DF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69824" b="27726"/>
          <a:stretch/>
        </p:blipFill>
        <p:spPr>
          <a:xfrm>
            <a:off x="335466" y="1148714"/>
            <a:ext cx="2482478" cy="3742623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5056A886-5B6D-4BD8-B647-3DD3D22346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5" r="46670" b="27691"/>
          <a:stretch/>
        </p:blipFill>
        <p:spPr>
          <a:xfrm>
            <a:off x="3135815" y="1142793"/>
            <a:ext cx="1965021" cy="374441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60085149-ABA3-4C73-B6D6-CE5D82CF8D7D}"/>
              </a:ext>
            </a:extLst>
          </p:cNvPr>
          <p:cNvSpPr/>
          <p:nvPr/>
        </p:nvSpPr>
        <p:spPr>
          <a:xfrm>
            <a:off x="-744" y="0"/>
            <a:ext cx="10694144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Meta 15-Adequação da Formação Docente: desigualdade entre áreas urbana e rural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1E2196E7-03B8-431A-9E3A-216975F8249A}"/>
              </a:ext>
            </a:extLst>
          </p:cNvPr>
          <p:cNvSpPr/>
          <p:nvPr/>
        </p:nvSpPr>
        <p:spPr>
          <a:xfrm>
            <a:off x="5530308" y="623655"/>
            <a:ext cx="20036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Diferença de 40 p.p. em 2016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A18FA010-15C8-4482-94F9-6AAF4552928A}"/>
              </a:ext>
            </a:extLst>
          </p:cNvPr>
          <p:cNvSpPr/>
          <p:nvPr/>
        </p:nvSpPr>
        <p:spPr>
          <a:xfrm>
            <a:off x="8776440" y="1041279"/>
            <a:ext cx="14698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Queda no EM rural</a:t>
            </a:r>
          </a:p>
        </p:txBody>
      </p:sp>
    </p:spTree>
    <p:extLst>
      <p:ext uri="{BB962C8B-B14F-4D97-AF65-F5344CB8AC3E}">
        <p14:creationId xmlns:p14="http://schemas.microsoft.com/office/powerpoint/2010/main" val="317346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="" xmlns:a16="http://schemas.microsoft.com/office/drawing/2014/main" id="{EECDEB83-9D4E-46C8-B1C4-6701B0332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522" y="918842"/>
            <a:ext cx="5165966" cy="51588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="" xmlns:a16="http://schemas.microsoft.com/office/drawing/2014/main" id="{7EDE2C9A-4243-4E36-B8B5-FDEC1BE205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24" y="1023033"/>
            <a:ext cx="5180295" cy="51588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23A890EB-8A15-4802-9A7C-F2948D66C992}"/>
              </a:ext>
            </a:extLst>
          </p:cNvPr>
          <p:cNvSpPr/>
          <p:nvPr/>
        </p:nvSpPr>
        <p:spPr>
          <a:xfrm>
            <a:off x="1330174" y="406524"/>
            <a:ext cx="2486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Anos Finais do Ensino Fundamental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2AF290D4-CB13-4096-883A-CF5D856560F7}"/>
              </a:ext>
            </a:extLst>
          </p:cNvPr>
          <p:cNvSpPr/>
          <p:nvPr/>
        </p:nvSpPr>
        <p:spPr>
          <a:xfrm>
            <a:off x="6737450" y="503344"/>
            <a:ext cx="262577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Ensino Médio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0EED1998-23E3-4F4F-BF46-5FA316B92E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6106"/>
            <a:ext cx="5850756" cy="28232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0632146C-C21B-4DCE-8986-E9C5093AD7DE}"/>
              </a:ext>
            </a:extLst>
          </p:cNvPr>
          <p:cNvSpPr/>
          <p:nvPr/>
        </p:nvSpPr>
        <p:spPr>
          <a:xfrm>
            <a:off x="-744" y="0"/>
            <a:ext cx="10694144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Adequação da Formação Docente: desigualdades regionais (2016)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C5E8EDE6-F17E-48F3-ABA6-515CB824E37F}"/>
              </a:ext>
            </a:extLst>
          </p:cNvPr>
          <p:cNvSpPr/>
          <p:nvPr/>
        </p:nvSpPr>
        <p:spPr>
          <a:xfrm>
            <a:off x="-485948" y="6068570"/>
            <a:ext cx="56886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8728" lvl="1" indent="-457200" algn="just"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chemeClr val="accent6">
                    <a:lumMod val="75000"/>
                  </a:schemeClr>
                </a:solidFill>
              </a:rPr>
              <a:t>Anos Finais do EF</a:t>
            </a:r>
            <a:r>
              <a:rPr lang="pt-BR" sz="1800" dirty="0">
                <a:solidFill>
                  <a:schemeClr val="tx2">
                    <a:lumMod val="75000"/>
                  </a:schemeClr>
                </a:solidFill>
              </a:rPr>
              <a:t>: forte concentração dos maiores valores nos estados das regiões Sul e Sudeste, além de MS, DF e AP;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506703AF-9A23-4A05-86C2-7C8B5AEF29D3}"/>
              </a:ext>
            </a:extLst>
          </p:cNvPr>
          <p:cNvSpPr/>
          <p:nvPr/>
        </p:nvSpPr>
        <p:spPr>
          <a:xfrm>
            <a:off x="4806639" y="5745405"/>
            <a:ext cx="568863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8728" lvl="1" indent="-457200" algn="just">
              <a:buFont typeface="Wingdings" panose="05000000000000000000" pitchFamily="2" charset="2"/>
              <a:buChar char="ü"/>
            </a:pPr>
            <a:endParaRPr lang="pt-BR" dirty="0"/>
          </a:p>
          <a:p>
            <a:pPr marL="978728" lvl="1" indent="-457200" algn="just"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chemeClr val="accent6">
                    <a:lumMod val="75000"/>
                  </a:schemeClr>
                </a:solidFill>
              </a:rPr>
              <a:t>Ensino Médio: </a:t>
            </a:r>
            <a:r>
              <a:rPr lang="pt-BR" sz="1800" dirty="0">
                <a:solidFill>
                  <a:schemeClr val="tx2">
                    <a:lumMod val="75000"/>
                  </a:schemeClr>
                </a:solidFill>
              </a:rPr>
              <a:t>maiores resultados nacionais e desigualdades marcantes dentro de algumas regiões (ex.: 77% no DF x 32% no MT).</a:t>
            </a:r>
          </a:p>
        </p:txBody>
      </p:sp>
    </p:spTree>
    <p:extLst>
      <p:ext uri="{BB962C8B-B14F-4D97-AF65-F5344CB8AC3E}">
        <p14:creationId xmlns:p14="http://schemas.microsoft.com/office/powerpoint/2010/main" val="4175812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4" y="396255"/>
            <a:ext cx="10693969" cy="709849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94172" y="3783206"/>
            <a:ext cx="9576604" cy="294975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pt-BR" sz="1500" dirty="0"/>
          </a:p>
          <a:p>
            <a:pPr algn="just"/>
            <a:endParaRPr lang="pt-BR" sz="1500" dirty="0"/>
          </a:p>
          <a:p>
            <a:pPr algn="just"/>
            <a:r>
              <a:rPr lang="pt-BR" sz="2400" b="1" kern="0" dirty="0">
                <a:solidFill>
                  <a:schemeClr val="accent6">
                    <a:lumMod val="75000"/>
                  </a:schemeClr>
                </a:solidFill>
              </a:rPr>
              <a:t>Monitoramento da Meta 18: Indicadores </a:t>
            </a:r>
          </a:p>
          <a:p>
            <a:pPr algn="just"/>
            <a:r>
              <a:rPr lang="pt-BR" sz="2200" b="1" kern="0" dirty="0">
                <a:solidFill>
                  <a:srgbClr val="17375E"/>
                </a:solidFill>
              </a:rPr>
              <a:t>Percentual de unidades federativas e de municípios que:  </a:t>
            </a:r>
          </a:p>
          <a:p>
            <a:pPr marL="864428" lvl="2" indent="-342900" algn="just">
              <a:buFont typeface="Wingdings" panose="05000000000000000000" pitchFamily="2" charset="2"/>
              <a:buChar char="Ø"/>
            </a:pPr>
            <a:r>
              <a:rPr lang="pt-BR" sz="2200" b="1" kern="0" dirty="0">
                <a:solidFill>
                  <a:srgbClr val="17375E"/>
                </a:solidFill>
              </a:rPr>
              <a:t>possuem plano de carreia e remuneração (PCR) dos profissionais do magistério;</a:t>
            </a:r>
          </a:p>
          <a:p>
            <a:pPr marL="864428" lvl="2" indent="-342900" algn="just">
              <a:buFont typeface="Wingdings" panose="05000000000000000000" pitchFamily="2" charset="2"/>
              <a:buChar char="Ø"/>
            </a:pPr>
            <a:r>
              <a:rPr lang="pt-BR" sz="2200" b="1" kern="0" dirty="0">
                <a:solidFill>
                  <a:srgbClr val="17375E"/>
                </a:solidFill>
              </a:rPr>
              <a:t>atendem ao piso salarial nacional profissional (PSNP)</a:t>
            </a:r>
          </a:p>
          <a:p>
            <a:pPr marL="864428" lvl="2" indent="-342900" algn="just">
              <a:buFont typeface="Wingdings" panose="05000000000000000000" pitchFamily="2" charset="2"/>
              <a:buChar char="Ø"/>
            </a:pPr>
            <a:r>
              <a:rPr lang="pt-BR" sz="2200" b="1" kern="0" dirty="0">
                <a:solidFill>
                  <a:srgbClr val="17375E"/>
                </a:solidFill>
              </a:rPr>
              <a:t>preveem o limite máximo de 2⁄3 da carga horária para atividades de interação com os educandos, previsto na lei 11.738/2008.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54AD3033-5BEC-4CC6-A894-D1B58C178907}"/>
              </a:ext>
            </a:extLst>
          </p:cNvPr>
          <p:cNvSpPr/>
          <p:nvPr/>
        </p:nvSpPr>
        <p:spPr>
          <a:xfrm>
            <a:off x="-744" y="0"/>
            <a:ext cx="10694144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META 18</a:t>
            </a:r>
          </a:p>
        </p:txBody>
      </p:sp>
      <p:sp>
        <p:nvSpPr>
          <p:cNvPr id="5" name="Retângulo de cantos arredondados 3">
            <a:extLst>
              <a:ext uri="{FF2B5EF4-FFF2-40B4-BE49-F238E27FC236}">
                <a16:creationId xmlns="" xmlns:a16="http://schemas.microsoft.com/office/drawing/2014/main" id="{EFCB0D40-3CF2-4469-B6CD-6D1B9B3E212C}"/>
              </a:ext>
            </a:extLst>
          </p:cNvPr>
          <p:cNvSpPr/>
          <p:nvPr/>
        </p:nvSpPr>
        <p:spPr>
          <a:xfrm>
            <a:off x="521704" y="561793"/>
            <a:ext cx="9649072" cy="3456384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38103">
            <a:solidFill>
              <a:srgbClr val="376092"/>
            </a:solidFill>
            <a:prstDash val="solid"/>
          </a:ln>
        </p:spPr>
        <p:txBody>
          <a:bodyPr vert="horz" wrap="square" lIns="89527" tIns="44764" rIns="89527" bIns="44764" anchor="ctr" anchorCtr="1" compatLnSpc="1"/>
          <a:lstStyle/>
          <a:p>
            <a:pPr algn="just"/>
            <a:r>
              <a:rPr lang="pt-BR" sz="2400" b="1" kern="0" dirty="0">
                <a:solidFill>
                  <a:srgbClr val="17375E"/>
                </a:solidFill>
              </a:rPr>
              <a:t>A </a:t>
            </a:r>
            <a:r>
              <a:rPr lang="pt-BR" sz="2400" b="1" kern="0" dirty="0">
                <a:solidFill>
                  <a:schemeClr val="accent6">
                    <a:lumMod val="75000"/>
                  </a:schemeClr>
                </a:solidFill>
              </a:rPr>
              <a:t>Meta 18 </a:t>
            </a:r>
            <a:r>
              <a:rPr lang="pt-BR" sz="2400" b="1" kern="0" dirty="0">
                <a:solidFill>
                  <a:srgbClr val="17375E"/>
                </a:solidFill>
              </a:rPr>
              <a:t>do PNE visa “</a:t>
            </a:r>
            <a:r>
              <a:rPr lang="pt-BR" sz="2400" b="1" kern="0" dirty="0">
                <a:solidFill>
                  <a:schemeClr val="accent6">
                    <a:lumMod val="75000"/>
                  </a:schemeClr>
                </a:solidFill>
              </a:rPr>
              <a:t>assegurar, no prazo de 2 (dois) anos, a existência de planos de carreira para os (as) profissionais da educação básica </a:t>
            </a:r>
            <a:r>
              <a:rPr lang="pt-BR" sz="2400" b="1" kern="0" dirty="0">
                <a:solidFill>
                  <a:srgbClr val="17375E"/>
                </a:solidFill>
              </a:rPr>
              <a:t>e superior pública de todos os sistemas de ensino e, para o plano de carreira dos (as) profissionais da educação básica pública, </a:t>
            </a:r>
            <a:r>
              <a:rPr lang="pt-BR" sz="2400" b="1" kern="0" dirty="0">
                <a:solidFill>
                  <a:schemeClr val="accent6">
                    <a:lumMod val="75000"/>
                  </a:schemeClr>
                </a:solidFill>
              </a:rPr>
              <a:t>tomar como referência o piso salarial nacional profissional</a:t>
            </a:r>
            <a:r>
              <a:rPr lang="pt-BR" sz="2400" b="1" kern="0" dirty="0">
                <a:solidFill>
                  <a:srgbClr val="17375E"/>
                </a:solidFill>
              </a:rPr>
              <a:t>, definido em lei federal, nos termos do inciso VIII do art. 206 da Constituição Federal.”</a:t>
            </a:r>
          </a:p>
        </p:txBody>
      </p:sp>
    </p:spTree>
    <p:extLst>
      <p:ext uri="{BB962C8B-B14F-4D97-AF65-F5344CB8AC3E}">
        <p14:creationId xmlns:p14="http://schemas.microsoft.com/office/powerpoint/2010/main" val="205023471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1100" y="79071"/>
            <a:ext cx="10470483" cy="452040"/>
          </a:xfrm>
          <a:prstGeom prst="rect">
            <a:avLst/>
          </a:prstGeom>
          <a:solidFill>
            <a:srgbClr val="17375E"/>
          </a:solidFill>
          <a:ln>
            <a:noFill/>
            <a:prstDash val="solid"/>
          </a:ln>
        </p:spPr>
        <p:txBody>
          <a:bodyPr vert="horz" wrap="square" lIns="89527" tIns="44764" rIns="89527" bIns="44764" anchor="t" anchorCtr="1" compatLnSpc="1">
            <a:spAutoFit/>
          </a:bodyPr>
          <a:lstStyle/>
          <a:p>
            <a:pPr algn="ctr" defTabSz="102126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350" b="1" dirty="0">
                <a:solidFill>
                  <a:srgbClr val="FFFFFF"/>
                </a:solidFill>
              </a:rPr>
              <a:t>PLANO NACIONAL DE EDUCAÇÃO - QUALIDADE DA EDUCAÇÃO BÁSICA </a:t>
            </a:r>
          </a:p>
        </p:txBody>
      </p:sp>
      <p:grpSp>
        <p:nvGrpSpPr>
          <p:cNvPr id="10" name="Grupo 7"/>
          <p:cNvGrpSpPr/>
          <p:nvPr/>
        </p:nvGrpSpPr>
        <p:grpSpPr>
          <a:xfrm>
            <a:off x="861797" y="2556495"/>
            <a:ext cx="5992673" cy="3865083"/>
            <a:chOff x="422900" y="3345469"/>
            <a:chExt cx="6120683" cy="3947646"/>
          </a:xfrm>
        </p:grpSpPr>
        <p:sp>
          <p:nvSpPr>
            <p:cNvPr id="11" name="Forma livre 8"/>
            <p:cNvSpPr/>
            <p:nvPr/>
          </p:nvSpPr>
          <p:spPr>
            <a:xfrm>
              <a:off x="2680795" y="5679904"/>
              <a:ext cx="1604922" cy="16132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33668"/>
                <a:gd name="f7" fmla="val 766834"/>
                <a:gd name="f8" fmla="val 343323"/>
                <a:gd name="f9" fmla="val 1190345"/>
                <a:gd name="f10" fmla="+- 0 0 -90"/>
                <a:gd name="f11" fmla="*/ f3 1 1533668"/>
                <a:gd name="f12" fmla="*/ f4 1 1533668"/>
                <a:gd name="f13" fmla="+- f6 0 f5"/>
                <a:gd name="f14" fmla="*/ f10 f0 1"/>
                <a:gd name="f15" fmla="*/ f13 1 1533668"/>
                <a:gd name="f16" fmla="*/ 0 f13 1"/>
                <a:gd name="f17" fmla="*/ 766834 f13 1"/>
                <a:gd name="f18" fmla="*/ 1533668 f13 1"/>
                <a:gd name="f19" fmla="*/ f14 1 f2"/>
                <a:gd name="f20" fmla="*/ f16 1 1533668"/>
                <a:gd name="f21" fmla="*/ f17 1 1533668"/>
                <a:gd name="f22" fmla="*/ f18 1 1533668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1533668" h="1533668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8" y="f6"/>
                    <a:pt x="f5" y="f9"/>
                    <a:pt x="f5" y="f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237311" tIns="237311" rIns="237311" bIns="237311" anchor="ctr" anchorCtr="1" compatLnSpc="1"/>
            <a:lstStyle/>
            <a:p>
              <a:pPr algn="ctr" defTabSz="1218594">
                <a:lnSpc>
                  <a:spcPct val="90000"/>
                </a:lnSpc>
                <a:spcAft>
                  <a:spcPts val="1174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2742" dirty="0">
                  <a:solidFill>
                    <a:srgbClr val="FFFFFF"/>
                  </a:solidFill>
                  <a:latin typeface="Calibri"/>
                </a:rPr>
                <a:t>PNE</a:t>
              </a:r>
            </a:p>
          </p:txBody>
        </p:sp>
        <p:sp>
          <p:nvSpPr>
            <p:cNvPr id="12" name="Seta para a esquerda 9"/>
            <p:cNvSpPr/>
            <p:nvPr/>
          </p:nvSpPr>
          <p:spPr>
            <a:xfrm rot="10799991">
              <a:off x="953929" y="6256608"/>
              <a:ext cx="1673315" cy="459769"/>
            </a:xfrm>
            <a:custGeom>
              <a:avLst>
                <a:gd name="f0" fmla="val 2967"/>
                <a:gd name="f1" fmla="val 432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val f7"/>
                <a:gd name="f15" fmla="val f8"/>
                <a:gd name="f16" fmla="pin 0 f0 21600"/>
                <a:gd name="f17" fmla="pin 0 f1 10800"/>
                <a:gd name="f18" fmla="*/ f10 f2 1"/>
                <a:gd name="f19" fmla="*/ f11 f2 1"/>
                <a:gd name="f20" fmla="+- f15 0 f14"/>
                <a:gd name="f21" fmla="val f16"/>
                <a:gd name="f22" fmla="val f17"/>
                <a:gd name="f23" fmla="*/ f16 f12 1"/>
                <a:gd name="f24" fmla="*/ f17 f13 1"/>
                <a:gd name="f25" fmla="*/ f18 1 f4"/>
                <a:gd name="f26" fmla="*/ f19 1 f4"/>
                <a:gd name="f27" fmla="*/ f20 1 21600"/>
                <a:gd name="f28" fmla="+- 21600 0 f22"/>
                <a:gd name="f29" fmla="*/ f21 f22 1"/>
                <a:gd name="f30" fmla="*/ f22 f13 1"/>
                <a:gd name="f31" fmla="*/ f21 f12 1"/>
                <a:gd name="f32" fmla="+- f25 0 f3"/>
                <a:gd name="f33" fmla="+- f26 0 f3"/>
                <a:gd name="f34" fmla="*/ 21600 f27 1"/>
                <a:gd name="f35" fmla="*/ 0 f27 1"/>
                <a:gd name="f36" fmla="*/ f29 1 10800"/>
                <a:gd name="f37" fmla="*/ f28 f13 1"/>
                <a:gd name="f38" fmla="+- f21 0 f36"/>
                <a:gd name="f39" fmla="*/ f35 1 f27"/>
                <a:gd name="f40" fmla="*/ f34 1 f27"/>
                <a:gd name="f41" fmla="*/ f38 f12 1"/>
                <a:gd name="f42" fmla="*/ f40 f12 1"/>
                <a:gd name="f43" fmla="*/ f39 f13 1"/>
                <a:gd name="f44" fmla="*/ f40 f13 1"/>
              </a:gdLst>
              <a:ahLst>
                <a:ahXY gdRefX="f0" minX="f7" maxX="f8" gdRefY="f1" minY="f7" maxY="f9">
                  <a:pos x="f23" y="f24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43"/>
                </a:cxn>
                <a:cxn ang="f33">
                  <a:pos x="f31" y="f44"/>
                </a:cxn>
              </a:cxnLst>
              <a:rect l="f41" t="f30" r="f42" b="f37"/>
              <a:pathLst>
                <a:path w="21600" h="21600">
                  <a:moveTo>
                    <a:pt x="f8" y="f22"/>
                  </a:moveTo>
                  <a:lnTo>
                    <a:pt x="f21" y="f22"/>
                  </a:lnTo>
                  <a:lnTo>
                    <a:pt x="f21" y="f7"/>
                  </a:lnTo>
                  <a:lnTo>
                    <a:pt x="f7" y="f9"/>
                  </a:lnTo>
                  <a:lnTo>
                    <a:pt x="f21" y="f8"/>
                  </a:lnTo>
                  <a:lnTo>
                    <a:pt x="f21" y="f28"/>
                  </a:lnTo>
                  <a:lnTo>
                    <a:pt x="f8" y="f28"/>
                  </a:lnTo>
                  <a:close/>
                </a:path>
              </a:pathLst>
            </a:custGeom>
            <a:solidFill>
              <a:srgbClr val="B2C1DB"/>
            </a:solidFill>
            <a:ln>
              <a:noFill/>
              <a:prstDash val="solid"/>
            </a:ln>
          </p:spPr>
          <p:txBody>
            <a:bodyPr vert="horz" wrap="square" lIns="89527" tIns="44764" rIns="89527" bIns="44764" anchor="t" anchorCtr="0" compatLnSpc="1"/>
            <a:lstStyle/>
            <a:p>
              <a:pPr defTabSz="1021263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2056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3" name="Forma livre 10"/>
            <p:cNvSpPr/>
            <p:nvPr/>
          </p:nvSpPr>
          <p:spPr>
            <a:xfrm>
              <a:off x="422900" y="6034802"/>
              <a:ext cx="1062057" cy="9033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73567"/>
                <a:gd name="f7" fmla="val 858854"/>
                <a:gd name="f8" fmla="val 85885"/>
                <a:gd name="f9" fmla="val 38452"/>
                <a:gd name="f10" fmla="val 987682"/>
                <a:gd name="f11" fmla="val 1035115"/>
                <a:gd name="f12" fmla="val 772969"/>
                <a:gd name="f13" fmla="val 820402"/>
                <a:gd name="f14" fmla="+- 0 0 -90"/>
                <a:gd name="f15" fmla="*/ f3 1 1073567"/>
                <a:gd name="f16" fmla="*/ f4 1 858854"/>
                <a:gd name="f17" fmla="+- f7 0 f5"/>
                <a:gd name="f18" fmla="+- f6 0 f5"/>
                <a:gd name="f19" fmla="*/ f14 f0 1"/>
                <a:gd name="f20" fmla="*/ f18 1 1073567"/>
                <a:gd name="f21" fmla="*/ f17 1 858854"/>
                <a:gd name="f22" fmla="*/ 0 f18 1"/>
                <a:gd name="f23" fmla="*/ 85885 f17 1"/>
                <a:gd name="f24" fmla="*/ 85885 f18 1"/>
                <a:gd name="f25" fmla="*/ 0 f17 1"/>
                <a:gd name="f26" fmla="*/ 987682 f18 1"/>
                <a:gd name="f27" fmla="*/ 1073567 f18 1"/>
                <a:gd name="f28" fmla="*/ 772969 f17 1"/>
                <a:gd name="f29" fmla="*/ 858854 f17 1"/>
                <a:gd name="f30" fmla="*/ f19 1 f2"/>
                <a:gd name="f31" fmla="*/ f22 1 1073567"/>
                <a:gd name="f32" fmla="*/ f23 1 858854"/>
                <a:gd name="f33" fmla="*/ f24 1 1073567"/>
                <a:gd name="f34" fmla="*/ f25 1 858854"/>
                <a:gd name="f35" fmla="*/ f26 1 1073567"/>
                <a:gd name="f36" fmla="*/ f27 1 1073567"/>
                <a:gd name="f37" fmla="*/ f28 1 858854"/>
                <a:gd name="f38" fmla="*/ f29 1 858854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073567" h="85885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F81BD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58202" tIns="58202" rIns="58202" bIns="58202" anchor="ctr" anchorCtr="1" compatLnSpc="1"/>
            <a:lstStyle/>
            <a:p>
              <a:pPr algn="ctr" defTabSz="783383">
                <a:lnSpc>
                  <a:spcPct val="90000"/>
                </a:lnSpc>
                <a:spcAft>
                  <a:spcPts val="784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763" dirty="0">
                  <a:solidFill>
                    <a:srgbClr val="FFFFFF"/>
                  </a:solidFill>
                  <a:latin typeface="Calibri"/>
                </a:rPr>
                <a:t>Meta 1</a:t>
              </a:r>
            </a:p>
          </p:txBody>
        </p:sp>
        <p:sp>
          <p:nvSpPr>
            <p:cNvPr id="14" name="Seta para a esquerda 11"/>
            <p:cNvSpPr/>
            <p:nvPr/>
          </p:nvSpPr>
          <p:spPr>
            <a:xfrm rot="12599995">
              <a:off x="1180702" y="5356739"/>
              <a:ext cx="1673315" cy="459769"/>
            </a:xfrm>
            <a:custGeom>
              <a:avLst>
                <a:gd name="f0" fmla="val 2967"/>
                <a:gd name="f1" fmla="val 432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val f7"/>
                <a:gd name="f15" fmla="val f8"/>
                <a:gd name="f16" fmla="pin 0 f0 21600"/>
                <a:gd name="f17" fmla="pin 0 f1 10800"/>
                <a:gd name="f18" fmla="*/ f10 f2 1"/>
                <a:gd name="f19" fmla="*/ f11 f2 1"/>
                <a:gd name="f20" fmla="+- f15 0 f14"/>
                <a:gd name="f21" fmla="val f16"/>
                <a:gd name="f22" fmla="val f17"/>
                <a:gd name="f23" fmla="*/ f16 f12 1"/>
                <a:gd name="f24" fmla="*/ f17 f13 1"/>
                <a:gd name="f25" fmla="*/ f18 1 f4"/>
                <a:gd name="f26" fmla="*/ f19 1 f4"/>
                <a:gd name="f27" fmla="*/ f20 1 21600"/>
                <a:gd name="f28" fmla="+- 21600 0 f22"/>
                <a:gd name="f29" fmla="*/ f21 f22 1"/>
                <a:gd name="f30" fmla="*/ f22 f13 1"/>
                <a:gd name="f31" fmla="*/ f21 f12 1"/>
                <a:gd name="f32" fmla="+- f25 0 f3"/>
                <a:gd name="f33" fmla="+- f26 0 f3"/>
                <a:gd name="f34" fmla="*/ 21600 f27 1"/>
                <a:gd name="f35" fmla="*/ 0 f27 1"/>
                <a:gd name="f36" fmla="*/ f29 1 10800"/>
                <a:gd name="f37" fmla="*/ f28 f13 1"/>
                <a:gd name="f38" fmla="+- f21 0 f36"/>
                <a:gd name="f39" fmla="*/ f35 1 f27"/>
                <a:gd name="f40" fmla="*/ f34 1 f27"/>
                <a:gd name="f41" fmla="*/ f38 f12 1"/>
                <a:gd name="f42" fmla="*/ f40 f12 1"/>
                <a:gd name="f43" fmla="*/ f39 f13 1"/>
                <a:gd name="f44" fmla="*/ f40 f13 1"/>
              </a:gdLst>
              <a:ahLst>
                <a:ahXY gdRefX="f0" minX="f7" maxX="f8" gdRefY="f1" minY="f7" maxY="f9">
                  <a:pos x="f23" y="f24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43"/>
                </a:cxn>
                <a:cxn ang="f33">
                  <a:pos x="f31" y="f44"/>
                </a:cxn>
              </a:cxnLst>
              <a:rect l="f41" t="f30" r="f42" b="f37"/>
              <a:pathLst>
                <a:path w="21600" h="21600">
                  <a:moveTo>
                    <a:pt x="f8" y="f22"/>
                  </a:moveTo>
                  <a:lnTo>
                    <a:pt x="f21" y="f22"/>
                  </a:lnTo>
                  <a:lnTo>
                    <a:pt x="f21" y="f7"/>
                  </a:lnTo>
                  <a:lnTo>
                    <a:pt x="f7" y="f9"/>
                  </a:lnTo>
                  <a:lnTo>
                    <a:pt x="f21" y="f8"/>
                  </a:lnTo>
                  <a:lnTo>
                    <a:pt x="f21" y="f28"/>
                  </a:lnTo>
                  <a:lnTo>
                    <a:pt x="f8" y="f28"/>
                  </a:lnTo>
                  <a:close/>
                </a:path>
              </a:pathLst>
            </a:custGeom>
            <a:solidFill>
              <a:srgbClr val="B2C1DB"/>
            </a:solidFill>
            <a:ln>
              <a:noFill/>
              <a:prstDash val="solid"/>
            </a:ln>
          </p:spPr>
          <p:txBody>
            <a:bodyPr vert="horz" wrap="square" lIns="89527" tIns="44764" rIns="89527" bIns="44764" anchor="t" anchorCtr="0" compatLnSpc="1"/>
            <a:lstStyle/>
            <a:p>
              <a:pPr defTabSz="1021263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2056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5" name="Forma livre 12"/>
            <p:cNvSpPr/>
            <p:nvPr/>
          </p:nvSpPr>
          <p:spPr>
            <a:xfrm>
              <a:off x="761759" y="4690140"/>
              <a:ext cx="1062057" cy="9033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73567"/>
                <a:gd name="f7" fmla="val 858854"/>
                <a:gd name="f8" fmla="val 85885"/>
                <a:gd name="f9" fmla="val 38452"/>
                <a:gd name="f10" fmla="val 987682"/>
                <a:gd name="f11" fmla="val 1035115"/>
                <a:gd name="f12" fmla="val 772969"/>
                <a:gd name="f13" fmla="val 820402"/>
                <a:gd name="f14" fmla="+- 0 0 -90"/>
                <a:gd name="f15" fmla="*/ f3 1 1073567"/>
                <a:gd name="f16" fmla="*/ f4 1 858854"/>
                <a:gd name="f17" fmla="+- f7 0 f5"/>
                <a:gd name="f18" fmla="+- f6 0 f5"/>
                <a:gd name="f19" fmla="*/ f14 f0 1"/>
                <a:gd name="f20" fmla="*/ f18 1 1073567"/>
                <a:gd name="f21" fmla="*/ f17 1 858854"/>
                <a:gd name="f22" fmla="*/ 0 f18 1"/>
                <a:gd name="f23" fmla="*/ 85885 f17 1"/>
                <a:gd name="f24" fmla="*/ 85885 f18 1"/>
                <a:gd name="f25" fmla="*/ 0 f17 1"/>
                <a:gd name="f26" fmla="*/ 987682 f18 1"/>
                <a:gd name="f27" fmla="*/ 1073567 f18 1"/>
                <a:gd name="f28" fmla="*/ 772969 f17 1"/>
                <a:gd name="f29" fmla="*/ 858854 f17 1"/>
                <a:gd name="f30" fmla="*/ f19 1 f2"/>
                <a:gd name="f31" fmla="*/ f22 1 1073567"/>
                <a:gd name="f32" fmla="*/ f23 1 858854"/>
                <a:gd name="f33" fmla="*/ f24 1 1073567"/>
                <a:gd name="f34" fmla="*/ f25 1 858854"/>
                <a:gd name="f35" fmla="*/ f26 1 1073567"/>
                <a:gd name="f36" fmla="*/ f27 1 1073567"/>
                <a:gd name="f37" fmla="*/ f28 1 858854"/>
                <a:gd name="f38" fmla="*/ f29 1 858854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073567" h="85885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chemeClr val="accent1"/>
            </a:solidFill>
            <a:ln w="25402">
              <a:solidFill>
                <a:schemeClr val="accent1"/>
              </a:solidFill>
              <a:prstDash val="solid"/>
            </a:ln>
          </p:spPr>
          <p:txBody>
            <a:bodyPr vert="horz" wrap="square" lIns="58202" tIns="58202" rIns="58202" bIns="58202" anchor="ctr" anchorCtr="1" compatLnSpc="1"/>
            <a:lstStyle/>
            <a:p>
              <a:pPr algn="ctr" defTabSz="783383">
                <a:lnSpc>
                  <a:spcPct val="90000"/>
                </a:lnSpc>
                <a:spcAft>
                  <a:spcPts val="784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763" dirty="0">
                  <a:solidFill>
                    <a:srgbClr val="FFFFFF"/>
                  </a:solidFill>
                </a:rPr>
                <a:t>Meta ...</a:t>
              </a:r>
            </a:p>
          </p:txBody>
        </p:sp>
        <p:sp>
          <p:nvSpPr>
            <p:cNvPr id="16" name="Seta para a esquerda 13"/>
            <p:cNvSpPr/>
            <p:nvPr/>
          </p:nvSpPr>
          <p:spPr>
            <a:xfrm rot="14399999">
              <a:off x="1747332" y="4711667"/>
              <a:ext cx="1779184" cy="432410"/>
            </a:xfrm>
            <a:custGeom>
              <a:avLst>
                <a:gd name="f0" fmla="val 2625"/>
                <a:gd name="f1" fmla="val 432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val f7"/>
                <a:gd name="f15" fmla="val f8"/>
                <a:gd name="f16" fmla="pin 0 f0 21600"/>
                <a:gd name="f17" fmla="pin 0 f1 10800"/>
                <a:gd name="f18" fmla="*/ f10 f2 1"/>
                <a:gd name="f19" fmla="*/ f11 f2 1"/>
                <a:gd name="f20" fmla="+- f15 0 f14"/>
                <a:gd name="f21" fmla="val f16"/>
                <a:gd name="f22" fmla="val f17"/>
                <a:gd name="f23" fmla="*/ f16 f12 1"/>
                <a:gd name="f24" fmla="*/ f17 f13 1"/>
                <a:gd name="f25" fmla="*/ f18 1 f4"/>
                <a:gd name="f26" fmla="*/ f19 1 f4"/>
                <a:gd name="f27" fmla="*/ f20 1 21600"/>
                <a:gd name="f28" fmla="+- 21600 0 f22"/>
                <a:gd name="f29" fmla="*/ f21 f22 1"/>
                <a:gd name="f30" fmla="*/ f22 f13 1"/>
                <a:gd name="f31" fmla="*/ f21 f12 1"/>
                <a:gd name="f32" fmla="+- f25 0 f3"/>
                <a:gd name="f33" fmla="+- f26 0 f3"/>
                <a:gd name="f34" fmla="*/ 21600 f27 1"/>
                <a:gd name="f35" fmla="*/ 0 f27 1"/>
                <a:gd name="f36" fmla="*/ f29 1 10800"/>
                <a:gd name="f37" fmla="*/ f28 f13 1"/>
                <a:gd name="f38" fmla="+- f21 0 f36"/>
                <a:gd name="f39" fmla="*/ f35 1 f27"/>
                <a:gd name="f40" fmla="*/ f34 1 f27"/>
                <a:gd name="f41" fmla="*/ f38 f12 1"/>
                <a:gd name="f42" fmla="*/ f40 f12 1"/>
                <a:gd name="f43" fmla="*/ f39 f13 1"/>
                <a:gd name="f44" fmla="*/ f40 f13 1"/>
              </a:gdLst>
              <a:ahLst>
                <a:ahXY gdRefX="f0" minX="f7" maxX="f8" gdRefY="f1" minY="f7" maxY="f9">
                  <a:pos x="f23" y="f24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43"/>
                </a:cxn>
                <a:cxn ang="f33">
                  <a:pos x="f31" y="f44"/>
                </a:cxn>
              </a:cxnLst>
              <a:rect l="f41" t="f30" r="f42" b="f37"/>
              <a:pathLst>
                <a:path w="21600" h="21600">
                  <a:moveTo>
                    <a:pt x="f8" y="f22"/>
                  </a:moveTo>
                  <a:lnTo>
                    <a:pt x="f21" y="f22"/>
                  </a:lnTo>
                  <a:lnTo>
                    <a:pt x="f21" y="f7"/>
                  </a:lnTo>
                  <a:lnTo>
                    <a:pt x="f7" y="f9"/>
                  </a:lnTo>
                  <a:lnTo>
                    <a:pt x="f21" y="f8"/>
                  </a:lnTo>
                  <a:lnTo>
                    <a:pt x="f21" y="f28"/>
                  </a:lnTo>
                  <a:lnTo>
                    <a:pt x="f8" y="f28"/>
                  </a:lnTo>
                  <a:close/>
                </a:path>
              </a:pathLst>
            </a:custGeom>
            <a:solidFill>
              <a:srgbClr val="B2C1DB"/>
            </a:solidFill>
            <a:ln>
              <a:noFill/>
              <a:prstDash val="solid"/>
            </a:ln>
          </p:spPr>
          <p:txBody>
            <a:bodyPr vert="horz" wrap="square" lIns="89527" tIns="44764" rIns="89527" bIns="44764" anchor="t" anchorCtr="0" compatLnSpc="1"/>
            <a:lstStyle/>
            <a:p>
              <a:pPr defTabSz="1021263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2056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7" name="Forma livre 14"/>
            <p:cNvSpPr/>
            <p:nvPr/>
          </p:nvSpPr>
          <p:spPr>
            <a:xfrm>
              <a:off x="1687552" y="3705770"/>
              <a:ext cx="1062057" cy="9033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73567"/>
                <a:gd name="f7" fmla="val 858854"/>
                <a:gd name="f8" fmla="val 85885"/>
                <a:gd name="f9" fmla="val 38452"/>
                <a:gd name="f10" fmla="val 987682"/>
                <a:gd name="f11" fmla="val 1035115"/>
                <a:gd name="f12" fmla="val 772969"/>
                <a:gd name="f13" fmla="val 820402"/>
                <a:gd name="f14" fmla="+- 0 0 -90"/>
                <a:gd name="f15" fmla="*/ f3 1 1073567"/>
                <a:gd name="f16" fmla="*/ f4 1 858854"/>
                <a:gd name="f17" fmla="+- f7 0 f5"/>
                <a:gd name="f18" fmla="+- f6 0 f5"/>
                <a:gd name="f19" fmla="*/ f14 f0 1"/>
                <a:gd name="f20" fmla="*/ f18 1 1073567"/>
                <a:gd name="f21" fmla="*/ f17 1 858854"/>
                <a:gd name="f22" fmla="*/ 0 f18 1"/>
                <a:gd name="f23" fmla="*/ 85885 f17 1"/>
                <a:gd name="f24" fmla="*/ 85885 f18 1"/>
                <a:gd name="f25" fmla="*/ 0 f17 1"/>
                <a:gd name="f26" fmla="*/ 987682 f18 1"/>
                <a:gd name="f27" fmla="*/ 1073567 f18 1"/>
                <a:gd name="f28" fmla="*/ 772969 f17 1"/>
                <a:gd name="f29" fmla="*/ 858854 f17 1"/>
                <a:gd name="f30" fmla="*/ f19 1 f2"/>
                <a:gd name="f31" fmla="*/ f22 1 1073567"/>
                <a:gd name="f32" fmla="*/ f23 1 858854"/>
                <a:gd name="f33" fmla="*/ f24 1 1073567"/>
                <a:gd name="f34" fmla="*/ f25 1 858854"/>
                <a:gd name="f35" fmla="*/ f26 1 1073567"/>
                <a:gd name="f36" fmla="*/ f27 1 1073567"/>
                <a:gd name="f37" fmla="*/ f28 1 858854"/>
                <a:gd name="f38" fmla="*/ f29 1 858854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073567" h="85885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chemeClr val="accent1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58202" tIns="58202" rIns="58202" bIns="58202" anchor="ctr" anchorCtr="1" compatLnSpc="1"/>
            <a:lstStyle/>
            <a:p>
              <a:pPr algn="ctr" defTabSz="783383">
                <a:lnSpc>
                  <a:spcPct val="90000"/>
                </a:lnSpc>
                <a:spcAft>
                  <a:spcPts val="784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763" dirty="0">
                  <a:solidFill>
                    <a:srgbClr val="FFFFFF"/>
                  </a:solidFill>
                </a:rPr>
                <a:t>Meta 5</a:t>
              </a:r>
            </a:p>
          </p:txBody>
        </p:sp>
        <p:sp>
          <p:nvSpPr>
            <p:cNvPr id="18" name="Seta para a esquerda 15"/>
            <p:cNvSpPr/>
            <p:nvPr/>
          </p:nvSpPr>
          <p:spPr>
            <a:xfrm rot="16200004">
              <a:off x="2593664" y="4470552"/>
              <a:ext cx="1779184" cy="432410"/>
            </a:xfrm>
            <a:custGeom>
              <a:avLst>
                <a:gd name="f0" fmla="val 2625"/>
                <a:gd name="f1" fmla="val 432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val f7"/>
                <a:gd name="f15" fmla="val f8"/>
                <a:gd name="f16" fmla="pin 0 f0 21600"/>
                <a:gd name="f17" fmla="pin 0 f1 10800"/>
                <a:gd name="f18" fmla="*/ f10 f2 1"/>
                <a:gd name="f19" fmla="*/ f11 f2 1"/>
                <a:gd name="f20" fmla="+- f15 0 f14"/>
                <a:gd name="f21" fmla="val f16"/>
                <a:gd name="f22" fmla="val f17"/>
                <a:gd name="f23" fmla="*/ f16 f12 1"/>
                <a:gd name="f24" fmla="*/ f17 f13 1"/>
                <a:gd name="f25" fmla="*/ f18 1 f4"/>
                <a:gd name="f26" fmla="*/ f19 1 f4"/>
                <a:gd name="f27" fmla="*/ f20 1 21600"/>
                <a:gd name="f28" fmla="+- 21600 0 f22"/>
                <a:gd name="f29" fmla="*/ f21 f22 1"/>
                <a:gd name="f30" fmla="*/ f22 f13 1"/>
                <a:gd name="f31" fmla="*/ f21 f12 1"/>
                <a:gd name="f32" fmla="+- f25 0 f3"/>
                <a:gd name="f33" fmla="+- f26 0 f3"/>
                <a:gd name="f34" fmla="*/ 21600 f27 1"/>
                <a:gd name="f35" fmla="*/ 0 f27 1"/>
                <a:gd name="f36" fmla="*/ f29 1 10800"/>
                <a:gd name="f37" fmla="*/ f28 f13 1"/>
                <a:gd name="f38" fmla="+- f21 0 f36"/>
                <a:gd name="f39" fmla="*/ f35 1 f27"/>
                <a:gd name="f40" fmla="*/ f34 1 f27"/>
                <a:gd name="f41" fmla="*/ f38 f12 1"/>
                <a:gd name="f42" fmla="*/ f40 f12 1"/>
                <a:gd name="f43" fmla="*/ f39 f13 1"/>
                <a:gd name="f44" fmla="*/ f40 f13 1"/>
              </a:gdLst>
              <a:ahLst>
                <a:ahXY gdRefX="f0" minX="f7" maxX="f8" gdRefY="f1" minY="f7" maxY="f9">
                  <a:pos x="f23" y="f24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43"/>
                </a:cxn>
                <a:cxn ang="f33">
                  <a:pos x="f31" y="f44"/>
                </a:cxn>
              </a:cxnLst>
              <a:rect l="f41" t="f30" r="f42" b="f37"/>
              <a:pathLst>
                <a:path w="21600" h="21600">
                  <a:moveTo>
                    <a:pt x="f8" y="f22"/>
                  </a:moveTo>
                  <a:lnTo>
                    <a:pt x="f21" y="f22"/>
                  </a:lnTo>
                  <a:lnTo>
                    <a:pt x="f21" y="f7"/>
                  </a:lnTo>
                  <a:lnTo>
                    <a:pt x="f7" y="f9"/>
                  </a:lnTo>
                  <a:lnTo>
                    <a:pt x="f21" y="f8"/>
                  </a:lnTo>
                  <a:lnTo>
                    <a:pt x="f21" y="f28"/>
                  </a:lnTo>
                  <a:lnTo>
                    <a:pt x="f8" y="f28"/>
                  </a:lnTo>
                  <a:close/>
                </a:path>
              </a:pathLst>
            </a:custGeom>
            <a:solidFill>
              <a:srgbClr val="B2C1DB"/>
            </a:solidFill>
            <a:ln>
              <a:noFill/>
              <a:prstDash val="solid"/>
            </a:ln>
          </p:spPr>
          <p:txBody>
            <a:bodyPr vert="horz" wrap="square" lIns="89527" tIns="44764" rIns="89527" bIns="44764" anchor="t" anchorCtr="0" compatLnSpc="1"/>
            <a:lstStyle/>
            <a:p>
              <a:pPr defTabSz="1021263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2056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9" name="Forma livre 16"/>
            <p:cNvSpPr/>
            <p:nvPr/>
          </p:nvSpPr>
          <p:spPr>
            <a:xfrm>
              <a:off x="2952213" y="3345469"/>
              <a:ext cx="1062057" cy="9033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73567"/>
                <a:gd name="f7" fmla="val 858854"/>
                <a:gd name="f8" fmla="val 85885"/>
                <a:gd name="f9" fmla="val 38452"/>
                <a:gd name="f10" fmla="val 987682"/>
                <a:gd name="f11" fmla="val 1035115"/>
                <a:gd name="f12" fmla="val 772969"/>
                <a:gd name="f13" fmla="val 820402"/>
                <a:gd name="f14" fmla="+- 0 0 -90"/>
                <a:gd name="f15" fmla="*/ f3 1 1073567"/>
                <a:gd name="f16" fmla="*/ f4 1 858854"/>
                <a:gd name="f17" fmla="+- f7 0 f5"/>
                <a:gd name="f18" fmla="+- f6 0 f5"/>
                <a:gd name="f19" fmla="*/ f14 f0 1"/>
                <a:gd name="f20" fmla="*/ f18 1 1073567"/>
                <a:gd name="f21" fmla="*/ f17 1 858854"/>
                <a:gd name="f22" fmla="*/ 0 f18 1"/>
                <a:gd name="f23" fmla="*/ 85885 f17 1"/>
                <a:gd name="f24" fmla="*/ 85885 f18 1"/>
                <a:gd name="f25" fmla="*/ 0 f17 1"/>
                <a:gd name="f26" fmla="*/ 987682 f18 1"/>
                <a:gd name="f27" fmla="*/ 1073567 f18 1"/>
                <a:gd name="f28" fmla="*/ 772969 f17 1"/>
                <a:gd name="f29" fmla="*/ 858854 f17 1"/>
                <a:gd name="f30" fmla="*/ f19 1 f2"/>
                <a:gd name="f31" fmla="*/ f22 1 1073567"/>
                <a:gd name="f32" fmla="*/ f23 1 858854"/>
                <a:gd name="f33" fmla="*/ f24 1 1073567"/>
                <a:gd name="f34" fmla="*/ f25 1 858854"/>
                <a:gd name="f35" fmla="*/ f26 1 1073567"/>
                <a:gd name="f36" fmla="*/ f27 1 1073567"/>
                <a:gd name="f37" fmla="*/ f28 1 858854"/>
                <a:gd name="f38" fmla="*/ f29 1 858854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073567" h="85885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F81BD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58202" tIns="58202" rIns="58202" bIns="58202" anchor="ctr" anchorCtr="1" compatLnSpc="1"/>
            <a:lstStyle/>
            <a:p>
              <a:pPr algn="ctr" defTabSz="783383">
                <a:lnSpc>
                  <a:spcPct val="90000"/>
                </a:lnSpc>
                <a:spcAft>
                  <a:spcPts val="784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763" dirty="0">
                  <a:solidFill>
                    <a:srgbClr val="FFFFFF"/>
                  </a:solidFill>
                </a:rPr>
                <a:t>Meta 6</a:t>
              </a:r>
            </a:p>
          </p:txBody>
        </p:sp>
        <p:sp>
          <p:nvSpPr>
            <p:cNvPr id="20" name="Seta para a esquerda 17"/>
            <p:cNvSpPr/>
            <p:nvPr/>
          </p:nvSpPr>
          <p:spPr>
            <a:xfrm rot="18000008">
              <a:off x="3439987" y="4711673"/>
              <a:ext cx="1779184" cy="432410"/>
            </a:xfrm>
            <a:custGeom>
              <a:avLst>
                <a:gd name="f0" fmla="val 2625"/>
                <a:gd name="f1" fmla="val 432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val f7"/>
                <a:gd name="f15" fmla="val f8"/>
                <a:gd name="f16" fmla="pin 0 f0 21600"/>
                <a:gd name="f17" fmla="pin 0 f1 10800"/>
                <a:gd name="f18" fmla="*/ f10 f2 1"/>
                <a:gd name="f19" fmla="*/ f11 f2 1"/>
                <a:gd name="f20" fmla="+- f15 0 f14"/>
                <a:gd name="f21" fmla="val f16"/>
                <a:gd name="f22" fmla="val f17"/>
                <a:gd name="f23" fmla="*/ f16 f12 1"/>
                <a:gd name="f24" fmla="*/ f17 f13 1"/>
                <a:gd name="f25" fmla="*/ f18 1 f4"/>
                <a:gd name="f26" fmla="*/ f19 1 f4"/>
                <a:gd name="f27" fmla="*/ f20 1 21600"/>
                <a:gd name="f28" fmla="+- 21600 0 f22"/>
                <a:gd name="f29" fmla="*/ f21 f22 1"/>
                <a:gd name="f30" fmla="*/ f22 f13 1"/>
                <a:gd name="f31" fmla="*/ f21 f12 1"/>
                <a:gd name="f32" fmla="+- f25 0 f3"/>
                <a:gd name="f33" fmla="+- f26 0 f3"/>
                <a:gd name="f34" fmla="*/ 21600 f27 1"/>
                <a:gd name="f35" fmla="*/ 0 f27 1"/>
                <a:gd name="f36" fmla="*/ f29 1 10800"/>
                <a:gd name="f37" fmla="*/ f28 f13 1"/>
                <a:gd name="f38" fmla="+- f21 0 f36"/>
                <a:gd name="f39" fmla="*/ f35 1 f27"/>
                <a:gd name="f40" fmla="*/ f34 1 f27"/>
                <a:gd name="f41" fmla="*/ f38 f12 1"/>
                <a:gd name="f42" fmla="*/ f40 f12 1"/>
                <a:gd name="f43" fmla="*/ f39 f13 1"/>
                <a:gd name="f44" fmla="*/ f40 f13 1"/>
              </a:gdLst>
              <a:ahLst>
                <a:ahXY gdRefX="f0" minX="f7" maxX="f8" gdRefY="f1" minY="f7" maxY="f9">
                  <a:pos x="f23" y="f24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43"/>
                </a:cxn>
                <a:cxn ang="f33">
                  <a:pos x="f31" y="f44"/>
                </a:cxn>
              </a:cxnLst>
              <a:rect l="f41" t="f30" r="f42" b="f37"/>
              <a:pathLst>
                <a:path w="21600" h="21600">
                  <a:moveTo>
                    <a:pt x="f8" y="f22"/>
                  </a:moveTo>
                  <a:lnTo>
                    <a:pt x="f21" y="f22"/>
                  </a:lnTo>
                  <a:lnTo>
                    <a:pt x="f21" y="f7"/>
                  </a:lnTo>
                  <a:lnTo>
                    <a:pt x="f7" y="f9"/>
                  </a:lnTo>
                  <a:lnTo>
                    <a:pt x="f21" y="f8"/>
                  </a:lnTo>
                  <a:lnTo>
                    <a:pt x="f21" y="f28"/>
                  </a:lnTo>
                  <a:lnTo>
                    <a:pt x="f8" y="f28"/>
                  </a:lnTo>
                  <a:close/>
                </a:path>
              </a:pathLst>
            </a:custGeom>
            <a:solidFill>
              <a:srgbClr val="B2C1DB"/>
            </a:solidFill>
            <a:ln>
              <a:noFill/>
              <a:prstDash val="solid"/>
            </a:ln>
          </p:spPr>
          <p:txBody>
            <a:bodyPr vert="horz" wrap="square" lIns="89527" tIns="44764" rIns="89527" bIns="44764" anchor="t" anchorCtr="0" compatLnSpc="1"/>
            <a:lstStyle/>
            <a:p>
              <a:pPr defTabSz="1021263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2056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1" name="Forma livre 18"/>
            <p:cNvSpPr/>
            <p:nvPr/>
          </p:nvSpPr>
          <p:spPr>
            <a:xfrm>
              <a:off x="4216865" y="3705770"/>
              <a:ext cx="1062057" cy="9033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73567"/>
                <a:gd name="f7" fmla="val 858854"/>
                <a:gd name="f8" fmla="val 85885"/>
                <a:gd name="f9" fmla="val 38452"/>
                <a:gd name="f10" fmla="val 987682"/>
                <a:gd name="f11" fmla="val 1035115"/>
                <a:gd name="f12" fmla="val 772969"/>
                <a:gd name="f13" fmla="val 820402"/>
                <a:gd name="f14" fmla="+- 0 0 -90"/>
                <a:gd name="f15" fmla="*/ f3 1 1073567"/>
                <a:gd name="f16" fmla="*/ f4 1 858854"/>
                <a:gd name="f17" fmla="+- f7 0 f5"/>
                <a:gd name="f18" fmla="+- f6 0 f5"/>
                <a:gd name="f19" fmla="*/ f14 f0 1"/>
                <a:gd name="f20" fmla="*/ f18 1 1073567"/>
                <a:gd name="f21" fmla="*/ f17 1 858854"/>
                <a:gd name="f22" fmla="*/ 0 f18 1"/>
                <a:gd name="f23" fmla="*/ 85885 f17 1"/>
                <a:gd name="f24" fmla="*/ 85885 f18 1"/>
                <a:gd name="f25" fmla="*/ 0 f17 1"/>
                <a:gd name="f26" fmla="*/ 987682 f18 1"/>
                <a:gd name="f27" fmla="*/ 1073567 f18 1"/>
                <a:gd name="f28" fmla="*/ 772969 f17 1"/>
                <a:gd name="f29" fmla="*/ 858854 f17 1"/>
                <a:gd name="f30" fmla="*/ f19 1 f2"/>
                <a:gd name="f31" fmla="*/ f22 1 1073567"/>
                <a:gd name="f32" fmla="*/ f23 1 858854"/>
                <a:gd name="f33" fmla="*/ f24 1 1073567"/>
                <a:gd name="f34" fmla="*/ f25 1 858854"/>
                <a:gd name="f35" fmla="*/ f26 1 1073567"/>
                <a:gd name="f36" fmla="*/ f27 1 1073567"/>
                <a:gd name="f37" fmla="*/ f28 1 858854"/>
                <a:gd name="f38" fmla="*/ f29 1 858854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073567" h="85885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F81BD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58202" tIns="58202" rIns="58202" bIns="58202" anchor="ctr" anchorCtr="1" compatLnSpc="1"/>
            <a:lstStyle/>
            <a:p>
              <a:pPr algn="ctr" defTabSz="783383">
                <a:lnSpc>
                  <a:spcPct val="90000"/>
                </a:lnSpc>
                <a:spcAft>
                  <a:spcPts val="784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763" dirty="0">
                  <a:solidFill>
                    <a:srgbClr val="FFFFFF"/>
                  </a:solidFill>
                </a:rPr>
                <a:t>Meta 7</a:t>
              </a:r>
            </a:p>
          </p:txBody>
        </p:sp>
        <p:sp>
          <p:nvSpPr>
            <p:cNvPr id="22" name="Seta para a esquerda 19"/>
            <p:cNvSpPr/>
            <p:nvPr/>
          </p:nvSpPr>
          <p:spPr>
            <a:xfrm rot="19800012">
              <a:off x="4112461" y="5356746"/>
              <a:ext cx="1673315" cy="459769"/>
            </a:xfrm>
            <a:custGeom>
              <a:avLst>
                <a:gd name="f0" fmla="val 2967"/>
                <a:gd name="f1" fmla="val 432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val f7"/>
                <a:gd name="f15" fmla="val f8"/>
                <a:gd name="f16" fmla="pin 0 f0 21600"/>
                <a:gd name="f17" fmla="pin 0 f1 10800"/>
                <a:gd name="f18" fmla="*/ f10 f2 1"/>
                <a:gd name="f19" fmla="*/ f11 f2 1"/>
                <a:gd name="f20" fmla="+- f15 0 f14"/>
                <a:gd name="f21" fmla="val f16"/>
                <a:gd name="f22" fmla="val f17"/>
                <a:gd name="f23" fmla="*/ f16 f12 1"/>
                <a:gd name="f24" fmla="*/ f17 f13 1"/>
                <a:gd name="f25" fmla="*/ f18 1 f4"/>
                <a:gd name="f26" fmla="*/ f19 1 f4"/>
                <a:gd name="f27" fmla="*/ f20 1 21600"/>
                <a:gd name="f28" fmla="+- 21600 0 f22"/>
                <a:gd name="f29" fmla="*/ f21 f22 1"/>
                <a:gd name="f30" fmla="*/ f22 f13 1"/>
                <a:gd name="f31" fmla="*/ f21 f12 1"/>
                <a:gd name="f32" fmla="+- f25 0 f3"/>
                <a:gd name="f33" fmla="+- f26 0 f3"/>
                <a:gd name="f34" fmla="*/ 21600 f27 1"/>
                <a:gd name="f35" fmla="*/ 0 f27 1"/>
                <a:gd name="f36" fmla="*/ f29 1 10800"/>
                <a:gd name="f37" fmla="*/ f28 f13 1"/>
                <a:gd name="f38" fmla="+- f21 0 f36"/>
                <a:gd name="f39" fmla="*/ f35 1 f27"/>
                <a:gd name="f40" fmla="*/ f34 1 f27"/>
                <a:gd name="f41" fmla="*/ f38 f12 1"/>
                <a:gd name="f42" fmla="*/ f40 f12 1"/>
                <a:gd name="f43" fmla="*/ f39 f13 1"/>
                <a:gd name="f44" fmla="*/ f40 f13 1"/>
              </a:gdLst>
              <a:ahLst>
                <a:ahXY gdRefX="f0" minX="f7" maxX="f8" gdRefY="f1" minY="f7" maxY="f9">
                  <a:pos x="f23" y="f24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43"/>
                </a:cxn>
                <a:cxn ang="f33">
                  <a:pos x="f31" y="f44"/>
                </a:cxn>
              </a:cxnLst>
              <a:rect l="f41" t="f30" r="f42" b="f37"/>
              <a:pathLst>
                <a:path w="21600" h="21600">
                  <a:moveTo>
                    <a:pt x="f8" y="f22"/>
                  </a:moveTo>
                  <a:lnTo>
                    <a:pt x="f21" y="f22"/>
                  </a:lnTo>
                  <a:lnTo>
                    <a:pt x="f21" y="f7"/>
                  </a:lnTo>
                  <a:lnTo>
                    <a:pt x="f7" y="f9"/>
                  </a:lnTo>
                  <a:lnTo>
                    <a:pt x="f21" y="f8"/>
                  </a:lnTo>
                  <a:lnTo>
                    <a:pt x="f21" y="f28"/>
                  </a:lnTo>
                  <a:lnTo>
                    <a:pt x="f8" y="f28"/>
                  </a:lnTo>
                  <a:close/>
                </a:path>
              </a:pathLst>
            </a:custGeom>
            <a:solidFill>
              <a:srgbClr val="B2C1DB"/>
            </a:solidFill>
            <a:ln>
              <a:noFill/>
              <a:prstDash val="solid"/>
            </a:ln>
          </p:spPr>
          <p:txBody>
            <a:bodyPr vert="horz" wrap="square" lIns="89527" tIns="44764" rIns="89527" bIns="44764" anchor="t" anchorCtr="0" compatLnSpc="1"/>
            <a:lstStyle/>
            <a:p>
              <a:pPr defTabSz="1021263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2056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3" name="Forma livre 20"/>
            <p:cNvSpPr/>
            <p:nvPr/>
          </p:nvSpPr>
          <p:spPr>
            <a:xfrm>
              <a:off x="5142658" y="4690140"/>
              <a:ext cx="1062057" cy="9033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73567"/>
                <a:gd name="f7" fmla="val 858854"/>
                <a:gd name="f8" fmla="val 85885"/>
                <a:gd name="f9" fmla="val 38452"/>
                <a:gd name="f10" fmla="val 987682"/>
                <a:gd name="f11" fmla="val 1035115"/>
                <a:gd name="f12" fmla="val 772969"/>
                <a:gd name="f13" fmla="val 820402"/>
                <a:gd name="f14" fmla="+- 0 0 -90"/>
                <a:gd name="f15" fmla="*/ f3 1 1073567"/>
                <a:gd name="f16" fmla="*/ f4 1 858854"/>
                <a:gd name="f17" fmla="+- f7 0 f5"/>
                <a:gd name="f18" fmla="+- f6 0 f5"/>
                <a:gd name="f19" fmla="*/ f14 f0 1"/>
                <a:gd name="f20" fmla="*/ f18 1 1073567"/>
                <a:gd name="f21" fmla="*/ f17 1 858854"/>
                <a:gd name="f22" fmla="*/ 0 f18 1"/>
                <a:gd name="f23" fmla="*/ 85885 f17 1"/>
                <a:gd name="f24" fmla="*/ 85885 f18 1"/>
                <a:gd name="f25" fmla="*/ 0 f17 1"/>
                <a:gd name="f26" fmla="*/ 987682 f18 1"/>
                <a:gd name="f27" fmla="*/ 1073567 f18 1"/>
                <a:gd name="f28" fmla="*/ 772969 f17 1"/>
                <a:gd name="f29" fmla="*/ 858854 f17 1"/>
                <a:gd name="f30" fmla="*/ f19 1 f2"/>
                <a:gd name="f31" fmla="*/ f22 1 1073567"/>
                <a:gd name="f32" fmla="*/ f23 1 858854"/>
                <a:gd name="f33" fmla="*/ f24 1 1073567"/>
                <a:gd name="f34" fmla="*/ f25 1 858854"/>
                <a:gd name="f35" fmla="*/ f26 1 1073567"/>
                <a:gd name="f36" fmla="*/ f27 1 1073567"/>
                <a:gd name="f37" fmla="*/ f28 1 858854"/>
                <a:gd name="f38" fmla="*/ f29 1 858854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073567" h="85885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F81BD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58202" tIns="58202" rIns="58202" bIns="58202" anchor="ctr" anchorCtr="1" compatLnSpc="1"/>
            <a:lstStyle/>
            <a:p>
              <a:pPr algn="ctr" defTabSz="783383">
                <a:lnSpc>
                  <a:spcPct val="90000"/>
                </a:lnSpc>
                <a:spcAft>
                  <a:spcPts val="784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1763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4" name="Seta para a esquerda 21"/>
            <p:cNvSpPr/>
            <p:nvPr/>
          </p:nvSpPr>
          <p:spPr>
            <a:xfrm>
              <a:off x="4339239" y="6256626"/>
              <a:ext cx="1673315" cy="459769"/>
            </a:xfrm>
            <a:custGeom>
              <a:avLst>
                <a:gd name="f0" fmla="val 2967"/>
                <a:gd name="f1" fmla="val 432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val f7"/>
                <a:gd name="f15" fmla="val f8"/>
                <a:gd name="f16" fmla="pin 0 f0 21600"/>
                <a:gd name="f17" fmla="pin 0 f1 10800"/>
                <a:gd name="f18" fmla="*/ f10 f2 1"/>
                <a:gd name="f19" fmla="*/ f11 f2 1"/>
                <a:gd name="f20" fmla="+- f15 0 f14"/>
                <a:gd name="f21" fmla="val f16"/>
                <a:gd name="f22" fmla="val f17"/>
                <a:gd name="f23" fmla="*/ f16 f12 1"/>
                <a:gd name="f24" fmla="*/ f17 f13 1"/>
                <a:gd name="f25" fmla="*/ f18 1 f4"/>
                <a:gd name="f26" fmla="*/ f19 1 f4"/>
                <a:gd name="f27" fmla="*/ f20 1 21600"/>
                <a:gd name="f28" fmla="+- 21600 0 f22"/>
                <a:gd name="f29" fmla="*/ f21 f22 1"/>
                <a:gd name="f30" fmla="*/ f22 f13 1"/>
                <a:gd name="f31" fmla="*/ f21 f12 1"/>
                <a:gd name="f32" fmla="+- f25 0 f3"/>
                <a:gd name="f33" fmla="+- f26 0 f3"/>
                <a:gd name="f34" fmla="*/ 21600 f27 1"/>
                <a:gd name="f35" fmla="*/ 0 f27 1"/>
                <a:gd name="f36" fmla="*/ f29 1 10800"/>
                <a:gd name="f37" fmla="*/ f28 f13 1"/>
                <a:gd name="f38" fmla="+- f21 0 f36"/>
                <a:gd name="f39" fmla="*/ f35 1 f27"/>
                <a:gd name="f40" fmla="*/ f34 1 f27"/>
                <a:gd name="f41" fmla="*/ f38 f12 1"/>
                <a:gd name="f42" fmla="*/ f40 f12 1"/>
                <a:gd name="f43" fmla="*/ f39 f13 1"/>
                <a:gd name="f44" fmla="*/ f40 f13 1"/>
              </a:gdLst>
              <a:ahLst>
                <a:ahXY gdRefX="f0" minX="f7" maxX="f8" gdRefY="f1" minY="f7" maxY="f9">
                  <a:pos x="f23" y="f24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43"/>
                </a:cxn>
                <a:cxn ang="f33">
                  <a:pos x="f31" y="f44"/>
                </a:cxn>
              </a:cxnLst>
              <a:rect l="f41" t="f30" r="f42" b="f37"/>
              <a:pathLst>
                <a:path w="21600" h="21600">
                  <a:moveTo>
                    <a:pt x="f8" y="f22"/>
                  </a:moveTo>
                  <a:lnTo>
                    <a:pt x="f21" y="f22"/>
                  </a:lnTo>
                  <a:lnTo>
                    <a:pt x="f21" y="f7"/>
                  </a:lnTo>
                  <a:lnTo>
                    <a:pt x="f7" y="f9"/>
                  </a:lnTo>
                  <a:lnTo>
                    <a:pt x="f21" y="f8"/>
                  </a:lnTo>
                  <a:lnTo>
                    <a:pt x="f21" y="f28"/>
                  </a:lnTo>
                  <a:lnTo>
                    <a:pt x="f8" y="f28"/>
                  </a:lnTo>
                  <a:close/>
                </a:path>
              </a:pathLst>
            </a:custGeom>
            <a:solidFill>
              <a:srgbClr val="B2C1DB"/>
            </a:solidFill>
            <a:ln>
              <a:noFill/>
              <a:prstDash val="solid"/>
            </a:ln>
          </p:spPr>
          <p:txBody>
            <a:bodyPr vert="horz" wrap="square" lIns="89527" tIns="44764" rIns="89527" bIns="44764" anchor="t" anchorCtr="0" compatLnSpc="1"/>
            <a:lstStyle/>
            <a:p>
              <a:pPr defTabSz="1021263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2056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5" name="Forma livre 22"/>
            <p:cNvSpPr/>
            <p:nvPr/>
          </p:nvSpPr>
          <p:spPr>
            <a:xfrm>
              <a:off x="5481526" y="6034802"/>
              <a:ext cx="1062057" cy="9033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73567"/>
                <a:gd name="f7" fmla="val 858854"/>
                <a:gd name="f8" fmla="val 85885"/>
                <a:gd name="f9" fmla="val 38452"/>
                <a:gd name="f10" fmla="val 987682"/>
                <a:gd name="f11" fmla="val 1035115"/>
                <a:gd name="f12" fmla="val 772969"/>
                <a:gd name="f13" fmla="val 820402"/>
                <a:gd name="f14" fmla="+- 0 0 -90"/>
                <a:gd name="f15" fmla="*/ f3 1 1073567"/>
                <a:gd name="f16" fmla="*/ f4 1 858854"/>
                <a:gd name="f17" fmla="+- f7 0 f5"/>
                <a:gd name="f18" fmla="+- f6 0 f5"/>
                <a:gd name="f19" fmla="*/ f14 f0 1"/>
                <a:gd name="f20" fmla="*/ f18 1 1073567"/>
                <a:gd name="f21" fmla="*/ f17 1 858854"/>
                <a:gd name="f22" fmla="*/ 0 f18 1"/>
                <a:gd name="f23" fmla="*/ 85885 f17 1"/>
                <a:gd name="f24" fmla="*/ 85885 f18 1"/>
                <a:gd name="f25" fmla="*/ 0 f17 1"/>
                <a:gd name="f26" fmla="*/ 987682 f18 1"/>
                <a:gd name="f27" fmla="*/ 1073567 f18 1"/>
                <a:gd name="f28" fmla="*/ 772969 f17 1"/>
                <a:gd name="f29" fmla="*/ 858854 f17 1"/>
                <a:gd name="f30" fmla="*/ f19 1 f2"/>
                <a:gd name="f31" fmla="*/ f22 1 1073567"/>
                <a:gd name="f32" fmla="*/ f23 1 858854"/>
                <a:gd name="f33" fmla="*/ f24 1 1073567"/>
                <a:gd name="f34" fmla="*/ f25 1 858854"/>
                <a:gd name="f35" fmla="*/ f26 1 1073567"/>
                <a:gd name="f36" fmla="*/ f27 1 1073567"/>
                <a:gd name="f37" fmla="*/ f28 1 858854"/>
                <a:gd name="f38" fmla="*/ f29 1 858854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073567" h="85885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F81BD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58202" tIns="58202" rIns="58202" bIns="58202" anchor="ctr" anchorCtr="1" compatLnSpc="1"/>
            <a:lstStyle/>
            <a:p>
              <a:pPr algn="ctr" defTabSz="783383">
                <a:lnSpc>
                  <a:spcPct val="90000"/>
                </a:lnSpc>
                <a:spcAft>
                  <a:spcPts val="784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763" dirty="0">
                  <a:solidFill>
                    <a:srgbClr val="FFFFFF"/>
                  </a:solidFill>
                </a:rPr>
                <a:t>Meta 20</a:t>
              </a:r>
              <a:endParaRPr lang="pt-BR" sz="1763" dirty="0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22C9D5AD-2B63-405F-B41D-B910E7DC058E}"/>
              </a:ext>
            </a:extLst>
          </p:cNvPr>
          <p:cNvSpPr/>
          <p:nvPr/>
        </p:nvSpPr>
        <p:spPr>
          <a:xfrm>
            <a:off x="5591033" y="3932280"/>
            <a:ext cx="966931" cy="391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3383">
              <a:spcAft>
                <a:spcPts val="784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943" dirty="0">
                <a:solidFill>
                  <a:srgbClr val="FFFFFF"/>
                </a:solidFill>
              </a:rPr>
              <a:t>Meta ...</a:t>
            </a:r>
          </a:p>
        </p:txBody>
      </p:sp>
      <p:sp>
        <p:nvSpPr>
          <p:cNvPr id="27" name="CaixaDeTexto 8">
            <a:extLst>
              <a:ext uri="{FF2B5EF4-FFF2-40B4-BE49-F238E27FC236}">
                <a16:creationId xmlns="" xmlns:a16="http://schemas.microsoft.com/office/drawing/2014/main" id="{94A2C7E7-6285-4E1A-802A-123B765EBD92}"/>
              </a:ext>
            </a:extLst>
          </p:cNvPr>
          <p:cNvSpPr txBox="1"/>
          <p:nvPr/>
        </p:nvSpPr>
        <p:spPr>
          <a:xfrm>
            <a:off x="1503030" y="766603"/>
            <a:ext cx="4793378" cy="1200462"/>
          </a:xfrm>
          <a:prstGeom prst="rect">
            <a:avLst/>
          </a:prstGeom>
          <a:solidFill>
            <a:srgbClr val="8EB4E3"/>
          </a:solidFill>
          <a:ln w="19046">
            <a:solidFill>
              <a:srgbClr val="376092"/>
            </a:solidFill>
            <a:prstDash val="solid"/>
          </a:ln>
        </p:spPr>
        <p:txBody>
          <a:bodyPr vert="horz" wrap="square" lIns="82935" tIns="41468" rIns="82935" bIns="41468" anchor="t" anchorCtr="0" compatLnSpc="1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936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14" b="1" dirty="0">
                <a:solidFill>
                  <a:srgbClr val="002060"/>
                </a:solidFill>
                <a:latin typeface="Calibri"/>
              </a:rPr>
              <a:t>DIRETRIZES do PNE</a:t>
            </a:r>
          </a:p>
          <a:p>
            <a:pPr marL="311010" indent="-311010" defTabSz="829361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14" b="1" dirty="0">
                <a:solidFill>
                  <a:srgbClr val="002060"/>
                </a:solidFill>
                <a:latin typeface="Calibri"/>
              </a:rPr>
              <a:t>Universalização do atendimento escolar </a:t>
            </a:r>
          </a:p>
          <a:p>
            <a:pPr marL="311010" indent="-311010" defTabSz="829361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14" b="1" dirty="0">
                <a:solidFill>
                  <a:srgbClr val="002060"/>
                </a:solidFill>
                <a:latin typeface="Calibri"/>
              </a:rPr>
              <a:t>Melhoria da qualidade da educação</a:t>
            </a:r>
          </a:p>
          <a:p>
            <a:pPr marL="311010" indent="-311010" defTabSz="829361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14" b="1" dirty="0">
                <a:solidFill>
                  <a:srgbClr val="002060"/>
                </a:solidFill>
              </a:rPr>
              <a:t>Superação das desigualdades educacionais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A858551E-56FA-4530-960D-55D4F4B367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71" y="1514869"/>
            <a:ext cx="3204421" cy="45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64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4" y="461665"/>
            <a:ext cx="10693969" cy="709849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217" y="461551"/>
            <a:ext cx="10596067" cy="7879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1950" lvl="1" indent="-342900" algn="just">
              <a:buFont typeface="Wingdings" panose="05000000000000000000" pitchFamily="2" charset="2"/>
              <a:buChar char="Ø"/>
            </a:pPr>
            <a:r>
              <a:rPr lang="pt-BR" sz="2400" b="1" kern="0" dirty="0">
                <a:solidFill>
                  <a:schemeClr val="accent6">
                    <a:lumMod val="75000"/>
                  </a:schemeClr>
                </a:solidFill>
              </a:rPr>
              <a:t>Unidades Federativas: </a:t>
            </a:r>
            <a:endParaRPr lang="pt-BR" sz="2200" b="1" kern="0" dirty="0">
              <a:solidFill>
                <a:srgbClr val="17375E"/>
              </a:solidFill>
            </a:endParaRPr>
          </a:p>
          <a:p>
            <a:pPr marL="540578" lvl="2" algn="just"/>
            <a:r>
              <a:rPr lang="pt-BR" sz="2200" b="1" kern="0" dirty="0">
                <a:solidFill>
                  <a:srgbClr val="17375E"/>
                </a:solidFill>
              </a:rPr>
              <a:t>O levantamento das legislações estaduais e do Distrito Federal em 2017 indica que:</a:t>
            </a:r>
          </a:p>
          <a:p>
            <a:pPr marL="1324803" lvl="3" indent="-342900" algn="just">
              <a:buFont typeface="Wingdings" panose="05000000000000000000" pitchFamily="2" charset="2"/>
              <a:buChar char="§"/>
            </a:pPr>
            <a:r>
              <a:rPr lang="pt-BR" sz="2200" b="1" kern="0" dirty="0">
                <a:solidFill>
                  <a:srgbClr val="17375E"/>
                </a:solidFill>
              </a:rPr>
              <a:t>100% possuem plano de carreira e remuneração; </a:t>
            </a:r>
          </a:p>
          <a:p>
            <a:pPr marL="1324803" lvl="3" indent="-342900" algn="just">
              <a:buFont typeface="Wingdings" panose="05000000000000000000" pitchFamily="2" charset="2"/>
              <a:buChar char="§"/>
            </a:pPr>
            <a:r>
              <a:rPr lang="pt-BR" sz="2200" b="1" kern="0" dirty="0">
                <a:solidFill>
                  <a:srgbClr val="17375E"/>
                </a:solidFill>
              </a:rPr>
              <a:t>81,5% possuem legislação prevendo o limite máximo de ⅔ da carga horária dos profissionais do magistério para atividades de interação com os educandos; e </a:t>
            </a:r>
          </a:p>
          <a:p>
            <a:pPr marL="1324803" lvl="3" indent="-342900" algn="just">
              <a:buFont typeface="Wingdings" panose="05000000000000000000" pitchFamily="2" charset="2"/>
              <a:buChar char="§"/>
            </a:pPr>
            <a:r>
              <a:rPr lang="pt-BR" sz="2200" b="1" kern="0" dirty="0">
                <a:solidFill>
                  <a:srgbClr val="17375E"/>
                </a:solidFill>
              </a:rPr>
              <a:t>77,8% cumprem o PSNP.</a:t>
            </a:r>
          </a:p>
          <a:p>
            <a:pPr marL="864428" lvl="1" indent="-342900" algn="just">
              <a:buFont typeface="Arial" panose="020B0604020202020204" pitchFamily="34" charset="0"/>
              <a:buChar char="•"/>
            </a:pPr>
            <a:endParaRPr lang="pt-BR" sz="1000" dirty="0">
              <a:solidFill>
                <a:schemeClr val="tx2"/>
              </a:solidFill>
            </a:endParaRPr>
          </a:p>
          <a:p>
            <a:pPr marL="361950" lvl="1" indent="-342900" algn="just">
              <a:buFont typeface="Wingdings" panose="05000000000000000000" pitchFamily="2" charset="2"/>
              <a:buChar char="Ø"/>
            </a:pPr>
            <a:r>
              <a:rPr lang="pt-BR" sz="2400" b="1" kern="0" dirty="0">
                <a:solidFill>
                  <a:schemeClr val="accent6">
                    <a:lumMod val="75000"/>
                  </a:schemeClr>
                </a:solidFill>
              </a:rPr>
              <a:t>Municípios </a:t>
            </a:r>
            <a:endParaRPr lang="pt-BR" sz="2200" b="1" kern="0" dirty="0">
              <a:solidFill>
                <a:srgbClr val="17375E"/>
              </a:solidFill>
            </a:endParaRPr>
          </a:p>
          <a:p>
            <a:pPr marL="19050" lvl="1" algn="just"/>
            <a:r>
              <a:rPr lang="pt-BR" sz="2200" b="1" kern="0" dirty="0">
                <a:solidFill>
                  <a:srgbClr val="17375E"/>
                </a:solidFill>
              </a:rPr>
              <a:t>      A Pesquisa de Informações Básicas Municipais (</a:t>
            </a:r>
            <a:r>
              <a:rPr lang="pt-BR" sz="2200" b="1" kern="0" dirty="0" err="1">
                <a:solidFill>
                  <a:srgbClr val="17375E"/>
                </a:solidFill>
              </a:rPr>
              <a:t>Munic</a:t>
            </a:r>
            <a:r>
              <a:rPr lang="pt-BR" sz="2200" b="1" kern="0" dirty="0">
                <a:solidFill>
                  <a:srgbClr val="17375E"/>
                </a:solidFill>
              </a:rPr>
              <a:t>)/IBGE 2014 indica que: </a:t>
            </a:r>
          </a:p>
          <a:p>
            <a:pPr marL="1324803" lvl="3" indent="-342900" algn="just">
              <a:buFont typeface="Wingdings" panose="05000000000000000000" pitchFamily="2" charset="2"/>
              <a:buChar char="§"/>
            </a:pPr>
            <a:r>
              <a:rPr lang="pt-BR" sz="2200" b="1" kern="0" dirty="0">
                <a:solidFill>
                  <a:srgbClr val="17375E"/>
                </a:solidFill>
              </a:rPr>
              <a:t>89,2% possuem plano de carreira e remuneração. </a:t>
            </a:r>
          </a:p>
          <a:p>
            <a:pPr lvl="2" algn="just"/>
            <a:endParaRPr lang="pt-BR" sz="2000" dirty="0">
              <a:solidFill>
                <a:schemeClr val="tx2"/>
              </a:solidFill>
            </a:endParaRPr>
          </a:p>
          <a:p>
            <a:pPr marL="864428" lvl="1" indent="-342900" algn="just">
              <a:buFont typeface="Arial" panose="020B0604020202020204" pitchFamily="34" charset="0"/>
              <a:buChar char="•"/>
            </a:pPr>
            <a:endParaRPr lang="pt-BR" sz="1000" dirty="0">
              <a:solidFill>
                <a:schemeClr val="tx2"/>
              </a:solidFill>
            </a:endParaRPr>
          </a:p>
          <a:p>
            <a:pPr marL="864428" lvl="1" indent="-342900" algn="just">
              <a:buFont typeface="Arial" panose="020B0604020202020204" pitchFamily="34" charset="0"/>
              <a:buChar char="•"/>
            </a:pPr>
            <a:endParaRPr lang="pt-BR" sz="1000" dirty="0">
              <a:solidFill>
                <a:schemeClr val="tx2"/>
              </a:solidFill>
            </a:endParaRPr>
          </a:p>
          <a:p>
            <a:pPr marL="864428" lvl="1" indent="-342900" algn="just">
              <a:buFont typeface="Arial" panose="020B0604020202020204" pitchFamily="34" charset="0"/>
              <a:buChar char="•"/>
            </a:pPr>
            <a:endParaRPr lang="pt-BR" sz="1000" dirty="0">
              <a:solidFill>
                <a:schemeClr val="tx2"/>
              </a:solidFill>
            </a:endParaRPr>
          </a:p>
          <a:p>
            <a:pPr marL="864428" lvl="1" indent="-342900" algn="just">
              <a:buFont typeface="Arial" panose="020B0604020202020204" pitchFamily="34" charset="0"/>
              <a:buChar char="•"/>
            </a:pPr>
            <a:endParaRPr lang="pt-BR" sz="1000" dirty="0">
              <a:solidFill>
                <a:schemeClr val="tx2"/>
              </a:solidFill>
            </a:endParaRPr>
          </a:p>
          <a:p>
            <a:pPr lvl="1" algn="just"/>
            <a:endParaRPr lang="pt-BR" sz="1000" dirty="0">
              <a:solidFill>
                <a:schemeClr val="tx2"/>
              </a:solidFill>
            </a:endParaRPr>
          </a:p>
          <a:p>
            <a:pPr lvl="1" algn="just"/>
            <a:r>
              <a:rPr lang="pt-BR" sz="2200" b="1" kern="0" dirty="0">
                <a:solidFill>
                  <a:srgbClr val="17375E"/>
                </a:solidFill>
              </a:rPr>
              <a:t>Informações preliminares exploratórias coletadas no </a:t>
            </a:r>
            <a:r>
              <a:rPr lang="pt-BR" sz="2200" b="1" kern="0" dirty="0" err="1">
                <a:solidFill>
                  <a:srgbClr val="17375E"/>
                </a:solidFill>
              </a:rPr>
              <a:t>Simec</a:t>
            </a:r>
            <a:r>
              <a:rPr lang="pt-BR" sz="2200" b="1" kern="0" dirty="0">
                <a:solidFill>
                  <a:srgbClr val="17375E"/>
                </a:solidFill>
              </a:rPr>
              <a:t> apontam que: </a:t>
            </a:r>
          </a:p>
          <a:p>
            <a:pPr marL="1385956" lvl="2" indent="-342900" algn="just">
              <a:buFont typeface="Wingdings" panose="05000000000000000000" pitchFamily="2" charset="2"/>
              <a:buChar char="§"/>
            </a:pPr>
            <a:r>
              <a:rPr lang="pt-BR" sz="2200" b="1" kern="0" dirty="0">
                <a:solidFill>
                  <a:srgbClr val="17375E"/>
                </a:solidFill>
              </a:rPr>
              <a:t>55,7% municípios preveem o limite máximo de ⅔ da carga horária dos profissionais do magistério para atividades de interação com os educandos; e</a:t>
            </a:r>
          </a:p>
          <a:p>
            <a:pPr marL="1385956" lvl="2" indent="-342900" algn="just">
              <a:buFont typeface="Wingdings" panose="05000000000000000000" pitchFamily="2" charset="2"/>
              <a:buChar char="§"/>
            </a:pPr>
            <a:r>
              <a:rPr lang="pt-BR" sz="2200" b="1" kern="0" dirty="0">
                <a:solidFill>
                  <a:srgbClr val="17375E"/>
                </a:solidFill>
              </a:rPr>
              <a:t>66,2% cumprem o PSNP. </a:t>
            </a:r>
          </a:p>
          <a:p>
            <a:pPr marL="1385956" lvl="2" indent="-342900" algn="just">
              <a:buFont typeface="Wingdings" panose="05000000000000000000" pitchFamily="2" charset="2"/>
              <a:buChar char="§"/>
            </a:pPr>
            <a:endParaRPr lang="pt-BR" sz="1800" dirty="0">
              <a:solidFill>
                <a:schemeClr val="tx2"/>
              </a:solidFill>
            </a:endParaRPr>
          </a:p>
          <a:p>
            <a:pPr marL="1385956" lvl="2" indent="-342900" algn="just">
              <a:buFont typeface="Wingdings" panose="05000000000000000000" pitchFamily="2" charset="2"/>
              <a:buChar char="§"/>
            </a:pPr>
            <a:endParaRPr lang="pt-BR" sz="1800" dirty="0">
              <a:solidFill>
                <a:schemeClr val="tx2"/>
              </a:solidFill>
            </a:endParaRPr>
          </a:p>
          <a:p>
            <a:pPr marL="1385956" lvl="2" indent="-342900" algn="just">
              <a:buFont typeface="Wingdings" panose="05000000000000000000" pitchFamily="2" charset="2"/>
              <a:buChar char="§"/>
            </a:pPr>
            <a:endParaRPr lang="pt-BR" sz="1800" dirty="0">
              <a:solidFill>
                <a:schemeClr val="tx2"/>
              </a:solidFill>
            </a:endParaRPr>
          </a:p>
          <a:p>
            <a:pPr marL="1385956" lvl="2" indent="-342900" algn="just">
              <a:buFont typeface="Wingdings" panose="05000000000000000000" pitchFamily="2" charset="2"/>
              <a:buChar char="§"/>
            </a:pPr>
            <a:endParaRPr lang="pt-BR" sz="1800" dirty="0">
              <a:solidFill>
                <a:schemeClr val="tx2"/>
              </a:solidFill>
            </a:endParaRPr>
          </a:p>
          <a:p>
            <a:pPr marL="1385956" lvl="2" indent="-342900" algn="just">
              <a:buFont typeface="Wingdings" panose="05000000000000000000" pitchFamily="2" charset="2"/>
              <a:buChar char="§"/>
            </a:pPr>
            <a:endParaRPr lang="pt-BR" sz="2400" b="1" kern="0" dirty="0">
              <a:solidFill>
                <a:schemeClr val="accent6">
                  <a:lumMod val="75000"/>
                </a:schemeClr>
              </a:solidFill>
            </a:endParaRPr>
          </a:p>
          <a:p>
            <a:pPr marL="1385956" lvl="2" indent="-342900" algn="just">
              <a:buFont typeface="Wingdings" panose="05000000000000000000" pitchFamily="2" charset="2"/>
              <a:buChar char="§"/>
            </a:pPr>
            <a:endParaRPr lang="pt-BR" sz="1800" dirty="0">
              <a:solidFill>
                <a:schemeClr val="tx2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54AD3033-5BEC-4CC6-A894-D1B58C178907}"/>
              </a:ext>
            </a:extLst>
          </p:cNvPr>
          <p:cNvSpPr/>
          <p:nvPr/>
        </p:nvSpPr>
        <p:spPr>
          <a:xfrm>
            <a:off x="-744" y="0"/>
            <a:ext cx="10694144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PRINCIPAIS CONCLUSÕES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CFF48CA8-B0AF-47E7-99BF-C24E08E6F42F}"/>
              </a:ext>
            </a:extLst>
          </p:cNvPr>
          <p:cNvSpPr/>
          <p:nvPr/>
        </p:nvSpPr>
        <p:spPr>
          <a:xfrm>
            <a:off x="1170236" y="4140671"/>
            <a:ext cx="9073009" cy="705823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000" dirty="0"/>
          </a:p>
          <a:p>
            <a:pPr algn="ctr"/>
            <a:r>
              <a:rPr lang="pt-BR" sz="2200" b="1" kern="0" dirty="0">
                <a:solidFill>
                  <a:srgbClr val="17375E"/>
                </a:solidFill>
              </a:rPr>
              <a:t>Informações atualizadas sobre esse indicador serão possíveis com a divulgação dos resultados da </a:t>
            </a:r>
            <a:r>
              <a:rPr lang="pt-BR" sz="2200" b="1" kern="0" dirty="0" err="1">
                <a:solidFill>
                  <a:srgbClr val="17375E"/>
                </a:solidFill>
              </a:rPr>
              <a:t>Munic</a:t>
            </a:r>
            <a:r>
              <a:rPr lang="pt-BR" sz="2200" b="1" kern="0" dirty="0">
                <a:solidFill>
                  <a:srgbClr val="17375E"/>
                </a:solidFill>
              </a:rPr>
              <a:t> 2018 (prevista para 2019)</a:t>
            </a:r>
          </a:p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E6366E15-438A-47FD-AD09-120CCF7E4A52}"/>
              </a:ext>
            </a:extLst>
          </p:cNvPr>
          <p:cNvSpPr/>
          <p:nvPr/>
        </p:nvSpPr>
        <p:spPr>
          <a:xfrm>
            <a:off x="1170235" y="6660951"/>
            <a:ext cx="9073009" cy="67114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000" dirty="0"/>
          </a:p>
          <a:p>
            <a:pPr algn="ctr"/>
            <a:r>
              <a:rPr lang="pt-BR" sz="2000" dirty="0">
                <a:solidFill>
                  <a:schemeClr val="accent6">
                    <a:lumMod val="50000"/>
                  </a:schemeClr>
                </a:solidFill>
              </a:rPr>
              <a:t>Atenção: Recomenda-se cautela na utilização desses dados tendo em vista o expressivo número de municípios sem informações no </a:t>
            </a:r>
            <a:r>
              <a:rPr lang="pt-BR" sz="2000" dirty="0" err="1">
                <a:solidFill>
                  <a:schemeClr val="accent6">
                    <a:lumMod val="50000"/>
                  </a:schemeClr>
                </a:solidFill>
              </a:rPr>
              <a:t>Simec</a:t>
            </a:r>
            <a:r>
              <a:rPr lang="pt-BR" sz="2000" dirty="0">
                <a:solidFill>
                  <a:schemeClr val="accent6">
                    <a:lumMod val="50000"/>
                  </a:schemeClr>
                </a:solidFill>
              </a:rPr>
              <a:t> (22%)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11501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"/>
            <a:ext cx="10693399" cy="7560159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3131091" y="1874870"/>
            <a:ext cx="4892269" cy="4153557"/>
            <a:chOff x="2628094" y="3100333"/>
            <a:chExt cx="4967999" cy="3965986"/>
          </a:xfrm>
        </p:grpSpPr>
        <p:sp>
          <p:nvSpPr>
            <p:cNvPr id="5" name="Retângulo 4"/>
            <p:cNvSpPr/>
            <p:nvPr/>
          </p:nvSpPr>
          <p:spPr>
            <a:xfrm>
              <a:off x="2643093" y="3100333"/>
              <a:ext cx="4953000" cy="31506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1008126"/>
              <a:endParaRPr lang="en-US" sz="1544" u="sng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2628094" y="6751258"/>
              <a:ext cx="4953000" cy="31506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1008126"/>
              <a:endParaRPr lang="en-US" sz="1544" u="sng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2285003" y="2307109"/>
            <a:ext cx="3401141" cy="394697"/>
          </a:xfrm>
          <a:prstGeom prst="rect">
            <a:avLst/>
          </a:prstGeom>
          <a:noFill/>
        </p:spPr>
        <p:txBody>
          <a:bodyPr wrap="square" lIns="88366" tIns="44183" rIns="88366" bIns="44183" rtlCol="0" anchor="ctr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defTabSz="1008126"/>
            <a:r>
              <a:rPr lang="pt-BR" sz="1985" b="0" dirty="0">
                <a:solidFill>
                  <a:prstClr val="white"/>
                </a:solidFill>
                <a:latin typeface="Calibri"/>
              </a:rPr>
              <a:t>Acesse nossas redes sociais</a:t>
            </a:r>
          </a:p>
        </p:txBody>
      </p:sp>
      <p:pic>
        <p:nvPicPr>
          <p:cNvPr id="15" name="Imagem 1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302" y="3655752"/>
            <a:ext cx="173856" cy="394717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6067013" y="2307109"/>
            <a:ext cx="4140480" cy="394697"/>
          </a:xfrm>
          <a:prstGeom prst="rect">
            <a:avLst/>
          </a:prstGeom>
          <a:noFill/>
        </p:spPr>
        <p:txBody>
          <a:bodyPr wrap="square" lIns="88366" tIns="44183" rIns="88366" bIns="44183" rtlCol="0" anchor="ctr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defTabSz="1008126"/>
            <a:r>
              <a:rPr lang="pt-BR" sz="1985" b="0" dirty="0">
                <a:solidFill>
                  <a:prstClr val="white"/>
                </a:solidFill>
                <a:latin typeface="Calibri"/>
              </a:rPr>
              <a:t>Conheça nossas publicações</a:t>
            </a:r>
          </a:p>
        </p:txBody>
      </p:sp>
      <p:pic>
        <p:nvPicPr>
          <p:cNvPr id="16" name="Imagem 15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251" y="2933122"/>
            <a:ext cx="390139" cy="415461"/>
          </a:xfrm>
          <a:prstGeom prst="rect">
            <a:avLst/>
          </a:prstGeom>
        </p:spPr>
      </p:pic>
      <p:pic>
        <p:nvPicPr>
          <p:cNvPr id="18" name="Imagem 17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593" y="5194391"/>
            <a:ext cx="425274" cy="314352"/>
          </a:xfrm>
          <a:prstGeom prst="rect">
            <a:avLst/>
          </a:prstGeom>
        </p:spPr>
      </p:pic>
      <p:pic>
        <p:nvPicPr>
          <p:cNvPr id="19" name="Imagem 18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436" y="4493597"/>
            <a:ext cx="342384" cy="295066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6067013" y="3564607"/>
            <a:ext cx="3956889" cy="1039746"/>
          </a:xfrm>
          <a:prstGeom prst="rect">
            <a:avLst/>
          </a:prstGeom>
          <a:noFill/>
        </p:spPr>
        <p:txBody>
          <a:bodyPr wrap="square" lIns="88366" tIns="44183" rIns="88366" bIns="44183" rtlCol="0" anchor="t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defTabSz="1008126"/>
            <a:endParaRPr lang="pt-BR" sz="1544" b="0" dirty="0">
              <a:solidFill>
                <a:prstClr val="white"/>
              </a:solidFill>
              <a:latin typeface="Calibri"/>
            </a:endParaRPr>
          </a:p>
          <a:p>
            <a:pPr defTabSz="1008126"/>
            <a:endParaRPr lang="pt-BR" sz="1544" b="0" dirty="0">
              <a:solidFill>
                <a:prstClr val="white"/>
              </a:solidFill>
              <a:latin typeface="Calibri"/>
            </a:endParaRPr>
          </a:p>
          <a:p>
            <a:pPr defTabSz="1008126"/>
            <a:endParaRPr lang="pt-BR" sz="1544" b="0" dirty="0">
              <a:solidFill>
                <a:prstClr val="white"/>
              </a:solidFill>
              <a:latin typeface="Calibri"/>
            </a:endParaRPr>
          </a:p>
          <a:p>
            <a:pPr defTabSz="1008126"/>
            <a:r>
              <a:rPr lang="pt-BR" sz="1544" b="0" dirty="0">
                <a:solidFill>
                  <a:prstClr val="white"/>
                </a:solidFill>
                <a:latin typeface="Calibri"/>
              </a:rPr>
              <a:t>Fale com a Diretoria de Estudos Educacionais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1445055" y="1044327"/>
            <a:ext cx="7803291" cy="530440"/>
          </a:xfrm>
          <a:prstGeom prst="rect">
            <a:avLst/>
          </a:prstGeom>
          <a:noFill/>
        </p:spPr>
        <p:txBody>
          <a:bodyPr wrap="square" lIns="88366" tIns="44183" rIns="88366" bIns="44183" rtlCol="0">
            <a:spAutoFit/>
          </a:bodyPr>
          <a:lstStyle/>
          <a:p>
            <a:pPr algn="ctr" defTabSz="1008126">
              <a:tabLst>
                <a:tab pos="257724" algn="l"/>
              </a:tabLst>
            </a:pPr>
            <a:r>
              <a:rPr lang="pt-BR" sz="2867" b="1" dirty="0">
                <a:solidFill>
                  <a:prstClr val="white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MUITO OBRIGADA!</a:t>
            </a:r>
            <a:endParaRPr lang="pt-BR" sz="2867" dirty="0">
              <a:solidFill>
                <a:prstClr val="white"/>
              </a:solidFill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2898519" y="2992025"/>
            <a:ext cx="1202029" cy="2940779"/>
          </a:xfrm>
          <a:prstGeom prst="rect">
            <a:avLst/>
          </a:prstGeom>
        </p:spPr>
        <p:txBody>
          <a:bodyPr wrap="square" lIns="88366" tIns="44183" rIns="88366" bIns="44183">
            <a:spAutoFit/>
          </a:bodyPr>
          <a:lstStyle/>
          <a:p>
            <a:pPr defTabSz="1008126"/>
            <a:r>
              <a:rPr lang="pt-BR" sz="1544" b="1" dirty="0">
                <a:solidFill>
                  <a:prstClr val="white"/>
                </a:solidFill>
                <a:latin typeface="Calibri"/>
              </a:rPr>
              <a:t>INSTAGRAM</a:t>
            </a:r>
          </a:p>
          <a:p>
            <a:pPr defTabSz="1008126"/>
            <a:endParaRPr lang="en-US" sz="1544" b="1" dirty="0">
              <a:solidFill>
                <a:prstClr val="white"/>
              </a:solidFill>
              <a:latin typeface="Calibri"/>
            </a:endParaRPr>
          </a:p>
          <a:p>
            <a:pPr defTabSz="1008126"/>
            <a:endParaRPr lang="en-US" sz="1544" b="1" dirty="0">
              <a:solidFill>
                <a:prstClr val="white"/>
              </a:solidFill>
              <a:latin typeface="Calibri"/>
            </a:endParaRPr>
          </a:p>
          <a:p>
            <a:pPr defTabSz="1008126"/>
            <a:r>
              <a:rPr lang="en-US" sz="1544" b="1" dirty="0">
                <a:solidFill>
                  <a:prstClr val="white"/>
                </a:solidFill>
                <a:latin typeface="Calibri"/>
              </a:rPr>
              <a:t>FACEBOOK</a:t>
            </a:r>
          </a:p>
          <a:p>
            <a:pPr defTabSz="1008126"/>
            <a:r>
              <a:rPr lang="en-US" sz="1544" dirty="0">
                <a:solidFill>
                  <a:prstClr val="white"/>
                </a:solidFill>
                <a:latin typeface="Calibri"/>
              </a:rPr>
              <a:t> </a:t>
            </a:r>
            <a:endParaRPr lang="pt-BR" sz="1544" dirty="0">
              <a:solidFill>
                <a:prstClr val="white"/>
              </a:solidFill>
              <a:latin typeface="Calibri"/>
            </a:endParaRPr>
          </a:p>
          <a:p>
            <a:pPr defTabSz="1008126"/>
            <a:endParaRPr lang="en-US" sz="1544" b="1" dirty="0">
              <a:solidFill>
                <a:prstClr val="white"/>
              </a:solidFill>
              <a:latin typeface="Calibri"/>
            </a:endParaRPr>
          </a:p>
          <a:p>
            <a:pPr defTabSz="1008126"/>
            <a:r>
              <a:rPr lang="en-US" sz="1544" b="1" dirty="0">
                <a:solidFill>
                  <a:prstClr val="white"/>
                </a:solidFill>
                <a:latin typeface="Calibri"/>
              </a:rPr>
              <a:t>TWITTER</a:t>
            </a:r>
            <a:r>
              <a:rPr lang="en-US" sz="1544" dirty="0">
                <a:solidFill>
                  <a:prstClr val="white"/>
                </a:solidFill>
                <a:latin typeface="Calibri"/>
              </a:rPr>
              <a:t> </a:t>
            </a:r>
          </a:p>
          <a:p>
            <a:pPr defTabSz="1008126"/>
            <a:endParaRPr lang="pt-BR" sz="1544" b="1" dirty="0">
              <a:solidFill>
                <a:prstClr val="white"/>
              </a:solidFill>
              <a:latin typeface="Calibri"/>
            </a:endParaRPr>
          </a:p>
          <a:p>
            <a:pPr defTabSz="1008126"/>
            <a:endParaRPr lang="pt-BR" sz="1544" b="1" dirty="0">
              <a:solidFill>
                <a:prstClr val="white"/>
              </a:solidFill>
              <a:latin typeface="Calibri"/>
            </a:endParaRPr>
          </a:p>
          <a:p>
            <a:pPr defTabSz="1008126"/>
            <a:r>
              <a:rPr lang="pt-BR" sz="1544" b="1" dirty="0">
                <a:solidFill>
                  <a:prstClr val="white"/>
                </a:solidFill>
                <a:latin typeface="Calibri"/>
              </a:rPr>
              <a:t>YOUTUBE</a:t>
            </a:r>
            <a:endParaRPr lang="en-US" sz="1544" u="sng" dirty="0">
              <a:solidFill>
                <a:prstClr val="white"/>
              </a:solidFill>
              <a:latin typeface="Calibri"/>
            </a:endParaRPr>
          </a:p>
          <a:p>
            <a:pPr defTabSz="1008126"/>
            <a:endParaRPr lang="en-US" sz="1544" u="sng" dirty="0">
              <a:solidFill>
                <a:prstClr val="white"/>
              </a:solidFill>
              <a:latin typeface="Calibri"/>
            </a:endParaRPr>
          </a:p>
          <a:p>
            <a:pPr defTabSz="1008126"/>
            <a:endParaRPr lang="pt-BR" sz="1544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6083641" y="2979832"/>
            <a:ext cx="2191389" cy="564487"/>
          </a:xfrm>
          <a:prstGeom prst="rect">
            <a:avLst/>
          </a:prstGeom>
        </p:spPr>
        <p:txBody>
          <a:bodyPr wrap="square" lIns="88366" tIns="44183" rIns="88366" bIns="44183">
            <a:spAutoFit/>
          </a:bodyPr>
          <a:lstStyle/>
          <a:p>
            <a:pPr defTabSz="1008126"/>
            <a:r>
              <a:rPr lang="pt-BR" sz="1544" b="1" dirty="0">
                <a:solidFill>
                  <a:prstClr val="white"/>
                </a:solidFill>
                <a:latin typeface="Calibri"/>
              </a:rPr>
              <a:t>PORTAL INEP </a:t>
            </a:r>
          </a:p>
          <a:p>
            <a:pPr defTabSz="1008126"/>
            <a:r>
              <a:rPr lang="pt-BR" sz="1544" dirty="0">
                <a:solidFill>
                  <a:prstClr val="white"/>
                </a:solidFill>
                <a:latin typeface="Calibri"/>
              </a:rPr>
              <a:t>portal.inep.gov.br</a:t>
            </a:r>
            <a:endParaRPr lang="en-US" sz="1544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6083642" y="4641130"/>
            <a:ext cx="3727554" cy="1318027"/>
          </a:xfrm>
          <a:prstGeom prst="rect">
            <a:avLst/>
          </a:prstGeom>
        </p:spPr>
        <p:txBody>
          <a:bodyPr wrap="square" lIns="88366" tIns="44183" rIns="88366" bIns="44183">
            <a:spAutoFit/>
          </a:bodyPr>
          <a:lstStyle/>
          <a:p>
            <a:pPr defTabSz="1008126"/>
            <a:r>
              <a:rPr lang="pt-BR" sz="2000" dirty="0" smtClean="0">
                <a:solidFill>
                  <a:prstClr val="white"/>
                </a:solidFill>
                <a:latin typeface="Calibri"/>
              </a:rPr>
              <a:t>Seminarios.dired@inep.gov.br</a:t>
            </a:r>
            <a:endParaRPr lang="pt-BR" sz="2000" dirty="0">
              <a:solidFill>
                <a:prstClr val="white"/>
              </a:solidFill>
              <a:latin typeface="Calibri"/>
            </a:endParaRPr>
          </a:p>
          <a:p>
            <a:pPr defTabSz="1008126"/>
            <a:r>
              <a:rPr lang="pt-BR" sz="2000" dirty="0">
                <a:solidFill>
                  <a:prstClr val="white"/>
                </a:solidFill>
                <a:latin typeface="Calibri"/>
              </a:rPr>
              <a:t>dired@inep.gov.br</a:t>
            </a:r>
          </a:p>
          <a:p>
            <a:pPr defTabSz="1008126"/>
            <a:r>
              <a:rPr lang="pt-BR" sz="2000" dirty="0">
                <a:solidFill>
                  <a:prstClr val="white"/>
                </a:solidFill>
                <a:latin typeface="Calibri"/>
              </a:rPr>
              <a:t>(61) 2022-3905/3906</a:t>
            </a:r>
          </a:p>
          <a:p>
            <a:pPr defTabSz="1008126"/>
            <a:endParaRPr lang="pt-BR" sz="1985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5912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1100" y="79071"/>
            <a:ext cx="10470483" cy="452040"/>
          </a:xfrm>
          <a:prstGeom prst="rect">
            <a:avLst/>
          </a:prstGeom>
          <a:solidFill>
            <a:srgbClr val="17375E"/>
          </a:solidFill>
          <a:ln>
            <a:noFill/>
            <a:prstDash val="solid"/>
          </a:ln>
        </p:spPr>
        <p:txBody>
          <a:bodyPr vert="horz" wrap="square" lIns="89527" tIns="44764" rIns="89527" bIns="44764" anchor="t" anchorCtr="1" compatLnSpc="1">
            <a:spAutoFit/>
          </a:bodyPr>
          <a:lstStyle/>
          <a:p>
            <a:pPr algn="ctr" defTabSz="102126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350" b="1" dirty="0">
                <a:solidFill>
                  <a:srgbClr val="FFFFFF"/>
                </a:solidFill>
              </a:rPr>
              <a:t>QUALIDADE DA EDUCAÇÃO BÁSICA NO PNE</a:t>
            </a:r>
          </a:p>
        </p:txBody>
      </p:sp>
      <p:sp>
        <p:nvSpPr>
          <p:cNvPr id="7" name="Retângulo de cantos arredondados 3"/>
          <p:cNvSpPr/>
          <p:nvPr/>
        </p:nvSpPr>
        <p:spPr>
          <a:xfrm>
            <a:off x="450156" y="776459"/>
            <a:ext cx="9649072" cy="3456384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38103">
            <a:solidFill>
              <a:srgbClr val="376092"/>
            </a:solidFill>
            <a:prstDash val="solid"/>
          </a:ln>
        </p:spPr>
        <p:txBody>
          <a:bodyPr vert="horz" wrap="square" lIns="89527" tIns="44764" rIns="89527" bIns="44764" anchor="ctr" anchorCtr="1" compatLnSpc="1"/>
          <a:lstStyle/>
          <a:p>
            <a:pPr algn="ctr" defTabSz="102126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375" b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Meta 7</a:t>
            </a:r>
            <a:r>
              <a:rPr lang="pt-BR" sz="2375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:</a:t>
            </a:r>
            <a:r>
              <a:rPr lang="pt-BR" sz="2375" b="1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 </a:t>
            </a:r>
            <a:r>
              <a:rPr lang="pt-BR" sz="2375" b="1" dirty="0">
                <a:solidFill>
                  <a:srgbClr val="17375E"/>
                </a:solidFill>
                <a:latin typeface="Calibri"/>
              </a:rPr>
              <a:t>fomentar a </a:t>
            </a:r>
            <a:r>
              <a:rPr lang="pt-BR" sz="2375" b="1" u="sng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qualidade da educação básica </a:t>
            </a:r>
            <a:r>
              <a:rPr lang="pt-BR" sz="2375" b="1" dirty="0">
                <a:solidFill>
                  <a:srgbClr val="17375E"/>
                </a:solidFill>
                <a:latin typeface="Calibri"/>
              </a:rPr>
              <a:t>em todas as etapas e modalidades, com melhoria do fluxo escolar e da aprendizagem, de modo a atingir as </a:t>
            </a:r>
            <a:r>
              <a:rPr lang="pt-BR" sz="2375" b="1" kern="0" dirty="0">
                <a:solidFill>
                  <a:srgbClr val="17375E"/>
                </a:solidFill>
                <a:latin typeface="Calibri"/>
              </a:rPr>
              <a:t>seguintes médias nacionais </a:t>
            </a:r>
            <a:r>
              <a:rPr lang="pt-BR" sz="2375" b="1" dirty="0">
                <a:solidFill>
                  <a:srgbClr val="17375E"/>
                </a:solidFill>
                <a:latin typeface="Calibri"/>
              </a:rPr>
              <a:t>para o </a:t>
            </a:r>
            <a:r>
              <a:rPr lang="pt-BR" sz="2375" b="1" u="sng" dirty="0" err="1">
                <a:solidFill>
                  <a:schemeClr val="accent6">
                    <a:lumMod val="75000"/>
                  </a:schemeClr>
                </a:solidFill>
                <a:latin typeface="Calibri"/>
              </a:rPr>
              <a:t>Ideb</a:t>
            </a:r>
            <a:r>
              <a:rPr lang="pt-BR" sz="2375" b="1" dirty="0">
                <a:solidFill>
                  <a:srgbClr val="17375E"/>
                </a:solidFill>
                <a:latin typeface="Calibri"/>
              </a:rPr>
              <a:t>:</a:t>
            </a:r>
          </a:p>
          <a:p>
            <a:pPr algn="ctr" defTabSz="102126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350" b="1" dirty="0">
              <a:solidFill>
                <a:srgbClr val="17375E"/>
              </a:solidFill>
              <a:latin typeface="Calibri"/>
            </a:endParaRPr>
          </a:p>
          <a:p>
            <a:pPr algn="ctr" defTabSz="102126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056" b="1" dirty="0">
              <a:solidFill>
                <a:srgbClr val="17375E"/>
              </a:solidFill>
              <a:latin typeface="Calibri"/>
            </a:endParaRPr>
          </a:p>
          <a:p>
            <a:pPr algn="ctr" defTabSz="102126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056" b="1" dirty="0">
              <a:solidFill>
                <a:srgbClr val="17375E"/>
              </a:solidFill>
              <a:latin typeface="Calibri"/>
            </a:endParaRPr>
          </a:p>
          <a:p>
            <a:pPr algn="ctr" defTabSz="102126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056" b="1" dirty="0">
              <a:solidFill>
                <a:srgbClr val="17375E"/>
              </a:solidFill>
              <a:latin typeface="Calibri"/>
            </a:endParaRPr>
          </a:p>
          <a:p>
            <a:pPr algn="ctr" defTabSz="102126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056" b="1" dirty="0">
              <a:solidFill>
                <a:srgbClr val="17375E"/>
              </a:solidFill>
              <a:latin typeface="Calibri"/>
            </a:endParaRPr>
          </a:p>
          <a:p>
            <a:pPr algn="ctr" defTabSz="102126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056" b="1" dirty="0">
              <a:solidFill>
                <a:srgbClr val="17375E"/>
              </a:solidFill>
              <a:latin typeface="Calibri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/>
          </p:nvPr>
        </p:nvGraphicFramePr>
        <p:xfrm>
          <a:off x="2839722" y="2340471"/>
          <a:ext cx="5013237" cy="1588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02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78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86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420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2448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97133">
                <a:tc>
                  <a:txBody>
                    <a:bodyPr/>
                    <a:lstStyle/>
                    <a:p>
                      <a:pPr algn="ctr"/>
                      <a:r>
                        <a:rPr lang="pt-BR" sz="1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IDEB</a:t>
                      </a:r>
                    </a:p>
                  </a:txBody>
                  <a:tcPr marL="104697" marR="104697" marT="49354" marB="49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104697" marR="104697" marT="49354" marB="49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104697" marR="104697" marT="49354" marB="49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104697" marR="104697" marT="49354" marB="49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104697" marR="104697" marT="49354" marB="49354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7133">
                <a:tc>
                  <a:txBody>
                    <a:bodyPr/>
                    <a:lstStyle/>
                    <a:p>
                      <a:r>
                        <a:rPr lang="pt-BR" sz="1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Anos iniciais EF</a:t>
                      </a:r>
                    </a:p>
                  </a:txBody>
                  <a:tcPr marL="104697" marR="104697" marT="49354" marB="49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5,2</a:t>
                      </a:r>
                    </a:p>
                  </a:txBody>
                  <a:tcPr marL="104697" marR="104697" marT="49354" marB="49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5,5</a:t>
                      </a:r>
                    </a:p>
                  </a:txBody>
                  <a:tcPr marL="104697" marR="104697" marT="49354" marB="49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5,7</a:t>
                      </a:r>
                    </a:p>
                  </a:txBody>
                  <a:tcPr marL="104697" marR="104697" marT="49354" marB="49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6,0</a:t>
                      </a:r>
                    </a:p>
                  </a:txBody>
                  <a:tcPr marL="104697" marR="104697" marT="49354" marB="49354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7133">
                <a:tc>
                  <a:txBody>
                    <a:bodyPr/>
                    <a:lstStyle/>
                    <a:p>
                      <a:r>
                        <a:rPr lang="pt-BR" sz="1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Anos finais EF</a:t>
                      </a:r>
                    </a:p>
                  </a:txBody>
                  <a:tcPr marL="104697" marR="104697" marT="49354" marB="49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4,7</a:t>
                      </a:r>
                    </a:p>
                  </a:txBody>
                  <a:tcPr marL="104697" marR="104697" marT="49354" marB="49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104697" marR="104697" marT="49354" marB="49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5,2</a:t>
                      </a:r>
                    </a:p>
                  </a:txBody>
                  <a:tcPr marL="104697" marR="104697" marT="49354" marB="49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5,5</a:t>
                      </a:r>
                    </a:p>
                  </a:txBody>
                  <a:tcPr marL="104697" marR="104697" marT="49354" marB="49354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7133">
                <a:tc>
                  <a:txBody>
                    <a:bodyPr/>
                    <a:lstStyle/>
                    <a:p>
                      <a:r>
                        <a:rPr lang="pt-BR" sz="1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Ensino Médio </a:t>
                      </a:r>
                    </a:p>
                  </a:txBody>
                  <a:tcPr marL="104697" marR="104697" marT="49354" marB="49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4,3</a:t>
                      </a:r>
                    </a:p>
                  </a:txBody>
                  <a:tcPr marL="104697" marR="104697" marT="49354" marB="49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4,7</a:t>
                      </a:r>
                    </a:p>
                  </a:txBody>
                  <a:tcPr marL="104697" marR="104697" marT="49354" marB="49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104697" marR="104697" marT="49354" marB="49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5,2</a:t>
                      </a:r>
                    </a:p>
                  </a:txBody>
                  <a:tcPr marL="104697" marR="104697" marT="49354" marB="49354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CaixaDeTexto 8">
            <a:extLst>
              <a:ext uri="{FF2B5EF4-FFF2-40B4-BE49-F238E27FC236}">
                <a16:creationId xmlns="" xmlns:a16="http://schemas.microsoft.com/office/drawing/2014/main" id="{05458BDD-A153-43BB-AA6D-0B527D642B67}"/>
              </a:ext>
            </a:extLst>
          </p:cNvPr>
          <p:cNvSpPr txBox="1"/>
          <p:nvPr/>
        </p:nvSpPr>
        <p:spPr>
          <a:xfrm>
            <a:off x="2736634" y="4583606"/>
            <a:ext cx="3186129" cy="118878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46">
            <a:solidFill>
              <a:srgbClr val="376092"/>
            </a:solidFill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375" b="1" kern="0" dirty="0">
                <a:solidFill>
                  <a:schemeClr val="bg1"/>
                </a:solidFill>
                <a:latin typeface="Calibri"/>
              </a:rPr>
              <a:t>Taxa média de aprovação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375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50BD40E-5BC7-4D95-A537-78D1F775C653}"/>
              </a:ext>
            </a:extLst>
          </p:cNvPr>
          <p:cNvSpPr/>
          <p:nvPr/>
        </p:nvSpPr>
        <p:spPr>
          <a:xfrm>
            <a:off x="1524063" y="4727235"/>
            <a:ext cx="1152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u="sng" dirty="0" err="1">
                <a:solidFill>
                  <a:schemeClr val="accent6">
                    <a:lumMod val="75000"/>
                  </a:schemeClr>
                </a:solidFill>
              </a:rPr>
              <a:t>Ideb</a:t>
            </a:r>
            <a:r>
              <a:rPr lang="pt-BR" sz="2400" b="1" u="sng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pt-BR" sz="2400" dirty="0"/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A78DE5CC-61BA-4D45-B222-A3E8BD92F13D}"/>
              </a:ext>
            </a:extLst>
          </p:cNvPr>
          <p:cNvSpPr/>
          <p:nvPr/>
        </p:nvSpPr>
        <p:spPr>
          <a:xfrm>
            <a:off x="5922764" y="4727235"/>
            <a:ext cx="3673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e </a:t>
            </a:r>
            <a:endParaRPr lang="pt-BR" sz="2400" dirty="0"/>
          </a:p>
        </p:txBody>
      </p:sp>
      <p:sp>
        <p:nvSpPr>
          <p:cNvPr id="11" name="CaixaDeTexto 8">
            <a:extLst>
              <a:ext uri="{FF2B5EF4-FFF2-40B4-BE49-F238E27FC236}">
                <a16:creationId xmlns="" xmlns:a16="http://schemas.microsoft.com/office/drawing/2014/main" id="{104BC32B-1492-4C50-8E85-709ED60757FE}"/>
              </a:ext>
            </a:extLst>
          </p:cNvPr>
          <p:cNvSpPr txBox="1"/>
          <p:nvPr/>
        </p:nvSpPr>
        <p:spPr>
          <a:xfrm>
            <a:off x="6290115" y="4583606"/>
            <a:ext cx="4097145" cy="118878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46">
            <a:solidFill>
              <a:srgbClr val="376092"/>
            </a:solidFill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375" b="1" kern="0" dirty="0">
                <a:solidFill>
                  <a:schemeClr val="bg1"/>
                </a:solidFill>
                <a:latin typeface="Calibri"/>
              </a:rPr>
              <a:t>Desempenho nas avaliações do Sistema de Avaliação </a:t>
            </a:r>
            <a:r>
              <a:rPr lang="pt-BR" sz="2375" b="1" kern="0">
                <a:solidFill>
                  <a:schemeClr val="bg1"/>
                </a:solidFill>
                <a:latin typeface="Calibri"/>
              </a:rPr>
              <a:t>da Educação </a:t>
            </a:r>
            <a:r>
              <a:rPr lang="pt-BR" sz="2375" b="1" kern="0" dirty="0">
                <a:solidFill>
                  <a:schemeClr val="bg1"/>
                </a:solidFill>
                <a:latin typeface="Calibri"/>
              </a:rPr>
              <a:t>Básica - Saeb</a:t>
            </a:r>
          </a:p>
        </p:txBody>
      </p:sp>
    </p:spTree>
    <p:extLst>
      <p:ext uri="{BB962C8B-B14F-4D97-AF65-F5344CB8AC3E}">
        <p14:creationId xmlns:p14="http://schemas.microsoft.com/office/powerpoint/2010/main" val="786999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9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23417" y="829833"/>
            <a:ext cx="9234193" cy="472453"/>
          </a:xfrm>
          <a:prstGeom prst="rect">
            <a:avLst/>
          </a:prstGeom>
          <a:noFill/>
          <a:ln>
            <a:noFill/>
          </a:ln>
        </p:spPr>
        <p:txBody>
          <a:bodyPr wrap="square" lIns="102125" tIns="51062" rIns="102125" bIns="51062" numCol="1" rtlCol="0">
            <a:spAutoFit/>
          </a:bodyPr>
          <a:lstStyle/>
          <a:p>
            <a:pPr algn="ctr" fontAlgn="ctr"/>
            <a:r>
              <a:rPr lang="pt-BR" sz="2400" b="1" dirty="0" err="1">
                <a:solidFill>
                  <a:schemeClr val="accent6">
                    <a:lumMod val="75000"/>
                  </a:schemeClr>
                </a:solidFill>
              </a:rPr>
              <a:t>Ideb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 dos 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anos iniciais do ensino fundamental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e metas fixadas – Brasil</a:t>
            </a:r>
          </a:p>
        </p:txBody>
      </p:sp>
      <p:graphicFrame>
        <p:nvGraphicFramePr>
          <p:cNvPr id="5" name="Gráfico 4"/>
          <p:cNvGraphicFramePr/>
          <p:nvPr>
            <p:extLst/>
          </p:nvPr>
        </p:nvGraphicFramePr>
        <p:xfrm>
          <a:off x="1046078" y="1736072"/>
          <a:ext cx="9111532" cy="507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CF08ACA5-E7F5-43FF-B9F0-C2EF530DC43E}"/>
              </a:ext>
            </a:extLst>
          </p:cNvPr>
          <p:cNvSpPr txBox="1"/>
          <p:nvPr/>
        </p:nvSpPr>
        <p:spPr>
          <a:xfrm>
            <a:off x="162124" y="7020990"/>
            <a:ext cx="6264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pt-BR" sz="1400" b="1" dirty="0">
                <a:solidFill>
                  <a:schemeClr val="tx2">
                    <a:lumMod val="75000"/>
                  </a:schemeClr>
                </a:solidFill>
              </a:rPr>
              <a:t>Fonte: Elaborado pela </a:t>
            </a:r>
            <a:r>
              <a:rPr lang="pt-BR" sz="1400" b="1" dirty="0" err="1">
                <a:solidFill>
                  <a:schemeClr val="tx2">
                    <a:lumMod val="75000"/>
                  </a:schemeClr>
                </a:solidFill>
              </a:rPr>
              <a:t>Dired</a:t>
            </a:r>
            <a:r>
              <a:rPr lang="pt-BR" sz="1400" b="1" dirty="0">
                <a:solidFill>
                  <a:schemeClr val="tx2">
                    <a:lumMod val="75000"/>
                  </a:schemeClr>
                </a:solidFill>
              </a:rPr>
              <a:t>/Inep com base em dados do </a:t>
            </a:r>
            <a:r>
              <a:rPr lang="pt-BR" sz="1400" b="1" dirty="0" err="1">
                <a:solidFill>
                  <a:schemeClr val="tx2">
                    <a:lumMod val="75000"/>
                  </a:schemeClr>
                </a:solidFill>
              </a:rPr>
              <a:t>Ideb</a:t>
            </a:r>
            <a:r>
              <a:rPr lang="pt-BR" sz="1400" b="1" dirty="0">
                <a:solidFill>
                  <a:schemeClr val="tx2">
                    <a:lumMod val="75000"/>
                  </a:schemeClr>
                </a:solidFill>
              </a:rPr>
              <a:t>/Inep (2007-2015).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DEFF2538-3F6B-4711-A950-50AB3ECDD944}"/>
              </a:ext>
            </a:extLst>
          </p:cNvPr>
          <p:cNvSpPr/>
          <p:nvPr/>
        </p:nvSpPr>
        <p:spPr>
          <a:xfrm>
            <a:off x="-18961" y="0"/>
            <a:ext cx="10712361" cy="452040"/>
          </a:xfrm>
          <a:prstGeom prst="rect">
            <a:avLst/>
          </a:prstGeom>
          <a:solidFill>
            <a:srgbClr val="17375E"/>
          </a:solidFill>
          <a:ln>
            <a:noFill/>
            <a:prstDash val="solid"/>
          </a:ln>
        </p:spPr>
        <p:txBody>
          <a:bodyPr vert="horz" wrap="square" lIns="89527" tIns="44764" rIns="89527" bIns="44764" anchor="t" anchorCtr="1" compatLnSpc="1">
            <a:spAutoFit/>
          </a:bodyPr>
          <a:lstStyle/>
          <a:p>
            <a:pPr algn="ctr" defTabSz="102126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350" b="1" kern="0" dirty="0">
                <a:solidFill>
                  <a:srgbClr val="FFFFFF"/>
                </a:solidFill>
              </a:rPr>
              <a:t>META 7: FOMENTAR A QUALIDADE DA EDUCAÇÃO </a:t>
            </a:r>
            <a:r>
              <a:rPr lang="pt-BR" sz="2350" b="1" dirty="0">
                <a:solidFill>
                  <a:srgbClr val="FFFFFF"/>
                </a:solidFill>
              </a:rPr>
              <a:t>BÁSICA – ANOS INICIAIS do EF</a:t>
            </a:r>
          </a:p>
        </p:txBody>
      </p:sp>
    </p:spTree>
    <p:extLst>
      <p:ext uri="{BB962C8B-B14F-4D97-AF65-F5344CB8AC3E}">
        <p14:creationId xmlns:p14="http://schemas.microsoft.com/office/powerpoint/2010/main" val="101312062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89015" y="623434"/>
            <a:ext cx="9563439" cy="841785"/>
          </a:xfrm>
          <a:prstGeom prst="rect">
            <a:avLst/>
          </a:prstGeom>
          <a:noFill/>
          <a:ln>
            <a:noFill/>
          </a:ln>
        </p:spPr>
        <p:txBody>
          <a:bodyPr wrap="square" lIns="102125" tIns="51062" rIns="102125" bIns="51062" numCol="1" rtlCol="0">
            <a:spAutoFit/>
          </a:bodyPr>
          <a:lstStyle/>
          <a:p>
            <a:pPr algn="ctr"/>
            <a:r>
              <a:rPr lang="pt-BR" sz="2400" b="1" dirty="0" err="1">
                <a:solidFill>
                  <a:schemeClr val="tx2">
                    <a:lumMod val="75000"/>
                  </a:schemeClr>
                </a:solidFill>
              </a:rPr>
              <a:t>Ideb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 dos anos iniciais do ensino fundamental e projeções estabelecidas, por grande região – Brasil 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=""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746300" y="1548384"/>
          <a:ext cx="7848871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176FEDA2-88EB-4228-9059-6FC4BA600025}"/>
              </a:ext>
            </a:extLst>
          </p:cNvPr>
          <p:cNvSpPr txBox="1"/>
          <p:nvPr/>
        </p:nvSpPr>
        <p:spPr>
          <a:xfrm>
            <a:off x="162124" y="7050944"/>
            <a:ext cx="6264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pt-BR" sz="1400" b="1" dirty="0">
                <a:solidFill>
                  <a:schemeClr val="tx2">
                    <a:lumMod val="75000"/>
                  </a:schemeClr>
                </a:solidFill>
              </a:rPr>
              <a:t>Fonte: Elaborado pela </a:t>
            </a:r>
            <a:r>
              <a:rPr lang="pt-BR" sz="1400" b="1" dirty="0" err="1">
                <a:solidFill>
                  <a:schemeClr val="tx2">
                    <a:lumMod val="75000"/>
                  </a:schemeClr>
                </a:solidFill>
              </a:rPr>
              <a:t>Dired</a:t>
            </a:r>
            <a:r>
              <a:rPr lang="pt-BR" sz="1400" b="1" dirty="0">
                <a:solidFill>
                  <a:schemeClr val="tx2">
                    <a:lumMod val="75000"/>
                  </a:schemeClr>
                </a:solidFill>
              </a:rPr>
              <a:t>/Inep com base em dados do </a:t>
            </a:r>
            <a:r>
              <a:rPr lang="pt-BR" sz="1400" b="1" dirty="0" err="1">
                <a:solidFill>
                  <a:schemeClr val="tx2">
                    <a:lumMod val="75000"/>
                  </a:schemeClr>
                </a:solidFill>
              </a:rPr>
              <a:t>Ideb</a:t>
            </a:r>
            <a:r>
              <a:rPr lang="pt-BR" sz="1400" b="1" dirty="0">
                <a:solidFill>
                  <a:schemeClr val="tx2">
                    <a:lumMod val="75000"/>
                  </a:schemeClr>
                </a:solidFill>
              </a:rPr>
              <a:t>/Inep (2007-2015).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54E81B2A-6A20-403E-97A0-42207C829D95}"/>
              </a:ext>
            </a:extLst>
          </p:cNvPr>
          <p:cNvSpPr/>
          <p:nvPr/>
        </p:nvSpPr>
        <p:spPr>
          <a:xfrm>
            <a:off x="-18961" y="0"/>
            <a:ext cx="10712361" cy="452040"/>
          </a:xfrm>
          <a:prstGeom prst="rect">
            <a:avLst/>
          </a:prstGeom>
          <a:solidFill>
            <a:srgbClr val="17375E"/>
          </a:solidFill>
          <a:ln>
            <a:noFill/>
            <a:prstDash val="solid"/>
          </a:ln>
        </p:spPr>
        <p:txBody>
          <a:bodyPr vert="horz" wrap="square" lIns="89527" tIns="44764" rIns="89527" bIns="44764" anchor="t" anchorCtr="1" compatLnSpc="1">
            <a:spAutoFit/>
          </a:bodyPr>
          <a:lstStyle/>
          <a:p>
            <a:pPr algn="ctr" defTabSz="102126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350" b="1" kern="0" dirty="0">
                <a:solidFill>
                  <a:srgbClr val="FFFFFF"/>
                </a:solidFill>
              </a:rPr>
              <a:t>META 7: FOMENTAR A QUALIDADE DA EDUCAÇÃO </a:t>
            </a:r>
            <a:r>
              <a:rPr lang="pt-BR" sz="2350" b="1" dirty="0">
                <a:solidFill>
                  <a:srgbClr val="FFFFFF"/>
                </a:solidFill>
              </a:rPr>
              <a:t>BÁSICA – ANOS INICIAIS do EF</a:t>
            </a:r>
          </a:p>
        </p:txBody>
      </p:sp>
    </p:spTree>
    <p:extLst>
      <p:ext uri="{BB962C8B-B14F-4D97-AF65-F5344CB8AC3E}">
        <p14:creationId xmlns:p14="http://schemas.microsoft.com/office/powerpoint/2010/main" val="47847404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A6D93FED-5AC9-41D9-86A2-458CC77C81EC}"/>
              </a:ext>
            </a:extLst>
          </p:cNvPr>
          <p:cNvSpPr/>
          <p:nvPr/>
        </p:nvSpPr>
        <p:spPr>
          <a:xfrm>
            <a:off x="594172" y="1355345"/>
            <a:ext cx="4608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Taxa de aprovação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dos anos iniciais do EF  Brasil - 2007-2015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="" xmlns:a16="http://schemas.microsoft.com/office/drawing/2014/main" id="{00000000-0008-0000-0200-000010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69317" y="2700512"/>
          <a:ext cx="4833367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=""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748216" y="2628504"/>
          <a:ext cx="4833367" cy="360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E519891D-823C-4E3B-B6B7-53F9E68C3CAB}"/>
              </a:ext>
            </a:extLst>
          </p:cNvPr>
          <p:cNvSpPr/>
          <p:nvPr/>
        </p:nvSpPr>
        <p:spPr>
          <a:xfrm>
            <a:off x="6084888" y="1355345"/>
            <a:ext cx="4608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Médias de proficiência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dos alunos do 5º ano EF em Língua Portuguesa e Matemática no Saeb  -  Brasil - 2007-2015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A36E8FF3-F4E8-4146-848B-B87A0DA061B7}"/>
              </a:ext>
            </a:extLst>
          </p:cNvPr>
          <p:cNvSpPr txBox="1"/>
          <p:nvPr/>
        </p:nvSpPr>
        <p:spPr>
          <a:xfrm>
            <a:off x="162124" y="6841726"/>
            <a:ext cx="6273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pt-BR" sz="1400" b="1" dirty="0">
                <a:solidFill>
                  <a:schemeClr val="tx2">
                    <a:lumMod val="75000"/>
                  </a:schemeClr>
                </a:solidFill>
              </a:rPr>
              <a:t>Fonte: Elaborado pela </a:t>
            </a:r>
            <a:r>
              <a:rPr lang="pt-BR" sz="1400" b="1" dirty="0" err="1">
                <a:solidFill>
                  <a:schemeClr val="tx2">
                    <a:lumMod val="75000"/>
                  </a:schemeClr>
                </a:solidFill>
              </a:rPr>
              <a:t>Dired</a:t>
            </a:r>
            <a:r>
              <a:rPr lang="pt-BR" sz="1400" b="1" dirty="0">
                <a:solidFill>
                  <a:schemeClr val="tx2">
                    <a:lumMod val="75000"/>
                  </a:schemeClr>
                </a:solidFill>
              </a:rPr>
              <a:t>/Inep com base em dados do Censo da Educação Básica/Inep (2007-2015) e </a:t>
            </a:r>
            <a:r>
              <a:rPr lang="pt-BR" sz="1400" b="1" dirty="0" err="1">
                <a:solidFill>
                  <a:schemeClr val="tx2">
                    <a:lumMod val="75000"/>
                  </a:schemeClr>
                </a:solidFill>
              </a:rPr>
              <a:t>microdados</a:t>
            </a:r>
            <a:r>
              <a:rPr lang="pt-BR" sz="1400" b="1" dirty="0">
                <a:solidFill>
                  <a:schemeClr val="tx2">
                    <a:lumMod val="75000"/>
                  </a:schemeClr>
                </a:solidFill>
              </a:rPr>
              <a:t> do Saeb(</a:t>
            </a:r>
            <a:r>
              <a:rPr lang="pt-BR" sz="1400" b="1" dirty="0" err="1">
                <a:solidFill>
                  <a:schemeClr val="tx2">
                    <a:lumMod val="75000"/>
                  </a:schemeClr>
                </a:solidFill>
              </a:rPr>
              <a:t>Aneb</a:t>
            </a:r>
            <a:r>
              <a:rPr lang="pt-BR" sz="1400" b="1" dirty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pt-BR" sz="1400" b="1" dirty="0" err="1">
                <a:solidFill>
                  <a:schemeClr val="tx2">
                    <a:lumMod val="75000"/>
                  </a:schemeClr>
                </a:solidFill>
              </a:rPr>
              <a:t>Anresc</a:t>
            </a:r>
            <a:r>
              <a:rPr lang="pt-BR" sz="1400" b="1" dirty="0">
                <a:solidFill>
                  <a:schemeClr val="tx2">
                    <a:lumMod val="75000"/>
                  </a:schemeClr>
                </a:solidFill>
              </a:rPr>
              <a:t>)/Inep (2015).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9A601B6C-8787-4078-A507-67F11CD39417}"/>
              </a:ext>
            </a:extLst>
          </p:cNvPr>
          <p:cNvSpPr/>
          <p:nvPr/>
        </p:nvSpPr>
        <p:spPr>
          <a:xfrm>
            <a:off x="-18961" y="0"/>
            <a:ext cx="10712361" cy="452040"/>
          </a:xfrm>
          <a:prstGeom prst="rect">
            <a:avLst/>
          </a:prstGeom>
          <a:solidFill>
            <a:srgbClr val="17375E"/>
          </a:solidFill>
          <a:ln>
            <a:noFill/>
            <a:prstDash val="solid"/>
          </a:ln>
        </p:spPr>
        <p:txBody>
          <a:bodyPr vert="horz" wrap="square" lIns="89527" tIns="44764" rIns="89527" bIns="44764" anchor="t" anchorCtr="1" compatLnSpc="1">
            <a:spAutoFit/>
          </a:bodyPr>
          <a:lstStyle/>
          <a:p>
            <a:pPr algn="ctr" defTabSz="102126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350" b="1" kern="0" dirty="0">
                <a:solidFill>
                  <a:srgbClr val="FFFFFF"/>
                </a:solidFill>
              </a:rPr>
              <a:t>META 7: FOMENTAR A QUALIDADE DA EDUCAÇÃO </a:t>
            </a:r>
            <a:r>
              <a:rPr lang="pt-BR" sz="2350" b="1" dirty="0">
                <a:solidFill>
                  <a:srgbClr val="FFFFFF"/>
                </a:solidFill>
              </a:rPr>
              <a:t>BÁSICA – ANOS INICIAIS do EF</a:t>
            </a:r>
          </a:p>
        </p:txBody>
      </p:sp>
    </p:spTree>
    <p:extLst>
      <p:ext uri="{BB962C8B-B14F-4D97-AF65-F5344CB8AC3E}">
        <p14:creationId xmlns:p14="http://schemas.microsoft.com/office/powerpoint/2010/main" val="31352689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/>
          </p:cNvGraphicFramePr>
          <p:nvPr>
            <p:extLst/>
          </p:nvPr>
        </p:nvGraphicFramePr>
        <p:xfrm>
          <a:off x="738188" y="2092124"/>
          <a:ext cx="8762737" cy="3000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34133" y="665569"/>
            <a:ext cx="10347450" cy="75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pt-BR" sz="2154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Distribuição  percentual dos alunos do </a:t>
            </a:r>
            <a:r>
              <a:rPr lang="pt-BR" sz="2154" b="1" dirty="0">
                <a:solidFill>
                  <a:schemeClr val="tx2">
                    <a:lumMod val="75000"/>
                  </a:schemeClr>
                </a:solidFill>
              </a:rPr>
              <a:t>5º ano do ensino fundamental por nível de proficiência de </a:t>
            </a:r>
            <a:r>
              <a:rPr lang="pt-BR" sz="2154" b="1" dirty="0">
                <a:solidFill>
                  <a:schemeClr val="accent6">
                    <a:lumMod val="75000"/>
                  </a:schemeClr>
                </a:solidFill>
              </a:rPr>
              <a:t>Língua Portuguesa </a:t>
            </a:r>
            <a:r>
              <a:rPr lang="pt-BR" sz="2154" b="1" dirty="0">
                <a:solidFill>
                  <a:schemeClr val="tx2">
                    <a:lumMod val="75000"/>
                  </a:schemeClr>
                </a:solidFill>
              </a:rPr>
              <a:t>e de </a:t>
            </a:r>
            <a:r>
              <a:rPr lang="pt-BR" sz="2154" b="1" dirty="0">
                <a:solidFill>
                  <a:schemeClr val="accent6">
                    <a:lumMod val="75000"/>
                  </a:schemeClr>
                </a:solidFill>
              </a:rPr>
              <a:t>Matemática</a:t>
            </a:r>
            <a:r>
              <a:rPr lang="pt-BR" sz="2154" b="1" dirty="0">
                <a:solidFill>
                  <a:schemeClr val="tx2"/>
                </a:solidFill>
              </a:rPr>
              <a:t> </a:t>
            </a:r>
            <a:r>
              <a:rPr lang="pt-BR" sz="2154" b="1" dirty="0">
                <a:solidFill>
                  <a:schemeClr val="tx2">
                    <a:lumMod val="75000"/>
                  </a:schemeClr>
                </a:solidFill>
              </a:rPr>
              <a:t>no Saeb - Brasil -2015</a:t>
            </a:r>
            <a:endParaRPr lang="pt-BR" sz="2154" b="1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="" xmlns:a16="http://schemas.microsoft.com/office/drawing/2014/main" id="{00000000-0008-0000-0400-000005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78148" y="4453237"/>
          <a:ext cx="6120680" cy="280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="" xmlns:a16="http://schemas.microsoft.com/office/drawing/2014/main" id="{00000000-0008-0000-0400-000004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330476" y="1836415"/>
          <a:ext cx="5832648" cy="276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51255749-D0DE-4620-8389-D435F11C0A59}"/>
              </a:ext>
            </a:extLst>
          </p:cNvPr>
          <p:cNvSpPr txBox="1"/>
          <p:nvPr/>
        </p:nvSpPr>
        <p:spPr>
          <a:xfrm>
            <a:off x="-18961" y="7192918"/>
            <a:ext cx="71847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pt-BR" sz="1300" b="1" dirty="0">
                <a:solidFill>
                  <a:schemeClr val="tx2">
                    <a:lumMod val="75000"/>
                  </a:schemeClr>
                </a:solidFill>
              </a:rPr>
              <a:t>Fonte: Elaborado pela </a:t>
            </a:r>
            <a:r>
              <a:rPr lang="pt-BR" sz="1300" b="1" dirty="0" err="1">
                <a:solidFill>
                  <a:schemeClr val="tx2">
                    <a:lumMod val="75000"/>
                  </a:schemeClr>
                </a:solidFill>
              </a:rPr>
              <a:t>Dired</a:t>
            </a:r>
            <a:r>
              <a:rPr lang="pt-BR" sz="1300" b="1" dirty="0">
                <a:solidFill>
                  <a:schemeClr val="tx2">
                    <a:lumMod val="75000"/>
                  </a:schemeClr>
                </a:solidFill>
              </a:rPr>
              <a:t>/Inep com base em </a:t>
            </a:r>
            <a:r>
              <a:rPr lang="pt-BR" sz="1300" b="1" dirty="0" err="1">
                <a:solidFill>
                  <a:schemeClr val="tx2">
                    <a:lumMod val="75000"/>
                  </a:schemeClr>
                </a:solidFill>
              </a:rPr>
              <a:t>microdados</a:t>
            </a:r>
            <a:r>
              <a:rPr lang="pt-BR" sz="1300" b="1" dirty="0">
                <a:solidFill>
                  <a:schemeClr val="tx2">
                    <a:lumMod val="75000"/>
                  </a:schemeClr>
                </a:solidFill>
              </a:rPr>
              <a:t> do Saeb(</a:t>
            </a:r>
            <a:r>
              <a:rPr lang="pt-BR" sz="1300" b="1" dirty="0" err="1">
                <a:solidFill>
                  <a:schemeClr val="tx2">
                    <a:lumMod val="75000"/>
                  </a:schemeClr>
                </a:solidFill>
              </a:rPr>
              <a:t>Aneb</a:t>
            </a:r>
            <a:r>
              <a:rPr lang="pt-BR" sz="1300" b="1" dirty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pt-BR" sz="1300" b="1" dirty="0" err="1">
                <a:solidFill>
                  <a:schemeClr val="tx2">
                    <a:lumMod val="75000"/>
                  </a:schemeClr>
                </a:solidFill>
              </a:rPr>
              <a:t>Anresc</a:t>
            </a:r>
            <a:r>
              <a:rPr lang="pt-BR" sz="1300" b="1" dirty="0">
                <a:solidFill>
                  <a:schemeClr val="tx2">
                    <a:lumMod val="75000"/>
                  </a:schemeClr>
                </a:solidFill>
              </a:rPr>
              <a:t>)/Inep (2007-2015).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="" xmlns:a16="http://schemas.microsoft.com/office/drawing/2014/main" id="{D5AF1D93-F0C3-4920-B71E-7EF08D8D7367}"/>
              </a:ext>
            </a:extLst>
          </p:cNvPr>
          <p:cNvSpPr/>
          <p:nvPr/>
        </p:nvSpPr>
        <p:spPr>
          <a:xfrm>
            <a:off x="3906540" y="1420904"/>
            <a:ext cx="1512168" cy="27088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="" xmlns:a16="http://schemas.microsoft.com/office/drawing/2014/main" id="{07B66256-30D6-41CE-BE39-ADE3467B84A6}"/>
              </a:ext>
            </a:extLst>
          </p:cNvPr>
          <p:cNvSpPr/>
          <p:nvPr/>
        </p:nvSpPr>
        <p:spPr>
          <a:xfrm>
            <a:off x="1026220" y="4061625"/>
            <a:ext cx="1818308" cy="26713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32C8D483-184E-49C4-B5A6-8423E1681C05}"/>
              </a:ext>
            </a:extLst>
          </p:cNvPr>
          <p:cNvSpPr/>
          <p:nvPr/>
        </p:nvSpPr>
        <p:spPr>
          <a:xfrm>
            <a:off x="-18961" y="0"/>
            <a:ext cx="10712361" cy="452040"/>
          </a:xfrm>
          <a:prstGeom prst="rect">
            <a:avLst/>
          </a:prstGeom>
          <a:solidFill>
            <a:srgbClr val="17375E"/>
          </a:solidFill>
          <a:ln>
            <a:noFill/>
            <a:prstDash val="solid"/>
          </a:ln>
        </p:spPr>
        <p:txBody>
          <a:bodyPr vert="horz" wrap="square" lIns="89527" tIns="44764" rIns="89527" bIns="44764" anchor="t" anchorCtr="1" compatLnSpc="1">
            <a:spAutoFit/>
          </a:bodyPr>
          <a:lstStyle/>
          <a:p>
            <a:pPr algn="ctr" defTabSz="102126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350" b="1" kern="0" dirty="0">
                <a:solidFill>
                  <a:srgbClr val="FFFFFF"/>
                </a:solidFill>
              </a:rPr>
              <a:t>META 7: FOMENTAR A QUALIDADE DA EDUCAÇÃO </a:t>
            </a:r>
            <a:r>
              <a:rPr lang="pt-BR" sz="2350" b="1" dirty="0">
                <a:solidFill>
                  <a:srgbClr val="FFFFFF"/>
                </a:solidFill>
              </a:rPr>
              <a:t>BÁSICA – ANOS INICIAIS do EF</a:t>
            </a:r>
          </a:p>
        </p:txBody>
      </p:sp>
    </p:spTree>
    <p:extLst>
      <p:ext uri="{BB962C8B-B14F-4D97-AF65-F5344CB8AC3E}">
        <p14:creationId xmlns:p14="http://schemas.microsoft.com/office/powerpoint/2010/main" val="3665948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09074" y="899245"/>
            <a:ext cx="9234193" cy="472453"/>
          </a:xfrm>
          <a:prstGeom prst="rect">
            <a:avLst/>
          </a:prstGeom>
          <a:noFill/>
        </p:spPr>
        <p:txBody>
          <a:bodyPr wrap="square" lIns="102125" tIns="51062" rIns="102125" bIns="51062" numCol="1" rtlCol="0">
            <a:spAutoFit/>
          </a:bodyPr>
          <a:lstStyle/>
          <a:p>
            <a:pPr algn="ctr" fontAlgn="ctr"/>
            <a:r>
              <a:rPr lang="pt-BR" sz="2400" b="1" dirty="0" err="1">
                <a:solidFill>
                  <a:schemeClr val="accent6">
                    <a:lumMod val="75000"/>
                  </a:schemeClr>
                </a:solidFill>
                <a:latin typeface="Calibri"/>
              </a:rPr>
              <a:t>Ideb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 dos 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anos finais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do ensino fundamental e metas fixadas – Brasil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/>
          </p:nvPr>
        </p:nvGraphicFramePr>
        <p:xfrm>
          <a:off x="531171" y="1836415"/>
          <a:ext cx="9612096" cy="4458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5B75E6CE-B180-4980-9B19-C59B344F9E0F}"/>
              </a:ext>
            </a:extLst>
          </p:cNvPr>
          <p:cNvSpPr txBox="1"/>
          <p:nvPr/>
        </p:nvSpPr>
        <p:spPr>
          <a:xfrm>
            <a:off x="162124" y="7020990"/>
            <a:ext cx="6264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pt-BR" sz="1400" b="1" dirty="0">
                <a:solidFill>
                  <a:schemeClr val="tx2">
                    <a:lumMod val="75000"/>
                  </a:schemeClr>
                </a:solidFill>
              </a:rPr>
              <a:t>Fonte: Elaborado pela </a:t>
            </a:r>
            <a:r>
              <a:rPr lang="pt-BR" sz="1400" b="1" dirty="0" err="1">
                <a:solidFill>
                  <a:schemeClr val="tx2">
                    <a:lumMod val="75000"/>
                  </a:schemeClr>
                </a:solidFill>
              </a:rPr>
              <a:t>Dired</a:t>
            </a:r>
            <a:r>
              <a:rPr lang="pt-BR" sz="1400" b="1" dirty="0">
                <a:solidFill>
                  <a:schemeClr val="tx2">
                    <a:lumMod val="75000"/>
                  </a:schemeClr>
                </a:solidFill>
              </a:rPr>
              <a:t>/Inep com base em dados do </a:t>
            </a:r>
            <a:r>
              <a:rPr lang="pt-BR" sz="1400" b="1" dirty="0" err="1">
                <a:solidFill>
                  <a:schemeClr val="tx2">
                    <a:lumMod val="75000"/>
                  </a:schemeClr>
                </a:solidFill>
              </a:rPr>
              <a:t>Ideb</a:t>
            </a:r>
            <a:r>
              <a:rPr lang="pt-BR" sz="1400" b="1" dirty="0">
                <a:solidFill>
                  <a:schemeClr val="tx2">
                    <a:lumMod val="75000"/>
                  </a:schemeClr>
                </a:solidFill>
              </a:rPr>
              <a:t>/Inep (2007-2015).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B50AC98D-6E1B-48FC-AC45-F9F32E07B690}"/>
              </a:ext>
            </a:extLst>
          </p:cNvPr>
          <p:cNvSpPr/>
          <p:nvPr/>
        </p:nvSpPr>
        <p:spPr>
          <a:xfrm>
            <a:off x="-18961" y="0"/>
            <a:ext cx="10712361" cy="452040"/>
          </a:xfrm>
          <a:prstGeom prst="rect">
            <a:avLst/>
          </a:prstGeom>
          <a:solidFill>
            <a:srgbClr val="17375E"/>
          </a:solidFill>
          <a:ln>
            <a:noFill/>
            <a:prstDash val="solid"/>
          </a:ln>
        </p:spPr>
        <p:txBody>
          <a:bodyPr vert="horz" wrap="square" lIns="89527" tIns="44764" rIns="89527" bIns="44764" anchor="t" anchorCtr="1" compatLnSpc="1">
            <a:spAutoFit/>
          </a:bodyPr>
          <a:lstStyle/>
          <a:p>
            <a:pPr algn="ctr" defTabSz="102126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350" b="1" kern="0" dirty="0">
                <a:solidFill>
                  <a:srgbClr val="FFFFFF"/>
                </a:solidFill>
              </a:rPr>
              <a:t>META 7: FOMENTAR A QUALIDADE DA EDUCAÇÃO </a:t>
            </a:r>
            <a:r>
              <a:rPr lang="pt-BR" sz="2350" b="1" dirty="0">
                <a:solidFill>
                  <a:srgbClr val="FFFFFF"/>
                </a:solidFill>
              </a:rPr>
              <a:t>BÁSICA – ANOS FINAIS do EF</a:t>
            </a:r>
          </a:p>
        </p:txBody>
      </p:sp>
    </p:spTree>
    <p:extLst>
      <p:ext uri="{BB962C8B-B14F-4D97-AF65-F5344CB8AC3E}">
        <p14:creationId xmlns:p14="http://schemas.microsoft.com/office/powerpoint/2010/main" val="47552924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82204" y="604533"/>
            <a:ext cx="9234193" cy="841785"/>
          </a:xfrm>
          <a:prstGeom prst="rect">
            <a:avLst/>
          </a:prstGeom>
          <a:noFill/>
        </p:spPr>
        <p:txBody>
          <a:bodyPr wrap="square" lIns="102125" tIns="51062" rIns="102125" bIns="51062" numCol="1" rtlCol="0">
            <a:spAutoFit/>
          </a:bodyPr>
          <a:lstStyle/>
          <a:p>
            <a:pPr algn="ctr" fontAlgn="ctr"/>
            <a:r>
              <a:rPr lang="pt-BR" sz="2400" b="1" dirty="0" err="1">
                <a:solidFill>
                  <a:schemeClr val="tx2">
                    <a:lumMod val="75000"/>
                  </a:schemeClr>
                </a:solidFill>
                <a:latin typeface="Calibri"/>
              </a:rPr>
              <a:t>Ideb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 dos anos finais do ensino fundamental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e projeções, por grande região - Brasil - 2007-2021</a:t>
            </a:r>
            <a:endParaRPr lang="pt-BR" sz="2400" b="1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="" xmlns:a16="http://schemas.microsoft.com/office/drawing/2014/main" id="{00000000-0008-0000-0600-000003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386260" y="1446318"/>
          <a:ext cx="7327527" cy="53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31FDA202-1FED-43BF-84B0-C1462BC16900}"/>
              </a:ext>
            </a:extLst>
          </p:cNvPr>
          <p:cNvSpPr txBox="1"/>
          <p:nvPr/>
        </p:nvSpPr>
        <p:spPr>
          <a:xfrm>
            <a:off x="13469" y="7165253"/>
            <a:ext cx="6264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pt-BR" sz="1400" b="1" dirty="0">
                <a:solidFill>
                  <a:schemeClr val="tx2">
                    <a:lumMod val="75000"/>
                  </a:schemeClr>
                </a:solidFill>
              </a:rPr>
              <a:t>Fonte: Elaborado pela </a:t>
            </a:r>
            <a:r>
              <a:rPr lang="pt-BR" sz="1400" b="1" dirty="0" err="1">
                <a:solidFill>
                  <a:schemeClr val="tx2">
                    <a:lumMod val="75000"/>
                  </a:schemeClr>
                </a:solidFill>
              </a:rPr>
              <a:t>Dired</a:t>
            </a:r>
            <a:r>
              <a:rPr lang="pt-BR" sz="1400" b="1" dirty="0">
                <a:solidFill>
                  <a:schemeClr val="tx2">
                    <a:lumMod val="75000"/>
                  </a:schemeClr>
                </a:solidFill>
              </a:rPr>
              <a:t>/Inep com base em dados do </a:t>
            </a:r>
            <a:r>
              <a:rPr lang="pt-BR" sz="1400" b="1" dirty="0" err="1">
                <a:solidFill>
                  <a:schemeClr val="tx2">
                    <a:lumMod val="75000"/>
                  </a:schemeClr>
                </a:solidFill>
              </a:rPr>
              <a:t>Ideb</a:t>
            </a:r>
            <a:r>
              <a:rPr lang="pt-BR" sz="1400" b="1" dirty="0">
                <a:solidFill>
                  <a:schemeClr val="tx2">
                    <a:lumMod val="75000"/>
                  </a:schemeClr>
                </a:solidFill>
              </a:rPr>
              <a:t>/Inep (2007-2015).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DC50209D-E55F-4B40-BC78-A4E012D746E0}"/>
              </a:ext>
            </a:extLst>
          </p:cNvPr>
          <p:cNvSpPr/>
          <p:nvPr/>
        </p:nvSpPr>
        <p:spPr>
          <a:xfrm>
            <a:off x="-18961" y="0"/>
            <a:ext cx="10712361" cy="452040"/>
          </a:xfrm>
          <a:prstGeom prst="rect">
            <a:avLst/>
          </a:prstGeom>
          <a:solidFill>
            <a:srgbClr val="17375E"/>
          </a:solidFill>
          <a:ln>
            <a:noFill/>
            <a:prstDash val="solid"/>
          </a:ln>
        </p:spPr>
        <p:txBody>
          <a:bodyPr vert="horz" wrap="square" lIns="89527" tIns="44764" rIns="89527" bIns="44764" anchor="t" anchorCtr="1" compatLnSpc="1">
            <a:spAutoFit/>
          </a:bodyPr>
          <a:lstStyle/>
          <a:p>
            <a:pPr algn="ctr" defTabSz="102126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350" b="1" kern="0" dirty="0">
                <a:solidFill>
                  <a:srgbClr val="FFFFFF"/>
                </a:solidFill>
              </a:rPr>
              <a:t>META 7: FOMENTAR A QUALIDADE DA EDUCAÇÃO </a:t>
            </a:r>
            <a:r>
              <a:rPr lang="pt-BR" sz="2350" b="1" dirty="0">
                <a:solidFill>
                  <a:srgbClr val="FFFFFF"/>
                </a:solidFill>
              </a:rPr>
              <a:t>BÁSICA – ANOS FINAIS do EF</a:t>
            </a:r>
          </a:p>
        </p:txBody>
      </p:sp>
    </p:spTree>
    <p:extLst>
      <p:ext uri="{BB962C8B-B14F-4D97-AF65-F5344CB8AC3E}">
        <p14:creationId xmlns:p14="http://schemas.microsoft.com/office/powerpoint/2010/main" val="130903909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1969</TotalTime>
  <Words>1700</Words>
  <Application>Microsoft Office PowerPoint</Application>
  <PresentationFormat>Personalizar</PresentationFormat>
  <Paragraphs>218</Paragraphs>
  <Slides>21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21</vt:i4>
      </vt:variant>
    </vt:vector>
  </HeadingPairs>
  <TitlesOfParts>
    <vt:vector size="29" baseType="lpstr">
      <vt:lpstr>Arial</vt:lpstr>
      <vt:lpstr>Calibri</vt:lpstr>
      <vt:lpstr>Times New Roman</vt:lpstr>
      <vt:lpstr>Verdana</vt:lpstr>
      <vt:lpstr>Wingdings</vt:lpstr>
      <vt:lpstr>1_Personalizar design</vt:lpstr>
      <vt:lpstr>Personalizar design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Ludmila Barros Costa</dc:creator>
  <cp:lastModifiedBy>Angela Silva Da Veiga</cp:lastModifiedBy>
  <cp:revision>142</cp:revision>
  <cp:lastPrinted>2018-05-28T21:26:07Z</cp:lastPrinted>
  <dcterms:created xsi:type="dcterms:W3CDTF">2017-07-25T17:51:09Z</dcterms:created>
  <dcterms:modified xsi:type="dcterms:W3CDTF">2018-06-20T16:05:14Z</dcterms:modified>
</cp:coreProperties>
</file>