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25" r:id="rId3"/>
    <p:sldId id="497" r:id="rId4"/>
    <p:sldId id="502" r:id="rId5"/>
    <p:sldId id="473" r:id="rId6"/>
    <p:sldId id="505" r:id="rId7"/>
    <p:sldId id="503" r:id="rId8"/>
    <p:sldId id="504" r:id="rId9"/>
    <p:sldId id="477" r:id="rId10"/>
    <p:sldId id="496" r:id="rId11"/>
    <p:sldId id="506" r:id="rId12"/>
  </p:sldIdLst>
  <p:sldSz cx="9144000" cy="6858000" type="screen4x3"/>
  <p:notesSz cx="6865938" cy="9540875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47"/>
    <a:srgbClr val="0000FF"/>
    <a:srgbClr val="008000"/>
    <a:srgbClr val="F8662C"/>
    <a:srgbClr val="FF9933"/>
    <a:srgbClr val="4747FF"/>
    <a:srgbClr val="E8A706"/>
    <a:srgbClr val="E37C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88228" autoAdjust="0"/>
  </p:normalViewPr>
  <p:slideViewPr>
    <p:cSldViewPr>
      <p:cViewPr varScale="1">
        <p:scale>
          <a:sx n="112" d="100"/>
          <a:sy n="112" d="100"/>
        </p:scale>
        <p:origin x="133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1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il\Desktop\Nota%20T&#233;cnica%20sobre%20a%20PEC%20241%20-%20evolu&#231;&#227;o%20dos%20gastos%20em%20educa&#231;&#227;o%20at&#233;%20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BR" sz="12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Investimento</a:t>
            </a:r>
            <a:r>
              <a:rPr lang="pt-BR" sz="1200" b="1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Total em Educação.</a:t>
            </a:r>
            <a:endParaRPr lang="pt-BR" sz="1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9297260919308296E-2"/>
          <c:y val="0.15878020402088924"/>
          <c:w val="0.89988720640689213"/>
          <c:h val="0.73656952674730058"/>
        </c:manualLayout>
      </c:layout>
      <c:lineChart>
        <c:grouping val="standard"/>
        <c:varyColors val="0"/>
        <c:ser>
          <c:idx val="0"/>
          <c:order val="0"/>
          <c:tx>
            <c:strRef>
              <c:f>Planilha1!$C$13</c:f>
              <c:strCache>
                <c:ptCount val="1"/>
                <c:pt idx="0">
                  <c:v>T  (PNE)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00FF"/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Planilha1!$B$14:$B$41</c:f>
              <c:numCache>
                <c:formatCode>General</c:formatCode>
                <c:ptCount val="28"/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</c:numCache>
            </c:numRef>
          </c:cat>
          <c:val>
            <c:numRef>
              <c:f>Planilha1!$C$14:$C$41</c:f>
              <c:numCache>
                <c:formatCode>0.00%</c:formatCode>
                <c:ptCount val="28"/>
                <c:pt idx="1">
                  <c:v>4.5891283333882316E-2</c:v>
                </c:pt>
                <c:pt idx="2">
                  <c:v>4.7351602932604278E-2</c:v>
                </c:pt>
                <c:pt idx="3">
                  <c:v>4.7264937873414813E-2</c:v>
                </c:pt>
                <c:pt idx="4">
                  <c:v>4.5584079749519717E-2</c:v>
                </c:pt>
                <c:pt idx="5">
                  <c:v>4.4510985595897522E-2</c:v>
                </c:pt>
                <c:pt idx="6">
                  <c:v>4.4905963320265072E-2</c:v>
                </c:pt>
                <c:pt idx="7">
                  <c:v>4.8698870928702294E-2</c:v>
                </c:pt>
                <c:pt idx="8">
                  <c:v>5.0616794309794114E-2</c:v>
                </c:pt>
                <c:pt idx="9">
                  <c:v>5.2725038996987494E-2</c:v>
                </c:pt>
                <c:pt idx="10">
                  <c:v>5.5621113271444769E-2</c:v>
                </c:pt>
                <c:pt idx="11">
                  <c:v>5.6473663129552598E-2</c:v>
                </c:pt>
                <c:pt idx="12">
                  <c:v>5.800362516878077E-2</c:v>
                </c:pt>
                <c:pt idx="13">
                  <c:v>5.9813967199856578E-2</c:v>
                </c:pt>
                <c:pt idx="14">
                  <c:v>6.1827250568851876E-2</c:v>
                </c:pt>
                <c:pt idx="15">
                  <c:v>6.4043084387245069E-2</c:v>
                </c:pt>
                <c:pt idx="16">
                  <c:v>6.358187414176808E-2</c:v>
                </c:pt>
                <c:pt idx="17">
                  <c:v>6.5186405606326103E-2</c:v>
                </c:pt>
                <c:pt idx="18">
                  <c:v>6.6790937070884113E-2</c:v>
                </c:pt>
                <c:pt idx="19">
                  <c:v>6.8395468535442039E-2</c:v>
                </c:pt>
                <c:pt idx="20">
                  <c:v>7.0000000000000021E-2</c:v>
                </c:pt>
                <c:pt idx="21">
                  <c:v>7.5999999999999998E-2</c:v>
                </c:pt>
                <c:pt idx="22">
                  <c:v>8.2000000000000017E-2</c:v>
                </c:pt>
                <c:pt idx="23">
                  <c:v>8.8000000000000064E-2</c:v>
                </c:pt>
                <c:pt idx="24">
                  <c:v>9.4000000000000028E-2</c:v>
                </c:pt>
                <c:pt idx="25">
                  <c:v>0.1</c:v>
                </c:pt>
                <c:pt idx="26">
                  <c:v>0.1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B94-4B33-9800-F40C0650F15A}"/>
            </c:ext>
          </c:extLst>
        </c:ser>
        <c:ser>
          <c:idx val="1"/>
          <c:order val="1"/>
          <c:tx>
            <c:strRef>
              <c:f>Planilha1!$D$13</c:f>
              <c:strCache>
                <c:ptCount val="1"/>
                <c:pt idx="0">
                  <c:v>T (PEC 241 + PLP 257)</c:v>
                </c:pt>
              </c:strCache>
            </c:strRef>
          </c:tx>
          <c:spPr>
            <a:ln w="28575" cap="rnd">
              <a:solidFill>
                <a:srgbClr val="CC33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Planilha1!$B$14:$B$41</c:f>
              <c:numCache>
                <c:formatCode>General</c:formatCode>
                <c:ptCount val="28"/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</c:numCache>
            </c:numRef>
          </c:cat>
          <c:val>
            <c:numRef>
              <c:f>Planilha1!$D$14:$D$41</c:f>
              <c:numCache>
                <c:formatCode>General</c:formatCode>
                <c:ptCount val="28"/>
                <c:pt idx="17" formatCode="0.00%">
                  <c:v>6.5186405606326103E-2</c:v>
                </c:pt>
                <c:pt idx="18" formatCode="0.00%">
                  <c:v>6.5636051405403101E-2</c:v>
                </c:pt>
                <c:pt idx="19" formatCode="0.00%">
                  <c:v>6.4655494148179504E-2</c:v>
                </c:pt>
                <c:pt idx="20" formatCode="0.00%">
                  <c:v>6.3691029979912231E-2</c:v>
                </c:pt>
                <c:pt idx="21" formatCode="0.00%">
                  <c:v>6.2442186254815943E-2</c:v>
                </c:pt>
                <c:pt idx="22" formatCode="0.00%">
                  <c:v>6.1068152816445884E-2</c:v>
                </c:pt>
                <c:pt idx="23" formatCode="0.00%">
                  <c:v>5.9724354832709943E-2</c:v>
                </c:pt>
                <c:pt idx="24" formatCode="0.00%">
                  <c:v>5.8267663251424372E-2</c:v>
                </c:pt>
                <c:pt idx="25" formatCode="0.00%">
                  <c:v>5.6708188079245082E-2</c:v>
                </c:pt>
                <c:pt idx="26" formatCode="0.00%">
                  <c:v>5.5056493280820518E-2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B94-4B33-9800-F40C0650F1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439168"/>
        <c:axId val="143438776"/>
      </c:lineChart>
      <c:catAx>
        <c:axId val="14343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3438776"/>
        <c:crosses val="autoZero"/>
        <c:auto val="1"/>
        <c:lblAlgn val="ctr"/>
        <c:lblOffset val="100"/>
        <c:noMultiLvlLbl val="0"/>
      </c:catAx>
      <c:valAx>
        <c:axId val="143438776"/>
        <c:scaling>
          <c:orientation val="minMax"/>
          <c:max val="0.11000000000000001"/>
          <c:min val="4.000000000000002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3439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9197649011822254"/>
          <c:y val="8.669210163162594E-2"/>
          <c:w val="0.60061610247437092"/>
          <c:h val="4.72516708607300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Cabeçalho 1">
            <a:extLst>
              <a:ext uri="{FF2B5EF4-FFF2-40B4-BE49-F238E27FC236}">
                <a16:creationId xmlns:a16="http://schemas.microsoft.com/office/drawing/2014/main" xmlns="" id="{FE1F899A-D85A-4507-89E8-848A6B1A75ED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 bwMode="auto">
          <a:xfrm>
            <a:off x="0" y="0"/>
            <a:ext cx="2974975" cy="4778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741" tIns="46875" rIns="93741" bIns="46875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2531" name="Espaço Reservado para Data 2">
            <a:extLst>
              <a:ext uri="{FF2B5EF4-FFF2-40B4-BE49-F238E27FC236}">
                <a16:creationId xmlns:a16="http://schemas.microsoft.com/office/drawing/2014/main" xmlns="" id="{A56D75E2-D081-4A55-B9DE-D2C46067912F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 bwMode="auto">
          <a:xfrm>
            <a:off x="3889375" y="0"/>
            <a:ext cx="2974975" cy="4778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741" tIns="46875" rIns="93741" bIns="4687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2A918E5-CCE5-4EF1-B19B-632F1F7BB843}" type="datetime1">
              <a:rPr lang="pt-BR" altLang="pt-BR"/>
              <a:pPr>
                <a:defRPr/>
              </a:pPr>
              <a:t>20/06/2018</a:t>
            </a:fld>
            <a:endParaRPr lang="pt-BR" altLang="pt-BR"/>
          </a:p>
        </p:txBody>
      </p:sp>
      <p:sp>
        <p:nvSpPr>
          <p:cNvPr id="22532" name="Espaço Reservado para Rodapé 3">
            <a:extLst>
              <a:ext uri="{FF2B5EF4-FFF2-40B4-BE49-F238E27FC236}">
                <a16:creationId xmlns:a16="http://schemas.microsoft.com/office/drawing/2014/main" xmlns="" id="{84576A68-DC21-4717-8922-144E47D6349A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741" tIns="46875" rIns="93741" bIns="46875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pt-BR" altLang="pt-BR"/>
              <a:t>Gil Vicente Reis de Figueiredo, Presidente do PROIFES</a:t>
            </a:r>
          </a:p>
        </p:txBody>
      </p:sp>
      <p:sp>
        <p:nvSpPr>
          <p:cNvPr id="22533" name="Espaço Reservado para Número de Slide 4">
            <a:extLst>
              <a:ext uri="{FF2B5EF4-FFF2-40B4-BE49-F238E27FC236}">
                <a16:creationId xmlns:a16="http://schemas.microsoft.com/office/drawing/2014/main" xmlns="" id="{952D1B94-93BD-4BE6-9927-2833746B3FC0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3741" tIns="46875" rIns="93741" bIns="4687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fld id="{2D25A79B-A523-467D-8EBC-D6B804A3F542}" type="slidenum">
              <a:rPr lang="pt-BR" altLang="pt-BR"/>
              <a:pPr/>
              <a:t>‹nº›</a:t>
            </a:fld>
            <a:endParaRPr lang="pt-BR" altLang="pt-BR" sz="1300"/>
          </a:p>
        </p:txBody>
      </p:sp>
    </p:spTree>
    <p:extLst>
      <p:ext uri="{BB962C8B-B14F-4D97-AF65-F5344CB8AC3E}">
        <p14:creationId xmlns:p14="http://schemas.microsoft.com/office/powerpoint/2010/main" val="1704121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EB780A00-7AA4-4552-AB98-CAC750971BE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4975" cy="4778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741" tIns="46875" rIns="93741" bIns="46875" anchor="t" anchorCtr="0" compatLnSpc="1"/>
          <a:lstStyle>
            <a:lvl1pPr marL="0" marR="0" lvl="0" indent="0" algn="l" defTabSz="888797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3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F3A03A4B-A8E2-4D75-90FD-843871F90F6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9375" y="0"/>
            <a:ext cx="2974975" cy="4778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741" tIns="46875" rIns="93741" bIns="46875" anchor="t" anchorCtr="0" compatLnSpc="1"/>
          <a:lstStyle>
            <a:lvl1pPr marL="0" marR="0" lvl="0" indent="0" algn="r" defTabSz="888797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3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cs typeface="+mn-cs"/>
              </a:defRPr>
            </a:lvl1pPr>
          </a:lstStyle>
          <a:p>
            <a:pPr>
              <a:defRPr/>
            </a:pPr>
            <a:fld id="{CE4F028B-63BA-4568-BB28-1B2522829822}" type="datetime1">
              <a:rPr lang="pt-BR"/>
              <a:pPr>
                <a:defRPr/>
              </a:pPr>
              <a:t>20/06/2018</a:t>
            </a:fld>
            <a:endParaRPr/>
          </a:p>
        </p:txBody>
      </p:sp>
      <p:sp>
        <p:nvSpPr>
          <p:cNvPr id="2052" name="Espaço Reservado para Imagem de Slid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047750" y="715963"/>
            <a:ext cx="4770438" cy="3578225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xmlns="" id="{C1691B01-A5D2-44A2-9094-D4526ABFA7A1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532313"/>
            <a:ext cx="5494338" cy="4294187"/>
          </a:xfrm>
          <a:prstGeom prst="rect">
            <a:avLst/>
          </a:prstGeom>
          <a:noFill/>
          <a:ln>
            <a:noFill/>
          </a:ln>
        </p:spPr>
        <p:txBody>
          <a:bodyPr vert="horz" wrap="square" lIns="93741" tIns="46875" rIns="93741" bIns="46875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6CD9AF2-76A1-4429-95CB-9F5682BCF6CD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063038"/>
            <a:ext cx="297497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3741" tIns="46875" rIns="93741" bIns="46875" anchor="b" anchorCtr="0" compatLnSpc="1"/>
          <a:lstStyle>
            <a:lvl1pPr marL="0" marR="0" lvl="0" indent="0" algn="l" defTabSz="888797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3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cs typeface="+mn-cs"/>
              </a:defRPr>
            </a:lvl1pPr>
          </a:lstStyle>
          <a:p>
            <a:pPr>
              <a:defRPr/>
            </a:pPr>
            <a:r>
              <a:t>Gil Vicente Reis de Figueiredo, Presidente do PROIFES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AD94E2F1-AF2F-455F-B84B-93A62342F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9375" y="9063038"/>
            <a:ext cx="297497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3741" tIns="46875" rIns="93741" bIns="4687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000000"/>
                </a:solidFill>
              </a:defRPr>
            </a:lvl1pPr>
          </a:lstStyle>
          <a:p>
            <a:fld id="{D6C088BE-314B-41BF-9697-77ECC2BBD9B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417174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Espaço Reservado para Anotações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pt-BR">
              <a:latin typeface="Calibri" pitchFamily="34" charset="0"/>
            </a:endParaRPr>
          </a:p>
        </p:txBody>
      </p:sp>
      <p:sp>
        <p:nvSpPr>
          <p:cNvPr id="5124" name="Espaço Reservado para Número de Slide 3"/>
          <p:cNvSpPr txBox="1">
            <a:spLocks noChangeArrowheads="1"/>
          </p:cNvSpPr>
          <p:nvPr/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algn="r" eaLnBrk="1" hangingPunct="1"/>
            <a:fld id="{2D735920-E68F-4957-B1F5-37CB791164A1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</a:t>
            </a:fld>
            <a:endParaRPr lang="pt-BR" altLang="pt-BR" sz="1300">
              <a:solidFill>
                <a:srgbClr val="000000"/>
              </a:solidFill>
            </a:endParaRPr>
          </a:p>
        </p:txBody>
      </p:sp>
      <p:sp>
        <p:nvSpPr>
          <p:cNvPr id="5125" name="Espaço Reservado para Rodapé 4"/>
          <p:cNvSpPr txBox="1">
            <a:spLocks noChangeArrowheads="1"/>
          </p:cNvSpPr>
          <p:nvPr/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eaLnBrk="1" hangingPunct="1"/>
            <a:r>
              <a:rPr lang="pt-BR" altLang="pt-BR" sz="1300">
                <a:solidFill>
                  <a:srgbClr val="000000"/>
                </a:solidFill>
              </a:rPr>
              <a:t>Gil Vicente Reis de Figueiredo, Presidente do PROIFES</a:t>
            </a:r>
          </a:p>
        </p:txBody>
      </p:sp>
    </p:spTree>
    <p:extLst>
      <p:ext uri="{BB962C8B-B14F-4D97-AF65-F5344CB8AC3E}">
        <p14:creationId xmlns:p14="http://schemas.microsoft.com/office/powerpoint/2010/main" val="42399407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ço Reservado para Anotações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pt-BR">
              <a:latin typeface="Calibri" pitchFamily="34" charset="0"/>
            </a:endParaRPr>
          </a:p>
        </p:txBody>
      </p:sp>
      <p:sp>
        <p:nvSpPr>
          <p:cNvPr id="43012" name="Espaço Reservado para Número de Slide 3"/>
          <p:cNvSpPr txBox="1">
            <a:spLocks noChangeArrowheads="1"/>
          </p:cNvSpPr>
          <p:nvPr/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algn="r" eaLnBrk="1" hangingPunct="1"/>
            <a:fld id="{9D26EC1D-58AD-4A2E-8988-F87ECCB3E0A2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10</a:t>
            </a:fld>
            <a:endParaRPr lang="pt-BR" altLang="pt-BR" sz="1300">
              <a:solidFill>
                <a:srgbClr val="000000"/>
              </a:solidFill>
            </a:endParaRPr>
          </a:p>
        </p:txBody>
      </p:sp>
      <p:sp>
        <p:nvSpPr>
          <p:cNvPr id="43013" name="Espaço Reservado para Rodapé 4"/>
          <p:cNvSpPr txBox="1">
            <a:spLocks noChangeArrowheads="1"/>
          </p:cNvSpPr>
          <p:nvPr/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eaLnBrk="1" hangingPunct="1"/>
            <a:r>
              <a:rPr lang="pt-BR" altLang="pt-BR" sz="1300">
                <a:solidFill>
                  <a:srgbClr val="000000"/>
                </a:solidFill>
              </a:rPr>
              <a:t>Gil Vicente Reis de Figueiredo, Presidente do PROIFES</a:t>
            </a:r>
          </a:p>
        </p:txBody>
      </p:sp>
    </p:spTree>
    <p:extLst>
      <p:ext uri="{BB962C8B-B14F-4D97-AF65-F5344CB8AC3E}">
        <p14:creationId xmlns:p14="http://schemas.microsoft.com/office/powerpoint/2010/main" val="2417489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Espaço Reservado para Anotações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pt-BR">
              <a:latin typeface="Calibri" pitchFamily="34" charset="0"/>
            </a:endParaRPr>
          </a:p>
        </p:txBody>
      </p:sp>
      <p:sp>
        <p:nvSpPr>
          <p:cNvPr id="7172" name="Espaço Reservado para Número de Slide 3"/>
          <p:cNvSpPr txBox="1">
            <a:spLocks noChangeArrowheads="1"/>
          </p:cNvSpPr>
          <p:nvPr/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algn="r" eaLnBrk="1" hangingPunct="1"/>
            <a:fld id="{06129A45-6F4C-4BEE-9CE9-AE70656F9635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2</a:t>
            </a:fld>
            <a:endParaRPr lang="pt-BR" altLang="pt-BR" sz="1300">
              <a:solidFill>
                <a:srgbClr val="000000"/>
              </a:solidFill>
            </a:endParaRPr>
          </a:p>
        </p:txBody>
      </p:sp>
      <p:sp>
        <p:nvSpPr>
          <p:cNvPr id="7173" name="Espaço Reservado para Rodapé 4"/>
          <p:cNvSpPr txBox="1">
            <a:spLocks noChangeArrowheads="1"/>
          </p:cNvSpPr>
          <p:nvPr/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eaLnBrk="1" hangingPunct="1"/>
            <a:r>
              <a:rPr lang="pt-BR" altLang="pt-BR" sz="1300">
                <a:solidFill>
                  <a:srgbClr val="000000"/>
                </a:solidFill>
              </a:rPr>
              <a:t>Gil Vicente Reis de Figueiredo, Presidente do PROIFES</a:t>
            </a:r>
          </a:p>
        </p:txBody>
      </p:sp>
    </p:spTree>
    <p:extLst>
      <p:ext uri="{BB962C8B-B14F-4D97-AF65-F5344CB8AC3E}">
        <p14:creationId xmlns:p14="http://schemas.microsoft.com/office/powerpoint/2010/main" val="3170103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951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Espaço Reservado para Anotações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pt-BR">
              <a:latin typeface="Calibri" pitchFamily="34" charset="0"/>
            </a:endParaRPr>
          </a:p>
        </p:txBody>
      </p:sp>
      <p:sp>
        <p:nvSpPr>
          <p:cNvPr id="9220" name="Espaço Reservado para Número de Slide 3"/>
          <p:cNvSpPr txBox="1">
            <a:spLocks noChangeArrowheads="1"/>
          </p:cNvSpPr>
          <p:nvPr/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algn="r" eaLnBrk="1" hangingPunct="1"/>
            <a:fld id="{BD214187-A9DD-4205-9C81-C4F43C2B81C2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4</a:t>
            </a:fld>
            <a:endParaRPr lang="pt-BR" altLang="pt-BR" sz="1300">
              <a:solidFill>
                <a:srgbClr val="000000"/>
              </a:solidFill>
            </a:endParaRPr>
          </a:p>
        </p:txBody>
      </p:sp>
      <p:sp>
        <p:nvSpPr>
          <p:cNvPr id="9221" name="Espaço Reservado para Rodapé 4"/>
          <p:cNvSpPr txBox="1">
            <a:spLocks noChangeArrowheads="1"/>
          </p:cNvSpPr>
          <p:nvPr/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eaLnBrk="1" hangingPunct="1"/>
            <a:r>
              <a:rPr lang="pt-BR" altLang="pt-BR" sz="1300">
                <a:solidFill>
                  <a:srgbClr val="000000"/>
                </a:solidFill>
              </a:rPr>
              <a:t>Gil Vicente Reis de Figueiredo, Presidente do PROIFES</a:t>
            </a:r>
          </a:p>
        </p:txBody>
      </p:sp>
    </p:spTree>
    <p:extLst>
      <p:ext uri="{BB962C8B-B14F-4D97-AF65-F5344CB8AC3E}">
        <p14:creationId xmlns:p14="http://schemas.microsoft.com/office/powerpoint/2010/main" val="2723200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Espaço Reservado para Anotações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pt-BR">
              <a:latin typeface="Calibri" pitchFamily="34" charset="0"/>
            </a:endParaRPr>
          </a:p>
        </p:txBody>
      </p:sp>
      <p:sp>
        <p:nvSpPr>
          <p:cNvPr id="30724" name="Espaço Reservado para Número de Slide 3"/>
          <p:cNvSpPr txBox="1">
            <a:spLocks noChangeArrowheads="1"/>
          </p:cNvSpPr>
          <p:nvPr/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algn="r" eaLnBrk="1" hangingPunct="1"/>
            <a:fld id="{AA6D1B2D-9B49-4B03-8B45-20249D91EA49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5</a:t>
            </a:fld>
            <a:endParaRPr lang="pt-BR" altLang="pt-BR" sz="1300">
              <a:solidFill>
                <a:srgbClr val="000000"/>
              </a:solidFill>
            </a:endParaRPr>
          </a:p>
        </p:txBody>
      </p:sp>
      <p:sp>
        <p:nvSpPr>
          <p:cNvPr id="30725" name="Espaço Reservado para Rodapé 4"/>
          <p:cNvSpPr txBox="1">
            <a:spLocks noChangeArrowheads="1"/>
          </p:cNvSpPr>
          <p:nvPr/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eaLnBrk="1" hangingPunct="1"/>
            <a:r>
              <a:rPr lang="pt-BR" altLang="pt-BR" sz="1300">
                <a:solidFill>
                  <a:srgbClr val="000000"/>
                </a:solidFill>
              </a:rPr>
              <a:t>Gil Vicente Reis de Figueiredo, Presidente do PROIFES</a:t>
            </a:r>
          </a:p>
        </p:txBody>
      </p:sp>
    </p:spTree>
    <p:extLst>
      <p:ext uri="{BB962C8B-B14F-4D97-AF65-F5344CB8AC3E}">
        <p14:creationId xmlns:p14="http://schemas.microsoft.com/office/powerpoint/2010/main" val="1443398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Espaço Reservado para Anotações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pt-BR">
              <a:latin typeface="Calibri" pitchFamily="34" charset="0"/>
            </a:endParaRPr>
          </a:p>
        </p:txBody>
      </p:sp>
      <p:sp>
        <p:nvSpPr>
          <p:cNvPr id="32772" name="Espaço Reservado para Número de Slide 3"/>
          <p:cNvSpPr txBox="1">
            <a:spLocks noChangeArrowheads="1"/>
          </p:cNvSpPr>
          <p:nvPr/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algn="r" eaLnBrk="1" hangingPunct="1"/>
            <a:fld id="{976D1CF4-3FA5-4905-8F50-38DD8899BF9B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6</a:t>
            </a:fld>
            <a:endParaRPr lang="pt-BR" altLang="pt-BR" sz="1300">
              <a:solidFill>
                <a:srgbClr val="000000"/>
              </a:solidFill>
            </a:endParaRPr>
          </a:p>
        </p:txBody>
      </p:sp>
      <p:sp>
        <p:nvSpPr>
          <p:cNvPr id="32773" name="Espaço Reservado para Rodapé 4"/>
          <p:cNvSpPr txBox="1">
            <a:spLocks noChangeArrowheads="1"/>
          </p:cNvSpPr>
          <p:nvPr/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eaLnBrk="1" hangingPunct="1"/>
            <a:r>
              <a:rPr lang="pt-BR" altLang="pt-BR" sz="1300">
                <a:solidFill>
                  <a:srgbClr val="000000"/>
                </a:solidFill>
              </a:rPr>
              <a:t>Gil Vicente Reis de Figueiredo, Presidente do PROIFES</a:t>
            </a:r>
          </a:p>
        </p:txBody>
      </p:sp>
    </p:spTree>
    <p:extLst>
      <p:ext uri="{BB962C8B-B14F-4D97-AF65-F5344CB8AC3E}">
        <p14:creationId xmlns:p14="http://schemas.microsoft.com/office/powerpoint/2010/main" val="32901925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Espaço Reservado para Anotações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pt-BR">
              <a:latin typeface="Calibri" pitchFamily="34" charset="0"/>
            </a:endParaRPr>
          </a:p>
        </p:txBody>
      </p:sp>
      <p:sp>
        <p:nvSpPr>
          <p:cNvPr id="30724" name="Espaço Reservado para Número de Slide 3"/>
          <p:cNvSpPr txBox="1">
            <a:spLocks noChangeArrowheads="1"/>
          </p:cNvSpPr>
          <p:nvPr/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algn="r" eaLnBrk="1" hangingPunct="1"/>
            <a:fld id="{AA6D1B2D-9B49-4B03-8B45-20249D91EA49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7</a:t>
            </a:fld>
            <a:endParaRPr lang="pt-BR" altLang="pt-BR" sz="1300">
              <a:solidFill>
                <a:srgbClr val="000000"/>
              </a:solidFill>
            </a:endParaRPr>
          </a:p>
        </p:txBody>
      </p:sp>
      <p:sp>
        <p:nvSpPr>
          <p:cNvPr id="30725" name="Espaço Reservado para Rodapé 4"/>
          <p:cNvSpPr txBox="1">
            <a:spLocks noChangeArrowheads="1"/>
          </p:cNvSpPr>
          <p:nvPr/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eaLnBrk="1" hangingPunct="1"/>
            <a:r>
              <a:rPr lang="pt-BR" altLang="pt-BR" sz="1300">
                <a:solidFill>
                  <a:srgbClr val="000000"/>
                </a:solidFill>
              </a:rPr>
              <a:t>Gil Vicente Reis de Figueiredo, Presidente do PROIFES</a:t>
            </a:r>
          </a:p>
        </p:txBody>
      </p:sp>
    </p:spTree>
    <p:extLst>
      <p:ext uri="{BB962C8B-B14F-4D97-AF65-F5344CB8AC3E}">
        <p14:creationId xmlns:p14="http://schemas.microsoft.com/office/powerpoint/2010/main" val="1239301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Espaço Reservado para Anotações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pt-BR">
              <a:latin typeface="Calibri" pitchFamily="34" charset="0"/>
            </a:endParaRPr>
          </a:p>
        </p:txBody>
      </p:sp>
      <p:sp>
        <p:nvSpPr>
          <p:cNvPr id="30724" name="Espaço Reservado para Número de Slide 3"/>
          <p:cNvSpPr txBox="1">
            <a:spLocks noChangeArrowheads="1"/>
          </p:cNvSpPr>
          <p:nvPr/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algn="r" eaLnBrk="1" hangingPunct="1"/>
            <a:fld id="{AA6D1B2D-9B49-4B03-8B45-20249D91EA49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8</a:t>
            </a:fld>
            <a:endParaRPr lang="pt-BR" altLang="pt-BR" sz="1300">
              <a:solidFill>
                <a:srgbClr val="000000"/>
              </a:solidFill>
            </a:endParaRPr>
          </a:p>
        </p:txBody>
      </p:sp>
      <p:sp>
        <p:nvSpPr>
          <p:cNvPr id="30725" name="Espaço Reservado para Rodapé 4"/>
          <p:cNvSpPr txBox="1">
            <a:spLocks noChangeArrowheads="1"/>
          </p:cNvSpPr>
          <p:nvPr/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eaLnBrk="1" hangingPunct="1"/>
            <a:r>
              <a:rPr lang="pt-BR" altLang="pt-BR" sz="1300">
                <a:solidFill>
                  <a:srgbClr val="000000"/>
                </a:solidFill>
              </a:rPr>
              <a:t>Gil Vicente Reis de Figueiredo, Presidente do PROIFES</a:t>
            </a:r>
          </a:p>
        </p:txBody>
      </p:sp>
    </p:spTree>
    <p:extLst>
      <p:ext uri="{BB962C8B-B14F-4D97-AF65-F5344CB8AC3E}">
        <p14:creationId xmlns:p14="http://schemas.microsoft.com/office/powerpoint/2010/main" val="3489960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Espaço Reservado para Anotações 2"/>
          <p:cNvSpPr txBox="1"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numCol="1">
            <a:prstTxWarp prst="textNoShape">
              <a:avLst/>
            </a:prstTxWarp>
          </a:bodyPr>
          <a:lstStyle/>
          <a:p>
            <a:pPr eaLnBrk="1"/>
            <a:endParaRPr altLang="pt-BR">
              <a:latin typeface="Calibri" pitchFamily="34" charset="0"/>
            </a:endParaRPr>
          </a:p>
        </p:txBody>
      </p:sp>
      <p:sp>
        <p:nvSpPr>
          <p:cNvPr id="40964" name="Espaço Reservado para Número de Slide 3"/>
          <p:cNvSpPr txBox="1">
            <a:spLocks noChangeArrowheads="1"/>
          </p:cNvSpPr>
          <p:nvPr/>
        </p:nvSpPr>
        <p:spPr bwMode="auto">
          <a:xfrm>
            <a:off x="3889375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algn="r" eaLnBrk="1" hangingPunct="1"/>
            <a:fld id="{DC924342-DF95-4D05-8B6C-A44754C4E4CF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9</a:t>
            </a:fld>
            <a:endParaRPr lang="pt-BR" altLang="pt-BR" sz="1300">
              <a:solidFill>
                <a:srgbClr val="000000"/>
              </a:solidFill>
            </a:endParaRPr>
          </a:p>
        </p:txBody>
      </p:sp>
      <p:sp>
        <p:nvSpPr>
          <p:cNvPr id="40965" name="Espaço Reservado para Rodapé 4"/>
          <p:cNvSpPr txBox="1">
            <a:spLocks noChangeArrowheads="1"/>
          </p:cNvSpPr>
          <p:nvPr/>
        </p:nvSpPr>
        <p:spPr bwMode="auto">
          <a:xfrm>
            <a:off x="0" y="9063038"/>
            <a:ext cx="29749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41" tIns="46875" rIns="93741" bIns="46875" anchor="b"/>
          <a:lstStyle/>
          <a:p>
            <a:pPr eaLnBrk="1" hangingPunct="1"/>
            <a:r>
              <a:rPr lang="pt-BR" altLang="pt-BR" sz="1300">
                <a:solidFill>
                  <a:srgbClr val="000000"/>
                </a:solidFill>
              </a:rPr>
              <a:t>Gil Vicente Reis de Figueiredo, Presidente do PROIFES</a:t>
            </a:r>
          </a:p>
        </p:txBody>
      </p:sp>
    </p:spTree>
    <p:extLst>
      <p:ext uri="{BB962C8B-B14F-4D97-AF65-F5344CB8AC3E}">
        <p14:creationId xmlns:p14="http://schemas.microsoft.com/office/powerpoint/2010/main" val="1701864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/>
            </a:lvl1pPr>
          </a:lstStyle>
          <a:p>
            <a:pPr lvl="0"/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A86690-DD01-4B02-B807-BC87AF95ED79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0EFA8-59B9-4A89-B80C-EF220D262AF2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43C78-3539-41BF-A84D-10DC6EC6CCE9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D8E978-8130-4869-9FAC-3E6CA26CFD9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52FCFC-7D1C-42AE-A21D-3F9F1246124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98EC8-524D-495E-A109-3DA96B0012B1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AAB1B3-5E2F-4E03-AB59-4E0BC794AA93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085878-6F31-409A-9337-780479C699BB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9FB892-20EA-4107-9646-BD41651ED771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D0C96A-2088-49CE-AF54-35FF52B3D1E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802AF-F4BB-40E2-8261-7B802915A0DA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media/image2.jpe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r:link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2737DA5-2F4F-4DDA-96F6-E85E6F3004B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12A3D22-E1FD-44FD-865C-B9EF6F66F03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/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cs typeface="+mn-cs"/>
              </a:defRPr>
            </a:lvl1pPr>
          </a:lstStyle>
          <a:p>
            <a:pPr>
              <a:defRPr/>
            </a:pPr>
            <a:r>
              <a:t>Gil Vicente Reis de Figueiredo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51A0014-A8CA-4B9D-93FF-42D8082EED54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fld id="{B778D685-E627-47BF-AEFB-8D710361825C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pt-BR" sz="4400">
          <a:solidFill>
            <a:srgbClr val="1F497D"/>
          </a:solidFill>
          <a:latin typeface="Arial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F497D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F497D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F497D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F497D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F497D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F497D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F497D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F497D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SzPct val="100000"/>
        <a:buChar char="•"/>
        <a:defRPr lang="pt-BR" sz="3200">
          <a:solidFill>
            <a:srgbClr val="000000"/>
          </a:solidFill>
          <a:latin typeface="Arial"/>
        </a:defRPr>
      </a:lvl1pPr>
      <a:lvl2pPr marL="742950" lvl="1" indent="-285750" algn="l" rtl="0" eaLnBrk="0" fontAlgn="base" hangingPunct="0">
        <a:spcBef>
          <a:spcPts val="700"/>
        </a:spcBef>
        <a:spcAft>
          <a:spcPct val="0"/>
        </a:spcAft>
        <a:buSzPct val="100000"/>
        <a:buChar char="–"/>
        <a:defRPr lang="pt-BR" sz="2800">
          <a:solidFill>
            <a:srgbClr val="000000"/>
          </a:solidFill>
          <a:latin typeface="Arial"/>
        </a:defRPr>
      </a:lvl2pPr>
      <a:lvl3pPr marL="1143000" lvl="2" indent="-228600" algn="l" rtl="0" eaLnBrk="0" fontAlgn="base" hangingPunct="0">
        <a:spcBef>
          <a:spcPts val="600"/>
        </a:spcBef>
        <a:spcAft>
          <a:spcPct val="0"/>
        </a:spcAft>
        <a:buSzPct val="100000"/>
        <a:buChar char="•"/>
        <a:defRPr lang="pt-BR" sz="2400">
          <a:solidFill>
            <a:srgbClr val="000000"/>
          </a:solidFill>
          <a:latin typeface="Arial"/>
        </a:defRPr>
      </a:lvl3pPr>
      <a:lvl4pPr marL="1600200" lvl="3" indent="-228600" algn="l" rtl="0" eaLnBrk="0" fontAlgn="base" hangingPunct="0">
        <a:spcBef>
          <a:spcPts val="500"/>
        </a:spcBef>
        <a:spcAft>
          <a:spcPct val="0"/>
        </a:spcAft>
        <a:buSzPct val="100000"/>
        <a:buChar char="–"/>
        <a:defRPr lang="pt-BR" sz="2000">
          <a:solidFill>
            <a:srgbClr val="000000"/>
          </a:solidFill>
          <a:latin typeface="Arial"/>
        </a:defRPr>
      </a:lvl4pPr>
      <a:lvl5pPr marL="2057400" lvl="4" indent="-228600" algn="l" rtl="0" eaLnBrk="0" fontAlgn="base" hangingPunct="0">
        <a:spcBef>
          <a:spcPts val="500"/>
        </a:spcBef>
        <a:spcAft>
          <a:spcPct val="0"/>
        </a:spcAft>
        <a:buSzPct val="100000"/>
        <a:buChar char="»"/>
        <a:defRPr lang="pt-BR" sz="2000">
          <a:solidFill>
            <a:srgbClr val="000000"/>
          </a:solidFill>
          <a:latin typeface="Arial"/>
        </a:defRPr>
      </a:lvl5pPr>
      <a:lvl6pPr marL="2514600" indent="-228600" algn="l" rtl="0" eaLnBrk="0" fontAlgn="base" hangingPunct="0">
        <a:spcBef>
          <a:spcPts val="500"/>
        </a:spcBef>
        <a:spcAft>
          <a:spcPct val="0"/>
        </a:spcAft>
        <a:buSzPct val="100000"/>
        <a:buChar char="»"/>
        <a:defRPr lang="pt-BR" sz="2000">
          <a:solidFill>
            <a:srgbClr val="000000"/>
          </a:solidFill>
          <a:latin typeface="Arial"/>
        </a:defRPr>
      </a:lvl6pPr>
      <a:lvl7pPr marL="2971800" indent="-228600" algn="l" rtl="0" eaLnBrk="0" fontAlgn="base" hangingPunct="0">
        <a:spcBef>
          <a:spcPts val="500"/>
        </a:spcBef>
        <a:spcAft>
          <a:spcPct val="0"/>
        </a:spcAft>
        <a:buSzPct val="100000"/>
        <a:buChar char="»"/>
        <a:defRPr lang="pt-BR" sz="2000">
          <a:solidFill>
            <a:srgbClr val="000000"/>
          </a:solidFill>
          <a:latin typeface="Arial"/>
        </a:defRPr>
      </a:lvl7pPr>
      <a:lvl8pPr marL="3429000" indent="-228600" algn="l" rtl="0" eaLnBrk="0" fontAlgn="base" hangingPunct="0">
        <a:spcBef>
          <a:spcPts val="500"/>
        </a:spcBef>
        <a:spcAft>
          <a:spcPct val="0"/>
        </a:spcAft>
        <a:buSzPct val="100000"/>
        <a:buChar char="»"/>
        <a:defRPr lang="pt-BR" sz="2000">
          <a:solidFill>
            <a:srgbClr val="000000"/>
          </a:solidFill>
          <a:latin typeface="Arial"/>
        </a:defRPr>
      </a:lvl8pPr>
      <a:lvl9pPr marL="3886200" indent="-228600" algn="l" rtl="0" eaLnBrk="0" fontAlgn="base" hangingPunct="0">
        <a:spcBef>
          <a:spcPts val="500"/>
        </a:spcBef>
        <a:spcAft>
          <a:spcPct val="0"/>
        </a:spcAft>
        <a:buSzPct val="100000"/>
        <a:buChar char="»"/>
        <a:defRPr lang="pt-BR" sz="2000">
          <a:solidFill>
            <a:srgbClr val="000000"/>
          </a:solidFill>
          <a:latin typeface="Arial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7C6396BE-96B0-4BD3-8FC5-9A9B815AF486}"/>
              </a:ext>
            </a:extLst>
          </p:cNvPr>
          <p:cNvSpPr txBox="1"/>
          <p:nvPr/>
        </p:nvSpPr>
        <p:spPr>
          <a:xfrm>
            <a:off x="395288" y="928670"/>
            <a:ext cx="8353425" cy="5950347"/>
          </a:xfrm>
          <a:prstGeom prst="rect">
            <a:avLst/>
          </a:prstGeom>
          <a:noFill/>
          <a:ln>
            <a:noFill/>
          </a:ln>
        </p:spPr>
        <p:txBody>
          <a:bodyPr wrap="square" anchorCtr="1">
            <a:spAutoFit/>
          </a:bodyPr>
          <a:lstStyle/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2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+mn-cs"/>
              </a:rPr>
              <a:t>SEMINÁRIO NACIONAL 4 ANOS DO PLANO NACIONAL DE EDUCAÇÃO - PNE</a:t>
            </a:r>
            <a:endParaRPr lang="pt-BR" sz="22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1" kern="0" dirty="0">
              <a:solidFill>
                <a:srgbClr val="6496C8"/>
              </a:solidFill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1" kern="0" dirty="0" smtClean="0">
                <a:solidFill>
                  <a:srgbClr val="6496C8"/>
                </a:solidFill>
                <a:latin typeface="Arial Black" pitchFamily="34"/>
                <a:cs typeface="+mn-cs"/>
              </a:rPr>
              <a:t>Brasília, 20 </a:t>
            </a:r>
            <a:r>
              <a:rPr lang="pt-BR" sz="1600" b="1" kern="0" dirty="0">
                <a:solidFill>
                  <a:srgbClr val="6496C8"/>
                </a:solidFill>
                <a:latin typeface="Arial Black" pitchFamily="34"/>
                <a:cs typeface="+mn-cs"/>
              </a:rPr>
              <a:t>de </a:t>
            </a:r>
            <a:r>
              <a:rPr lang="pt-BR" sz="1600" b="1" kern="0" dirty="0" smtClean="0">
                <a:solidFill>
                  <a:srgbClr val="6496C8"/>
                </a:solidFill>
                <a:latin typeface="Arial Black" pitchFamily="34"/>
                <a:cs typeface="+mn-cs"/>
              </a:rPr>
              <a:t>junho </a:t>
            </a:r>
            <a:r>
              <a:rPr lang="pt-BR" sz="1600" b="1" kern="0" dirty="0">
                <a:solidFill>
                  <a:srgbClr val="6496C8"/>
                </a:solidFill>
                <a:latin typeface="Arial Black" pitchFamily="34"/>
                <a:cs typeface="+mn-cs"/>
              </a:rPr>
              <a:t>de 2018. </a:t>
            </a: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6496C8"/>
              </a:solidFill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6496C8"/>
              </a:solidFill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6496C8"/>
              </a:solidFill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14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6496C8"/>
              </a:solidFill>
              <a:latin typeface="Arial Black" pitchFamily="34"/>
              <a:cs typeface="+mn-cs"/>
            </a:endParaRPr>
          </a:p>
        </p:txBody>
      </p:sp>
      <p:sp>
        <p:nvSpPr>
          <p:cNvPr id="4099" name="Espaço Reservado para Número de Slide 3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5F5F07C6-9568-4CD0-8BC9-06F3CD0C6D5A}" type="slidenum">
              <a:rPr lang="pt-BR" altLang="pt-BR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</a:t>
            </a:fld>
            <a:endParaRPr lang="pt-BR" altLang="pt-BR" sz="1400">
              <a:solidFill>
                <a:srgbClr val="000000"/>
              </a:solidFill>
            </a:endParaRPr>
          </a:p>
        </p:txBody>
      </p:sp>
      <p:sp>
        <p:nvSpPr>
          <p:cNvPr id="4100" name="Espaço Reservado para Rodapé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 dirty="0" smtClean="0">
                <a:solidFill>
                  <a:srgbClr val="000000"/>
                </a:solidFill>
              </a:rPr>
              <a:t>Brandão, Nilton F.</a:t>
            </a:r>
            <a:endParaRPr lang="pt-BR" altLang="pt-BR" sz="1400" dirty="0">
              <a:solidFill>
                <a:srgbClr val="000000"/>
              </a:solidFill>
            </a:endParaRPr>
          </a:p>
        </p:txBody>
      </p:sp>
      <p:pic>
        <p:nvPicPr>
          <p:cNvPr id="5" name="Picture 5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14290"/>
            <a:ext cx="3240088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3D29CD73-9114-4E19-9616-EAB0C43BE6B7}"/>
              </a:ext>
            </a:extLst>
          </p:cNvPr>
          <p:cNvSpPr txBox="1"/>
          <p:nvPr/>
        </p:nvSpPr>
        <p:spPr>
          <a:xfrm>
            <a:off x="-7938" y="188913"/>
            <a:ext cx="9144001" cy="6463308"/>
          </a:xfrm>
          <a:prstGeom prst="rect">
            <a:avLst/>
          </a:prstGeom>
          <a:noFill/>
          <a:ln>
            <a:noFill/>
          </a:ln>
        </p:spPr>
        <p:txBody>
          <a:bodyPr anchorCtr="1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800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20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5. Possíveis conclusões: com a EC 95  a Educação, Ciência e Tecnologia não têm futuro 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800" kern="0" dirty="0">
              <a:solidFill>
                <a:srgbClr val="0000FF"/>
              </a:solidFill>
              <a:latin typeface="Arial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kern="0" dirty="0">
                <a:solidFill>
                  <a:srgbClr val="0000FF"/>
                </a:solidFill>
                <a:latin typeface="Arial"/>
              </a:rPr>
              <a:t>Além dessa queda catastrófica nos investimentos, o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melhor cenário 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aponta para o seguinte: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kern="0" dirty="0">
                <a:solidFill>
                  <a:srgbClr val="FF0000"/>
                </a:solidFill>
                <a:latin typeface="Arial"/>
              </a:rPr>
              <a:t>Congelamento de contratações </a:t>
            </a:r>
            <a:r>
              <a:rPr lang="pt-BR" b="1" kern="0" dirty="0">
                <a:solidFill>
                  <a:srgbClr val="009E47"/>
                </a:solidFill>
                <a:latin typeface="Arial"/>
              </a:rPr>
              <a:t>nas Universidades e Institutos Federais, enquanto durar a EC 95 (20 anos, c/revisão em 10 anos);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kern="0" dirty="0">
                <a:solidFill>
                  <a:srgbClr val="FF0000"/>
                </a:solidFill>
                <a:latin typeface="Arial"/>
              </a:rPr>
              <a:t>Congelamento nominal dos salários </a:t>
            </a:r>
            <a:r>
              <a:rPr lang="pt-BR" b="1" kern="0" dirty="0">
                <a:solidFill>
                  <a:srgbClr val="009E47"/>
                </a:solidFill>
                <a:latin typeface="Arial"/>
              </a:rPr>
              <a:t>(mesmo período);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kern="0" dirty="0">
                <a:solidFill>
                  <a:srgbClr val="FF0000"/>
                </a:solidFill>
                <a:latin typeface="Arial"/>
              </a:rPr>
              <a:t>Declínio acentuado das verbas de custeio </a:t>
            </a:r>
            <a:r>
              <a:rPr lang="pt-BR" b="1" kern="0" dirty="0">
                <a:solidFill>
                  <a:srgbClr val="009E47"/>
                </a:solidFill>
                <a:latin typeface="Arial"/>
              </a:rPr>
              <a:t>(além dos investimentos), </a:t>
            </a:r>
            <a:r>
              <a:rPr lang="pt-BR" b="1" u="sng" kern="0" dirty="0">
                <a:solidFill>
                  <a:srgbClr val="FF0000"/>
                </a:solidFill>
                <a:latin typeface="Arial"/>
              </a:rPr>
              <a:t>inviabilizando o funcionamento das IFES,</a:t>
            </a:r>
            <a:r>
              <a:rPr lang="pt-BR" b="1" kern="0" dirty="0">
                <a:solidFill>
                  <a:srgbClr val="009E47"/>
                </a:solidFill>
                <a:latin typeface="Arial"/>
              </a:rPr>
              <a:t> no curto prazo.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pt-BR" b="1" kern="0" dirty="0">
              <a:solidFill>
                <a:srgbClr val="009E47"/>
              </a:solidFill>
              <a:latin typeface="Arial"/>
            </a:endParaRPr>
          </a:p>
          <a:p>
            <a:pPr marL="2857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kern="0" dirty="0" smtClean="0">
                <a:solidFill>
                  <a:srgbClr val="FF0000"/>
                </a:solidFill>
                <a:latin typeface="Arial"/>
              </a:rPr>
              <a:t>Privatização</a:t>
            </a:r>
            <a:r>
              <a:rPr lang="pt-BR" kern="0" dirty="0" smtClean="0">
                <a:solidFill>
                  <a:srgbClr val="0000FF"/>
                </a:solidFill>
                <a:latin typeface="Arial"/>
              </a:rPr>
              <a:t>; pagamento de mensalidade pelos alunos: a 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própria Secretária Executiva do MEC, em audiência com o PROIFES, afirmou que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‘não há outra saída para a ‘crise’ das universidades senão o pagamento de mensalidades pelos alunos’.</a:t>
            </a:r>
          </a:p>
          <a:p>
            <a:pPr marL="2857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800" kern="0" dirty="0">
              <a:solidFill>
                <a:srgbClr val="0000FF"/>
              </a:solidFill>
              <a:latin typeface="Arial"/>
            </a:endParaRPr>
          </a:p>
          <a:p>
            <a:pPr marL="2857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kern="0" dirty="0">
                <a:solidFill>
                  <a:srgbClr val="0000FF"/>
                </a:solidFill>
                <a:latin typeface="Arial"/>
              </a:rPr>
              <a:t>Portanto, as verbas para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bolsas de estudo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,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ciência e tecnologia 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irão pelo mesmo caminho,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comprometendo gravemente 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o futuro da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produção científica e tecnológica do Brasil 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e a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formação de profissionais competentes no País</a:t>
            </a:r>
            <a:r>
              <a:rPr lang="pt-BR" kern="0" dirty="0" smtClean="0">
                <a:solidFill>
                  <a:srgbClr val="0000FF"/>
                </a:solidFill>
                <a:latin typeface="Arial"/>
              </a:rPr>
              <a:t>.</a:t>
            </a:r>
            <a:endParaRPr lang="pt-BR" kern="0" dirty="0">
              <a:solidFill>
                <a:srgbClr val="0000FF"/>
              </a:solidFill>
              <a:latin typeface="Arial"/>
            </a:endParaRPr>
          </a:p>
          <a:p>
            <a:pPr marL="0" lvl="1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800" kern="0" dirty="0">
              <a:solidFill>
                <a:srgbClr val="0000FF"/>
              </a:solidFill>
              <a:latin typeface="Arial"/>
            </a:endParaRPr>
          </a:p>
          <a:p>
            <a:pPr marL="2857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kern="0" dirty="0" smtClean="0">
                <a:solidFill>
                  <a:srgbClr val="0000FF"/>
                </a:solidFill>
                <a:latin typeface="Arial"/>
              </a:rPr>
              <a:t>Esse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caminho só tem volta se pudermos eleger presidente e Congresso Nacional </a:t>
            </a:r>
            <a:r>
              <a:rPr lang="pt-BR" kern="0" dirty="0" smtClean="0">
                <a:solidFill>
                  <a:srgbClr val="0000FF"/>
                </a:solidFill>
                <a:latin typeface="Arial"/>
              </a:rPr>
              <a:t>com compromisso </a:t>
            </a:r>
            <a:r>
              <a:rPr lang="pt-BR" b="1" kern="0" smtClean="0">
                <a:solidFill>
                  <a:srgbClr val="FF0000"/>
                </a:solidFill>
                <a:latin typeface="Arial"/>
              </a:rPr>
              <a:t>de revogar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a EC 95 e os atuais rumos privatistas.</a:t>
            </a:r>
            <a:endParaRPr lang="pt-BR" kern="0" dirty="0">
              <a:solidFill>
                <a:srgbClr val="0000FF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41987" name="Espaço Reservado para Rodapé 4"/>
          <p:cNvSpPr txBox="1">
            <a:spLocks noChangeArrowheads="1"/>
          </p:cNvSpPr>
          <p:nvPr/>
        </p:nvSpPr>
        <p:spPr bwMode="auto">
          <a:xfrm>
            <a:off x="3116263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 dirty="0" smtClean="0">
                <a:solidFill>
                  <a:srgbClr val="000000"/>
                </a:solidFill>
              </a:rPr>
              <a:t>Brandão, Nilton F.</a:t>
            </a:r>
          </a:p>
        </p:txBody>
      </p:sp>
      <p:sp>
        <p:nvSpPr>
          <p:cNvPr id="4198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19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200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20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20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20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420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684213" y="188913"/>
            <a:ext cx="8353425" cy="627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algn="ctr">
              <a:spcBef>
                <a:spcPts val="1400"/>
              </a:spcBef>
            </a:pPr>
            <a:r>
              <a:rPr lang="pt-BR" sz="4000" b="1" dirty="0">
                <a:solidFill>
                  <a:schemeClr val="bg2"/>
                </a:solidFill>
              </a:rPr>
              <a:t>Muito Obrigado!</a:t>
            </a:r>
          </a:p>
          <a:p>
            <a:pPr algn="ctr">
              <a:spcBef>
                <a:spcPts val="1400"/>
              </a:spcBef>
            </a:pPr>
            <a:r>
              <a:rPr lang="pt-BR" sz="4000" b="1" dirty="0" smtClean="0">
                <a:solidFill>
                  <a:srgbClr val="009E47"/>
                </a:solidFill>
              </a:rPr>
              <a:t>Muito Obrigado!</a:t>
            </a:r>
          </a:p>
          <a:p>
            <a:pPr algn="ctr">
              <a:spcBef>
                <a:spcPts val="1400"/>
              </a:spcBef>
            </a:pPr>
            <a:endParaRPr lang="pt-BR" sz="4000" b="1" dirty="0" smtClean="0">
              <a:solidFill>
                <a:srgbClr val="009E47"/>
              </a:solidFill>
            </a:endParaRPr>
          </a:p>
          <a:p>
            <a:pPr algn="ctr">
              <a:spcBef>
                <a:spcPts val="1400"/>
              </a:spcBef>
            </a:pPr>
            <a:r>
              <a:rPr lang="pt-BR" sz="4000" b="1" dirty="0" smtClean="0">
                <a:solidFill>
                  <a:srgbClr val="009E47"/>
                </a:solidFill>
              </a:rPr>
              <a:t>Prof. Nilton F. Brandão</a:t>
            </a:r>
          </a:p>
          <a:p>
            <a:pPr algn="ctr">
              <a:spcBef>
                <a:spcPts val="1400"/>
              </a:spcBef>
            </a:pPr>
            <a:r>
              <a:rPr lang="pt-BR" sz="4000" b="1" dirty="0" smtClean="0">
                <a:solidFill>
                  <a:srgbClr val="009E47"/>
                </a:solidFill>
              </a:rPr>
              <a:t>Nilton.brandao@ifpr.edu.br</a:t>
            </a:r>
          </a:p>
          <a:p>
            <a:pPr algn="ctr">
              <a:spcBef>
                <a:spcPts val="1400"/>
              </a:spcBef>
            </a:pPr>
            <a:endParaRPr lang="pt-BR" sz="4000" b="1" dirty="0">
              <a:solidFill>
                <a:schemeClr val="bg2"/>
              </a:solidFill>
            </a:endParaRPr>
          </a:p>
          <a:p>
            <a:pPr algn="ctr">
              <a:spcBef>
                <a:spcPts val="1400"/>
              </a:spcBef>
            </a:pPr>
            <a:r>
              <a:rPr lang="pt-BR" sz="4000" b="1" dirty="0" err="1">
                <a:solidFill>
                  <a:schemeClr val="bg2"/>
                </a:solidFill>
              </a:rPr>
              <a:t>Prof</a:t>
            </a:r>
            <a:r>
              <a:rPr lang="pt-BR" sz="4000" b="1" dirty="0">
                <a:solidFill>
                  <a:schemeClr val="bg2"/>
                </a:solidFill>
              </a:rPr>
              <a:t>, Eduardo Rolim de Oliveira</a:t>
            </a:r>
          </a:p>
          <a:p>
            <a:pPr algn="ctr">
              <a:spcBef>
                <a:spcPts val="1400"/>
              </a:spcBef>
            </a:pPr>
            <a:r>
              <a:rPr lang="pt-BR" sz="4000" b="1" dirty="0">
                <a:solidFill>
                  <a:schemeClr val="bg2"/>
                </a:solidFill>
              </a:rPr>
              <a:t>eduardo.rolim@ufrgs.br</a:t>
            </a:r>
          </a:p>
        </p:txBody>
      </p:sp>
      <p:pic>
        <p:nvPicPr>
          <p:cNvPr id="14339" name="Picture 5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4881563"/>
            <a:ext cx="2232025" cy="130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68AFAF19-0336-4966-96FA-7C4C7430B2AD}"/>
              </a:ext>
            </a:extLst>
          </p:cNvPr>
          <p:cNvSpPr txBox="1"/>
          <p:nvPr/>
        </p:nvSpPr>
        <p:spPr>
          <a:xfrm>
            <a:off x="0" y="-11113"/>
            <a:ext cx="9144000" cy="8910131"/>
          </a:xfrm>
          <a:prstGeom prst="rect">
            <a:avLst/>
          </a:prstGeom>
          <a:noFill/>
          <a:ln>
            <a:noFill/>
          </a:ln>
        </p:spPr>
        <p:txBody>
          <a:bodyPr wrap="square" anchorCtr="1">
            <a:spAutoFit/>
          </a:bodyPr>
          <a:lstStyle/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300" b="1" kern="0" dirty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Financiamento da educação pública PNE X EC 95.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100" kern="0" dirty="0">
              <a:solidFill>
                <a:srgbClr val="0000FF"/>
              </a:solidFill>
              <a:latin typeface="Arial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kern="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kern="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kern="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kern="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1600" dirty="0" smtClean="0">
                <a:solidFill>
                  <a:srgbClr val="FF9933"/>
                </a:solidFill>
              </a:rPr>
              <a:t>“</a:t>
            </a:r>
            <a:r>
              <a:rPr lang="pt-BR" sz="16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 241: só a unidade na luta de resistência impedirá a concretização de golpe político”, </a:t>
            </a:r>
            <a:r>
              <a:rPr lang="pt-BR" sz="1600" kern="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 Vicente Reis de Figueiredo, 2016. </a:t>
            </a:r>
            <a:r>
              <a:rPr lang="pt-BR" sz="16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“Impactos do Novo Regime Fiscal – Subsídios à análise da Proposta de Emenda Constitucional, PEC 241/2016”, </a:t>
            </a:r>
            <a:r>
              <a:rPr lang="pt-BR" sz="1600" kern="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Consultoria de Orçamento e Fiscalização Financeira da Câmara dos Deputados (“Estudo Técnico nº 12/2016”)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</p:txBody>
      </p:sp>
      <p:sp>
        <p:nvSpPr>
          <p:cNvPr id="6147" name="Espaço Reservado para Rodapé 4"/>
          <p:cNvSpPr txBox="1">
            <a:spLocks noChangeArrowheads="1"/>
          </p:cNvSpPr>
          <p:nvPr/>
        </p:nvSpPr>
        <p:spPr bwMode="auto">
          <a:xfrm>
            <a:off x="3116263" y="6500833"/>
            <a:ext cx="2895600" cy="357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 dirty="0" smtClean="0">
                <a:solidFill>
                  <a:srgbClr val="000000"/>
                </a:solidFill>
              </a:rPr>
              <a:t>Brandão, Nilton F.</a:t>
            </a:r>
            <a:endParaRPr lang="pt-BR" altLang="pt-BR" sz="1400" dirty="0">
              <a:solidFill>
                <a:srgbClr val="000000"/>
              </a:solidFill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5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6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6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616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2671" y="714356"/>
            <a:ext cx="8462851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68AFAF19-0336-4966-96FA-7C4C7430B2AD}"/>
              </a:ext>
            </a:extLst>
          </p:cNvPr>
          <p:cNvSpPr txBox="1"/>
          <p:nvPr/>
        </p:nvSpPr>
        <p:spPr>
          <a:xfrm>
            <a:off x="0" y="-11113"/>
            <a:ext cx="9144000" cy="9094788"/>
          </a:xfrm>
          <a:prstGeom prst="rect">
            <a:avLst/>
          </a:prstGeom>
          <a:noFill/>
          <a:ln>
            <a:noFill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</a:rPr>
              <a:t>2. </a:t>
            </a:r>
            <a:r>
              <a:rPr lang="pt-BR" b="1" kern="0" dirty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</a:rPr>
              <a:t>Há como financiar uma educação universal e de qualidade?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kern="0" dirty="0">
                <a:solidFill>
                  <a:srgbClr val="0000FF"/>
                </a:solidFill>
                <a:latin typeface="Arial"/>
              </a:rPr>
              <a:t>O investimento em educação foi elevado, nos governos Lula e Dilma, de </a:t>
            </a:r>
            <a:r>
              <a:rPr lang="pt-BR" sz="2000" b="1" kern="0" dirty="0" smtClean="0">
                <a:solidFill>
                  <a:srgbClr val="FF0000"/>
                </a:solidFill>
                <a:latin typeface="Arial"/>
              </a:rPr>
              <a:t>4,5% do </a:t>
            </a: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PIB/ano 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para </a:t>
            </a: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6,5% do PIB/ano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: </a:t>
            </a:r>
          </a:p>
          <a:p>
            <a:pPr marL="800100" lvl="1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5,5% para a educação pública 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+ </a:t>
            </a:r>
          </a:p>
          <a:p>
            <a:pPr marL="800100" lvl="1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1,0% para a educação privada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 (dos quais quase </a:t>
            </a: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0,5% para o FIES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kern="0" dirty="0">
                <a:solidFill>
                  <a:srgbClr val="0000FF"/>
                </a:solidFill>
                <a:latin typeface="Arial"/>
              </a:rPr>
              <a:t>O </a:t>
            </a: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PNE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 prevê a elevação dos investimentos em educação (pública e privada) até o patamar de </a:t>
            </a: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10% do PIB/ano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, a ser atingido em </a:t>
            </a: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10 anos 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(2024).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kern="0" dirty="0">
              <a:solidFill>
                <a:srgbClr val="0000FF"/>
              </a:solidFill>
              <a:latin typeface="Arial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kern="0" dirty="0">
                <a:solidFill>
                  <a:srgbClr val="0000FF"/>
                </a:solidFill>
                <a:latin typeface="Arial"/>
              </a:rPr>
              <a:t>Para cumprir a meta do PNE é necessário, portanto, </a:t>
            </a: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elevar o investimento 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em </a:t>
            </a: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educação publica 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alcançado em 2016 em cerca de </a:t>
            </a:r>
            <a:r>
              <a:rPr lang="pt-BR" sz="2000" b="1" u="sng" kern="0" dirty="0">
                <a:solidFill>
                  <a:srgbClr val="FF0000"/>
                </a:solidFill>
                <a:latin typeface="Arial"/>
              </a:rPr>
              <a:t>4% do PIB/ano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.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kern="0" dirty="0">
              <a:solidFill>
                <a:srgbClr val="0000FF"/>
              </a:solidFill>
              <a:latin typeface="Arial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kern="0" dirty="0">
                <a:solidFill>
                  <a:srgbClr val="0000FF"/>
                </a:solidFill>
                <a:latin typeface="Arial"/>
              </a:rPr>
              <a:t>Há que observar que essa proposta, embora positiva, precisa ser aperfeiçoada, pois </a:t>
            </a:r>
            <a:r>
              <a:rPr lang="pt-BR" sz="2000" b="1" kern="0" dirty="0">
                <a:solidFill>
                  <a:srgbClr val="FF0000"/>
                </a:solidFill>
                <a:latin typeface="Arial"/>
              </a:rPr>
              <a:t>não estabelece qual percentual adicional deve ser destinado à educação pública </a:t>
            </a:r>
            <a:r>
              <a:rPr lang="pt-BR" sz="2000" kern="0" dirty="0">
                <a:solidFill>
                  <a:srgbClr val="0000FF"/>
                </a:solidFill>
                <a:latin typeface="Arial"/>
              </a:rPr>
              <a:t>e, portanto, deixa aberta a possibilidade de que os recursos destinados à educação privada sejam ainda mais elevados.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</p:txBody>
      </p:sp>
      <p:sp>
        <p:nvSpPr>
          <p:cNvPr id="10243" name="Espaço Reservado para Rodapé 4"/>
          <p:cNvSpPr txBox="1">
            <a:spLocks noChangeArrowheads="1"/>
          </p:cNvSpPr>
          <p:nvPr/>
        </p:nvSpPr>
        <p:spPr bwMode="auto">
          <a:xfrm>
            <a:off x="3116263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 dirty="0" smtClean="0">
                <a:solidFill>
                  <a:srgbClr val="000000"/>
                </a:solidFill>
              </a:rPr>
              <a:t>Brandão, Nilton F.</a:t>
            </a:r>
            <a:endParaRPr lang="pt-BR" altLang="pt-BR" sz="1400" dirty="0">
              <a:solidFill>
                <a:srgbClr val="000000"/>
              </a:solidFill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5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102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68AFAF19-0336-4966-96FA-7C4C7430B2AD}"/>
              </a:ext>
            </a:extLst>
          </p:cNvPr>
          <p:cNvSpPr txBox="1"/>
          <p:nvPr/>
        </p:nvSpPr>
        <p:spPr>
          <a:xfrm>
            <a:off x="0" y="-11113"/>
            <a:ext cx="9144000" cy="6309420"/>
          </a:xfrm>
          <a:prstGeom prst="rect">
            <a:avLst/>
          </a:prstGeom>
          <a:noFill/>
          <a:ln>
            <a:noFill/>
          </a:ln>
        </p:spPr>
        <p:txBody>
          <a:bodyPr anchorCtr="1">
            <a:spAutoFit/>
          </a:bodyPr>
          <a:lstStyle/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3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3. </a:t>
            </a:r>
            <a:r>
              <a:rPr lang="pt-BR" sz="2300" b="1" kern="0" dirty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Quanto custa uma educação universal de qualidade?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kern="0" dirty="0">
              <a:solidFill>
                <a:srgbClr val="0000FF"/>
              </a:solidFill>
              <a:latin typeface="Arial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kern="0" dirty="0">
                <a:solidFill>
                  <a:srgbClr val="0000FF"/>
                </a:solidFill>
                <a:latin typeface="Arial"/>
              </a:rPr>
              <a:t>Quanto custa financiar a educação pública de qualidade no Brasil? A tabela abaixo foi construída a partir de estudos do </a:t>
            </a:r>
            <a:r>
              <a:rPr lang="pt-BR" sz="1600" b="1" kern="0" dirty="0">
                <a:solidFill>
                  <a:srgbClr val="FF0000"/>
                </a:solidFill>
                <a:latin typeface="Arial"/>
              </a:rPr>
              <a:t>PROIFES </a:t>
            </a:r>
            <a:r>
              <a:rPr lang="pt-BR" sz="1600" kern="0" dirty="0">
                <a:solidFill>
                  <a:srgbClr val="0000FF"/>
                </a:solidFill>
                <a:latin typeface="Arial"/>
              </a:rPr>
              <a:t>e da </a:t>
            </a:r>
            <a:r>
              <a:rPr lang="pt-BR" sz="1600" b="1" kern="0" dirty="0">
                <a:solidFill>
                  <a:srgbClr val="FF0000"/>
                </a:solidFill>
                <a:latin typeface="Arial"/>
              </a:rPr>
              <a:t>Campanha</a:t>
            </a:r>
            <a:r>
              <a:rPr lang="pt-BR" sz="1600" kern="0" dirty="0">
                <a:solidFill>
                  <a:srgbClr val="0000FF"/>
                </a:solidFill>
                <a:latin typeface="Arial"/>
              </a:rPr>
              <a:t>. 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kern="0" dirty="0">
                <a:solidFill>
                  <a:srgbClr val="0000FF"/>
                </a:solidFill>
                <a:latin typeface="Arial"/>
              </a:rPr>
              <a:t>A metodologia utilizada foi considerar o </a:t>
            </a:r>
            <a:r>
              <a:rPr lang="pt-BR" sz="1600" b="1" kern="0" dirty="0">
                <a:solidFill>
                  <a:srgbClr val="FF0000"/>
                </a:solidFill>
                <a:latin typeface="Arial"/>
              </a:rPr>
              <a:t>Custo Aluno Qualidade</a:t>
            </a:r>
            <a:r>
              <a:rPr lang="pt-BR" sz="1600" kern="0" dirty="0">
                <a:solidFill>
                  <a:srgbClr val="0000FF"/>
                </a:solidFill>
                <a:latin typeface="Arial"/>
              </a:rPr>
              <a:t>/aluno adequado, em todos os níveis, e, levando em conta as projeções do </a:t>
            </a:r>
            <a:r>
              <a:rPr lang="pt-BR" sz="1600" b="1" kern="0" dirty="0">
                <a:solidFill>
                  <a:srgbClr val="FF0000"/>
                </a:solidFill>
                <a:latin typeface="Arial"/>
              </a:rPr>
              <a:t>IBGE</a:t>
            </a:r>
            <a:r>
              <a:rPr lang="pt-BR" sz="1600" kern="0" dirty="0">
                <a:solidFill>
                  <a:srgbClr val="0000FF"/>
                </a:solidFill>
                <a:latin typeface="Arial"/>
              </a:rPr>
              <a:t>, multiplica-lo pelo número de estudantes previsto nas </a:t>
            </a:r>
            <a:r>
              <a:rPr lang="pt-BR" sz="1600" b="1" kern="0" dirty="0">
                <a:solidFill>
                  <a:srgbClr val="FF0000"/>
                </a:solidFill>
                <a:latin typeface="Arial"/>
              </a:rPr>
              <a:t>metas do PNE</a:t>
            </a:r>
            <a:r>
              <a:rPr lang="pt-BR" sz="1600" kern="0" dirty="0">
                <a:solidFill>
                  <a:srgbClr val="0000FF"/>
                </a:solidFill>
                <a:latin typeface="Arial"/>
              </a:rPr>
              <a:t>. 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kern="0" dirty="0">
              <a:solidFill>
                <a:srgbClr val="0000FF"/>
              </a:solidFill>
              <a:latin typeface="Arial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kern="0" dirty="0">
              <a:solidFill>
                <a:srgbClr val="0000FF"/>
              </a:solidFill>
              <a:latin typeface="Arial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</p:txBody>
      </p:sp>
      <p:sp>
        <p:nvSpPr>
          <p:cNvPr id="8195" name="Espaço Reservado para Rodapé 4"/>
          <p:cNvSpPr txBox="1">
            <a:spLocks noChangeArrowheads="1"/>
          </p:cNvSpPr>
          <p:nvPr/>
        </p:nvSpPr>
        <p:spPr bwMode="auto">
          <a:xfrm>
            <a:off x="3116263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 dirty="0" smtClean="0">
                <a:solidFill>
                  <a:srgbClr val="000000"/>
                </a:solidFill>
              </a:rPr>
              <a:t>Brandão, Nilton F.</a:t>
            </a:r>
            <a:endParaRPr lang="pt-BR" altLang="pt-BR" sz="1400" dirty="0">
              <a:solidFill>
                <a:srgbClr val="000000"/>
              </a:solidFill>
            </a:endParaRP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1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0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82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pic>
        <p:nvPicPr>
          <p:cNvPr id="821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250" y="2711450"/>
            <a:ext cx="6905625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1587F1FC-7496-4FEF-BE8E-358B7E8E019D}"/>
              </a:ext>
            </a:extLst>
          </p:cNvPr>
          <p:cNvSpPr txBox="1"/>
          <p:nvPr/>
        </p:nvSpPr>
        <p:spPr>
          <a:xfrm>
            <a:off x="0" y="-11113"/>
            <a:ext cx="9144000" cy="4416594"/>
          </a:xfrm>
          <a:prstGeom prst="rect">
            <a:avLst/>
          </a:prstGeom>
          <a:noFill/>
          <a:ln>
            <a:noFill/>
          </a:ln>
        </p:spPr>
        <p:txBody>
          <a:bodyPr wrap="square" anchorCtr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3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4. Na contramão do PNE: EC95 reduz drasticamente os investimentos em educação de 2016 </a:t>
            </a:r>
            <a:r>
              <a:rPr lang="pt-BR" sz="2300" b="1" kern="0" dirty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em </a:t>
            </a:r>
            <a:r>
              <a:rPr lang="pt-BR" sz="23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diante</a:t>
            </a: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buAutoNum type="arabicPeriod" startAt="4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3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9" name="Espaço Reservado para Rodapé 4"/>
          <p:cNvSpPr txBox="1">
            <a:spLocks noChangeArrowheads="1"/>
          </p:cNvSpPr>
          <p:nvPr/>
        </p:nvSpPr>
        <p:spPr bwMode="auto">
          <a:xfrm>
            <a:off x="3116263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 dirty="0" smtClean="0">
                <a:solidFill>
                  <a:srgbClr val="000000"/>
                </a:solidFill>
              </a:rPr>
              <a:t>Brandão, Nilton F.</a:t>
            </a:r>
            <a:endParaRPr lang="pt-BR" altLang="pt-BR" sz="1400" dirty="0">
              <a:solidFill>
                <a:srgbClr val="000000"/>
              </a:solidFill>
            </a:endParaRPr>
          </a:p>
        </p:txBody>
      </p:sp>
      <p:sp>
        <p:nvSpPr>
          <p:cNvPr id="2970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357298"/>
            <a:ext cx="3624271" cy="4907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4214810" y="1428736"/>
            <a:ext cx="4714908" cy="4286280"/>
          </a:xfrm>
        </p:spPr>
        <p:txBody>
          <a:bodyPr/>
          <a:lstStyle/>
          <a:p>
            <a:pPr algn="l"/>
            <a:r>
              <a:rPr sz="1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</a:t>
            </a:r>
            <a:r>
              <a:rPr sz="24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sz="24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24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1 - </a:t>
            </a:r>
            <a:r>
              <a:rPr sz="18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sz="1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 241: só a unidade na luta de resistência impedirá a concretização de golpe político</a:t>
            </a:r>
            <a:r>
              <a:rPr sz="18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.</a:t>
            </a:r>
            <a:r>
              <a:rPr sz="1800" smtClean="0">
                <a:solidFill>
                  <a:srgbClr val="FF0000"/>
                </a:solidFill>
              </a:rPr>
              <a:t>Gil Vicente Reis de Figueiredo, 2016.</a:t>
            </a:r>
            <a:br>
              <a:rPr sz="1800" smtClean="0">
                <a:solidFill>
                  <a:srgbClr val="FF0000"/>
                </a:solidFill>
              </a:rPr>
            </a:br>
            <a:r>
              <a:rPr sz="1800" smtClean="0">
                <a:solidFill>
                  <a:srgbClr val="FF0000"/>
                </a:solidFill>
              </a:rPr>
              <a:t/>
            </a:r>
            <a:br>
              <a:rPr sz="1800" smtClean="0">
                <a:solidFill>
                  <a:srgbClr val="FF0000"/>
                </a:solidFill>
              </a:rPr>
            </a:br>
            <a:r>
              <a:rPr sz="1800" smtClean="0">
                <a:solidFill>
                  <a:srgbClr val="FF0000"/>
                </a:solidFill>
              </a:rPr>
              <a:t>2 -  </a:t>
            </a:r>
            <a:r>
              <a:rPr sz="18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 Parâmetros e indicadores macroeconômicos selecionados, 2001-2025 (Cenário de Referência), ago/2016. </a:t>
            </a:r>
            <a:r>
              <a:rPr sz="24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sz="24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sz="16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Consultoria de Orçamento e Fiscalização Financeira da Câmara dos Deputados (“Estudo Técnico nº 12/2016”).</a:t>
            </a:r>
            <a:r>
              <a:rPr sz="1600" b="1" smtClean="0"/>
              <a:t/>
            </a:r>
            <a:br>
              <a:rPr sz="1600" b="1" smtClean="0"/>
            </a:br>
            <a:r>
              <a:rPr sz="1600" b="1" smtClean="0"/>
              <a:t/>
            </a:r>
            <a:br>
              <a:rPr sz="1600" b="1" smtClean="0"/>
            </a:br>
            <a:r>
              <a:rPr sz="1600" b="1" smtClean="0"/>
              <a:t>3 - </a:t>
            </a:r>
            <a:r>
              <a:rPr sz="14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INEP/MEC:</a:t>
            </a:r>
            <a:r>
              <a:rPr sz="1600" smtClean="0"/>
              <a:t>Investimento Público Total (% PIB 2000 a 2013)</a:t>
            </a:r>
            <a:br>
              <a:rPr sz="1600" smtClean="0"/>
            </a:br>
            <a:r>
              <a:rPr sz="16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sz="16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1587F1FC-7496-4FEF-BE8E-358B7E8E019D}"/>
              </a:ext>
            </a:extLst>
          </p:cNvPr>
          <p:cNvSpPr txBox="1"/>
          <p:nvPr/>
        </p:nvSpPr>
        <p:spPr>
          <a:xfrm>
            <a:off x="-36513" y="30163"/>
            <a:ext cx="9144001" cy="6894512"/>
          </a:xfrm>
          <a:prstGeom prst="rect">
            <a:avLst/>
          </a:prstGeom>
          <a:noFill/>
          <a:ln>
            <a:noFill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b="1" kern="0" dirty="0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+mn-cs"/>
              </a:rPr>
              <a:t>A dimensão do golpe político em curso: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47" name="Espaço Reservado para Rodapé 4"/>
          <p:cNvSpPr txBox="1">
            <a:spLocks noChangeArrowheads="1"/>
          </p:cNvSpPr>
          <p:nvPr/>
        </p:nvSpPr>
        <p:spPr bwMode="auto">
          <a:xfrm>
            <a:off x="3116263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>
                <a:solidFill>
                  <a:srgbClr val="000000"/>
                </a:solidFill>
              </a:rPr>
              <a:t>Gil Vicente Reis de Figueiredo</a:t>
            </a:r>
          </a:p>
        </p:txBody>
      </p:sp>
      <p:sp>
        <p:nvSpPr>
          <p:cNvPr id="317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5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6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6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176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xmlns="" id="{6993C5DB-0519-4235-929A-5C649D480074}"/>
              </a:ext>
            </a:extLst>
          </p:cNvPr>
          <p:cNvGraphicFramePr/>
          <p:nvPr/>
        </p:nvGraphicFramePr>
        <p:xfrm>
          <a:off x="431540" y="1052736"/>
          <a:ext cx="8280920" cy="502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1587F1FC-7496-4FEF-BE8E-358B7E8E019D}"/>
              </a:ext>
            </a:extLst>
          </p:cNvPr>
          <p:cNvSpPr txBox="1"/>
          <p:nvPr/>
        </p:nvSpPr>
        <p:spPr>
          <a:xfrm>
            <a:off x="0" y="-11113"/>
            <a:ext cx="9144000" cy="6971139"/>
          </a:xfrm>
          <a:prstGeom prst="rect">
            <a:avLst/>
          </a:prstGeom>
          <a:noFill/>
          <a:ln>
            <a:noFill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3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4. Na contramão do PNE: EC95 reduz drasticamente os investimentos em educação de 2016 em diante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Neste cenário, não só o PNE não será cumprido como, na menos pior das hipóteses, o investimento total em educação irá declinar em 16% até 2025 – e outros tantos mais, no caso de prorrogação.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kern="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Inverte a lógica aprovada no PNE: em termos de percentuais do PIB (aumento para 10% nos próximos 10 anos), o investimento total em educação, em vez de subir, irá diminuir retornando a patamares do início dos anos 2000, invertendo a tendência de crescimento atual.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kern="0" dirty="0" smtClean="0">
                <a:solidFill>
                  <a:srgbClr val="0000FF"/>
                </a:solidFill>
                <a:effectLst>
                  <a:outerShdw dist="38096" dir="270000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Saúde, educação e áreas sociais retornarão, assim, ao ponto em que estavam no início dos anos 2000. </a:t>
            </a:r>
            <a:endParaRPr lang="pt-BR" sz="2000" b="1" kern="0" dirty="0">
              <a:solidFill>
                <a:srgbClr val="0000FF"/>
              </a:solidFill>
              <a:effectLst>
                <a:outerShdw dist="38096" dir="270000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9" name="Espaço Reservado para Rodapé 4"/>
          <p:cNvSpPr txBox="1">
            <a:spLocks noChangeArrowheads="1"/>
          </p:cNvSpPr>
          <p:nvPr/>
        </p:nvSpPr>
        <p:spPr bwMode="auto">
          <a:xfrm>
            <a:off x="3116263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 dirty="0" smtClean="0">
                <a:solidFill>
                  <a:srgbClr val="000000"/>
                </a:solidFill>
              </a:rPr>
              <a:t>Brandão, Nilton F.</a:t>
            </a:r>
            <a:endParaRPr lang="pt-BR" altLang="pt-BR" sz="1400" dirty="0">
              <a:solidFill>
                <a:srgbClr val="000000"/>
              </a:solidFill>
            </a:endParaRPr>
          </a:p>
        </p:txBody>
      </p:sp>
      <p:sp>
        <p:nvSpPr>
          <p:cNvPr id="2970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1587F1FC-7496-4FEF-BE8E-358B7E8E019D}"/>
              </a:ext>
            </a:extLst>
          </p:cNvPr>
          <p:cNvSpPr txBox="1"/>
          <p:nvPr/>
        </p:nvSpPr>
        <p:spPr>
          <a:xfrm>
            <a:off x="0" y="0"/>
            <a:ext cx="9144000" cy="7432804"/>
          </a:xfrm>
          <a:prstGeom prst="rect">
            <a:avLst/>
          </a:prstGeom>
          <a:noFill/>
          <a:ln>
            <a:noFill/>
          </a:ln>
        </p:spPr>
        <p:txBody>
          <a:bodyPr wrap="square" anchorCtr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3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4. Na contramão do PNE: EC95 reduz drasticamente os investimentos em educação de 2016 em diante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 smtClean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dirty="0" smtClean="0">
                <a:solidFill>
                  <a:srgbClr val="FF0000"/>
                </a:solidFill>
              </a:rPr>
              <a:t>PARA FICAR EM UM EXEMPLO: </a:t>
            </a:r>
            <a:r>
              <a:rPr lang="pt-BR" sz="2000" kern="0" dirty="0" smtClean="0">
                <a:solidFill>
                  <a:srgbClr val="0000FF"/>
                </a:solidFill>
              </a:rPr>
              <a:t>Plano Nacional de Educação estabeleceu uma política de valorização para que o rendimento médio dos profissionais do magistério das redes públicas de educação básica seja equivalente ao dos demais profissionais com escolaridade equivalente no prazo de seis anos (META 17).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dirty="0" smtClean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dirty="0" smtClean="0">
                <a:solidFill>
                  <a:srgbClr val="008000"/>
                </a:solidFill>
              </a:rPr>
              <a:t>Segundo o DIESSE (Nota Técnica 141) </a:t>
            </a:r>
            <a:r>
              <a:rPr lang="pt-BR" sz="2000" dirty="0" smtClean="0">
                <a:solidFill>
                  <a:srgbClr val="0000FF"/>
                </a:solidFill>
              </a:rPr>
              <a:t>será preciso corrigir os salários dos professores, em termos reais, em percentuais de 50,1% (rede municipal) e 83,8% (rede estadual)</a:t>
            </a:r>
            <a:r>
              <a:rPr lang="pt-BR" sz="2000" dirty="0" smtClean="0"/>
              <a:t> - </a:t>
            </a:r>
            <a:r>
              <a:rPr lang="pt-BR" sz="2000" dirty="0" smtClean="0">
                <a:solidFill>
                  <a:srgbClr val="C00000"/>
                </a:solidFill>
              </a:rPr>
              <a:t>o que significa aumentar, em termos reais, o investimento por aluno/ano, em termos (reais) do PIB per capita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000" dirty="0" smtClean="0">
              <a:solidFill>
                <a:srgbClr val="C0000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dirty="0" smtClean="0">
                <a:solidFill>
                  <a:srgbClr val="FF0000"/>
                </a:solidFill>
              </a:rPr>
              <a:t>O que é incompatível com a redução progressiva que a EC 95 acarretará.</a:t>
            </a:r>
            <a:endParaRPr lang="pt-BR" sz="2400" b="1" kern="0" dirty="0">
              <a:solidFill>
                <a:srgbClr val="FF0000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b="1" kern="0" dirty="0">
              <a:solidFill>
                <a:srgbClr val="009E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kern="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9" name="Espaço Reservado para Rodapé 4"/>
          <p:cNvSpPr txBox="1">
            <a:spLocks noChangeArrowheads="1"/>
          </p:cNvSpPr>
          <p:nvPr/>
        </p:nvSpPr>
        <p:spPr bwMode="auto">
          <a:xfrm>
            <a:off x="3116263" y="6357957"/>
            <a:ext cx="2895600" cy="363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 dirty="0" smtClean="0">
                <a:solidFill>
                  <a:srgbClr val="000000"/>
                </a:solidFill>
              </a:rPr>
              <a:t>Brandão, Nilton F.</a:t>
            </a:r>
          </a:p>
        </p:txBody>
      </p:sp>
      <p:sp>
        <p:nvSpPr>
          <p:cNvPr id="2970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0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297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>
            <a:extLst>
              <a:ext uri="{FF2B5EF4-FFF2-40B4-BE49-F238E27FC236}">
                <a16:creationId xmlns:a16="http://schemas.microsoft.com/office/drawing/2014/main" xmlns="" id="{3D29CD73-9114-4E19-9616-EAB0C43BE6B7}"/>
              </a:ext>
            </a:extLst>
          </p:cNvPr>
          <p:cNvSpPr txBox="1"/>
          <p:nvPr/>
        </p:nvSpPr>
        <p:spPr>
          <a:xfrm>
            <a:off x="-7938" y="188913"/>
            <a:ext cx="9144001" cy="10525958"/>
          </a:xfrm>
          <a:prstGeom prst="rect">
            <a:avLst/>
          </a:prstGeom>
          <a:noFill/>
          <a:ln>
            <a:noFill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8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+mn-cs"/>
            </a:endParaRPr>
          </a:p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3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5. Possíveis conclusões: com a EC </a:t>
            </a:r>
            <a:r>
              <a:rPr lang="pt-BR" sz="2300" b="1" kern="0" dirty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95  </a:t>
            </a:r>
            <a:r>
              <a:rPr lang="pt-BR" sz="23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a Educação, </a:t>
            </a:r>
            <a:r>
              <a:rPr lang="pt-BR" sz="2300" b="1" kern="0" dirty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Ciência e </a:t>
            </a:r>
            <a:r>
              <a:rPr lang="pt-BR" sz="2300" b="1" kern="0" dirty="0" smtClean="0">
                <a:solidFill>
                  <a:srgbClr val="009E47"/>
                </a:solidFill>
                <a:effectLst>
                  <a:outerShdw dist="38096" dir="2700000">
                    <a:srgbClr val="000000"/>
                  </a:outerShdw>
                </a:effectLst>
                <a:latin typeface="Arial Black" pitchFamily="34"/>
                <a:cs typeface="Arial" panose="020B0604020202020204" pitchFamily="34" charset="0"/>
              </a:rPr>
              <a:t>Tecnologia não têm futuro </a:t>
            </a:r>
            <a:endParaRPr lang="pt-BR" sz="2300" b="1" kern="0" dirty="0">
              <a:solidFill>
                <a:srgbClr val="009E47"/>
              </a:solidFill>
              <a:effectLst>
                <a:outerShdw dist="38096" dir="2700000">
                  <a:srgbClr val="000000"/>
                </a:outerShdw>
              </a:effectLst>
              <a:latin typeface="Arial Black" pitchFamily="34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kern="0" dirty="0">
                <a:solidFill>
                  <a:srgbClr val="0000FF"/>
                </a:solidFill>
                <a:latin typeface="Arial"/>
              </a:rPr>
              <a:t>No melhor cenário, os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investimentos em educação cairão no mínimo 25% nos próximos 10 anos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; no pior,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cerca de 35%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, no mesmo período.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600" kern="0" dirty="0">
              <a:solidFill>
                <a:srgbClr val="0000FF"/>
              </a:solidFill>
              <a:latin typeface="Arial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kern="0" dirty="0">
                <a:solidFill>
                  <a:srgbClr val="0000FF"/>
                </a:solidFill>
                <a:latin typeface="Arial"/>
              </a:rPr>
              <a:t>Os cortes de custeio e investimento serão muito mais dramáticos</a:t>
            </a:r>
            <a:r>
              <a:rPr lang="pt-BR" b="1" kern="0" dirty="0">
                <a:solidFill>
                  <a:srgbClr val="0000FF"/>
                </a:solidFill>
                <a:latin typeface="Arial"/>
              </a:rPr>
              <a:t> </a:t>
            </a:r>
            <a:r>
              <a:rPr lang="pt-BR" b="1" kern="0" dirty="0" smtClean="0">
                <a:solidFill>
                  <a:srgbClr val="0000FF"/>
                </a:solidFill>
                <a:latin typeface="Arial"/>
              </a:rPr>
              <a:t>(</a:t>
            </a:r>
            <a:r>
              <a:rPr lang="pt-BR" sz="1400" b="1" kern="0" dirty="0" smtClean="0">
                <a:solidFill>
                  <a:srgbClr val="009E47"/>
                </a:solidFill>
                <a:latin typeface="Arial"/>
              </a:rPr>
              <a:t>dados do Orçamento – Senador </a:t>
            </a:r>
            <a:r>
              <a:rPr lang="pt-BR" sz="1400" b="1" kern="0" dirty="0" err="1" smtClean="0">
                <a:solidFill>
                  <a:srgbClr val="009E47"/>
                </a:solidFill>
                <a:latin typeface="Arial"/>
              </a:rPr>
              <a:t>Lindberg</a:t>
            </a:r>
            <a:r>
              <a:rPr lang="pt-BR" sz="1400" b="1" kern="0" dirty="0" smtClean="0">
                <a:solidFill>
                  <a:srgbClr val="009E47"/>
                </a:solidFill>
                <a:latin typeface="Arial"/>
              </a:rPr>
              <a:t>, audiência no Senado, 12 de setembro de 2017</a:t>
            </a:r>
            <a:r>
              <a:rPr lang="pt-BR" b="1" kern="0" dirty="0" smtClean="0">
                <a:solidFill>
                  <a:srgbClr val="0000FF"/>
                </a:solidFill>
                <a:latin typeface="Arial"/>
              </a:rPr>
              <a:t>)</a:t>
            </a:r>
            <a:r>
              <a:rPr lang="pt-BR" kern="0" dirty="0" smtClean="0">
                <a:solidFill>
                  <a:srgbClr val="0000FF"/>
                </a:solidFill>
                <a:latin typeface="Arial"/>
              </a:rPr>
              <a:t>:</a:t>
            </a:r>
            <a:endParaRPr lang="pt-BR" kern="0" dirty="0">
              <a:solidFill>
                <a:srgbClr val="0000FF"/>
              </a:solidFill>
              <a:latin typeface="Arial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800" kern="0" dirty="0">
              <a:solidFill>
                <a:srgbClr val="0000FF"/>
              </a:solidFill>
              <a:latin typeface="Arial"/>
            </a:endParaRP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kern="0" dirty="0">
                <a:solidFill>
                  <a:srgbClr val="009E47"/>
                </a:solidFill>
                <a:latin typeface="Arial"/>
              </a:rPr>
              <a:t>Orçamento de investimento das </a:t>
            </a:r>
            <a:r>
              <a:rPr lang="pt-BR" b="1" kern="0" dirty="0">
                <a:solidFill>
                  <a:srgbClr val="0000FF"/>
                </a:solidFill>
                <a:latin typeface="Arial"/>
              </a:rPr>
              <a:t>Universidades,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2015: 13 bilhões de reais;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kern="0" dirty="0">
                <a:solidFill>
                  <a:srgbClr val="009E47"/>
                </a:solidFill>
                <a:latin typeface="Arial"/>
              </a:rPr>
              <a:t>Orçamento de investimento das </a:t>
            </a:r>
            <a:r>
              <a:rPr lang="pt-BR" b="1" kern="0" dirty="0">
                <a:solidFill>
                  <a:srgbClr val="0000FF"/>
                </a:solidFill>
                <a:latin typeface="Arial"/>
              </a:rPr>
              <a:t>Universidades,</a:t>
            </a:r>
            <a:r>
              <a:rPr lang="pt-BR" b="1" kern="0" dirty="0">
                <a:solidFill>
                  <a:srgbClr val="009E47"/>
                </a:solidFill>
                <a:latin typeface="Arial"/>
              </a:rPr>
              <a:t>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2017: 8,7 bilhões de reais;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kern="0" dirty="0">
                <a:solidFill>
                  <a:srgbClr val="009E47"/>
                </a:solidFill>
                <a:latin typeface="Arial"/>
              </a:rPr>
              <a:t>Orçamento de investimento das </a:t>
            </a:r>
            <a:r>
              <a:rPr lang="pt-BR" b="1" kern="0" dirty="0">
                <a:solidFill>
                  <a:srgbClr val="0000FF"/>
                </a:solidFill>
                <a:latin typeface="Arial"/>
              </a:rPr>
              <a:t>Universidades,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2018: 5,9 bilhões de reais.</a:t>
            </a: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800" b="1" u="sng" kern="0" dirty="0">
              <a:solidFill>
                <a:srgbClr val="009E47"/>
              </a:solidFill>
              <a:latin typeface="Arial"/>
            </a:endParaRP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kern="0" dirty="0">
                <a:solidFill>
                  <a:srgbClr val="009E47"/>
                </a:solidFill>
                <a:latin typeface="Arial"/>
              </a:rPr>
              <a:t>Orçamento de investimento dos </a:t>
            </a:r>
            <a:r>
              <a:rPr lang="pt-BR" b="1" kern="0" dirty="0">
                <a:solidFill>
                  <a:srgbClr val="0000FF"/>
                </a:solidFill>
                <a:latin typeface="Arial"/>
              </a:rPr>
              <a:t>Institutos,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2015: 7,9 bilhões de reais;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kern="0" dirty="0">
                <a:solidFill>
                  <a:srgbClr val="009E47"/>
                </a:solidFill>
                <a:latin typeface="Arial"/>
              </a:rPr>
              <a:t>Orçamento de investimento dos </a:t>
            </a:r>
            <a:r>
              <a:rPr lang="pt-BR" b="1" kern="0" dirty="0">
                <a:solidFill>
                  <a:srgbClr val="0000FF"/>
                </a:solidFill>
                <a:latin typeface="Arial"/>
              </a:rPr>
              <a:t>Institutos,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2017: 3,7 bilhões de reais;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b="1" kern="0" dirty="0">
                <a:solidFill>
                  <a:srgbClr val="009E47"/>
                </a:solidFill>
                <a:latin typeface="Arial"/>
              </a:rPr>
              <a:t>Orçamento de investimento dos </a:t>
            </a:r>
            <a:r>
              <a:rPr lang="pt-BR" b="1" kern="0" dirty="0">
                <a:solidFill>
                  <a:srgbClr val="0000FF"/>
                </a:solidFill>
                <a:latin typeface="Arial"/>
              </a:rPr>
              <a:t>Institutos,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2018: 2,8 bilhões de reais.</a:t>
            </a: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kern="0" dirty="0" smtClean="0">
                <a:solidFill>
                  <a:srgbClr val="0000FF"/>
                </a:solidFill>
                <a:latin typeface="Arial"/>
              </a:rPr>
              <a:t>A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inviabilização de Universidades e Institutos Federais brasileiros se dará a curtíssimo prazo, já a partir deste ano de 2018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! Não é por outra razão que a grande imprensa já pauta com insistência o ‘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ensino pago nas IFES’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.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00FF"/>
              </a:solidFill>
              <a:latin typeface="Arial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kern="0" dirty="0">
                <a:solidFill>
                  <a:srgbClr val="0000FF"/>
                </a:solidFill>
                <a:latin typeface="Arial"/>
              </a:rPr>
              <a:t>Em Ciência e Tecnologia o quadro é bastante semelhante: se tomarmos o orçamento de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2013 como 100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, o de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2017 será 50 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e o de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2018, 40 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– tudo de acordo c/a </a:t>
            </a:r>
            <a:r>
              <a:rPr lang="pt-BR" b="1" kern="0" dirty="0">
                <a:solidFill>
                  <a:srgbClr val="FF0000"/>
                </a:solidFill>
                <a:latin typeface="Arial"/>
              </a:rPr>
              <a:t>EC 95</a:t>
            </a:r>
            <a:r>
              <a:rPr lang="pt-BR" kern="0" dirty="0">
                <a:solidFill>
                  <a:srgbClr val="0000FF"/>
                </a:solidFill>
                <a:latin typeface="Arial"/>
              </a:rPr>
              <a:t>.</a:t>
            </a: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9E47"/>
              </a:solidFill>
              <a:latin typeface="Arial"/>
            </a:endParaRPr>
          </a:p>
          <a:p>
            <a:pPr marL="285750" indent="-285750"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b="1" u="sng" kern="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9939" name="Espaço Reservado para Rodapé 4"/>
          <p:cNvSpPr txBox="1">
            <a:spLocks noChangeArrowheads="1"/>
          </p:cNvSpPr>
          <p:nvPr/>
        </p:nvSpPr>
        <p:spPr bwMode="auto">
          <a:xfrm>
            <a:off x="3116263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 eaLnBrk="1" hangingPunct="1"/>
            <a:r>
              <a:rPr lang="pt-BR" altLang="pt-BR" sz="1400" dirty="0" smtClean="0">
                <a:solidFill>
                  <a:srgbClr val="000000"/>
                </a:solidFill>
              </a:rPr>
              <a:t>Brandão, Nilton F. </a:t>
            </a:r>
            <a:endParaRPr lang="pt-BR" altLang="pt-BR" sz="1400" dirty="0">
              <a:solidFill>
                <a:srgbClr val="000000"/>
              </a:solidFill>
            </a:endParaRPr>
          </a:p>
        </p:txBody>
      </p:sp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4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4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5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5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  <p:sp>
        <p:nvSpPr>
          <p:cNvPr id="399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26596</TotalTime>
  <Words>1201</Words>
  <Application>Microsoft Office PowerPoint</Application>
  <PresentationFormat>Apresentação na tela (4:3)</PresentationFormat>
  <Paragraphs>232</Paragraphs>
  <Slides>11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Times New Roman</vt:lpstr>
      <vt:lpstr>Wingdings</vt:lpstr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Fonte:  1 - “PEC 241: só a unidade na luta de resistência impedirá a concretização de golpe político” .Gil Vicente Reis de Figueiredo, 2016.  2 -  Tabela Parâmetros e indicadores macroeconômicos selecionados, 2001-2025 (Cenário de Referência), ago/2016.  Consultoria de Orçamento e Fiscalização Financeira da Câmara dos Deputados (“Estudo Técnico nº 12/2016”).  3 - INEP/MEC:Investimento Público Total (% PIB 2000 a 2013)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Eduardo Rolim de Oliveira</dc:creator>
  <cp:lastModifiedBy>Angela Silva Da Veiga</cp:lastModifiedBy>
  <cp:revision>1442</cp:revision>
  <cp:lastPrinted>2018-04-11T03:27:18Z</cp:lastPrinted>
  <dcterms:created xsi:type="dcterms:W3CDTF">2009-03-01T01:29:11Z</dcterms:created>
  <dcterms:modified xsi:type="dcterms:W3CDTF">2018-06-20T17:25:03Z</dcterms:modified>
</cp:coreProperties>
</file>