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7" r:id="rId2"/>
  </p:sldMasterIdLst>
  <p:notesMasterIdLst>
    <p:notesMasterId r:id="rId28"/>
  </p:notesMasterIdLst>
  <p:sldIdLst>
    <p:sldId id="257" r:id="rId3"/>
    <p:sldId id="275" r:id="rId4"/>
    <p:sldId id="258" r:id="rId5"/>
    <p:sldId id="284" r:id="rId6"/>
    <p:sldId id="274" r:id="rId7"/>
    <p:sldId id="276" r:id="rId8"/>
    <p:sldId id="277" r:id="rId9"/>
    <p:sldId id="280" r:id="rId10"/>
    <p:sldId id="283" r:id="rId11"/>
    <p:sldId id="279" r:id="rId12"/>
    <p:sldId id="273" r:id="rId13"/>
    <p:sldId id="278" r:id="rId14"/>
    <p:sldId id="281" r:id="rId15"/>
    <p:sldId id="285" r:id="rId16"/>
    <p:sldId id="286" r:id="rId17"/>
    <p:sldId id="292" r:id="rId18"/>
    <p:sldId id="287" r:id="rId19"/>
    <p:sldId id="294" r:id="rId20"/>
    <p:sldId id="295" r:id="rId21"/>
    <p:sldId id="291" r:id="rId22"/>
    <p:sldId id="289" r:id="rId23"/>
    <p:sldId id="290" r:id="rId24"/>
    <p:sldId id="293" r:id="rId25"/>
    <p:sldId id="288" r:id="rId26"/>
    <p:sldId id="272" r:id="rId2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/>
    <p:restoredTop sz="94595"/>
  </p:normalViewPr>
  <p:slideViewPr>
    <p:cSldViewPr>
      <p:cViewPr varScale="1">
        <p:scale>
          <a:sx n="110" d="100"/>
          <a:sy n="110" d="100"/>
        </p:scale>
        <p:origin x="1644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Pasta1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danielle.cruz\AppData\Local\Microsoft\Windows\Temporary%20Internet%20Files\Content.Outlook\XGP2PTFL\analisePSE20190503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Gráfico</a:t>
            </a:r>
            <a:r>
              <a:rPr lang="en-US" b="1" baseline="0"/>
              <a:t> 1 - Histórico de repasses financeiros para ações do PSE</a:t>
            </a: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Plan1!$B$13</c:f>
              <c:strCache>
                <c:ptCount val="1"/>
                <c:pt idx="0">
                  <c:v>R$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Plan1!$C$12:$O$12</c:f>
              <c:numCache>
                <c:formatCode>General</c:formatCode>
                <c:ptCount val="12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</c:numCache>
            </c:numRef>
          </c:cat>
          <c:val>
            <c:numRef>
              <c:f>Plan1!$C$13:$O$13</c:f>
              <c:numCache>
                <c:formatCode>#,##0.00</c:formatCode>
                <c:ptCount val="12"/>
                <c:pt idx="0">
                  <c:v>36496000</c:v>
                </c:pt>
                <c:pt idx="1">
                  <c:v>43241600</c:v>
                </c:pt>
                <c:pt idx="2">
                  <c:v>48912000</c:v>
                </c:pt>
                <c:pt idx="3">
                  <c:v>83292055</c:v>
                </c:pt>
                <c:pt idx="4">
                  <c:v>17637367.300000001</c:v>
                </c:pt>
                <c:pt idx="5" formatCode="&quot;R$&quot;#,##0.00_);[Red]\(&quot;R$&quot;#,##0.00\)">
                  <c:v>39011088.939999998</c:v>
                </c:pt>
                <c:pt idx="6" formatCode="&quot;R$&quot;#,##0.00_);[Red]\(&quot;R$&quot;#,##0.00\)">
                  <c:v>23345798.850000001</c:v>
                </c:pt>
                <c:pt idx="7">
                  <c:v>18937800</c:v>
                </c:pt>
                <c:pt idx="8">
                  <c:v>5253600</c:v>
                </c:pt>
                <c:pt idx="9">
                  <c:v>89131040</c:v>
                </c:pt>
                <c:pt idx="10">
                  <c:v>89131040</c:v>
                </c:pt>
                <c:pt idx="11">
                  <c:v>89131040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hiLowLines>
        <c:smooth val="0"/>
        <c:axId val="141641784"/>
        <c:axId val="141644136"/>
      </c:lineChart>
      <c:catAx>
        <c:axId val="14164178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t-BR"/>
                  <a:t>Ano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1644136"/>
        <c:crosses val="autoZero"/>
        <c:auto val="1"/>
        <c:lblAlgn val="ctr"/>
        <c:lblOffset val="100"/>
        <c:noMultiLvlLbl val="0"/>
      </c:catAx>
      <c:valAx>
        <c:axId val="141644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Valor total repassado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</c:title>
        <c:numFmt formatCode="#,##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16417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just"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400" dirty="0">
                <a:latin typeface="Century Gothic" panose="020B0502020202020204" pitchFamily="34" charset="0"/>
              </a:rPr>
              <a:t>Gráfico 2 - quantidade</a:t>
            </a:r>
            <a:r>
              <a:rPr lang="pt-BR" sz="1400" baseline="0" dirty="0">
                <a:latin typeface="Century Gothic" panose="020B0502020202020204" pitchFamily="34" charset="0"/>
              </a:rPr>
              <a:t> de alunos com baixa </a:t>
            </a:r>
            <a:r>
              <a:rPr lang="pt-BR" sz="1400" baseline="0" dirty="0" smtClean="0">
                <a:latin typeface="Century Gothic" panose="020B0502020202020204" pitchFamily="34" charset="0"/>
              </a:rPr>
              <a:t>frequência </a:t>
            </a:r>
            <a:r>
              <a:rPr lang="pt-BR" sz="1400" baseline="0" dirty="0">
                <a:latin typeface="Century Gothic" panose="020B0502020202020204" pitchFamily="34" charset="0"/>
              </a:rPr>
              <a:t>PBF - Motivo 1: Tratamento de doença e de atenção à saúde do aluno, </a:t>
            </a:r>
            <a:r>
              <a:rPr lang="pt-BR" sz="1400" baseline="0" dirty="0" err="1" smtClean="0">
                <a:latin typeface="Century Gothic" panose="020B0502020202020204" pitchFamily="34" charset="0"/>
              </a:rPr>
              <a:t>Fev</a:t>
            </a:r>
            <a:r>
              <a:rPr lang="pt-BR" sz="1400" baseline="0" dirty="0" smtClean="0">
                <a:latin typeface="Century Gothic" panose="020B0502020202020204" pitchFamily="34" charset="0"/>
              </a:rPr>
              <a:t>-Nov</a:t>
            </a:r>
            <a:r>
              <a:rPr lang="pt-BR" sz="1400" baseline="0" dirty="0">
                <a:latin typeface="Century Gothic" panose="020B0502020202020204" pitchFamily="34" charset="0"/>
              </a:rPr>
              <a:t>., 2018</a:t>
            </a:r>
            <a:endParaRPr lang="pt-BR" sz="1400" dirty="0">
              <a:latin typeface="Century Gothic" panose="020B050202020202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just"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Plan1!$B$2</c:f>
              <c:strCache>
                <c:ptCount val="1"/>
                <c:pt idx="0">
                  <c:v>De 6 a 15 anos 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Plan1!$A$3:$A$12</c:f>
              <c:strCache>
                <c:ptCount val="10"/>
                <c:pt idx="0">
                  <c:v>Fevereiro</c:v>
                </c:pt>
                <c:pt idx="1">
                  <c:v>Março</c:v>
                </c:pt>
                <c:pt idx="2">
                  <c:v>Abril</c:v>
                </c:pt>
                <c:pt idx="3">
                  <c:v>Maio</c:v>
                </c:pt>
                <c:pt idx="4">
                  <c:v>Junho</c:v>
                </c:pt>
                <c:pt idx="5">
                  <c:v>Julho</c:v>
                </c:pt>
                <c:pt idx="6">
                  <c:v>Agosto</c:v>
                </c:pt>
                <c:pt idx="7">
                  <c:v>Setembro</c:v>
                </c:pt>
                <c:pt idx="8">
                  <c:v>Outubro</c:v>
                </c:pt>
                <c:pt idx="9">
                  <c:v>Novembro</c:v>
                </c:pt>
              </c:strCache>
            </c:strRef>
          </c:cat>
          <c:val>
            <c:numRef>
              <c:f>Plan1!$B$3:$B$12</c:f>
              <c:numCache>
                <c:formatCode>#,##0</c:formatCode>
                <c:ptCount val="10"/>
                <c:pt idx="0">
                  <c:v>53497</c:v>
                </c:pt>
                <c:pt idx="1">
                  <c:v>62171</c:v>
                </c:pt>
                <c:pt idx="2">
                  <c:v>83699</c:v>
                </c:pt>
                <c:pt idx="3">
                  <c:v>89498</c:v>
                </c:pt>
                <c:pt idx="4">
                  <c:v>90207</c:v>
                </c:pt>
                <c:pt idx="5">
                  <c:v>56595</c:v>
                </c:pt>
                <c:pt idx="6">
                  <c:v>112565</c:v>
                </c:pt>
                <c:pt idx="7">
                  <c:v>91706</c:v>
                </c:pt>
                <c:pt idx="8">
                  <c:v>88153</c:v>
                </c:pt>
                <c:pt idx="9">
                  <c:v>84143</c:v>
                </c:pt>
              </c:numCache>
            </c:numRef>
          </c:val>
        </c:ser>
        <c:ser>
          <c:idx val="1"/>
          <c:order val="1"/>
          <c:tx>
            <c:strRef>
              <c:f>Plan1!$C$2</c:f>
              <c:strCache>
                <c:ptCount val="1"/>
                <c:pt idx="0">
                  <c:v> 16 e 17 anos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Plan1!$A$3:$A$12</c:f>
              <c:strCache>
                <c:ptCount val="10"/>
                <c:pt idx="0">
                  <c:v>Fevereiro</c:v>
                </c:pt>
                <c:pt idx="1">
                  <c:v>Março</c:v>
                </c:pt>
                <c:pt idx="2">
                  <c:v>Abril</c:v>
                </c:pt>
                <c:pt idx="3">
                  <c:v>Maio</c:v>
                </c:pt>
                <c:pt idx="4">
                  <c:v>Junho</c:v>
                </c:pt>
                <c:pt idx="5">
                  <c:v>Julho</c:v>
                </c:pt>
                <c:pt idx="6">
                  <c:v>Agosto</c:v>
                </c:pt>
                <c:pt idx="7">
                  <c:v>Setembro</c:v>
                </c:pt>
                <c:pt idx="8">
                  <c:v>Outubro</c:v>
                </c:pt>
                <c:pt idx="9">
                  <c:v>Novembro</c:v>
                </c:pt>
              </c:strCache>
            </c:strRef>
          </c:cat>
          <c:val>
            <c:numRef>
              <c:f>Plan1!$C$3:$C$12</c:f>
              <c:numCache>
                <c:formatCode>#,##0</c:formatCode>
                <c:ptCount val="10"/>
                <c:pt idx="0">
                  <c:v>1982</c:v>
                </c:pt>
                <c:pt idx="1">
                  <c:v>2649</c:v>
                </c:pt>
                <c:pt idx="2">
                  <c:v>3693</c:v>
                </c:pt>
                <c:pt idx="3">
                  <c:v>4031</c:v>
                </c:pt>
                <c:pt idx="4">
                  <c:v>3963</c:v>
                </c:pt>
                <c:pt idx="5">
                  <c:v>2261</c:v>
                </c:pt>
                <c:pt idx="6">
                  <c:v>5441</c:v>
                </c:pt>
                <c:pt idx="7">
                  <c:v>4876</c:v>
                </c:pt>
                <c:pt idx="8">
                  <c:v>5067</c:v>
                </c:pt>
                <c:pt idx="9">
                  <c:v>4768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5"/>
        <c:overlap val="100"/>
        <c:axId val="141642960"/>
        <c:axId val="141644920"/>
      </c:barChart>
      <c:catAx>
        <c:axId val="141642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1644920"/>
        <c:crosses val="autoZero"/>
        <c:auto val="1"/>
        <c:lblAlgn val="ctr"/>
        <c:lblOffset val="100"/>
        <c:noMultiLvlLbl val="0"/>
      </c:catAx>
      <c:valAx>
        <c:axId val="141644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Quantidade de educandos</a:t>
                </a:r>
              </a:p>
            </c:rich>
          </c:tx>
          <c:layout>
            <c:manualLayout>
              <c:xMode val="edge"/>
              <c:yMode val="edge"/>
              <c:x val="2.5542784163473799E-2"/>
              <c:y val="0.3858825973356159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164296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 err="1"/>
              <a:t>Gráfico</a:t>
            </a:r>
            <a:r>
              <a:rPr lang="en-US" b="1" dirty="0"/>
              <a:t> 3 - </a:t>
            </a:r>
            <a:r>
              <a:rPr lang="en-US" b="1" dirty="0" err="1"/>
              <a:t>Q</a:t>
            </a:r>
            <a:r>
              <a:rPr lang="en-US" b="1" dirty="0" err="1" smtClean="0"/>
              <a:t>uantidade</a:t>
            </a:r>
            <a:r>
              <a:rPr lang="en-US" b="1" dirty="0" smtClean="0"/>
              <a:t> </a:t>
            </a:r>
            <a:r>
              <a:rPr lang="en-US" b="1" dirty="0"/>
              <a:t>de </a:t>
            </a:r>
            <a:r>
              <a:rPr lang="en-US" b="1" dirty="0" err="1"/>
              <a:t>fichas</a:t>
            </a:r>
            <a:r>
              <a:rPr lang="en-US" b="1" dirty="0"/>
              <a:t> </a:t>
            </a:r>
            <a:r>
              <a:rPr lang="en-US" b="1" dirty="0" err="1" smtClean="0"/>
              <a:t>validadas</a:t>
            </a:r>
            <a:r>
              <a:rPr lang="en-US" b="1" dirty="0" smtClean="0"/>
              <a:t> </a:t>
            </a:r>
            <a:r>
              <a:rPr lang="en-US" b="1" dirty="0" err="1"/>
              <a:t>por</a:t>
            </a:r>
            <a:r>
              <a:rPr lang="en-US" b="1" baseline="0" dirty="0"/>
              <a:t> </a:t>
            </a:r>
            <a:r>
              <a:rPr lang="en-US" b="1" baseline="0" dirty="0" err="1"/>
              <a:t>ação</a:t>
            </a:r>
            <a:r>
              <a:rPr lang="en-US" b="1" baseline="0" dirty="0"/>
              <a:t> do PSE, </a:t>
            </a:r>
            <a:r>
              <a:rPr lang="en-US" b="1" baseline="0" dirty="0" err="1"/>
              <a:t>jan.</a:t>
            </a:r>
            <a:r>
              <a:rPr lang="en-US" b="1" baseline="0" dirty="0"/>
              <a:t> 2017-mar 2018.</a:t>
            </a:r>
            <a:endParaRPr lang="en-US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'Exportar Planilha'!$G$48052</c:f>
              <c:strCache>
                <c:ptCount val="1"/>
                <c:pt idx="0">
                  <c:v>Quant_Ficha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'Exportar Planilha'!$F$48053:$F$48064</c:f>
              <c:strCache>
                <c:ptCount val="12"/>
                <c:pt idx="0">
                  <c:v>Verificação da situação vacinal</c:v>
                </c:pt>
                <c:pt idx="1">
                  <c:v>Alimen saud prev Obesid infan</c:v>
                </c:pt>
                <c:pt idx="2">
                  <c:v>Prom aval saud bucal aplica tópic fluor</c:v>
                </c:pt>
                <c:pt idx="3">
                  <c:v>Saud ocular ident sinais alter</c:v>
                </c:pt>
                <c:pt idx="4">
                  <c:v>Comb mosquito aedes Aegypti</c:v>
                </c:pt>
                <c:pt idx="5">
                  <c:v>Saud audit ident sinasl alter</c:v>
                </c:pt>
                <c:pt idx="6">
                  <c:v>Preve uso abusiv alcool tabc crak out drog</c:v>
                </c:pt>
                <c:pt idx="7">
                  <c:v>ident sinais agrav doen elimin</c:v>
                </c:pt>
                <c:pt idx="8">
                  <c:v>prev viol acident</c:v>
                </c:pt>
                <c:pt idx="9">
                  <c:v>Prat corp ativ fis lazer</c:v>
                </c:pt>
                <c:pt idx="10">
                  <c:v>prom cult paz cidad direit human</c:v>
                </c:pt>
                <c:pt idx="11">
                  <c:v>direi sexu reprodut preven dst/aids</c:v>
                </c:pt>
              </c:strCache>
            </c:strRef>
          </c:cat>
          <c:val>
            <c:numRef>
              <c:f>'Exportar Planilha'!$G$48053:$G$48064</c:f>
              <c:numCache>
                <c:formatCode>#,##0</c:formatCode>
                <c:ptCount val="12"/>
                <c:pt idx="0">
                  <c:v>49649</c:v>
                </c:pt>
                <c:pt idx="1">
                  <c:v>45127</c:v>
                </c:pt>
                <c:pt idx="2">
                  <c:v>82993</c:v>
                </c:pt>
                <c:pt idx="3">
                  <c:v>32660</c:v>
                </c:pt>
                <c:pt idx="4">
                  <c:v>66868</c:v>
                </c:pt>
                <c:pt idx="5">
                  <c:v>14941</c:v>
                </c:pt>
                <c:pt idx="6">
                  <c:v>15504</c:v>
                </c:pt>
                <c:pt idx="7">
                  <c:v>9268</c:v>
                </c:pt>
                <c:pt idx="8">
                  <c:v>22374</c:v>
                </c:pt>
                <c:pt idx="9">
                  <c:v>17968</c:v>
                </c:pt>
                <c:pt idx="10">
                  <c:v>13353</c:v>
                </c:pt>
                <c:pt idx="11">
                  <c:v>19349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3406232"/>
        <c:axId val="143401528"/>
      </c:barChart>
      <c:catAx>
        <c:axId val="14340623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Ações do PSE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3401528"/>
        <c:crosses val="autoZero"/>
        <c:auto val="1"/>
        <c:lblAlgn val="ctr"/>
        <c:lblOffset val="100"/>
        <c:noMultiLvlLbl val="0"/>
      </c:catAx>
      <c:valAx>
        <c:axId val="1434015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t-BR"/>
                  <a:t>Quantidade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</c:title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34062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4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0.77975</cdr:x>
      <cdr:y>0.15426</cdr:y>
    </cdr:from>
    <cdr:to>
      <cdr:x>0.93724</cdr:x>
      <cdr:y>0.22977</cdr:y>
    </cdr:to>
    <cdr:sp macro="" textlink="">
      <cdr:nvSpPr>
        <cdr:cNvPr id="2" name="CaixaDeTexto 1"/>
        <cdr:cNvSpPr txBox="1"/>
      </cdr:nvSpPr>
      <cdr:spPr>
        <a:xfrm xmlns:a="http://schemas.openxmlformats.org/drawingml/2006/main">
          <a:off x="5815409" y="689092"/>
          <a:ext cx="1174575" cy="3373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t-BR" sz="1200"/>
            <a:t>N= 11.264.231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4068ED-D01B-4DF5-8901-F96B9380ECFB}" type="datetimeFigureOut">
              <a:rPr lang="pt-BR" smtClean="0"/>
              <a:t>07/05/2019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2173D6-D0FB-4A00-9CF4-9D89DFDD39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4021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DB850-4F62-4BA5-AD29-BD40788A8C7F}" type="slidenum">
              <a:rPr lang="pt-BR">
                <a:solidFill>
                  <a:prstClr val="black"/>
                </a:solidFill>
              </a:rPr>
              <a:pPr/>
              <a:t>25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383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úmero do Slide"/>
          <p:cNvSpPr txBox="1">
            <a:spLocks noGrp="1"/>
          </p:cNvSpPr>
          <p:nvPr>
            <p:ph type="sldNum" sz="quarter" idx="2"/>
          </p:nvPr>
        </p:nvSpPr>
        <p:spPr>
          <a:xfrm>
            <a:off x="6209201" y="6217862"/>
            <a:ext cx="344001" cy="27699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53007375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43269164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o do Título"/>
          <p:cNvSpPr txBox="1">
            <a:spLocks noGrp="1"/>
          </p:cNvSpPr>
          <p:nvPr>
            <p:ph type="title"/>
          </p:nvPr>
        </p:nvSpPr>
        <p:spPr>
          <a:xfrm>
            <a:off x="629840" y="457200"/>
            <a:ext cx="294918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Texto do Título</a:t>
            </a:r>
          </a:p>
        </p:txBody>
      </p:sp>
      <p:sp>
        <p:nvSpPr>
          <p:cNvPr id="101" name="Nível de Corpo Um…"/>
          <p:cNvSpPr txBox="1">
            <a:spLocks noGrp="1"/>
          </p:cNvSpPr>
          <p:nvPr>
            <p:ph type="body" sz="half" idx="1"/>
          </p:nvPr>
        </p:nvSpPr>
        <p:spPr>
          <a:xfrm>
            <a:off x="3887390" y="987434"/>
            <a:ext cx="4629152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102" name="Espaço Reservado para Texto 3"/>
          <p:cNvSpPr>
            <a:spLocks noGrp="1"/>
          </p:cNvSpPr>
          <p:nvPr>
            <p:ph type="body" sz="quarter" idx="13"/>
          </p:nvPr>
        </p:nvSpPr>
        <p:spPr>
          <a:xfrm>
            <a:off x="629840" y="2057400"/>
            <a:ext cx="2949180" cy="3811588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3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13808053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o do Título"/>
          <p:cNvSpPr txBox="1">
            <a:spLocks noGrp="1"/>
          </p:cNvSpPr>
          <p:nvPr>
            <p:ph type="title"/>
          </p:nvPr>
        </p:nvSpPr>
        <p:spPr>
          <a:xfrm>
            <a:off x="629840" y="457200"/>
            <a:ext cx="294918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Texto do Título</a:t>
            </a:r>
          </a:p>
        </p:txBody>
      </p:sp>
      <p:sp>
        <p:nvSpPr>
          <p:cNvPr id="111" name="Espaço Reservado para Imagem 2"/>
          <p:cNvSpPr>
            <a:spLocks noGrp="1"/>
          </p:cNvSpPr>
          <p:nvPr>
            <p:ph type="pic" sz="half" idx="13"/>
          </p:nvPr>
        </p:nvSpPr>
        <p:spPr>
          <a:xfrm>
            <a:off x="3887390" y="987434"/>
            <a:ext cx="4629152" cy="487362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12" name="Nível de Corpo Um…"/>
          <p:cNvSpPr txBox="1">
            <a:spLocks noGrp="1"/>
          </p:cNvSpPr>
          <p:nvPr>
            <p:ph type="body" sz="quarter" idx="1"/>
          </p:nvPr>
        </p:nvSpPr>
        <p:spPr>
          <a:xfrm>
            <a:off x="629840" y="2057400"/>
            <a:ext cx="2949180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0">
              <a:buSzTx/>
              <a:buFontTx/>
              <a:buNone/>
              <a:defRPr sz="1600"/>
            </a:lvl2pPr>
            <a:lvl3pPr marL="0" indent="0">
              <a:buSzTx/>
              <a:buFontTx/>
              <a:buNone/>
              <a:defRPr sz="1600"/>
            </a:lvl3pPr>
            <a:lvl4pPr marL="0" indent="0">
              <a:buSzTx/>
              <a:buFontTx/>
              <a:buNone/>
              <a:defRPr sz="1600"/>
            </a:lvl4pPr>
            <a:lvl5pPr marL="0" indent="0">
              <a:buSzTx/>
              <a:buFontTx/>
              <a:buNone/>
              <a:defRPr sz="1600"/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113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57585061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Número do Slide"/>
          <p:cNvSpPr txBox="1">
            <a:spLocks noGrp="1"/>
          </p:cNvSpPr>
          <p:nvPr>
            <p:ph type="sldNum" sz="quarter" idx="2"/>
          </p:nvPr>
        </p:nvSpPr>
        <p:spPr>
          <a:xfrm>
            <a:off x="6209201" y="6217862"/>
            <a:ext cx="344001" cy="27699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39312075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Número do Slide"/>
          <p:cNvSpPr txBox="1">
            <a:spLocks noGrp="1"/>
          </p:cNvSpPr>
          <p:nvPr>
            <p:ph type="sldNum" sz="quarter" idx="2"/>
          </p:nvPr>
        </p:nvSpPr>
        <p:spPr>
          <a:xfrm>
            <a:off x="6209201" y="6217862"/>
            <a:ext cx="344001" cy="27699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4205873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buClr>
                <a:srgbClr val="000000"/>
              </a:buClr>
              <a:buFont typeface="Arial"/>
              <a:buNone/>
            </a:pPr>
            <a:fld id="{738B6A49-A58A-4294-8B62-B0087FA47818}" type="datetimeFigureOut">
              <a:rPr lang="pt-BR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>
                <a:buClr>
                  <a:srgbClr val="000000"/>
                </a:buClr>
                <a:buFont typeface="Arial"/>
                <a:buNone/>
              </a:pPr>
              <a:t>07/05/2019</a:t>
            </a:fld>
            <a:endParaRPr lang="pt-BR" kern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buClr>
                <a:srgbClr val="000000"/>
              </a:buClr>
              <a:buFont typeface="Arial"/>
              <a:buNone/>
            </a:pPr>
            <a:endParaRPr lang="pt-BR" kern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buClr>
                <a:srgbClr val="000000"/>
              </a:buClr>
              <a:buFont typeface="Arial"/>
              <a:buNone/>
            </a:pPr>
            <a:fld id="{C4876C74-21D0-4596-99D7-068A9CA0C168}" type="slidenum">
              <a:rPr lang="pt-BR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>
                <a:buClr>
                  <a:srgbClr val="000000"/>
                </a:buClr>
                <a:buFont typeface="Arial"/>
                <a:buNone/>
              </a:pPr>
              <a:t>‹nº›</a:t>
            </a:fld>
            <a:endParaRPr lang="pt-BR" kern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72646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buClr>
                <a:srgbClr val="000000"/>
              </a:buClr>
              <a:buFont typeface="Arial"/>
              <a:buNone/>
            </a:pPr>
            <a:fld id="{738B6A49-A58A-4294-8B62-B0087FA47818}" type="datetimeFigureOut">
              <a:rPr lang="pt-BR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>
                <a:buClr>
                  <a:srgbClr val="000000"/>
                </a:buClr>
                <a:buFont typeface="Arial"/>
                <a:buNone/>
              </a:pPr>
              <a:t>07/05/2019</a:t>
            </a:fld>
            <a:endParaRPr lang="pt-BR" kern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buClr>
                <a:srgbClr val="000000"/>
              </a:buClr>
              <a:buFont typeface="Arial"/>
              <a:buNone/>
            </a:pPr>
            <a:endParaRPr lang="pt-BR" kern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buClr>
                <a:srgbClr val="000000"/>
              </a:buClr>
              <a:buFont typeface="Arial"/>
              <a:buNone/>
            </a:pPr>
            <a:fld id="{C4876C74-21D0-4596-99D7-068A9CA0C168}" type="slidenum">
              <a:rPr lang="pt-BR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>
                <a:buClr>
                  <a:srgbClr val="000000"/>
                </a:buClr>
                <a:buFont typeface="Arial"/>
                <a:buNone/>
              </a:pPr>
              <a:t>‹nº›</a:t>
            </a:fld>
            <a:endParaRPr lang="pt-BR" kern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806944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47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72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A59484-83DD-4101-BC6E-EAB36F426B83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07/05/2019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000000-1234-1234-1234-1234123412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364832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A59484-83DD-4101-BC6E-EAB36F426B83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07/05/2019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000000-1234-1234-1234-1234123412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4138557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A59484-83DD-4101-BC6E-EAB36F426B83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07/05/2019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000000-1234-1234-1234-1234123412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7270651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Número do Slide"/>
          <p:cNvSpPr txBox="1">
            <a:spLocks noGrp="1"/>
          </p:cNvSpPr>
          <p:nvPr>
            <p:ph type="sldNum" sz="quarter" idx="2"/>
          </p:nvPr>
        </p:nvSpPr>
        <p:spPr>
          <a:xfrm>
            <a:off x="6209201" y="6217862"/>
            <a:ext cx="344001" cy="27699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17602645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buClr>
                <a:srgbClr val="000000"/>
              </a:buClr>
              <a:buFont typeface="Arial"/>
              <a:buNone/>
            </a:pPr>
            <a:fld id="{738B6A49-A58A-4294-8B62-B0087FA47818}" type="datetimeFigureOut">
              <a:rPr lang="pt-BR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>
                <a:buClr>
                  <a:srgbClr val="000000"/>
                </a:buClr>
                <a:buFont typeface="Arial"/>
                <a:buNone/>
              </a:pPr>
              <a:t>07/05/2019</a:t>
            </a:fld>
            <a:endParaRPr lang="pt-BR" kern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buClr>
                <a:srgbClr val="000000"/>
              </a:buClr>
              <a:buFont typeface="Arial"/>
              <a:buNone/>
            </a:pPr>
            <a:endParaRPr lang="pt-BR" kern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buClr>
                <a:srgbClr val="000000"/>
              </a:buClr>
              <a:buFont typeface="Arial"/>
              <a:buNone/>
            </a:pPr>
            <a:fld id="{C4876C74-21D0-4596-99D7-068A9CA0C168}" type="slidenum">
              <a:rPr lang="pt-BR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>
                <a:buClr>
                  <a:srgbClr val="000000"/>
                </a:buClr>
                <a:buFont typeface="Arial"/>
                <a:buNone/>
              </a:pPr>
              <a:t>‹nº›</a:t>
            </a:fld>
            <a:endParaRPr lang="pt-BR" kern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518565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A59484-83DD-4101-BC6E-EAB36F426B83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07/05/2019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000000-1234-1234-1234-1234123412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646715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34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A59484-83DD-4101-BC6E-EAB36F426B83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07/05/2019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000000-1234-1234-1234-1234123412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376208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34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A59484-83DD-4101-BC6E-EAB36F426B83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07/05/2019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000000-1234-1234-1234-1234123412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218315"/>
      </p:ext>
    </p:extLst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buClr>
                <a:srgbClr val="000000"/>
              </a:buClr>
              <a:buFont typeface="Arial"/>
              <a:buNone/>
            </a:pPr>
            <a:fld id="{738B6A49-A58A-4294-8B62-B0087FA47818}" type="datetimeFigureOut">
              <a:rPr lang="pt-BR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>
                <a:buClr>
                  <a:srgbClr val="000000"/>
                </a:buClr>
                <a:buFont typeface="Arial"/>
                <a:buNone/>
              </a:pPr>
              <a:t>07/05/2019</a:t>
            </a:fld>
            <a:endParaRPr lang="pt-BR" kern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buClr>
                <a:srgbClr val="000000"/>
              </a:buClr>
              <a:buFont typeface="Arial"/>
              <a:buNone/>
            </a:pPr>
            <a:endParaRPr lang="pt-BR" kern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buClr>
                <a:srgbClr val="000000"/>
              </a:buClr>
              <a:buFont typeface="Arial"/>
              <a:buNone/>
            </a:pPr>
            <a:fld id="{C4876C74-21D0-4596-99D7-068A9CA0C168}" type="slidenum">
              <a:rPr lang="pt-BR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>
                <a:buClr>
                  <a:srgbClr val="000000"/>
                </a:buClr>
                <a:buFont typeface="Arial"/>
                <a:buNone/>
              </a:pPr>
              <a:t>‹nº›</a:t>
            </a:fld>
            <a:endParaRPr lang="pt-BR" kern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789352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buClr>
                <a:srgbClr val="000000"/>
              </a:buClr>
              <a:buFont typeface="Arial"/>
              <a:buNone/>
            </a:pPr>
            <a:fld id="{738B6A49-A58A-4294-8B62-B0087FA47818}" type="datetimeFigureOut">
              <a:rPr lang="pt-BR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>
                <a:buClr>
                  <a:srgbClr val="000000"/>
                </a:buClr>
                <a:buFont typeface="Arial"/>
                <a:buNone/>
              </a:pPr>
              <a:t>07/05/2019</a:t>
            </a:fld>
            <a:endParaRPr lang="pt-BR" kern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buClr>
                <a:srgbClr val="000000"/>
              </a:buClr>
              <a:buFont typeface="Arial"/>
              <a:buNone/>
            </a:pPr>
            <a:endParaRPr lang="pt-BR" kern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buClr>
                <a:srgbClr val="000000"/>
              </a:buClr>
              <a:buFont typeface="Arial"/>
              <a:buNone/>
            </a:pPr>
            <a:fld id="{C4876C74-21D0-4596-99D7-068A9CA0C168}" type="slidenum">
              <a:rPr lang="pt-BR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>
                <a:buClr>
                  <a:srgbClr val="000000"/>
                </a:buClr>
                <a:buFont typeface="Arial"/>
                <a:buNone/>
              </a:pPr>
              <a:t>‹nº›</a:t>
            </a:fld>
            <a:endParaRPr lang="pt-BR" kern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154628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le and 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Número do Slide"/>
          <p:cNvSpPr txBox="1">
            <a:spLocks noGrp="1"/>
          </p:cNvSpPr>
          <p:nvPr>
            <p:ph type="sldNum" sz="quarter" idx="2"/>
          </p:nvPr>
        </p:nvSpPr>
        <p:spPr>
          <a:xfrm>
            <a:off x="6355215" y="6221732"/>
            <a:ext cx="197985" cy="26923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97344935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Número do Slide"/>
          <p:cNvSpPr txBox="1">
            <a:spLocks noGrp="1"/>
          </p:cNvSpPr>
          <p:nvPr>
            <p:ph type="sldNum" sz="quarter" idx="2"/>
          </p:nvPr>
        </p:nvSpPr>
        <p:spPr>
          <a:xfrm>
            <a:off x="6457954" y="6356350"/>
            <a:ext cx="469035" cy="369328"/>
          </a:xfrm>
          <a:prstGeom prst="rect">
            <a:avLst/>
          </a:prstGeom>
        </p:spPr>
        <p:txBody>
          <a:bodyPr anchor="t"/>
          <a:lstStyle>
            <a:lvl1pPr algn="l">
              <a:defRPr sz="1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7665347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o do Título"/>
          <p:cNvSpPr txBox="1">
            <a:spLocks noGrp="1"/>
          </p:cNvSpPr>
          <p:nvPr>
            <p:ph type="title"/>
          </p:nvPr>
        </p:nvSpPr>
        <p:spPr>
          <a:xfrm>
            <a:off x="1143000" y="1122371"/>
            <a:ext cx="6858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Texto do Título</a:t>
            </a:r>
          </a:p>
        </p:txBody>
      </p:sp>
      <p:sp>
        <p:nvSpPr>
          <p:cNvPr id="40" name="Nível de Corpo Um…"/>
          <p:cNvSpPr txBox="1">
            <a:spLocks noGrp="1"/>
          </p:cNvSpPr>
          <p:nvPr>
            <p:ph type="body" sz="quarter" idx="1"/>
          </p:nvPr>
        </p:nvSpPr>
        <p:spPr>
          <a:xfrm>
            <a:off x="1143000" y="3602037"/>
            <a:ext cx="6858000" cy="1655764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0" algn="ctr">
              <a:buSzTx/>
              <a:buFontTx/>
              <a:buNone/>
              <a:defRPr sz="2400"/>
            </a:lvl2pPr>
            <a:lvl3pPr marL="0" indent="0" algn="ctr">
              <a:buSzTx/>
              <a:buFontTx/>
              <a:buNone/>
              <a:defRPr sz="2400"/>
            </a:lvl3pPr>
            <a:lvl4pPr marL="0" indent="0" algn="ctr">
              <a:buSzTx/>
              <a:buFontTx/>
              <a:buNone/>
              <a:defRPr sz="2400"/>
            </a:lvl4pPr>
            <a:lvl5pPr marL="0" indent="0" algn="ctr">
              <a:buSzTx/>
              <a:buFontTx/>
              <a:buNone/>
              <a:defRPr sz="2400"/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41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03428905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o do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49" name="Nível de Corpo Um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50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18058747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o do Título"/>
          <p:cNvSpPr txBox="1">
            <a:spLocks noGrp="1"/>
          </p:cNvSpPr>
          <p:nvPr>
            <p:ph type="title"/>
          </p:nvPr>
        </p:nvSpPr>
        <p:spPr>
          <a:xfrm>
            <a:off x="623888" y="1709747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Texto do Título</a:t>
            </a:r>
          </a:p>
        </p:txBody>
      </p:sp>
      <p:sp>
        <p:nvSpPr>
          <p:cNvPr id="58" name="Nível de Corpo Um…"/>
          <p:cNvSpPr txBox="1">
            <a:spLocks noGrp="1"/>
          </p:cNvSpPr>
          <p:nvPr>
            <p:ph type="body" sz="quarter" idx="1"/>
          </p:nvPr>
        </p:nvSpPr>
        <p:spPr>
          <a:xfrm>
            <a:off x="623888" y="4589471"/>
            <a:ext cx="7886700" cy="1500189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59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77716783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o do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67" name="Nível de Corpo Um…"/>
          <p:cNvSpPr txBox="1">
            <a:spLocks noGrp="1"/>
          </p:cNvSpPr>
          <p:nvPr>
            <p:ph type="body"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68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4503815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o do Título"/>
          <p:cNvSpPr txBox="1">
            <a:spLocks noGrp="1"/>
          </p:cNvSpPr>
          <p:nvPr>
            <p:ph type="title"/>
          </p:nvPr>
        </p:nvSpPr>
        <p:spPr>
          <a:xfrm>
            <a:off x="629845" y="365129"/>
            <a:ext cx="7886701" cy="1325563"/>
          </a:xfrm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76" name="Nível de Corpo Um…"/>
          <p:cNvSpPr txBox="1">
            <a:spLocks noGrp="1"/>
          </p:cNvSpPr>
          <p:nvPr>
            <p:ph type="body" sz="quarter" idx="1"/>
          </p:nvPr>
        </p:nvSpPr>
        <p:spPr>
          <a:xfrm>
            <a:off x="629844" y="1681163"/>
            <a:ext cx="3868343" cy="823914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0">
              <a:buSzTx/>
              <a:buFontTx/>
              <a:buNone/>
              <a:defRPr sz="2400" b="1"/>
            </a:lvl2pPr>
            <a:lvl3pPr marL="0" indent="0">
              <a:buSzTx/>
              <a:buFontTx/>
              <a:buNone/>
              <a:defRPr sz="2400" b="1"/>
            </a:lvl3pPr>
            <a:lvl4pPr marL="0" indent="0">
              <a:buSzTx/>
              <a:buFontTx/>
              <a:buNone/>
              <a:defRPr sz="2400" b="1"/>
            </a:lvl4pPr>
            <a:lvl5pPr marL="0" indent="0">
              <a:buSzTx/>
              <a:buFontTx/>
              <a:buNone/>
              <a:defRPr sz="2400" b="1"/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77" name="Espaço Reservado para Texto 4"/>
          <p:cNvSpPr>
            <a:spLocks noGrp="1"/>
          </p:cNvSpPr>
          <p:nvPr>
            <p:ph type="body" sz="quarter" idx="13"/>
          </p:nvPr>
        </p:nvSpPr>
        <p:spPr>
          <a:xfrm>
            <a:off x="4629152" y="1681163"/>
            <a:ext cx="3887391" cy="823914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78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75091131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o do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86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6415624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o Título"/>
          <p:cNvSpPr txBox="1"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Texto do Título</a:t>
            </a:r>
          </a:p>
        </p:txBody>
      </p:sp>
      <p:sp>
        <p:nvSpPr>
          <p:cNvPr id="3" name="Nível de Corpo Um…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4" name="Número do Slide"/>
          <p:cNvSpPr txBox="1">
            <a:spLocks noGrp="1"/>
          </p:cNvSpPr>
          <p:nvPr>
            <p:ph type="sldNum" sz="quarter" idx="2"/>
          </p:nvPr>
        </p:nvSpPr>
        <p:spPr>
          <a:xfrm>
            <a:off x="8171351" y="6400424"/>
            <a:ext cx="344001" cy="276995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 hangingPunct="0"/>
            <a:fld id="{86CB4B4D-7CA3-9044-876B-883B54F8677D}" type="slidenum">
              <a:rPr kern="0"/>
              <a:pPr hangingPunct="0"/>
              <a:t>‹nº›</a:t>
            </a:fld>
            <a:endParaRPr kern="0"/>
          </a:p>
        </p:txBody>
      </p:sp>
    </p:spTree>
    <p:extLst>
      <p:ext uri="{BB962C8B-B14F-4D97-AF65-F5344CB8AC3E}">
        <p14:creationId xmlns:p14="http://schemas.microsoft.com/office/powerpoint/2010/main" val="2100541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34438" marR="0" indent="-320038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628650" y="365129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6EA4FEC-E605-4908-9DEA-9F621CD17001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07/05/2019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9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hangingPunct="0"/>
            <a:fld id="{86CB4B4D-7CA3-9044-876B-883B54F8677D}" type="slidenum">
              <a:rPr lang="pt-BR" kern="0" smtClean="0"/>
              <a:pPr hangingPunct="0"/>
              <a:t>‹nº›</a:t>
            </a:fld>
            <a:endParaRPr lang="pt-BR" kern="0"/>
          </a:p>
        </p:txBody>
      </p:sp>
    </p:spTree>
    <p:extLst>
      <p:ext uri="{BB962C8B-B14F-4D97-AF65-F5344CB8AC3E}">
        <p14:creationId xmlns:p14="http://schemas.microsoft.com/office/powerpoint/2010/main" val="4073348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90" r:id="rId12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mailto:pse@saude.gov.b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Título 1"/>
          <p:cNvSpPr txBox="1"/>
          <p:nvPr/>
        </p:nvSpPr>
        <p:spPr>
          <a:xfrm>
            <a:off x="2050" y="-24729"/>
            <a:ext cx="6844277" cy="25299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b">
            <a:spAutoFit/>
          </a:bodyPr>
          <a:lstStyle>
            <a:lvl1pPr>
              <a:lnSpc>
                <a:spcPct val="90000"/>
              </a:lnSpc>
              <a:defRPr sz="4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hangingPunct="0"/>
            <a:r>
              <a:rPr lang="pt-BR" sz="4400" kern="0" dirty="0" smtClean="0"/>
              <a:t>Atenção Primária: um novo Sistema Único de Saúde para os Brasileiros</a:t>
            </a:r>
            <a:endParaRPr sz="4400" kern="0" dirty="0"/>
          </a:p>
        </p:txBody>
      </p:sp>
      <p:pic>
        <p:nvPicPr>
          <p:cNvPr id="138" name="Imagem 6" descr="Imagem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803780" y="5663528"/>
            <a:ext cx="3131486" cy="917123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Título 1"/>
          <p:cNvSpPr txBox="1"/>
          <p:nvPr/>
        </p:nvSpPr>
        <p:spPr>
          <a:xfrm>
            <a:off x="2969984" y="3915236"/>
            <a:ext cx="5618314" cy="1754326"/>
          </a:xfrm>
          <a:prstGeom prst="rect">
            <a:avLst/>
          </a:prstGeom>
          <a:noFill/>
          <a:ln>
            <a:noFill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just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2000">
                <a:solidFill>
                  <a:schemeClr val="bg1"/>
                </a:solidFill>
                <a:latin typeface="Calibri" pitchFamily="34" charset="0"/>
              </a:defRPr>
            </a:lvl1pPr>
            <a:lvl2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itchFamily="34" charset="0"/>
              </a:defRPr>
            </a:lvl2pPr>
            <a:lvl3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itchFamily="34" charset="0"/>
              </a:defRPr>
            </a:lvl3pPr>
            <a:lvl4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itchFamily="34" charset="0"/>
              </a:defRPr>
            </a:lvl4pPr>
            <a:lvl5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itchFamily="34" charset="0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itchFamily="34" charset="0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itchFamily="34" charset="0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itchFamily="34" charset="0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itchFamily="34" charset="0"/>
              </a:defRPr>
            </a:lvl9pPr>
          </a:lstStyle>
          <a:p>
            <a:pPr algn="l"/>
            <a:r>
              <a:rPr lang="pt-BR" sz="3600" i="1" dirty="0" smtClean="0">
                <a:solidFill>
                  <a:srgbClr val="FFFFFF"/>
                </a:solidFill>
              </a:rPr>
              <a:t>AMPLIAÇÃO </a:t>
            </a:r>
          </a:p>
          <a:p>
            <a:pPr algn="l"/>
            <a:r>
              <a:rPr lang="pt-BR" sz="3600" i="1" dirty="0" smtClean="0">
                <a:solidFill>
                  <a:srgbClr val="FFFFFF"/>
                </a:solidFill>
              </a:rPr>
              <a:t>DO HORÁRIO DE FUNCIONAMENTO UBS</a:t>
            </a:r>
            <a:endParaRPr sz="3600" i="1" dirty="0">
              <a:solidFill>
                <a:srgbClr val="FFFFFF"/>
              </a:solidFill>
            </a:endParaRPr>
          </a:p>
        </p:txBody>
      </p:sp>
      <p:pic>
        <p:nvPicPr>
          <p:cNvPr id="24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67785">
            <a:off x="771877" y="703505"/>
            <a:ext cx="6135740" cy="3631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4" name="CaixaDeTexto 243"/>
          <p:cNvSpPr txBox="1"/>
          <p:nvPr/>
        </p:nvSpPr>
        <p:spPr>
          <a:xfrm>
            <a:off x="1619672" y="4462743"/>
            <a:ext cx="6796217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latin typeface="Century Gothic" panose="020B0502020202020204" pitchFamily="34" charset="0"/>
              </a:rPr>
              <a:t>Programa Saúde na Escola</a:t>
            </a:r>
          </a:p>
          <a:p>
            <a:pPr algn="ctr"/>
            <a:r>
              <a:rPr lang="pt-BR" sz="1600" b="1" dirty="0" smtClean="0">
                <a:latin typeface="Century Gothic" panose="020B0502020202020204" pitchFamily="34" charset="0"/>
              </a:rPr>
              <a:t>Ministério da Saúde</a:t>
            </a:r>
          </a:p>
          <a:p>
            <a:pPr algn="ctr"/>
            <a:r>
              <a:rPr lang="pt-BR" sz="1600" b="1" dirty="0" smtClean="0">
                <a:latin typeface="Century Gothic" panose="020B0502020202020204" pitchFamily="34" charset="0"/>
              </a:rPr>
              <a:t>Secretaria de </a:t>
            </a:r>
            <a:r>
              <a:rPr lang="pt-BR" sz="1600" b="1" dirty="0">
                <a:latin typeface="Century Gothic" panose="020B0502020202020204" pitchFamily="34" charset="0"/>
              </a:rPr>
              <a:t>A</a:t>
            </a:r>
            <a:r>
              <a:rPr lang="pt-BR" sz="1600" b="1" dirty="0" smtClean="0">
                <a:latin typeface="Century Gothic" panose="020B0502020202020204" pitchFamily="34" charset="0"/>
              </a:rPr>
              <a:t>tenção à Saúde</a:t>
            </a:r>
          </a:p>
          <a:p>
            <a:pPr algn="ctr"/>
            <a:r>
              <a:rPr lang="pt-BR" sz="1600" b="1" dirty="0" smtClean="0">
                <a:latin typeface="Century Gothic" panose="020B0502020202020204" pitchFamily="34" charset="0"/>
              </a:rPr>
              <a:t>Departamento de Atenção Básica</a:t>
            </a:r>
            <a:endParaRPr lang="pt-BR" sz="16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622823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dvAuto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3568" y="1988840"/>
            <a:ext cx="7543750" cy="2467471"/>
          </a:xfrm>
        </p:spPr>
        <p:txBody>
          <a:bodyPr/>
          <a:lstStyle/>
          <a:p>
            <a:pPr marL="0" indent="0" algn="ctr">
              <a:buNone/>
            </a:pPr>
            <a:r>
              <a:rPr lang="pt-BR" sz="4400" dirty="0" smtClean="0">
                <a:latin typeface="Century Gothic" panose="020B0502020202020204" pitchFamily="34" charset="0"/>
              </a:rPr>
              <a:t>Adesão atual ao PSE</a:t>
            </a:r>
          </a:p>
          <a:p>
            <a:pPr marL="0" indent="0" algn="ctr">
              <a:buNone/>
            </a:pPr>
            <a:r>
              <a:rPr lang="pt-BR" sz="4400" dirty="0" smtClean="0">
                <a:latin typeface="Century Gothic" panose="020B0502020202020204" pitchFamily="34" charset="0"/>
              </a:rPr>
              <a:t>Ciclo 2019-2020</a:t>
            </a:r>
            <a:endParaRPr lang="pt-BR" sz="4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702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/>
          <p:cNvSpPr/>
          <p:nvPr/>
        </p:nvSpPr>
        <p:spPr>
          <a:xfrm>
            <a:off x="4041776" y="2017714"/>
            <a:ext cx="4202113" cy="342741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pic>
        <p:nvPicPr>
          <p:cNvPr id="14" name="Imagem 13" descr="J:\1 - Residência 2019\DAB - Ministério da Saúde\Cobertura\MAPA ADESÃO PSE CICLO 2019-2020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7601" y="1941772"/>
            <a:ext cx="3738563" cy="334854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5365" name="Grupo 11"/>
          <p:cNvGrpSpPr>
            <a:grpSpLocks/>
          </p:cNvGrpSpPr>
          <p:nvPr/>
        </p:nvGrpSpPr>
        <p:grpSpPr bwMode="auto">
          <a:xfrm>
            <a:off x="4316414" y="4368798"/>
            <a:ext cx="2851150" cy="724961"/>
            <a:chOff x="6640695" y="3921919"/>
            <a:chExt cx="1963555" cy="746091"/>
          </a:xfrm>
        </p:grpSpPr>
        <p:sp>
          <p:nvSpPr>
            <p:cNvPr id="18" name="Retângulo 17"/>
            <p:cNvSpPr/>
            <p:nvPr/>
          </p:nvSpPr>
          <p:spPr>
            <a:xfrm>
              <a:off x="6640695" y="4003607"/>
              <a:ext cx="231778" cy="163377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sz="2000"/>
            </a:p>
          </p:txBody>
        </p:sp>
        <p:sp>
          <p:nvSpPr>
            <p:cNvPr id="15371" name="CaixaDeTexto 6"/>
            <p:cNvSpPr txBox="1">
              <a:spLocks noChangeArrowheads="1"/>
            </p:cNvSpPr>
            <p:nvPr/>
          </p:nvSpPr>
          <p:spPr bwMode="auto">
            <a:xfrm>
              <a:off x="6948488" y="3921919"/>
              <a:ext cx="1655762" cy="3484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BR" altLang="pt-BR" sz="1600" dirty="0"/>
                <a:t>Municípios com PSE </a:t>
              </a:r>
            </a:p>
          </p:txBody>
        </p:sp>
        <p:sp>
          <p:nvSpPr>
            <p:cNvPr id="20" name="Retângulo 19"/>
            <p:cNvSpPr/>
            <p:nvPr/>
          </p:nvSpPr>
          <p:spPr>
            <a:xfrm>
              <a:off x="6640695" y="4354868"/>
              <a:ext cx="231778" cy="15194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sz="2000"/>
            </a:p>
          </p:txBody>
        </p:sp>
        <p:sp>
          <p:nvSpPr>
            <p:cNvPr id="15373" name="CaixaDeTexto 8"/>
            <p:cNvSpPr txBox="1">
              <a:spLocks noChangeArrowheads="1"/>
            </p:cNvSpPr>
            <p:nvPr/>
          </p:nvSpPr>
          <p:spPr bwMode="auto">
            <a:xfrm>
              <a:off x="6948488" y="4319588"/>
              <a:ext cx="1655762" cy="3484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BR" altLang="pt-BR" sz="1600" dirty="0"/>
                <a:t>Municípios sem PSE </a:t>
              </a:r>
            </a:p>
          </p:txBody>
        </p:sp>
      </p:grpSp>
      <p:sp>
        <p:nvSpPr>
          <p:cNvPr id="22" name="Título 3"/>
          <p:cNvSpPr>
            <a:spLocks noGrp="1"/>
          </p:cNvSpPr>
          <p:nvPr>
            <p:ph type="title"/>
          </p:nvPr>
        </p:nvSpPr>
        <p:spPr>
          <a:xfrm>
            <a:off x="477839" y="741418"/>
            <a:ext cx="8188325" cy="70167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pt-BR" sz="2700" dirty="0"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PROGRAMA CHEGA A 95% DOS MUNICÍPIOS BRASILEIROS, ATINGINDO 46% DOS ALUNOS</a:t>
            </a:r>
          </a:p>
        </p:txBody>
      </p:sp>
      <p:sp>
        <p:nvSpPr>
          <p:cNvPr id="15367" name="CaixaDeTexto 12"/>
          <p:cNvSpPr txBox="1">
            <a:spLocks noChangeArrowheads="1"/>
          </p:cNvSpPr>
          <p:nvPr/>
        </p:nvSpPr>
        <p:spPr bwMode="auto">
          <a:xfrm>
            <a:off x="188914" y="2584451"/>
            <a:ext cx="4331430" cy="2092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1200"/>
              </a:spcAft>
              <a:buClr>
                <a:schemeClr val="tx2"/>
              </a:buClr>
              <a:buBlip>
                <a:blip r:embed="rId3"/>
              </a:buBlip>
            </a:pPr>
            <a:r>
              <a:rPr lang="pt-BR" altLang="pt-BR" sz="2000" dirty="0">
                <a:latin typeface="Century Gothic" panose="020B0502020202020204" pitchFamily="34" charset="0"/>
              </a:rPr>
              <a:t>5.289 municípios (95%)</a:t>
            </a:r>
          </a:p>
          <a:p>
            <a:pPr>
              <a:spcBef>
                <a:spcPct val="0"/>
              </a:spcBef>
              <a:spcAft>
                <a:spcPts val="1200"/>
              </a:spcAft>
              <a:buClr>
                <a:schemeClr val="tx2"/>
              </a:buClr>
              <a:buBlip>
                <a:blip r:embed="rId3"/>
              </a:buBlip>
            </a:pPr>
            <a:r>
              <a:rPr lang="pt-BR" altLang="pt-BR" sz="2000" dirty="0">
                <a:latin typeface="Century Gothic" panose="020B0502020202020204" pitchFamily="34" charset="0"/>
              </a:rPr>
              <a:t>22.425.160 estudantes </a:t>
            </a:r>
            <a:r>
              <a:rPr lang="pt-BR" altLang="pt-BR" sz="2000" dirty="0" smtClean="0">
                <a:latin typeface="Century Gothic" panose="020B0502020202020204" pitchFamily="34" charset="0"/>
              </a:rPr>
              <a:t>(56,4%)</a:t>
            </a:r>
            <a:endParaRPr lang="pt-BR" altLang="pt-BR" sz="2000" dirty="0">
              <a:latin typeface="Century Gothic" panose="020B0502020202020204" pitchFamily="34" charset="0"/>
            </a:endParaRPr>
          </a:p>
          <a:p>
            <a:pPr>
              <a:spcBef>
                <a:spcPct val="0"/>
              </a:spcBef>
              <a:spcAft>
                <a:spcPts val="1200"/>
              </a:spcAft>
              <a:buClr>
                <a:schemeClr val="tx2"/>
              </a:buClr>
              <a:buBlip>
                <a:blip r:embed="rId3"/>
              </a:buBlip>
            </a:pPr>
            <a:r>
              <a:rPr lang="pt-BR" altLang="pt-BR" sz="2000" dirty="0">
                <a:latin typeface="Century Gothic" panose="020B0502020202020204" pitchFamily="34" charset="0"/>
              </a:rPr>
              <a:t>91.659 mil escolas (63%)</a:t>
            </a:r>
          </a:p>
          <a:p>
            <a:pPr>
              <a:spcBef>
                <a:spcPct val="0"/>
              </a:spcBef>
              <a:spcAft>
                <a:spcPts val="1200"/>
              </a:spcAft>
              <a:buClr>
                <a:schemeClr val="tx2"/>
              </a:buClr>
              <a:buBlip>
                <a:blip r:embed="rId3"/>
              </a:buBlip>
            </a:pPr>
            <a:r>
              <a:rPr lang="pt-BR" altLang="pt-BR" sz="2000" dirty="0">
                <a:latin typeface="Century Gothic" panose="020B0502020202020204" pitchFamily="34" charset="0"/>
              </a:rPr>
              <a:t>53.043 equipes de saúde da Família (100%)</a:t>
            </a:r>
          </a:p>
        </p:txBody>
      </p:sp>
      <p:sp>
        <p:nvSpPr>
          <p:cNvPr id="12" name="Retângulo 11"/>
          <p:cNvSpPr/>
          <p:nvPr/>
        </p:nvSpPr>
        <p:spPr>
          <a:xfrm rot="19656947">
            <a:off x="167668" y="1995011"/>
            <a:ext cx="1142402" cy="48073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pt-BR" dirty="0"/>
              <a:t> </a:t>
            </a:r>
          </a:p>
        </p:txBody>
      </p:sp>
      <p:sp>
        <p:nvSpPr>
          <p:cNvPr id="15369" name="CaixaDeTexto 1"/>
          <p:cNvSpPr txBox="1">
            <a:spLocks noChangeArrowheads="1"/>
          </p:cNvSpPr>
          <p:nvPr/>
        </p:nvSpPr>
        <p:spPr bwMode="auto">
          <a:xfrm rot="-1951634">
            <a:off x="98389" y="1833047"/>
            <a:ext cx="16922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b="1" dirty="0"/>
              <a:t>Cobertura</a:t>
            </a:r>
          </a:p>
        </p:txBody>
      </p:sp>
    </p:spTree>
    <p:extLst>
      <p:ext uri="{BB962C8B-B14F-4D97-AF65-F5344CB8AC3E}">
        <p14:creationId xmlns:p14="http://schemas.microsoft.com/office/powerpoint/2010/main" val="18651024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1600" y="2348880"/>
            <a:ext cx="7886700" cy="1325563"/>
          </a:xfrm>
        </p:spPr>
        <p:txBody>
          <a:bodyPr/>
          <a:lstStyle/>
          <a:p>
            <a:r>
              <a:rPr lang="pt-BR" dirty="0" smtClean="0">
                <a:latin typeface="Century Gothic" panose="020B0502020202020204" pitchFamily="34" charset="0"/>
              </a:rPr>
              <a:t>Monitoramento do PSE</a:t>
            </a:r>
            <a:endParaRPr lang="pt-BR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629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5493" y="2348880"/>
            <a:ext cx="7652931" cy="1623711"/>
          </a:xfrm>
        </p:spPr>
        <p:txBody>
          <a:bodyPr/>
          <a:lstStyle/>
          <a:p>
            <a:pPr algn="just"/>
            <a:r>
              <a:rPr lang="pt-BR" dirty="0"/>
              <a:t>PPA 2016-2019 </a:t>
            </a:r>
            <a:r>
              <a:rPr lang="pt-BR" dirty="0" smtClean="0"/>
              <a:t>– meta: </a:t>
            </a:r>
            <a:r>
              <a:rPr lang="pt-BR" sz="2400" dirty="0" smtClean="0"/>
              <a:t>Aumentar  </a:t>
            </a:r>
            <a:r>
              <a:rPr lang="pt-BR" sz="2400" dirty="0"/>
              <a:t>de 47,8% para 54,8% o </a:t>
            </a:r>
            <a:r>
              <a:rPr lang="pt-BR" sz="2400" dirty="0" smtClean="0"/>
              <a:t>percentual </a:t>
            </a:r>
            <a:r>
              <a:rPr lang="pt-BR" sz="2400" dirty="0"/>
              <a:t>de educandos cobertos pelo Programa Saúde na Escola (PSE). Total de educandos matriculados </a:t>
            </a:r>
            <a:r>
              <a:rPr lang="pt-BR" sz="2400" dirty="0" smtClean="0"/>
              <a:t>em escolas públicas 2017</a:t>
            </a:r>
            <a:r>
              <a:rPr lang="pt-BR" sz="2400" dirty="0"/>
              <a:t>: </a:t>
            </a:r>
            <a:r>
              <a:rPr lang="pt-BR" sz="2400" b="1" dirty="0"/>
              <a:t>39.721.032</a:t>
            </a:r>
            <a:endParaRPr lang="pt-BR" sz="2400" dirty="0"/>
          </a:p>
        </p:txBody>
      </p:sp>
      <p:sp>
        <p:nvSpPr>
          <p:cNvPr id="4" name="CaixaDeTexto 3"/>
          <p:cNvSpPr txBox="1"/>
          <p:nvPr/>
        </p:nvSpPr>
        <p:spPr>
          <a:xfrm rot="19401670">
            <a:off x="282876" y="2047937"/>
            <a:ext cx="1526975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Century Gothic" panose="020B0502020202020204" pitchFamily="34" charset="0"/>
              </a:rPr>
              <a:t>Alcançada</a:t>
            </a:r>
            <a:endParaRPr lang="pt-BR" dirty="0">
              <a:latin typeface="Century Gothic" panose="020B0502020202020204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411760" y="4355921"/>
            <a:ext cx="48067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spcAft>
                <a:spcPts val="1200"/>
              </a:spcAft>
              <a:buClr>
                <a:schemeClr val="tx2"/>
              </a:buClr>
              <a:buBlip>
                <a:blip r:embed="rId2"/>
              </a:buBlip>
            </a:pPr>
            <a:r>
              <a:rPr lang="pt-BR" altLang="pt-BR" sz="2400" dirty="0">
                <a:latin typeface="Century Gothic" panose="020B0502020202020204" pitchFamily="34" charset="0"/>
              </a:rPr>
              <a:t>22.425.160 estudantes (</a:t>
            </a:r>
            <a:r>
              <a:rPr lang="pt-BR" altLang="pt-BR" sz="2400" dirty="0" smtClean="0">
                <a:latin typeface="Century Gothic" panose="020B0502020202020204" pitchFamily="34" charset="0"/>
              </a:rPr>
              <a:t>56,4</a:t>
            </a:r>
            <a:r>
              <a:rPr lang="pt-BR" altLang="pt-BR" sz="2400" dirty="0">
                <a:latin typeface="Century Gothic" panose="020B0502020202020204" pitchFamily="34" charset="0"/>
              </a:rPr>
              <a:t>%)</a:t>
            </a:r>
          </a:p>
        </p:txBody>
      </p:sp>
    </p:spTree>
    <p:extLst>
      <p:ext uri="{BB962C8B-B14F-4D97-AF65-F5344CB8AC3E}">
        <p14:creationId xmlns:p14="http://schemas.microsoft.com/office/powerpoint/2010/main" val="3105990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755576" y="332656"/>
            <a:ext cx="78843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b="1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Ministério da Cidadania</a:t>
            </a:r>
          </a:p>
          <a:p>
            <a:r>
              <a:rPr lang="pt-BR" sz="12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Secretaria Nacional de Renda e Cidadania – SENARC</a:t>
            </a:r>
          </a:p>
          <a:p>
            <a:r>
              <a:rPr lang="pt-BR" sz="12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Departamento de Condicionalidades - DECON</a:t>
            </a:r>
          </a:p>
          <a:p>
            <a:r>
              <a:rPr lang="pt-BR" sz="12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Fonte</a:t>
            </a:r>
            <a:r>
              <a:rPr lang="pt-BR" sz="1200" dirty="0">
                <a:solidFill>
                  <a:srgbClr val="000000"/>
                </a:solidFill>
                <a:latin typeface="Century Gothic" panose="020B0502020202020204" pitchFamily="34" charset="0"/>
              </a:rPr>
              <a:t>: </a:t>
            </a:r>
            <a:r>
              <a:rPr lang="pt-BR" sz="12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Sistema </a:t>
            </a:r>
            <a:r>
              <a:rPr lang="pt-BR" sz="1200" dirty="0">
                <a:solidFill>
                  <a:srgbClr val="000000"/>
                </a:solidFill>
                <a:latin typeface="Century Gothic" panose="020B0502020202020204" pitchFamily="34" charset="0"/>
              </a:rPr>
              <a:t>de Condicionalidades - </a:t>
            </a:r>
            <a:r>
              <a:rPr lang="pt-BR" sz="12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Sicon</a:t>
            </a:r>
            <a:r>
              <a:rPr lang="pt-BR" sz="1200" dirty="0">
                <a:solidFill>
                  <a:srgbClr val="000000"/>
                </a:solidFill>
                <a:latin typeface="Century Gothic" panose="020B0502020202020204" pitchFamily="34" charset="0"/>
              </a:rPr>
              <a:t>/</a:t>
            </a:r>
            <a:r>
              <a:rPr lang="pt-BR" sz="12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Senarc</a:t>
            </a:r>
            <a:r>
              <a:rPr lang="pt-BR" sz="1200" dirty="0">
                <a:solidFill>
                  <a:srgbClr val="000000"/>
                </a:solidFill>
                <a:latin typeface="Century Gothic" panose="020B0502020202020204" pitchFamily="34" charset="0"/>
              </a:rPr>
              <a:t>/Secretaria Especial do Desenvolvimento Social/Ministério da Cidadania</a:t>
            </a:r>
            <a:r>
              <a:rPr lang="pt-BR" sz="1200" dirty="0">
                <a:latin typeface="Century Gothic" panose="020B0502020202020204" pitchFamily="34" charset="0"/>
              </a:rPr>
              <a:t> </a:t>
            </a:r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1078834"/>
              </p:ext>
            </p:extLst>
          </p:nvPr>
        </p:nvGraphicFramePr>
        <p:xfrm>
          <a:off x="539552" y="1656095"/>
          <a:ext cx="7458075" cy="4467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7098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168344"/>
            <a:ext cx="8282880" cy="1358036"/>
          </a:xfrm>
        </p:spPr>
        <p:txBody>
          <a:bodyPr/>
          <a:lstStyle/>
          <a:p>
            <a:r>
              <a:rPr lang="pt-BR" sz="4000" dirty="0" smtClean="0">
                <a:latin typeface="Century Gothic" panose="020B0502020202020204" pitchFamily="34" charset="0"/>
              </a:rPr>
              <a:t>Quantidade de fichas validadas por ação do PSE</a:t>
            </a:r>
            <a:endParaRPr lang="pt-BR" sz="4000" dirty="0">
              <a:latin typeface="Century Gothic" panose="020B0502020202020204" pitchFamily="34" charset="0"/>
            </a:endParaRP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8742089"/>
              </p:ext>
            </p:extLst>
          </p:nvPr>
        </p:nvGraphicFramePr>
        <p:xfrm>
          <a:off x="323527" y="1526380"/>
          <a:ext cx="8424937" cy="45669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13836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221113"/>
            <a:ext cx="7886700" cy="831623"/>
          </a:xfrm>
        </p:spPr>
        <p:txBody>
          <a:bodyPr/>
          <a:lstStyle/>
          <a:p>
            <a:r>
              <a:rPr lang="pt-BR" dirty="0" smtClean="0"/>
              <a:t>Segurança – </a:t>
            </a:r>
            <a:r>
              <a:rPr lang="pt-BR" sz="1200" dirty="0" err="1" smtClean="0"/>
              <a:t>Michaels</a:t>
            </a:r>
            <a:r>
              <a:rPr lang="pt-BR" sz="1200" dirty="0" smtClean="0"/>
              <a:t> – Dicionário Brasileiro da Língua Portuguesa</a:t>
            </a:r>
            <a:endParaRPr lang="pt-BR" sz="1200" dirty="0"/>
          </a:p>
        </p:txBody>
      </p:sp>
      <p:sp>
        <p:nvSpPr>
          <p:cNvPr id="18" name="Elipse 17"/>
          <p:cNvSpPr/>
          <p:nvPr/>
        </p:nvSpPr>
        <p:spPr>
          <a:xfrm>
            <a:off x="901335" y="1163051"/>
            <a:ext cx="7740941" cy="36093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400" b="1" dirty="0">
                <a:latin typeface="Century Gothic" panose="020B0502020202020204" pitchFamily="34" charset="0"/>
              </a:rPr>
              <a:t>Ato ou efeito de segurar; </a:t>
            </a:r>
            <a:r>
              <a:rPr lang="pt-BR" sz="1400" b="1" dirty="0" err="1">
                <a:latin typeface="Century Gothic" panose="020B0502020202020204" pitchFamily="34" charset="0"/>
              </a:rPr>
              <a:t>seguração</a:t>
            </a:r>
            <a:r>
              <a:rPr lang="pt-BR" sz="1400" b="1" dirty="0">
                <a:latin typeface="Century Gothic" panose="020B0502020202020204" pitchFamily="34" charset="0"/>
              </a:rPr>
              <a:t>, </a:t>
            </a:r>
            <a:r>
              <a:rPr lang="pt-BR" sz="1400" b="1" dirty="0" err="1">
                <a:latin typeface="Century Gothic" panose="020B0502020202020204" pitchFamily="34" charset="0"/>
              </a:rPr>
              <a:t>segureza</a:t>
            </a:r>
            <a:r>
              <a:rPr lang="pt-BR" sz="1400" b="1" dirty="0">
                <a:latin typeface="Century Gothic" panose="020B0502020202020204" pitchFamily="34" charset="0"/>
              </a:rPr>
              <a:t>, seguridade.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400" b="1" dirty="0">
                <a:latin typeface="Century Gothic" panose="020B0502020202020204" pitchFamily="34" charset="0"/>
              </a:rPr>
              <a:t>Estado do que se acha seguro ou firme; estabilidade, solidez.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400" b="1" dirty="0">
                <a:latin typeface="Century Gothic" panose="020B0502020202020204" pitchFamily="34" charset="0"/>
              </a:rPr>
              <a:t>Aquilo que protege de agentes exteriores; abrigo, proteção, resguardo.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400" b="1" dirty="0">
                <a:latin typeface="Century Gothic" panose="020B0502020202020204" pitchFamily="34" charset="0"/>
              </a:rPr>
              <a:t>Condição marcada por uma sensação de paz e tranquilidade.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400" b="1" dirty="0">
                <a:latin typeface="Century Gothic" panose="020B0502020202020204" pitchFamily="34" charset="0"/>
              </a:rPr>
              <a:t>Condição ou estado do que está livre de danos ou riscos.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400" b="1" dirty="0">
                <a:latin typeface="Century Gothic" panose="020B0502020202020204" pitchFamily="34" charset="0"/>
              </a:rPr>
              <a:t>Crença ou opinião firme; certeza, confiança, firmeza.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400" b="1" dirty="0">
                <a:latin typeface="Century Gothic" panose="020B0502020202020204" pitchFamily="34" charset="0"/>
              </a:rPr>
              <a:t>Confiança em si mesmo; autoconfiança, desembaraço.</a:t>
            </a:r>
          </a:p>
          <a:p>
            <a:pPr algn="ctr"/>
            <a:endParaRPr lang="pt-BR" sz="1400" dirty="0"/>
          </a:p>
        </p:txBody>
      </p:sp>
      <p:sp>
        <p:nvSpPr>
          <p:cNvPr id="4" name="Elipse 3"/>
          <p:cNvSpPr/>
          <p:nvPr/>
        </p:nvSpPr>
        <p:spPr>
          <a:xfrm>
            <a:off x="95571" y="2277731"/>
            <a:ext cx="1633180" cy="146207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Acesso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7" name="Elipse 6"/>
          <p:cNvSpPr/>
          <p:nvPr/>
        </p:nvSpPr>
        <p:spPr>
          <a:xfrm>
            <a:off x="1584734" y="3991159"/>
            <a:ext cx="1767533" cy="126063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Território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9" name="Elipse 8"/>
          <p:cNvSpPr/>
          <p:nvPr/>
        </p:nvSpPr>
        <p:spPr>
          <a:xfrm>
            <a:off x="2896431" y="4257810"/>
            <a:ext cx="1906176" cy="144495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Governança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1" name="Elipse 10"/>
          <p:cNvSpPr/>
          <p:nvPr/>
        </p:nvSpPr>
        <p:spPr>
          <a:xfrm>
            <a:off x="4568778" y="4127217"/>
            <a:ext cx="1964029" cy="144225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Participação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9" name="Elipse 18"/>
          <p:cNvSpPr/>
          <p:nvPr/>
        </p:nvSpPr>
        <p:spPr>
          <a:xfrm rot="20681939">
            <a:off x="6136991" y="3489882"/>
            <a:ext cx="2608142" cy="153856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Intersetorialidade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0" name="Elipse 19"/>
          <p:cNvSpPr/>
          <p:nvPr/>
        </p:nvSpPr>
        <p:spPr>
          <a:xfrm>
            <a:off x="408454" y="3445903"/>
            <a:ext cx="1744441" cy="14024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Ambiente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1" name="Elipse 20"/>
          <p:cNvSpPr/>
          <p:nvPr/>
        </p:nvSpPr>
        <p:spPr>
          <a:xfrm>
            <a:off x="7553883" y="2396888"/>
            <a:ext cx="1607665" cy="136234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Saúde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909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4" grpId="0" animBg="1"/>
      <p:bldP spid="7" grpId="0" animBg="1"/>
      <p:bldP spid="9" grpId="0" animBg="1"/>
      <p:bldP spid="11" grpId="0" animBg="1"/>
      <p:bldP spid="19" grpId="0" animBg="1"/>
      <p:bldP spid="20" grpId="0" animBg="1"/>
      <p:bldP spid="2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2276872"/>
            <a:ext cx="7886700" cy="3468043"/>
          </a:xfrm>
        </p:spPr>
        <p:txBody>
          <a:bodyPr/>
          <a:lstStyle/>
          <a:p>
            <a:pPr marL="0" indent="0" algn="ctr">
              <a:buNone/>
            </a:pPr>
            <a:r>
              <a:rPr lang="pt-BR" sz="4400" dirty="0" smtClean="0">
                <a:latin typeface="Century Gothic" panose="020B0502020202020204" pitchFamily="34" charset="0"/>
              </a:rPr>
              <a:t>Estratégias em Curso </a:t>
            </a:r>
            <a:endParaRPr lang="pt-BR" sz="4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4568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Semana Saúde na Escola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1556792"/>
            <a:ext cx="8047806" cy="4620171"/>
          </a:xfrm>
        </p:spPr>
        <p:txBody>
          <a:bodyPr/>
          <a:lstStyle/>
          <a:p>
            <a:r>
              <a:rPr lang="pt-BR" sz="3200" dirty="0" smtClean="0">
                <a:latin typeface="Century Gothic" panose="020B0502020202020204" pitchFamily="34" charset="0"/>
              </a:rPr>
              <a:t>Acontece anualmente com temas relacionado da saúde:</a:t>
            </a:r>
          </a:p>
          <a:p>
            <a:r>
              <a:rPr lang="pt-BR" sz="3200" dirty="0" smtClean="0">
                <a:latin typeface="Century Gothic" panose="020B0502020202020204" pitchFamily="34" charset="0"/>
              </a:rPr>
              <a:t>Prevenção da obesidade infantil</a:t>
            </a:r>
          </a:p>
          <a:p>
            <a:r>
              <a:rPr lang="pt-BR" sz="3200" dirty="0" smtClean="0">
                <a:latin typeface="Century Gothic" panose="020B0502020202020204" pitchFamily="34" charset="0"/>
              </a:rPr>
              <a:t>Alimentação saudável</a:t>
            </a:r>
          </a:p>
          <a:p>
            <a:r>
              <a:rPr lang="pt-BR" sz="3200" dirty="0" smtClean="0">
                <a:latin typeface="Century Gothic" panose="020B0502020202020204" pitchFamily="34" charset="0"/>
              </a:rPr>
              <a:t>Atividade Física</a:t>
            </a:r>
          </a:p>
          <a:p>
            <a:r>
              <a:rPr lang="pt-BR" sz="3200" dirty="0" smtClean="0">
                <a:latin typeface="Century Gothic" panose="020B0502020202020204" pitchFamily="34" charset="0"/>
              </a:rPr>
              <a:t>Prevenção de Violências e Cultura de paz</a:t>
            </a:r>
          </a:p>
          <a:p>
            <a:r>
              <a:rPr lang="pt-BR" sz="3200" dirty="0" smtClean="0">
                <a:latin typeface="Century Gothic" panose="020B0502020202020204" pitchFamily="34" charset="0"/>
              </a:rPr>
              <a:t>Imunização</a:t>
            </a:r>
            <a:endParaRPr lang="pt-BR" sz="3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180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8119814" cy="1325563"/>
          </a:xfrm>
        </p:spPr>
        <p:txBody>
          <a:bodyPr/>
          <a:lstStyle/>
          <a:p>
            <a:r>
              <a:rPr lang="pt-BR" dirty="0" smtClean="0">
                <a:latin typeface="Century Gothic" panose="020B0502020202020204" pitchFamily="34" charset="0"/>
              </a:rPr>
              <a:t>Grupo de Trabalho Intersetorial </a:t>
            </a:r>
            <a:endParaRPr lang="pt-BR" dirty="0">
              <a:latin typeface="Century Gothic" panose="020B0502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690692"/>
            <a:ext cx="8424936" cy="4486271"/>
          </a:xfrm>
        </p:spPr>
        <p:txBody>
          <a:bodyPr/>
          <a:lstStyle/>
          <a:p>
            <a:pPr algn="just"/>
            <a:r>
              <a:rPr lang="pt-BR" dirty="0" smtClean="0">
                <a:latin typeface="Century Gothic" panose="020B0502020202020204" pitchFamily="34" charset="0"/>
              </a:rPr>
              <a:t>GTI são espaços de governança compostos por representantes municipais (GTI-M) e estaduais (GTI-E) da saúde e educação responsável pelo planejamento, acompanhamento e apoio técnico ao PSE local.</a:t>
            </a:r>
          </a:p>
          <a:p>
            <a:pPr algn="just"/>
            <a:r>
              <a:rPr lang="pt-BR" dirty="0" smtClean="0">
                <a:latin typeface="Century Gothic" panose="020B0502020202020204" pitchFamily="34" charset="0"/>
              </a:rPr>
              <a:t>Pode ser ampliado com a participação de representantes de outras secretarias afins ao PSE como cultura, esporte, Assistência Social. </a:t>
            </a:r>
            <a:endParaRPr lang="pt-BR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457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619672" y="2708920"/>
            <a:ext cx="6192688" cy="92332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54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entury Gothic" panose="020B0502020202020204" pitchFamily="34" charset="0"/>
                <a:ea typeface="+mj-ea"/>
                <a:cs typeface="+mj-cs"/>
                <a:sym typeface="Helvetica"/>
              </a:rPr>
              <a:t>Aspectos gerais</a:t>
            </a:r>
            <a:endParaRPr kumimoji="0" lang="pt-BR" sz="5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entury Gothic" panose="020B0502020202020204" pitchFamily="34" charset="0"/>
              <a:ea typeface="+mj-ea"/>
              <a:cs typeface="+mj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888819313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620688"/>
            <a:ext cx="856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 smtClean="0">
                <a:latin typeface="Century Gothic" panose="020B0502020202020204" pitchFamily="34" charset="0"/>
              </a:rPr>
              <a:t>Pesquisa de Efetividade do Programa Saúde na Escola – 2019- 2021</a:t>
            </a:r>
            <a:endParaRPr lang="pt-BR" sz="3600" dirty="0">
              <a:latin typeface="Century Gothic" panose="020B0502020202020204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971600" y="2420888"/>
            <a:ext cx="3312368" cy="132343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latin typeface="Century Gothic" panose="020B0502020202020204" pitchFamily="34" charset="0"/>
              </a:rPr>
              <a:t>Etapa 1</a:t>
            </a:r>
          </a:p>
          <a:p>
            <a:pPr algn="ctr"/>
            <a:endParaRPr lang="pt-BR" sz="2000" dirty="0">
              <a:latin typeface="Century Gothic" panose="020B0502020202020204" pitchFamily="34" charset="0"/>
            </a:endParaRPr>
          </a:p>
          <a:p>
            <a:pPr algn="ctr"/>
            <a:r>
              <a:rPr lang="pt-BR" sz="2000" dirty="0" smtClean="0">
                <a:latin typeface="Century Gothic" panose="020B0502020202020204" pitchFamily="34" charset="0"/>
              </a:rPr>
              <a:t>Estudo de </a:t>
            </a:r>
            <a:r>
              <a:rPr lang="pt-BR" sz="2000" dirty="0" err="1" smtClean="0">
                <a:latin typeface="Century Gothic" panose="020B0502020202020204" pitchFamily="34" charset="0"/>
              </a:rPr>
              <a:t>avaliabilidade</a:t>
            </a:r>
            <a:r>
              <a:rPr lang="pt-BR" sz="2000" dirty="0" smtClean="0">
                <a:latin typeface="Century Gothic" panose="020B0502020202020204" pitchFamily="34" charset="0"/>
              </a:rPr>
              <a:t> do programa</a:t>
            </a:r>
            <a:endParaRPr lang="pt-BR" sz="2000" dirty="0">
              <a:latin typeface="Century Gothic" panose="020B0502020202020204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707904" y="3573016"/>
            <a:ext cx="3456384" cy="132343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latin typeface="Century Gothic" panose="020B0502020202020204" pitchFamily="34" charset="0"/>
              </a:rPr>
              <a:t>Etapa 2</a:t>
            </a:r>
          </a:p>
          <a:p>
            <a:pPr algn="ctr"/>
            <a:endParaRPr lang="pt-BR" sz="2000" dirty="0">
              <a:latin typeface="Century Gothic" panose="020B0502020202020204" pitchFamily="34" charset="0"/>
            </a:endParaRPr>
          </a:p>
          <a:p>
            <a:pPr algn="ctr"/>
            <a:r>
              <a:rPr lang="pt-BR" sz="2000" dirty="0" smtClean="0">
                <a:latin typeface="Century Gothic" panose="020B0502020202020204" pitchFamily="34" charset="0"/>
              </a:rPr>
              <a:t>Estudo de efetividade do programa</a:t>
            </a:r>
            <a:endParaRPr lang="pt-BR" sz="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824300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584" y="347829"/>
            <a:ext cx="7886700" cy="1019754"/>
          </a:xfrm>
        </p:spPr>
        <p:txBody>
          <a:bodyPr/>
          <a:lstStyle/>
          <a:p>
            <a:r>
              <a:rPr lang="pt-BR" sz="4000" dirty="0" smtClean="0"/>
              <a:t>Horário Estendido das Unidades Básicas de Saúde</a:t>
            </a:r>
            <a:endParaRPr lang="pt-BR" sz="4000" dirty="0"/>
          </a:p>
        </p:txBody>
      </p:sp>
      <p:sp>
        <p:nvSpPr>
          <p:cNvPr id="5" name="Título 1"/>
          <p:cNvSpPr txBox="1"/>
          <p:nvPr/>
        </p:nvSpPr>
        <p:spPr>
          <a:xfrm>
            <a:off x="646331" y="1658651"/>
            <a:ext cx="8008437" cy="5909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 anchor="b">
            <a:spAutoFit/>
          </a:bodyPr>
          <a:lstStyle>
            <a:lvl1pPr>
              <a:lnSpc>
                <a:spcPct val="90000"/>
              </a:lnSpc>
              <a:defRPr sz="4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hangingPunct="0"/>
            <a:r>
              <a:rPr sz="3600" kern="0" dirty="0">
                <a:solidFill>
                  <a:schemeClr val="tx1"/>
                </a:solidFill>
              </a:rPr>
              <a:t>1º AÇÃO: AMPLIAÇÃO DO </a:t>
            </a:r>
            <a:r>
              <a:rPr sz="3600" kern="0" dirty="0" smtClean="0">
                <a:solidFill>
                  <a:schemeClr val="tx1"/>
                </a:solidFill>
              </a:rPr>
              <a:t>A</a:t>
            </a:r>
            <a:r>
              <a:rPr lang="pt-BR" sz="3600" kern="0" dirty="0" smtClean="0">
                <a:solidFill>
                  <a:schemeClr val="tx1"/>
                </a:solidFill>
              </a:rPr>
              <a:t>CESSO</a:t>
            </a:r>
            <a:r>
              <a:rPr sz="3600" kern="0" dirty="0" smtClean="0">
                <a:solidFill>
                  <a:schemeClr val="tx1"/>
                </a:solidFill>
              </a:rPr>
              <a:t> </a:t>
            </a:r>
            <a:endParaRPr sz="3600" kern="0" dirty="0">
              <a:solidFill>
                <a:schemeClr val="tx1"/>
              </a:solidFill>
            </a:endParaRPr>
          </a:p>
        </p:txBody>
      </p:sp>
      <p:sp>
        <p:nvSpPr>
          <p:cNvPr id="6" name="Retângulo 4"/>
          <p:cNvSpPr txBox="1"/>
          <p:nvPr/>
        </p:nvSpPr>
        <p:spPr>
          <a:xfrm>
            <a:off x="646331" y="2970023"/>
            <a:ext cx="6336705" cy="28623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defRPr sz="4000">
                <a:solidFill>
                  <a:srgbClr val="FFFFFF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pPr algn="just" hangingPunct="0"/>
            <a:r>
              <a:rPr lang="pt-BR" sz="3200" kern="0" dirty="0" smtClean="0">
                <a:solidFill>
                  <a:schemeClr val="tx1"/>
                </a:solidFill>
              </a:rPr>
              <a:t>As </a:t>
            </a:r>
            <a:r>
              <a:rPr sz="3200" kern="0" dirty="0" smtClean="0">
                <a:solidFill>
                  <a:schemeClr val="tx1"/>
                </a:solidFill>
              </a:rPr>
              <a:t>UBS </a:t>
            </a:r>
            <a:r>
              <a:rPr sz="3200" kern="0" dirty="0" err="1">
                <a:solidFill>
                  <a:schemeClr val="tx1"/>
                </a:solidFill>
              </a:rPr>
              <a:t>funcionarão</a:t>
            </a:r>
            <a:r>
              <a:rPr sz="3200" kern="0" dirty="0">
                <a:solidFill>
                  <a:schemeClr val="tx1"/>
                </a:solidFill>
              </a:rPr>
              <a:t> na hora do </a:t>
            </a:r>
            <a:r>
              <a:rPr sz="3200" kern="0" dirty="0" err="1">
                <a:solidFill>
                  <a:schemeClr val="tx1"/>
                </a:solidFill>
              </a:rPr>
              <a:t>almoço</a:t>
            </a:r>
            <a:r>
              <a:rPr sz="3200" kern="0" dirty="0">
                <a:solidFill>
                  <a:schemeClr val="tx1"/>
                </a:solidFill>
              </a:rPr>
              <a:t>,  no </a:t>
            </a:r>
            <a:r>
              <a:rPr sz="3200" kern="0" dirty="0" err="1">
                <a:solidFill>
                  <a:schemeClr val="tx1"/>
                </a:solidFill>
              </a:rPr>
              <a:t>período</a:t>
            </a:r>
            <a:r>
              <a:rPr sz="3200" kern="0" dirty="0">
                <a:solidFill>
                  <a:schemeClr val="tx1"/>
                </a:solidFill>
              </a:rPr>
              <a:t> </a:t>
            </a:r>
            <a:r>
              <a:rPr sz="3200" kern="0" dirty="0" err="1">
                <a:solidFill>
                  <a:schemeClr val="tx1"/>
                </a:solidFill>
              </a:rPr>
              <a:t>noturno</a:t>
            </a:r>
            <a:r>
              <a:rPr sz="3200" kern="0" dirty="0">
                <a:solidFill>
                  <a:schemeClr val="tx1"/>
                </a:solidFill>
              </a:rPr>
              <a:t> </a:t>
            </a:r>
            <a:r>
              <a:rPr sz="3200" kern="0" dirty="0" err="1">
                <a:solidFill>
                  <a:schemeClr val="tx1"/>
                </a:solidFill>
              </a:rPr>
              <a:t>ou</a:t>
            </a:r>
            <a:r>
              <a:rPr sz="3200" kern="0" dirty="0">
                <a:solidFill>
                  <a:schemeClr val="tx1"/>
                </a:solidFill>
              </a:rPr>
              <a:t> </a:t>
            </a:r>
            <a:r>
              <a:rPr sz="3200" kern="0" dirty="0" err="1">
                <a:solidFill>
                  <a:schemeClr val="tx1"/>
                </a:solidFill>
              </a:rPr>
              <a:t>aos</a:t>
            </a:r>
            <a:r>
              <a:rPr sz="3200" kern="0" dirty="0">
                <a:solidFill>
                  <a:schemeClr val="tx1"/>
                </a:solidFill>
              </a:rPr>
              <a:t> fins de </a:t>
            </a:r>
            <a:r>
              <a:rPr sz="3200" kern="0" dirty="0" err="1" smtClean="0">
                <a:solidFill>
                  <a:schemeClr val="tx1"/>
                </a:solidFill>
              </a:rPr>
              <a:t>semana</a:t>
            </a:r>
            <a:r>
              <a:rPr lang="pt-BR" sz="3200" kern="0" dirty="0" smtClean="0">
                <a:solidFill>
                  <a:schemeClr val="tx1"/>
                </a:solidFill>
              </a:rPr>
              <a:t>:</a:t>
            </a:r>
          </a:p>
          <a:p>
            <a:pPr hangingPunct="0"/>
            <a:r>
              <a:rPr lang="pt-BR" sz="2800" b="1" kern="0" dirty="0">
                <a:solidFill>
                  <a:schemeClr val="tx1"/>
                </a:solidFill>
              </a:rPr>
              <a:t>	</a:t>
            </a:r>
            <a:r>
              <a:rPr lang="pt-BR" sz="2800" b="1" kern="0" dirty="0" smtClean="0">
                <a:solidFill>
                  <a:schemeClr val="tx1"/>
                </a:solidFill>
              </a:rPr>
              <a:t>- acesso à </a:t>
            </a:r>
            <a:r>
              <a:rPr lang="pt-BR" sz="2800" b="1" kern="0" dirty="0">
                <a:solidFill>
                  <a:schemeClr val="tx1"/>
                </a:solidFill>
              </a:rPr>
              <a:t>E</a:t>
            </a:r>
            <a:r>
              <a:rPr lang="pt-BR" sz="2800" b="1" kern="0" dirty="0" smtClean="0">
                <a:solidFill>
                  <a:schemeClr val="tx1"/>
                </a:solidFill>
              </a:rPr>
              <a:t>SF</a:t>
            </a:r>
          </a:p>
          <a:p>
            <a:pPr hangingPunct="0"/>
            <a:r>
              <a:rPr lang="pt-BR" sz="2800" b="1" kern="0" dirty="0">
                <a:solidFill>
                  <a:schemeClr val="tx1"/>
                </a:solidFill>
              </a:rPr>
              <a:t>	</a:t>
            </a:r>
            <a:r>
              <a:rPr lang="pt-BR" sz="2800" b="1" kern="0" dirty="0" smtClean="0">
                <a:solidFill>
                  <a:schemeClr val="tx1"/>
                </a:solidFill>
              </a:rPr>
              <a:t>- acesso a serviços</a:t>
            </a:r>
          </a:p>
          <a:p>
            <a:pPr hangingPunct="0"/>
            <a:r>
              <a:rPr lang="pt-BR" sz="2800" b="1" kern="0" dirty="0">
                <a:solidFill>
                  <a:schemeClr val="tx1"/>
                </a:solidFill>
              </a:rPr>
              <a:t>	</a:t>
            </a:r>
            <a:r>
              <a:rPr lang="pt-BR" sz="2800" b="1" kern="0" dirty="0" smtClean="0">
                <a:solidFill>
                  <a:schemeClr val="tx1"/>
                </a:solidFill>
              </a:rPr>
              <a:t>- acesso à tecnologia</a:t>
            </a:r>
            <a:endParaRPr sz="2800" b="1" kern="0" dirty="0">
              <a:solidFill>
                <a:schemeClr val="tx1"/>
              </a:solidFill>
            </a:endParaRPr>
          </a:p>
        </p:txBody>
      </p:sp>
      <p:sp>
        <p:nvSpPr>
          <p:cNvPr id="10" name="* Programa funcionará por adesão do município"/>
          <p:cNvSpPr txBox="1"/>
          <p:nvPr/>
        </p:nvSpPr>
        <p:spPr>
          <a:xfrm>
            <a:off x="622761" y="2279779"/>
            <a:ext cx="6158092" cy="4154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2100" i="1">
                <a:solidFill>
                  <a:srgbClr val="FFFFFF"/>
                </a:solidFill>
              </a:defRPr>
            </a:lvl1pPr>
          </a:lstStyle>
          <a:p>
            <a:pPr hangingPunct="0"/>
            <a:r>
              <a:rPr kern="0" dirty="0">
                <a:latin typeface="Helvetica"/>
                <a:cs typeface="Helvetica"/>
                <a:sym typeface="Helvetica"/>
              </a:rPr>
              <a:t>*</a:t>
            </a:r>
            <a:r>
              <a:rPr kern="0" dirty="0">
                <a:solidFill>
                  <a:schemeClr val="tx1"/>
                </a:solidFill>
                <a:latin typeface="Helvetica"/>
                <a:cs typeface="Helvetica"/>
                <a:sym typeface="Helvetica"/>
              </a:rPr>
              <a:t> </a:t>
            </a:r>
            <a:r>
              <a:rPr lang="pt-BR" kern="0" dirty="0" smtClean="0">
                <a:solidFill>
                  <a:schemeClr val="tx1"/>
                </a:solidFill>
                <a:latin typeface="Helvetica"/>
                <a:cs typeface="Helvetica"/>
                <a:sym typeface="Helvetica"/>
              </a:rPr>
              <a:t>O </a:t>
            </a:r>
            <a:r>
              <a:rPr kern="0" dirty="0" smtClean="0">
                <a:solidFill>
                  <a:schemeClr val="tx1"/>
                </a:solidFill>
                <a:latin typeface="Helvetica"/>
                <a:cs typeface="Helvetica"/>
                <a:sym typeface="Helvetica"/>
              </a:rPr>
              <a:t>Programa </a:t>
            </a:r>
            <a:r>
              <a:rPr kern="0" dirty="0" err="1">
                <a:solidFill>
                  <a:schemeClr val="tx1"/>
                </a:solidFill>
                <a:latin typeface="Helvetica"/>
                <a:cs typeface="Helvetica"/>
                <a:sym typeface="Helvetica"/>
              </a:rPr>
              <a:t>funcionará</a:t>
            </a:r>
            <a:r>
              <a:rPr kern="0" dirty="0">
                <a:solidFill>
                  <a:schemeClr val="tx1"/>
                </a:solidFill>
                <a:latin typeface="Helvetica"/>
                <a:cs typeface="Helvetica"/>
                <a:sym typeface="Helvetica"/>
              </a:rPr>
              <a:t> </a:t>
            </a:r>
            <a:r>
              <a:rPr kern="0" dirty="0" err="1">
                <a:solidFill>
                  <a:schemeClr val="tx1"/>
                </a:solidFill>
                <a:latin typeface="Helvetica"/>
                <a:cs typeface="Helvetica"/>
                <a:sym typeface="Helvetica"/>
              </a:rPr>
              <a:t>por</a:t>
            </a:r>
            <a:r>
              <a:rPr kern="0" dirty="0">
                <a:solidFill>
                  <a:schemeClr val="tx1"/>
                </a:solidFill>
                <a:latin typeface="Helvetica"/>
                <a:cs typeface="Helvetica"/>
                <a:sym typeface="Helvetica"/>
              </a:rPr>
              <a:t> </a:t>
            </a:r>
            <a:r>
              <a:rPr kern="0" dirty="0" err="1">
                <a:solidFill>
                  <a:schemeClr val="tx1"/>
                </a:solidFill>
                <a:latin typeface="Helvetica"/>
                <a:cs typeface="Helvetica"/>
                <a:sym typeface="Helvetica"/>
              </a:rPr>
              <a:t>adesão</a:t>
            </a:r>
            <a:r>
              <a:rPr kern="0" dirty="0">
                <a:solidFill>
                  <a:schemeClr val="tx1"/>
                </a:solidFill>
                <a:latin typeface="Helvetica"/>
                <a:cs typeface="Helvetica"/>
                <a:sym typeface="Helvetica"/>
              </a:rPr>
              <a:t> do </a:t>
            </a:r>
            <a:r>
              <a:rPr kern="0" dirty="0" err="1" smtClean="0">
                <a:solidFill>
                  <a:schemeClr val="tx1"/>
                </a:solidFill>
                <a:latin typeface="Helvetica"/>
                <a:cs typeface="Helvetica"/>
                <a:sym typeface="Helvetica"/>
              </a:rPr>
              <a:t>município</a:t>
            </a:r>
            <a:r>
              <a:rPr lang="pt-BR" kern="0" dirty="0" smtClean="0">
                <a:solidFill>
                  <a:schemeClr val="tx1"/>
                </a:solidFill>
                <a:latin typeface="Helvetica"/>
                <a:cs typeface="Helvetica"/>
                <a:sym typeface="Helvetica"/>
              </a:rPr>
              <a:t>.</a:t>
            </a:r>
            <a:endParaRPr kern="0" dirty="0">
              <a:solidFill>
                <a:schemeClr val="tx1"/>
              </a:solidFill>
              <a:latin typeface="Helvetica"/>
              <a:cs typeface="Helvetica"/>
              <a:sym typeface="Helvetica"/>
            </a:endParaRPr>
          </a:p>
        </p:txBody>
      </p:sp>
      <p:pic>
        <p:nvPicPr>
          <p:cNvPr id="11" name="Imagem 1" descr="Imagem 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308304" y="2918542"/>
            <a:ext cx="1621127" cy="296528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92581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2" name="Retângulo 11"/>
          <p:cNvGrpSpPr/>
          <p:nvPr/>
        </p:nvGrpSpPr>
        <p:grpSpPr>
          <a:xfrm>
            <a:off x="275305" y="1521929"/>
            <a:ext cx="8693338" cy="5187323"/>
            <a:chOff x="-2" y="-1"/>
            <a:chExt cx="11591116" cy="5187322"/>
          </a:xfrm>
        </p:grpSpPr>
        <p:sp>
          <p:nvSpPr>
            <p:cNvPr id="250" name="Retângulo"/>
            <p:cNvSpPr/>
            <p:nvPr/>
          </p:nvSpPr>
          <p:spPr>
            <a:xfrm>
              <a:off x="-2" y="-1"/>
              <a:ext cx="11591115" cy="5187322"/>
            </a:xfrm>
            <a:prstGeom prst="rect">
              <a:avLst/>
            </a:prstGeom>
            <a:solidFill>
              <a:srgbClr val="357660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hangingPunct="0">
                <a:defRPr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Calibri"/>
                </a:defRPr>
              </a:pPr>
              <a:endParaRPr kern="0">
                <a:solidFill>
                  <a:srgbClr val="FFFFFF"/>
                </a:solidFill>
                <a:sym typeface="Calibri"/>
              </a:endParaRPr>
            </a:p>
          </p:txBody>
        </p:sp>
        <p:sp>
          <p:nvSpPr>
            <p:cNvPr id="251" name="Texto"/>
            <p:cNvSpPr txBox="1"/>
            <p:nvPr/>
          </p:nvSpPr>
          <p:spPr>
            <a:xfrm>
              <a:off x="-2" y="2408995"/>
              <a:ext cx="11591116" cy="36932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Calibri"/>
                </a:defRPr>
              </a:lvl1pPr>
            </a:lstStyle>
            <a:p>
              <a:pPr hangingPunct="0"/>
              <a:r>
                <a:rPr kern="0"/>
                <a:t>  </a:t>
              </a:r>
            </a:p>
          </p:txBody>
        </p:sp>
      </p:grpSp>
      <p:sp>
        <p:nvSpPr>
          <p:cNvPr id="253" name="Título 1"/>
          <p:cNvSpPr txBox="1"/>
          <p:nvPr/>
        </p:nvSpPr>
        <p:spPr>
          <a:xfrm>
            <a:off x="612271" y="726030"/>
            <a:ext cx="8093006" cy="5909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b">
            <a:spAutoFit/>
          </a:bodyPr>
          <a:lstStyle>
            <a:lvl1pPr>
              <a:lnSpc>
                <a:spcPct val="90000"/>
              </a:lnSpc>
              <a:defRPr sz="4000" b="1">
                <a:solidFill>
                  <a:srgbClr val="32926B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hangingPunct="0"/>
            <a:r>
              <a:rPr sz="3600" kern="0" dirty="0"/>
              <a:t>UBS </a:t>
            </a:r>
            <a:r>
              <a:rPr lang="pt-BR" sz="3600" kern="0" dirty="0" smtClean="0"/>
              <a:t>que aderir terá que fornecer</a:t>
            </a:r>
            <a:endParaRPr sz="3600" kern="0" dirty="0"/>
          </a:p>
        </p:txBody>
      </p:sp>
      <p:grpSp>
        <p:nvGrpSpPr>
          <p:cNvPr id="313" name="Grupo"/>
          <p:cNvGrpSpPr/>
          <p:nvPr/>
        </p:nvGrpSpPr>
        <p:grpSpPr>
          <a:xfrm>
            <a:off x="237851" y="1499168"/>
            <a:ext cx="8694004" cy="5206733"/>
            <a:chOff x="-1" y="0"/>
            <a:chExt cx="11592002" cy="5206731"/>
          </a:xfrm>
        </p:grpSpPr>
        <p:sp>
          <p:nvSpPr>
            <p:cNvPr id="254" name="Retângulo 1"/>
            <p:cNvSpPr/>
            <p:nvPr/>
          </p:nvSpPr>
          <p:spPr>
            <a:xfrm>
              <a:off x="2904696" y="0"/>
              <a:ext cx="45721" cy="5187602"/>
            </a:xfrm>
            <a:prstGeom prst="rect">
              <a:avLst/>
            </a:prstGeom>
            <a:solidFill>
              <a:srgbClr val="3F8D73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hangingPunct="0">
                <a:defRPr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Calibri"/>
                </a:defRPr>
              </a:pPr>
              <a:endParaRPr kern="0">
                <a:solidFill>
                  <a:srgbClr val="FFFFFF"/>
                </a:solidFill>
                <a:sym typeface="Calibri"/>
              </a:endParaRPr>
            </a:p>
          </p:txBody>
        </p:sp>
        <p:sp>
          <p:nvSpPr>
            <p:cNvPr id="255" name="Retângulo 70"/>
            <p:cNvSpPr/>
            <p:nvPr/>
          </p:nvSpPr>
          <p:spPr>
            <a:xfrm>
              <a:off x="5573325" y="0"/>
              <a:ext cx="45721" cy="5187602"/>
            </a:xfrm>
            <a:prstGeom prst="rect">
              <a:avLst/>
            </a:prstGeom>
            <a:solidFill>
              <a:srgbClr val="3F8D73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hangingPunct="0">
                <a:defRPr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Calibri"/>
                </a:defRPr>
              </a:pPr>
              <a:endParaRPr kern="0">
                <a:solidFill>
                  <a:srgbClr val="FFFFFF"/>
                </a:solidFill>
                <a:sym typeface="Calibri"/>
              </a:endParaRPr>
            </a:p>
          </p:txBody>
        </p:sp>
        <p:sp>
          <p:nvSpPr>
            <p:cNvPr id="256" name="Retângulo 71"/>
            <p:cNvSpPr/>
            <p:nvPr/>
          </p:nvSpPr>
          <p:spPr>
            <a:xfrm>
              <a:off x="7797501" y="0"/>
              <a:ext cx="45721" cy="5187602"/>
            </a:xfrm>
            <a:prstGeom prst="rect">
              <a:avLst/>
            </a:prstGeom>
            <a:solidFill>
              <a:srgbClr val="3F8D73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hangingPunct="0">
                <a:defRPr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Calibri"/>
                </a:defRPr>
              </a:pPr>
              <a:endParaRPr kern="0">
                <a:solidFill>
                  <a:srgbClr val="FFFFFF"/>
                </a:solidFill>
                <a:sym typeface="Calibri"/>
              </a:endParaRPr>
            </a:p>
          </p:txBody>
        </p:sp>
        <p:grpSp>
          <p:nvGrpSpPr>
            <p:cNvPr id="286" name="Agrupar 26"/>
            <p:cNvGrpSpPr/>
            <p:nvPr/>
          </p:nvGrpSpPr>
          <p:grpSpPr>
            <a:xfrm>
              <a:off x="421545" y="2419737"/>
              <a:ext cx="10748913" cy="2786994"/>
              <a:chOff x="0" y="-52412"/>
              <a:chExt cx="10748912" cy="2786992"/>
            </a:xfrm>
          </p:grpSpPr>
          <p:sp>
            <p:nvSpPr>
              <p:cNvPr id="257" name="CaixaDeTexto 94"/>
              <p:cNvSpPr txBox="1"/>
              <p:nvPr/>
            </p:nvSpPr>
            <p:spPr>
              <a:xfrm>
                <a:off x="2786100" y="679629"/>
                <a:ext cx="2231726" cy="175432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8" tIns="45718" rIns="45718" bIns="45718" numCol="1" anchor="ctr">
                <a:spAutoFit/>
              </a:bodyPr>
              <a:lstStyle>
                <a:lvl1pPr algn="ctr">
                  <a:spcBef>
                    <a:spcPts val="1200"/>
                  </a:spcBef>
                  <a:defRPr>
                    <a:solidFill>
                      <a:srgbClr val="FFFFFF"/>
                    </a:solidFill>
                    <a:latin typeface="Calibri Light"/>
                    <a:ea typeface="Calibri Light"/>
                    <a:cs typeface="Calibri Light"/>
                    <a:sym typeface="Calibri Light"/>
                  </a:defRPr>
                </a:lvl1pPr>
              </a:lstStyle>
              <a:p>
                <a:pPr hangingPunct="0"/>
                <a:r>
                  <a:rPr kern="0" dirty="0" err="1"/>
                  <a:t>Coleta</a:t>
                </a:r>
                <a:r>
                  <a:rPr kern="0" dirty="0"/>
                  <a:t> de </a:t>
                </a:r>
                <a:r>
                  <a:rPr kern="0" dirty="0" err="1"/>
                  <a:t>Exames</a:t>
                </a:r>
                <a:r>
                  <a:rPr kern="0" dirty="0"/>
                  <a:t> </a:t>
                </a:r>
                <a:r>
                  <a:rPr kern="0" dirty="0" err="1"/>
                  <a:t>Laboratoriais</a:t>
                </a:r>
                <a:r>
                  <a:rPr kern="0" dirty="0"/>
                  <a:t> (</a:t>
                </a:r>
                <a:r>
                  <a:rPr kern="0" dirty="0" err="1"/>
                  <a:t>obrigatório</a:t>
                </a:r>
                <a:r>
                  <a:rPr kern="0" dirty="0"/>
                  <a:t> para </a:t>
                </a:r>
                <a:r>
                  <a:rPr kern="0" dirty="0" err="1"/>
                  <a:t>75h</a:t>
                </a:r>
                <a:r>
                  <a:rPr kern="0" dirty="0"/>
                  <a:t>, </a:t>
                </a:r>
                <a:r>
                  <a:rPr kern="0" dirty="0" err="1"/>
                  <a:t>opcional</a:t>
                </a:r>
                <a:r>
                  <a:rPr kern="0" dirty="0"/>
                  <a:t> para </a:t>
                </a:r>
                <a:r>
                  <a:rPr kern="0" dirty="0" err="1"/>
                  <a:t>60h</a:t>
                </a:r>
                <a:r>
                  <a:rPr kern="0" dirty="0"/>
                  <a:t>)</a:t>
                </a:r>
              </a:p>
            </p:txBody>
          </p:sp>
          <p:sp>
            <p:nvSpPr>
              <p:cNvPr id="258" name="Oval 69"/>
              <p:cNvSpPr/>
              <p:nvPr/>
            </p:nvSpPr>
            <p:spPr>
              <a:xfrm flipH="1">
                <a:off x="3509243" y="-1"/>
                <a:ext cx="739399" cy="739399"/>
              </a:xfrm>
              <a:prstGeom prst="ellipse">
                <a:avLst/>
              </a:prstGeom>
              <a:solidFill>
                <a:srgbClr val="C7D42A"/>
              </a:solidFill>
              <a:ln w="38100" cap="flat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dist="38100" dir="5400000" rotWithShape="0">
                  <a:srgbClr val="000000">
                    <a:alpha val="40000"/>
                  </a:srgbClr>
                </a:outerShdw>
              </a:effectLst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r" hangingPunct="0">
                  <a:defRPr sz="10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Calibri"/>
                  </a:defRPr>
                </a:pPr>
                <a:endParaRPr sz="1000" kern="0">
                  <a:solidFill>
                    <a:srgbClr val="FFFFFF"/>
                  </a:solidFill>
                  <a:sym typeface="Calibri"/>
                </a:endParaRPr>
              </a:p>
            </p:txBody>
          </p:sp>
          <p:grpSp>
            <p:nvGrpSpPr>
              <p:cNvPr id="263" name="Group 1188"/>
              <p:cNvGrpSpPr/>
              <p:nvPr/>
            </p:nvGrpSpPr>
            <p:grpSpPr>
              <a:xfrm>
                <a:off x="3729570" y="144273"/>
                <a:ext cx="298749" cy="450853"/>
                <a:chOff x="0" y="0"/>
                <a:chExt cx="298747" cy="450852"/>
              </a:xfrm>
            </p:grpSpPr>
            <p:sp>
              <p:nvSpPr>
                <p:cNvPr id="259" name="Freeform 314"/>
                <p:cNvSpPr/>
                <p:nvPr/>
              </p:nvSpPr>
              <p:spPr>
                <a:xfrm>
                  <a:off x="75553" y="65087"/>
                  <a:ext cx="147641" cy="47627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543" y="21600"/>
                      </a:moveTo>
                      <a:cubicBezTo>
                        <a:pt x="661" y="21600"/>
                        <a:pt x="0" y="18609"/>
                        <a:pt x="0" y="15618"/>
                      </a:cubicBezTo>
                      <a:cubicBezTo>
                        <a:pt x="0" y="5982"/>
                        <a:pt x="0" y="5982"/>
                        <a:pt x="0" y="5982"/>
                      </a:cubicBezTo>
                      <a:cubicBezTo>
                        <a:pt x="0" y="2658"/>
                        <a:pt x="661" y="0"/>
                        <a:pt x="1543" y="0"/>
                      </a:cubicBezTo>
                      <a:cubicBezTo>
                        <a:pt x="20057" y="0"/>
                        <a:pt x="20057" y="0"/>
                        <a:pt x="20057" y="0"/>
                      </a:cubicBezTo>
                      <a:cubicBezTo>
                        <a:pt x="20939" y="0"/>
                        <a:pt x="21600" y="2658"/>
                        <a:pt x="21600" y="5982"/>
                      </a:cubicBezTo>
                      <a:cubicBezTo>
                        <a:pt x="21600" y="15618"/>
                        <a:pt x="21600" y="15618"/>
                        <a:pt x="21600" y="15618"/>
                      </a:cubicBezTo>
                      <a:cubicBezTo>
                        <a:pt x="21600" y="18609"/>
                        <a:pt x="20939" y="21600"/>
                        <a:pt x="20057" y="21600"/>
                      </a:cubicBezTo>
                      <a:lnTo>
                        <a:pt x="1543" y="21600"/>
                      </a:lnTo>
                      <a:close/>
                    </a:path>
                  </a:pathLst>
                </a:custGeom>
                <a:solidFill>
                  <a:srgbClr val="35766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8" tIns="45718" rIns="45718" bIns="45718" numCol="1" anchor="t">
                  <a:noAutofit/>
                </a:bodyPr>
                <a:lstStyle/>
                <a:p>
                  <a:pPr hangingPunct="0">
                    <a:defRPr>
                      <a:solidFill>
                        <a:srgbClr val="FFFFFF"/>
                      </a:solidFill>
                      <a:latin typeface="+mn-lt"/>
                      <a:ea typeface="+mn-ea"/>
                      <a:cs typeface="+mn-cs"/>
                      <a:sym typeface="Calibri"/>
                    </a:defRPr>
                  </a:pPr>
                  <a:endParaRPr kern="0">
                    <a:solidFill>
                      <a:srgbClr val="FFFFFF"/>
                    </a:solidFill>
                    <a:sym typeface="Calibri"/>
                  </a:endParaRPr>
                </a:p>
              </p:txBody>
            </p:sp>
            <p:sp>
              <p:nvSpPr>
                <p:cNvPr id="260" name="Freeform 315"/>
                <p:cNvSpPr/>
                <p:nvPr/>
              </p:nvSpPr>
              <p:spPr>
                <a:xfrm>
                  <a:off x="-1" y="107950"/>
                  <a:ext cx="298749" cy="34290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282" h="21600" extrusionOk="0">
                      <a:moveTo>
                        <a:pt x="21119" y="18095"/>
                      </a:moveTo>
                      <a:cubicBezTo>
                        <a:pt x="19453" y="13689"/>
                        <a:pt x="16498" y="10468"/>
                        <a:pt x="13220" y="5589"/>
                      </a:cubicBezTo>
                      <a:cubicBezTo>
                        <a:pt x="13220" y="0"/>
                        <a:pt x="13220" y="0"/>
                        <a:pt x="13220" y="0"/>
                      </a:cubicBezTo>
                      <a:cubicBezTo>
                        <a:pt x="8062" y="0"/>
                        <a:pt x="8062" y="0"/>
                        <a:pt x="8062" y="0"/>
                      </a:cubicBezTo>
                      <a:cubicBezTo>
                        <a:pt x="8062" y="5589"/>
                        <a:pt x="8062" y="5589"/>
                        <a:pt x="8062" y="5589"/>
                      </a:cubicBezTo>
                      <a:cubicBezTo>
                        <a:pt x="4784" y="10468"/>
                        <a:pt x="1829" y="13689"/>
                        <a:pt x="163" y="18095"/>
                      </a:cubicBezTo>
                      <a:cubicBezTo>
                        <a:pt x="-159" y="18900"/>
                        <a:pt x="2" y="19800"/>
                        <a:pt x="593" y="20511"/>
                      </a:cubicBezTo>
                      <a:cubicBezTo>
                        <a:pt x="1131" y="21174"/>
                        <a:pt x="2957" y="21600"/>
                        <a:pt x="3925" y="21600"/>
                      </a:cubicBezTo>
                      <a:cubicBezTo>
                        <a:pt x="17357" y="21600"/>
                        <a:pt x="17357" y="21600"/>
                        <a:pt x="17357" y="21600"/>
                      </a:cubicBezTo>
                      <a:cubicBezTo>
                        <a:pt x="18325" y="21600"/>
                        <a:pt x="20151" y="21174"/>
                        <a:pt x="20689" y="20511"/>
                      </a:cubicBezTo>
                      <a:cubicBezTo>
                        <a:pt x="21280" y="19800"/>
                        <a:pt x="21441" y="18900"/>
                        <a:pt x="21119" y="18095"/>
                      </a:cubicBezTo>
                      <a:close/>
                      <a:moveTo>
                        <a:pt x="12629" y="7816"/>
                      </a:moveTo>
                      <a:cubicBezTo>
                        <a:pt x="13542" y="7816"/>
                        <a:pt x="14295" y="8432"/>
                        <a:pt x="14295" y="9284"/>
                      </a:cubicBezTo>
                      <a:cubicBezTo>
                        <a:pt x="14295" y="10089"/>
                        <a:pt x="13542" y="10753"/>
                        <a:pt x="12629" y="10753"/>
                      </a:cubicBezTo>
                      <a:cubicBezTo>
                        <a:pt x="11716" y="10753"/>
                        <a:pt x="10963" y="10089"/>
                        <a:pt x="10963" y="9284"/>
                      </a:cubicBezTo>
                      <a:cubicBezTo>
                        <a:pt x="10963" y="8432"/>
                        <a:pt x="11716" y="7816"/>
                        <a:pt x="12629" y="7816"/>
                      </a:cubicBezTo>
                      <a:close/>
                      <a:moveTo>
                        <a:pt x="10319" y="4737"/>
                      </a:moveTo>
                      <a:cubicBezTo>
                        <a:pt x="10963" y="4737"/>
                        <a:pt x="11447" y="5163"/>
                        <a:pt x="11447" y="5684"/>
                      </a:cubicBezTo>
                      <a:cubicBezTo>
                        <a:pt x="11447" y="6253"/>
                        <a:pt x="10963" y="6679"/>
                        <a:pt x="10319" y="6679"/>
                      </a:cubicBezTo>
                      <a:cubicBezTo>
                        <a:pt x="9728" y="6679"/>
                        <a:pt x="9190" y="6253"/>
                        <a:pt x="9190" y="5684"/>
                      </a:cubicBezTo>
                      <a:cubicBezTo>
                        <a:pt x="9190" y="5163"/>
                        <a:pt x="9728" y="4737"/>
                        <a:pt x="10319" y="4737"/>
                      </a:cubicBezTo>
                      <a:close/>
                      <a:moveTo>
                        <a:pt x="8707" y="9474"/>
                      </a:moveTo>
                      <a:cubicBezTo>
                        <a:pt x="9459" y="9474"/>
                        <a:pt x="10050" y="9995"/>
                        <a:pt x="10050" y="10658"/>
                      </a:cubicBezTo>
                      <a:cubicBezTo>
                        <a:pt x="10050" y="11274"/>
                        <a:pt x="9459" y="11795"/>
                        <a:pt x="8707" y="11795"/>
                      </a:cubicBezTo>
                      <a:cubicBezTo>
                        <a:pt x="7954" y="11795"/>
                        <a:pt x="7363" y="11274"/>
                        <a:pt x="7363" y="10658"/>
                      </a:cubicBezTo>
                      <a:cubicBezTo>
                        <a:pt x="7363" y="9995"/>
                        <a:pt x="7954" y="9474"/>
                        <a:pt x="8707" y="9474"/>
                      </a:cubicBezTo>
                      <a:close/>
                      <a:moveTo>
                        <a:pt x="19184" y="19468"/>
                      </a:moveTo>
                      <a:cubicBezTo>
                        <a:pt x="18916" y="19658"/>
                        <a:pt x="17948" y="19942"/>
                        <a:pt x="17357" y="19942"/>
                      </a:cubicBezTo>
                      <a:cubicBezTo>
                        <a:pt x="3925" y="19942"/>
                        <a:pt x="3925" y="19942"/>
                        <a:pt x="3925" y="19942"/>
                      </a:cubicBezTo>
                      <a:cubicBezTo>
                        <a:pt x="3334" y="19942"/>
                        <a:pt x="2366" y="19658"/>
                        <a:pt x="2098" y="19468"/>
                      </a:cubicBezTo>
                      <a:cubicBezTo>
                        <a:pt x="1883" y="19232"/>
                        <a:pt x="1829" y="18900"/>
                        <a:pt x="1937" y="18616"/>
                      </a:cubicBezTo>
                      <a:cubicBezTo>
                        <a:pt x="2796" y="16295"/>
                        <a:pt x="4086" y="14305"/>
                        <a:pt x="5590" y="12174"/>
                      </a:cubicBezTo>
                      <a:cubicBezTo>
                        <a:pt x="15692" y="12174"/>
                        <a:pt x="15692" y="12174"/>
                        <a:pt x="15692" y="12174"/>
                      </a:cubicBezTo>
                      <a:cubicBezTo>
                        <a:pt x="17196" y="14305"/>
                        <a:pt x="18486" y="16295"/>
                        <a:pt x="19345" y="18616"/>
                      </a:cubicBezTo>
                      <a:cubicBezTo>
                        <a:pt x="19453" y="18900"/>
                        <a:pt x="19399" y="19232"/>
                        <a:pt x="19184" y="19468"/>
                      </a:cubicBezTo>
                      <a:close/>
                    </a:path>
                  </a:pathLst>
                </a:custGeom>
                <a:solidFill>
                  <a:srgbClr val="35766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8" tIns="45718" rIns="45718" bIns="45718" numCol="1" anchor="t">
                  <a:noAutofit/>
                </a:bodyPr>
                <a:lstStyle/>
                <a:p>
                  <a:pPr hangingPunct="0">
                    <a:defRPr>
                      <a:solidFill>
                        <a:srgbClr val="FFFFFF"/>
                      </a:solidFill>
                      <a:latin typeface="+mn-lt"/>
                      <a:ea typeface="+mn-ea"/>
                      <a:cs typeface="+mn-cs"/>
                      <a:sym typeface="Calibri"/>
                    </a:defRPr>
                  </a:pPr>
                  <a:endParaRPr kern="0">
                    <a:solidFill>
                      <a:srgbClr val="FFFFFF"/>
                    </a:solidFill>
                    <a:sym typeface="Calibri"/>
                  </a:endParaRPr>
                </a:p>
              </p:txBody>
            </p:sp>
            <p:sp>
              <p:nvSpPr>
                <p:cNvPr id="261" name="Oval 316"/>
                <p:cNvSpPr/>
                <p:nvPr/>
              </p:nvSpPr>
              <p:spPr>
                <a:xfrm>
                  <a:off x="150166" y="0"/>
                  <a:ext cx="44453" cy="46039"/>
                </a:xfrm>
                <a:prstGeom prst="ellipse">
                  <a:avLst/>
                </a:prstGeom>
                <a:solidFill>
                  <a:srgbClr val="35766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8" tIns="45718" rIns="45718" bIns="45718" numCol="1" anchor="t">
                  <a:noAutofit/>
                </a:bodyPr>
                <a:lstStyle/>
                <a:p>
                  <a:pPr hangingPunct="0">
                    <a:defRPr>
                      <a:solidFill>
                        <a:srgbClr val="FFFFFF"/>
                      </a:solidFill>
                      <a:latin typeface="+mn-lt"/>
                      <a:ea typeface="+mn-ea"/>
                      <a:cs typeface="+mn-cs"/>
                      <a:sym typeface="Calibri"/>
                    </a:defRPr>
                  </a:pPr>
                  <a:endParaRPr kern="0">
                    <a:solidFill>
                      <a:srgbClr val="FFFFFF"/>
                    </a:solidFill>
                    <a:sym typeface="Calibri"/>
                  </a:endParaRPr>
                </a:p>
              </p:txBody>
            </p:sp>
            <p:sp>
              <p:nvSpPr>
                <p:cNvPr id="262" name="Oval 317"/>
                <p:cNvSpPr/>
                <p:nvPr/>
              </p:nvSpPr>
              <p:spPr>
                <a:xfrm>
                  <a:off x="105715" y="30161"/>
                  <a:ext cx="23817" cy="23817"/>
                </a:xfrm>
                <a:prstGeom prst="ellipse">
                  <a:avLst/>
                </a:prstGeom>
                <a:solidFill>
                  <a:srgbClr val="35766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8" tIns="45718" rIns="45718" bIns="45718" numCol="1" anchor="t">
                  <a:noAutofit/>
                </a:bodyPr>
                <a:lstStyle/>
                <a:p>
                  <a:pPr hangingPunct="0">
                    <a:defRPr>
                      <a:solidFill>
                        <a:srgbClr val="FFFFFF"/>
                      </a:solidFill>
                      <a:latin typeface="+mn-lt"/>
                      <a:ea typeface="+mn-ea"/>
                      <a:cs typeface="+mn-cs"/>
                      <a:sym typeface="Calibri"/>
                    </a:defRPr>
                  </a:pPr>
                  <a:endParaRPr kern="0">
                    <a:solidFill>
                      <a:srgbClr val="FFFFFF"/>
                    </a:solidFill>
                    <a:sym typeface="Calibri"/>
                  </a:endParaRPr>
                </a:p>
              </p:txBody>
            </p:sp>
          </p:grpSp>
          <p:sp>
            <p:nvSpPr>
              <p:cNvPr id="264" name="CaixaDeTexto 96"/>
              <p:cNvSpPr txBox="1"/>
              <p:nvPr/>
            </p:nvSpPr>
            <p:spPr>
              <a:xfrm>
                <a:off x="5192710" y="981457"/>
                <a:ext cx="2288011" cy="120903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8" tIns="45718" rIns="45718" bIns="45718" numCol="1" anchor="ctr">
                <a:spAutoFit/>
              </a:bodyPr>
              <a:lstStyle>
                <a:lvl1pPr algn="ctr">
                  <a:spcBef>
                    <a:spcPts val="1200"/>
                  </a:spcBef>
                  <a:defRPr>
                    <a:solidFill>
                      <a:srgbClr val="FFFFFF"/>
                    </a:solidFill>
                    <a:latin typeface="Calibri Light"/>
                    <a:ea typeface="Calibri Light"/>
                    <a:cs typeface="Calibri Light"/>
                    <a:sym typeface="Calibri Light"/>
                  </a:defRPr>
                </a:lvl1pPr>
              </a:lstStyle>
              <a:p>
                <a:pPr hangingPunct="0"/>
                <a:r>
                  <a:rPr kern="0" dirty="0" err="1"/>
                  <a:t>Rastreamento</a:t>
                </a:r>
                <a:r>
                  <a:rPr kern="0" dirty="0"/>
                  <a:t>:    </a:t>
                </a:r>
                <a:r>
                  <a:rPr kern="0" dirty="0" err="1"/>
                  <a:t>recém-nascidos</a:t>
                </a:r>
                <a:r>
                  <a:rPr kern="0" dirty="0"/>
                  <a:t>, </a:t>
                </a:r>
                <a:r>
                  <a:rPr kern="0" dirty="0" err="1"/>
                  <a:t>gestação</a:t>
                </a:r>
                <a:r>
                  <a:rPr kern="0" dirty="0"/>
                  <a:t>, ISTs,     MMG, </a:t>
                </a:r>
                <a:r>
                  <a:rPr kern="0" dirty="0" smtClean="0"/>
                  <a:t> </a:t>
                </a:r>
                <a:r>
                  <a:rPr kern="0" dirty="0" err="1" smtClean="0"/>
                  <a:t>etc</a:t>
                </a:r>
                <a:r>
                  <a:rPr lang="pt-BR" kern="0" dirty="0" smtClean="0"/>
                  <a:t>.</a:t>
                </a:r>
                <a:endParaRPr kern="0" dirty="0"/>
              </a:p>
            </p:txBody>
          </p:sp>
          <p:sp>
            <p:nvSpPr>
              <p:cNvPr id="265" name="Oval 69"/>
              <p:cNvSpPr/>
              <p:nvPr/>
            </p:nvSpPr>
            <p:spPr>
              <a:xfrm flipH="1">
                <a:off x="5967016" y="-1"/>
                <a:ext cx="739399" cy="739399"/>
              </a:xfrm>
              <a:prstGeom prst="ellipse">
                <a:avLst/>
              </a:prstGeom>
              <a:solidFill>
                <a:srgbClr val="C7D42A"/>
              </a:solidFill>
              <a:ln w="38100" cap="flat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dist="38100" dir="5400000" rotWithShape="0">
                  <a:srgbClr val="000000">
                    <a:alpha val="40000"/>
                  </a:srgbClr>
                </a:outerShdw>
              </a:effectLst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r" hangingPunct="0">
                  <a:defRPr sz="10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Calibri"/>
                  </a:defRPr>
                </a:pPr>
                <a:endParaRPr sz="1000" kern="0">
                  <a:solidFill>
                    <a:srgbClr val="FFFFFF"/>
                  </a:solidFill>
                  <a:sym typeface="Calibri"/>
                </a:endParaRPr>
              </a:p>
            </p:txBody>
          </p:sp>
          <p:grpSp>
            <p:nvGrpSpPr>
              <p:cNvPr id="274" name="Group 1309"/>
              <p:cNvGrpSpPr/>
              <p:nvPr/>
            </p:nvGrpSpPr>
            <p:grpSpPr>
              <a:xfrm>
                <a:off x="6126371" y="192690"/>
                <a:ext cx="420691" cy="354017"/>
                <a:chOff x="0" y="-1"/>
                <a:chExt cx="420690" cy="354016"/>
              </a:xfrm>
            </p:grpSpPr>
            <p:sp>
              <p:nvSpPr>
                <p:cNvPr id="266" name="Freeform 32"/>
                <p:cNvSpPr/>
                <p:nvPr/>
              </p:nvSpPr>
              <p:spPr>
                <a:xfrm>
                  <a:off x="-1" y="-2"/>
                  <a:ext cx="420692" cy="35401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9984" y="0"/>
                      </a:moveTo>
                      <a:cubicBezTo>
                        <a:pt x="1616" y="0"/>
                        <a:pt x="1616" y="0"/>
                        <a:pt x="1616" y="0"/>
                      </a:cubicBezTo>
                      <a:cubicBezTo>
                        <a:pt x="709" y="0"/>
                        <a:pt x="0" y="842"/>
                        <a:pt x="0" y="1917"/>
                      </a:cubicBezTo>
                      <a:cubicBezTo>
                        <a:pt x="0" y="17252"/>
                        <a:pt x="0" y="17252"/>
                        <a:pt x="0" y="17252"/>
                      </a:cubicBezTo>
                      <a:cubicBezTo>
                        <a:pt x="0" y="18281"/>
                        <a:pt x="709" y="19122"/>
                        <a:pt x="1616" y="19122"/>
                      </a:cubicBezTo>
                      <a:cubicBezTo>
                        <a:pt x="8908" y="19122"/>
                        <a:pt x="8908" y="19122"/>
                        <a:pt x="8908" y="19122"/>
                      </a:cubicBezTo>
                      <a:cubicBezTo>
                        <a:pt x="8908" y="19449"/>
                        <a:pt x="8908" y="19449"/>
                        <a:pt x="8908" y="19449"/>
                      </a:cubicBezTo>
                      <a:cubicBezTo>
                        <a:pt x="8908" y="19590"/>
                        <a:pt x="8869" y="19870"/>
                        <a:pt x="8790" y="20010"/>
                      </a:cubicBezTo>
                      <a:cubicBezTo>
                        <a:pt x="6977" y="20805"/>
                        <a:pt x="6977" y="20805"/>
                        <a:pt x="6977" y="20805"/>
                      </a:cubicBezTo>
                      <a:cubicBezTo>
                        <a:pt x="6819" y="20899"/>
                        <a:pt x="6504" y="20992"/>
                        <a:pt x="6307" y="20992"/>
                      </a:cubicBezTo>
                      <a:cubicBezTo>
                        <a:pt x="5952" y="20992"/>
                        <a:pt x="5952" y="20992"/>
                        <a:pt x="5952" y="20992"/>
                      </a:cubicBezTo>
                      <a:cubicBezTo>
                        <a:pt x="5755" y="20992"/>
                        <a:pt x="5597" y="21132"/>
                        <a:pt x="5597" y="21273"/>
                      </a:cubicBezTo>
                      <a:cubicBezTo>
                        <a:pt x="5597" y="21273"/>
                        <a:pt x="5597" y="21273"/>
                        <a:pt x="5597" y="21273"/>
                      </a:cubicBezTo>
                      <a:cubicBezTo>
                        <a:pt x="5597" y="21460"/>
                        <a:pt x="5755" y="21600"/>
                        <a:pt x="5952" y="21600"/>
                      </a:cubicBezTo>
                      <a:cubicBezTo>
                        <a:pt x="15648" y="21600"/>
                        <a:pt x="15648" y="21600"/>
                        <a:pt x="15648" y="21600"/>
                      </a:cubicBezTo>
                      <a:cubicBezTo>
                        <a:pt x="15845" y="21600"/>
                        <a:pt x="16003" y="21460"/>
                        <a:pt x="16003" y="21273"/>
                      </a:cubicBezTo>
                      <a:cubicBezTo>
                        <a:pt x="16003" y="21273"/>
                        <a:pt x="16003" y="21273"/>
                        <a:pt x="16003" y="21273"/>
                      </a:cubicBezTo>
                      <a:cubicBezTo>
                        <a:pt x="16003" y="21132"/>
                        <a:pt x="15924" y="20992"/>
                        <a:pt x="15845" y="20992"/>
                      </a:cubicBezTo>
                      <a:cubicBezTo>
                        <a:pt x="15727" y="20992"/>
                        <a:pt x="15491" y="20945"/>
                        <a:pt x="15333" y="20945"/>
                      </a:cubicBezTo>
                      <a:cubicBezTo>
                        <a:pt x="12968" y="19917"/>
                        <a:pt x="12968" y="19917"/>
                        <a:pt x="12968" y="19917"/>
                      </a:cubicBezTo>
                      <a:cubicBezTo>
                        <a:pt x="12810" y="19823"/>
                        <a:pt x="12692" y="19590"/>
                        <a:pt x="12692" y="19449"/>
                      </a:cubicBezTo>
                      <a:cubicBezTo>
                        <a:pt x="12692" y="19122"/>
                        <a:pt x="12692" y="19122"/>
                        <a:pt x="12692" y="19122"/>
                      </a:cubicBezTo>
                      <a:cubicBezTo>
                        <a:pt x="19984" y="19122"/>
                        <a:pt x="19984" y="19122"/>
                        <a:pt x="19984" y="19122"/>
                      </a:cubicBezTo>
                      <a:cubicBezTo>
                        <a:pt x="20891" y="19122"/>
                        <a:pt x="21600" y="18281"/>
                        <a:pt x="21600" y="17252"/>
                      </a:cubicBezTo>
                      <a:cubicBezTo>
                        <a:pt x="21600" y="1917"/>
                        <a:pt x="21600" y="1917"/>
                        <a:pt x="21600" y="1917"/>
                      </a:cubicBezTo>
                      <a:cubicBezTo>
                        <a:pt x="21600" y="842"/>
                        <a:pt x="20891" y="0"/>
                        <a:pt x="19984" y="0"/>
                      </a:cubicBezTo>
                      <a:close/>
                      <a:moveTo>
                        <a:pt x="20102" y="15429"/>
                      </a:moveTo>
                      <a:cubicBezTo>
                        <a:pt x="20102" y="15756"/>
                        <a:pt x="19866" y="16036"/>
                        <a:pt x="19590" y="16083"/>
                      </a:cubicBezTo>
                      <a:cubicBezTo>
                        <a:pt x="2010" y="16083"/>
                        <a:pt x="2010" y="16083"/>
                        <a:pt x="2010" y="16083"/>
                      </a:cubicBezTo>
                      <a:cubicBezTo>
                        <a:pt x="1734" y="16036"/>
                        <a:pt x="1498" y="15756"/>
                        <a:pt x="1498" y="15429"/>
                      </a:cubicBezTo>
                      <a:cubicBezTo>
                        <a:pt x="1498" y="2338"/>
                        <a:pt x="1498" y="2338"/>
                        <a:pt x="1498" y="2338"/>
                      </a:cubicBezTo>
                      <a:cubicBezTo>
                        <a:pt x="1498" y="1964"/>
                        <a:pt x="1734" y="1683"/>
                        <a:pt x="2010" y="1683"/>
                      </a:cubicBezTo>
                      <a:cubicBezTo>
                        <a:pt x="19590" y="1683"/>
                        <a:pt x="19590" y="1683"/>
                        <a:pt x="19590" y="1683"/>
                      </a:cubicBezTo>
                      <a:cubicBezTo>
                        <a:pt x="19866" y="1683"/>
                        <a:pt x="20102" y="1964"/>
                        <a:pt x="20102" y="2338"/>
                      </a:cubicBezTo>
                      <a:lnTo>
                        <a:pt x="20102" y="15429"/>
                      </a:lnTo>
                      <a:close/>
                    </a:path>
                  </a:pathLst>
                </a:custGeom>
                <a:solidFill>
                  <a:srgbClr val="35766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8" tIns="45718" rIns="45718" bIns="45718" numCol="1" anchor="t">
                  <a:noAutofit/>
                </a:bodyPr>
                <a:lstStyle/>
                <a:p>
                  <a:pPr hangingPunct="0">
                    <a:defRPr>
                      <a:latin typeface="+mn-lt"/>
                      <a:ea typeface="+mn-ea"/>
                      <a:cs typeface="+mn-cs"/>
                      <a:sym typeface="Calibri"/>
                    </a:defRPr>
                  </a:pPr>
                  <a:endParaRPr kern="0">
                    <a:solidFill>
                      <a:srgbClr val="000000"/>
                    </a:solidFill>
                    <a:sym typeface="Calibri"/>
                  </a:endParaRPr>
                </a:p>
              </p:txBody>
            </p:sp>
            <p:sp>
              <p:nvSpPr>
                <p:cNvPr id="267" name="Oval 33"/>
                <p:cNvSpPr/>
                <p:nvPr/>
              </p:nvSpPr>
              <p:spPr>
                <a:xfrm>
                  <a:off x="323850" y="284958"/>
                  <a:ext cx="12703" cy="12703"/>
                </a:xfrm>
                <a:prstGeom prst="ellipse">
                  <a:avLst/>
                </a:prstGeom>
                <a:solidFill>
                  <a:srgbClr val="35766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8" tIns="45718" rIns="45718" bIns="45718" numCol="1" anchor="t">
                  <a:noAutofit/>
                </a:bodyPr>
                <a:lstStyle/>
                <a:p>
                  <a:pPr hangingPunct="0">
                    <a:defRPr>
                      <a:latin typeface="+mn-lt"/>
                      <a:ea typeface="+mn-ea"/>
                      <a:cs typeface="+mn-cs"/>
                      <a:sym typeface="Calibri"/>
                    </a:defRPr>
                  </a:pPr>
                  <a:endParaRPr kern="0">
                    <a:solidFill>
                      <a:srgbClr val="000000"/>
                    </a:solidFill>
                    <a:sym typeface="Calibri"/>
                  </a:endParaRPr>
                </a:p>
              </p:txBody>
            </p:sp>
            <p:sp>
              <p:nvSpPr>
                <p:cNvPr id="268" name="Freeform 34"/>
                <p:cNvSpPr/>
                <p:nvPr/>
              </p:nvSpPr>
              <p:spPr>
                <a:xfrm>
                  <a:off x="338137" y="284163"/>
                  <a:ext cx="47627" cy="12702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21600" y="9969"/>
                      </a:moveTo>
                      <a:cubicBezTo>
                        <a:pt x="21600" y="16615"/>
                        <a:pt x="20571" y="21600"/>
                        <a:pt x="19543" y="21600"/>
                      </a:cubicBezTo>
                      <a:cubicBezTo>
                        <a:pt x="2057" y="21600"/>
                        <a:pt x="2057" y="21600"/>
                        <a:pt x="2057" y="21600"/>
                      </a:cubicBezTo>
                      <a:cubicBezTo>
                        <a:pt x="1029" y="21600"/>
                        <a:pt x="0" y="16615"/>
                        <a:pt x="0" y="9969"/>
                      </a:cubicBezTo>
                      <a:cubicBezTo>
                        <a:pt x="0" y="9969"/>
                        <a:pt x="0" y="9969"/>
                        <a:pt x="0" y="9969"/>
                      </a:cubicBezTo>
                      <a:cubicBezTo>
                        <a:pt x="0" y="4985"/>
                        <a:pt x="1029" y="0"/>
                        <a:pt x="2057" y="0"/>
                      </a:cubicBezTo>
                      <a:cubicBezTo>
                        <a:pt x="19543" y="0"/>
                        <a:pt x="19543" y="0"/>
                        <a:pt x="19543" y="0"/>
                      </a:cubicBezTo>
                      <a:cubicBezTo>
                        <a:pt x="20571" y="0"/>
                        <a:pt x="21600" y="4985"/>
                        <a:pt x="21600" y="9969"/>
                      </a:cubicBezTo>
                      <a:close/>
                    </a:path>
                  </a:pathLst>
                </a:custGeom>
                <a:solidFill>
                  <a:srgbClr val="35766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8" tIns="45718" rIns="45718" bIns="45718" numCol="1" anchor="t">
                  <a:noAutofit/>
                </a:bodyPr>
                <a:lstStyle/>
                <a:p>
                  <a:pPr hangingPunct="0">
                    <a:defRPr>
                      <a:latin typeface="+mn-lt"/>
                      <a:ea typeface="+mn-ea"/>
                      <a:cs typeface="+mn-cs"/>
                      <a:sym typeface="Calibri"/>
                    </a:defRPr>
                  </a:pPr>
                  <a:endParaRPr kern="0">
                    <a:solidFill>
                      <a:srgbClr val="000000"/>
                    </a:solidFill>
                    <a:sym typeface="Calibri"/>
                  </a:endParaRPr>
                </a:p>
              </p:txBody>
            </p:sp>
            <p:sp>
              <p:nvSpPr>
                <p:cNvPr id="269" name="Freeform 35"/>
                <p:cNvSpPr/>
                <p:nvPr/>
              </p:nvSpPr>
              <p:spPr>
                <a:xfrm>
                  <a:off x="317500" y="60325"/>
                  <a:ext cx="34927" cy="16669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21600" y="19300"/>
                      </a:moveTo>
                      <a:cubicBezTo>
                        <a:pt x="21600" y="20600"/>
                        <a:pt x="16800" y="21600"/>
                        <a:pt x="10560" y="21600"/>
                      </a:cubicBezTo>
                      <a:cubicBezTo>
                        <a:pt x="10560" y="21600"/>
                        <a:pt x="10560" y="21600"/>
                        <a:pt x="10560" y="21600"/>
                      </a:cubicBezTo>
                      <a:cubicBezTo>
                        <a:pt x="4800" y="21600"/>
                        <a:pt x="0" y="20600"/>
                        <a:pt x="0" y="19300"/>
                      </a:cubicBezTo>
                      <a:cubicBezTo>
                        <a:pt x="0" y="2300"/>
                        <a:pt x="0" y="2300"/>
                        <a:pt x="0" y="2300"/>
                      </a:cubicBezTo>
                      <a:cubicBezTo>
                        <a:pt x="0" y="1000"/>
                        <a:pt x="4800" y="0"/>
                        <a:pt x="10560" y="0"/>
                      </a:cubicBezTo>
                      <a:cubicBezTo>
                        <a:pt x="10560" y="0"/>
                        <a:pt x="10560" y="0"/>
                        <a:pt x="10560" y="0"/>
                      </a:cubicBezTo>
                      <a:cubicBezTo>
                        <a:pt x="16800" y="0"/>
                        <a:pt x="21600" y="1000"/>
                        <a:pt x="21600" y="2300"/>
                      </a:cubicBezTo>
                      <a:lnTo>
                        <a:pt x="21600" y="19300"/>
                      </a:lnTo>
                      <a:close/>
                    </a:path>
                  </a:pathLst>
                </a:custGeom>
                <a:solidFill>
                  <a:srgbClr val="35766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8" tIns="45718" rIns="45718" bIns="45718" numCol="1" anchor="t">
                  <a:noAutofit/>
                </a:bodyPr>
                <a:lstStyle/>
                <a:p>
                  <a:pPr hangingPunct="0">
                    <a:defRPr>
                      <a:latin typeface="+mn-lt"/>
                      <a:ea typeface="+mn-ea"/>
                      <a:cs typeface="+mn-cs"/>
                      <a:sym typeface="Calibri"/>
                    </a:defRPr>
                  </a:pPr>
                  <a:endParaRPr kern="0">
                    <a:solidFill>
                      <a:srgbClr val="000000"/>
                    </a:solidFill>
                    <a:sym typeface="Calibri"/>
                  </a:endParaRPr>
                </a:p>
              </p:txBody>
            </p:sp>
            <p:sp>
              <p:nvSpPr>
                <p:cNvPr id="270" name="Freeform 36"/>
                <p:cNvSpPr/>
                <p:nvPr/>
              </p:nvSpPr>
              <p:spPr>
                <a:xfrm>
                  <a:off x="255587" y="88900"/>
                  <a:ext cx="34927" cy="138116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21600" y="18840"/>
                      </a:moveTo>
                      <a:cubicBezTo>
                        <a:pt x="21600" y="20400"/>
                        <a:pt x="16800" y="21600"/>
                        <a:pt x="11040" y="21600"/>
                      </a:cubicBezTo>
                      <a:cubicBezTo>
                        <a:pt x="11040" y="21600"/>
                        <a:pt x="11040" y="21600"/>
                        <a:pt x="11040" y="21600"/>
                      </a:cubicBezTo>
                      <a:cubicBezTo>
                        <a:pt x="4800" y="21600"/>
                        <a:pt x="0" y="20400"/>
                        <a:pt x="0" y="18840"/>
                      </a:cubicBezTo>
                      <a:cubicBezTo>
                        <a:pt x="0" y="2760"/>
                        <a:pt x="0" y="2760"/>
                        <a:pt x="0" y="2760"/>
                      </a:cubicBezTo>
                      <a:cubicBezTo>
                        <a:pt x="0" y="1200"/>
                        <a:pt x="4800" y="0"/>
                        <a:pt x="11040" y="0"/>
                      </a:cubicBezTo>
                      <a:cubicBezTo>
                        <a:pt x="11040" y="0"/>
                        <a:pt x="11040" y="0"/>
                        <a:pt x="11040" y="0"/>
                      </a:cubicBezTo>
                      <a:cubicBezTo>
                        <a:pt x="16800" y="0"/>
                        <a:pt x="21600" y="1200"/>
                        <a:pt x="21600" y="2760"/>
                      </a:cubicBezTo>
                      <a:lnTo>
                        <a:pt x="21600" y="18840"/>
                      </a:lnTo>
                      <a:close/>
                    </a:path>
                  </a:pathLst>
                </a:custGeom>
                <a:solidFill>
                  <a:srgbClr val="35766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8" tIns="45718" rIns="45718" bIns="45718" numCol="1" anchor="t">
                  <a:noAutofit/>
                </a:bodyPr>
                <a:lstStyle/>
                <a:p>
                  <a:pPr hangingPunct="0">
                    <a:defRPr>
                      <a:latin typeface="+mn-lt"/>
                      <a:ea typeface="+mn-ea"/>
                      <a:cs typeface="+mn-cs"/>
                      <a:sym typeface="Calibri"/>
                    </a:defRPr>
                  </a:pPr>
                  <a:endParaRPr kern="0">
                    <a:solidFill>
                      <a:srgbClr val="000000"/>
                    </a:solidFill>
                    <a:sym typeface="Calibri"/>
                  </a:endParaRPr>
                </a:p>
              </p:txBody>
            </p:sp>
            <p:sp>
              <p:nvSpPr>
                <p:cNvPr id="271" name="Freeform 37"/>
                <p:cNvSpPr/>
                <p:nvPr/>
              </p:nvSpPr>
              <p:spPr>
                <a:xfrm>
                  <a:off x="193674" y="115887"/>
                  <a:ext cx="33341" cy="11112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21600" y="18150"/>
                      </a:moveTo>
                      <a:cubicBezTo>
                        <a:pt x="21600" y="20100"/>
                        <a:pt x="16691" y="21600"/>
                        <a:pt x="10800" y="21600"/>
                      </a:cubicBezTo>
                      <a:cubicBezTo>
                        <a:pt x="10800" y="21600"/>
                        <a:pt x="10800" y="21600"/>
                        <a:pt x="10800" y="21600"/>
                      </a:cubicBezTo>
                      <a:cubicBezTo>
                        <a:pt x="4909" y="21600"/>
                        <a:pt x="0" y="20100"/>
                        <a:pt x="0" y="18150"/>
                      </a:cubicBezTo>
                      <a:cubicBezTo>
                        <a:pt x="0" y="3450"/>
                        <a:pt x="0" y="3450"/>
                        <a:pt x="0" y="3450"/>
                      </a:cubicBezTo>
                      <a:cubicBezTo>
                        <a:pt x="0" y="1500"/>
                        <a:pt x="4909" y="0"/>
                        <a:pt x="10800" y="0"/>
                      </a:cubicBezTo>
                      <a:cubicBezTo>
                        <a:pt x="10800" y="0"/>
                        <a:pt x="10800" y="0"/>
                        <a:pt x="10800" y="0"/>
                      </a:cubicBezTo>
                      <a:cubicBezTo>
                        <a:pt x="16691" y="0"/>
                        <a:pt x="21600" y="1500"/>
                        <a:pt x="21600" y="3450"/>
                      </a:cubicBezTo>
                      <a:lnTo>
                        <a:pt x="21600" y="18150"/>
                      </a:lnTo>
                      <a:close/>
                    </a:path>
                  </a:pathLst>
                </a:custGeom>
                <a:solidFill>
                  <a:srgbClr val="35766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8" tIns="45718" rIns="45718" bIns="45718" numCol="1" anchor="t">
                  <a:noAutofit/>
                </a:bodyPr>
                <a:lstStyle/>
                <a:p>
                  <a:pPr hangingPunct="0">
                    <a:defRPr>
                      <a:latin typeface="+mn-lt"/>
                      <a:ea typeface="+mn-ea"/>
                      <a:cs typeface="+mn-cs"/>
                      <a:sym typeface="Calibri"/>
                    </a:defRPr>
                  </a:pPr>
                  <a:endParaRPr kern="0">
                    <a:solidFill>
                      <a:srgbClr val="000000"/>
                    </a:solidFill>
                    <a:sym typeface="Calibri"/>
                  </a:endParaRPr>
                </a:p>
              </p:txBody>
            </p:sp>
            <p:sp>
              <p:nvSpPr>
                <p:cNvPr id="272" name="Freeform 38"/>
                <p:cNvSpPr/>
                <p:nvPr/>
              </p:nvSpPr>
              <p:spPr>
                <a:xfrm>
                  <a:off x="131761" y="144462"/>
                  <a:ext cx="34927" cy="8255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21600" y="17000"/>
                      </a:moveTo>
                      <a:cubicBezTo>
                        <a:pt x="21600" y="19600"/>
                        <a:pt x="16800" y="21600"/>
                        <a:pt x="10560" y="21600"/>
                      </a:cubicBezTo>
                      <a:cubicBezTo>
                        <a:pt x="10560" y="21600"/>
                        <a:pt x="10560" y="21600"/>
                        <a:pt x="10560" y="21600"/>
                      </a:cubicBezTo>
                      <a:cubicBezTo>
                        <a:pt x="4800" y="21600"/>
                        <a:pt x="0" y="19600"/>
                        <a:pt x="0" y="17000"/>
                      </a:cubicBezTo>
                      <a:cubicBezTo>
                        <a:pt x="0" y="4600"/>
                        <a:pt x="0" y="4600"/>
                        <a:pt x="0" y="4600"/>
                      </a:cubicBezTo>
                      <a:cubicBezTo>
                        <a:pt x="0" y="2000"/>
                        <a:pt x="4800" y="0"/>
                        <a:pt x="10560" y="0"/>
                      </a:cubicBezTo>
                      <a:cubicBezTo>
                        <a:pt x="10560" y="0"/>
                        <a:pt x="10560" y="0"/>
                        <a:pt x="10560" y="0"/>
                      </a:cubicBezTo>
                      <a:cubicBezTo>
                        <a:pt x="16800" y="0"/>
                        <a:pt x="21600" y="2000"/>
                        <a:pt x="21600" y="4600"/>
                      </a:cubicBezTo>
                      <a:lnTo>
                        <a:pt x="21600" y="17000"/>
                      </a:lnTo>
                      <a:close/>
                    </a:path>
                  </a:pathLst>
                </a:custGeom>
                <a:solidFill>
                  <a:srgbClr val="35766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8" tIns="45718" rIns="45718" bIns="45718" numCol="1" anchor="t">
                  <a:noAutofit/>
                </a:bodyPr>
                <a:lstStyle/>
                <a:p>
                  <a:pPr hangingPunct="0">
                    <a:defRPr>
                      <a:latin typeface="+mn-lt"/>
                      <a:ea typeface="+mn-ea"/>
                      <a:cs typeface="+mn-cs"/>
                      <a:sym typeface="Calibri"/>
                    </a:defRPr>
                  </a:pPr>
                  <a:endParaRPr kern="0">
                    <a:solidFill>
                      <a:srgbClr val="000000"/>
                    </a:solidFill>
                    <a:sym typeface="Calibri"/>
                  </a:endParaRPr>
                </a:p>
              </p:txBody>
            </p:sp>
            <p:sp>
              <p:nvSpPr>
                <p:cNvPr id="273" name="Freeform 39"/>
                <p:cNvSpPr/>
                <p:nvPr/>
              </p:nvSpPr>
              <p:spPr>
                <a:xfrm>
                  <a:off x="69850" y="171451"/>
                  <a:ext cx="33340" cy="5556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21600" y="14700"/>
                      </a:moveTo>
                      <a:cubicBezTo>
                        <a:pt x="21600" y="18600"/>
                        <a:pt x="16800" y="21600"/>
                        <a:pt x="11040" y="21600"/>
                      </a:cubicBezTo>
                      <a:cubicBezTo>
                        <a:pt x="11040" y="21600"/>
                        <a:pt x="11040" y="21600"/>
                        <a:pt x="11040" y="21600"/>
                      </a:cubicBezTo>
                      <a:cubicBezTo>
                        <a:pt x="4800" y="21600"/>
                        <a:pt x="0" y="18600"/>
                        <a:pt x="0" y="14700"/>
                      </a:cubicBezTo>
                      <a:cubicBezTo>
                        <a:pt x="0" y="6900"/>
                        <a:pt x="0" y="6900"/>
                        <a:pt x="0" y="6900"/>
                      </a:cubicBezTo>
                      <a:cubicBezTo>
                        <a:pt x="0" y="3000"/>
                        <a:pt x="4800" y="0"/>
                        <a:pt x="11040" y="0"/>
                      </a:cubicBezTo>
                      <a:cubicBezTo>
                        <a:pt x="11040" y="0"/>
                        <a:pt x="11040" y="0"/>
                        <a:pt x="11040" y="0"/>
                      </a:cubicBezTo>
                      <a:cubicBezTo>
                        <a:pt x="16800" y="0"/>
                        <a:pt x="21600" y="3000"/>
                        <a:pt x="21600" y="6900"/>
                      </a:cubicBezTo>
                      <a:lnTo>
                        <a:pt x="21600" y="14700"/>
                      </a:lnTo>
                      <a:close/>
                    </a:path>
                  </a:pathLst>
                </a:custGeom>
                <a:solidFill>
                  <a:srgbClr val="35766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8" tIns="45718" rIns="45718" bIns="45718" numCol="1" anchor="t">
                  <a:noAutofit/>
                </a:bodyPr>
                <a:lstStyle/>
                <a:p>
                  <a:pPr hangingPunct="0">
                    <a:defRPr>
                      <a:latin typeface="+mn-lt"/>
                      <a:ea typeface="+mn-ea"/>
                      <a:cs typeface="+mn-cs"/>
                      <a:sym typeface="Calibri"/>
                    </a:defRPr>
                  </a:pPr>
                  <a:endParaRPr kern="0">
                    <a:solidFill>
                      <a:srgbClr val="000000"/>
                    </a:solidFill>
                    <a:sym typeface="Calibri"/>
                  </a:endParaRPr>
                </a:p>
              </p:txBody>
            </p:sp>
          </p:grpSp>
          <p:sp>
            <p:nvSpPr>
              <p:cNvPr id="275" name="CaixaDeTexto 92"/>
              <p:cNvSpPr txBox="1"/>
              <p:nvPr/>
            </p:nvSpPr>
            <p:spPr>
              <a:xfrm>
                <a:off x="0" y="708817"/>
                <a:ext cx="2359195" cy="1200323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8" tIns="45718" rIns="45718" bIns="45718" numCol="1" anchor="ctr">
                <a:spAutoFit/>
              </a:bodyPr>
              <a:lstStyle>
                <a:lvl1pPr algn="ctr">
                  <a:spcBef>
                    <a:spcPts val="1200"/>
                  </a:spcBef>
                  <a:defRPr>
                    <a:solidFill>
                      <a:srgbClr val="FFFFFF"/>
                    </a:solidFill>
                    <a:latin typeface="Calibri Light"/>
                    <a:ea typeface="Calibri Light"/>
                    <a:cs typeface="Calibri Light"/>
                    <a:sym typeface="Calibri Light"/>
                  </a:defRPr>
                </a:lvl1pPr>
              </a:lstStyle>
              <a:p>
                <a:pPr hangingPunct="0"/>
                <a:r>
                  <a:rPr kern="0"/>
                  <a:t>Oferta de todas as vacinas do previstas no calendário vacinal  </a:t>
                </a:r>
              </a:p>
            </p:txBody>
          </p:sp>
          <p:sp>
            <p:nvSpPr>
              <p:cNvPr id="276" name="Oval 69"/>
              <p:cNvSpPr/>
              <p:nvPr/>
            </p:nvSpPr>
            <p:spPr>
              <a:xfrm flipH="1">
                <a:off x="809897" y="-1"/>
                <a:ext cx="739399" cy="739399"/>
              </a:xfrm>
              <a:prstGeom prst="ellipse">
                <a:avLst/>
              </a:prstGeom>
              <a:solidFill>
                <a:srgbClr val="C7D42A"/>
              </a:solidFill>
              <a:ln w="38100" cap="flat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dist="38100" dir="5400000" rotWithShape="0">
                  <a:srgbClr val="000000">
                    <a:alpha val="40000"/>
                  </a:srgbClr>
                </a:outerShdw>
              </a:effectLst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r" hangingPunct="0">
                  <a:defRPr sz="10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Calibri"/>
                  </a:defRPr>
                </a:pPr>
                <a:endParaRPr sz="1000" kern="0">
                  <a:solidFill>
                    <a:srgbClr val="FFFFFF"/>
                  </a:solidFill>
                  <a:sym typeface="Calibri"/>
                </a:endParaRPr>
              </a:p>
            </p:txBody>
          </p:sp>
          <p:grpSp>
            <p:nvGrpSpPr>
              <p:cNvPr id="280" name="Group 1197"/>
              <p:cNvGrpSpPr/>
              <p:nvPr/>
            </p:nvGrpSpPr>
            <p:grpSpPr>
              <a:xfrm>
                <a:off x="979340" y="170923"/>
                <a:ext cx="399017" cy="398456"/>
                <a:chOff x="0" y="0"/>
                <a:chExt cx="399016" cy="398455"/>
              </a:xfrm>
            </p:grpSpPr>
            <p:sp>
              <p:nvSpPr>
                <p:cNvPr id="277" name="Freeform 332"/>
                <p:cNvSpPr/>
                <p:nvPr/>
              </p:nvSpPr>
              <p:spPr>
                <a:xfrm>
                  <a:off x="282485" y="0"/>
                  <a:ext cx="116532" cy="115432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0862" h="21224" extrusionOk="0">
                      <a:moveTo>
                        <a:pt x="19755" y="14799"/>
                      </a:moveTo>
                      <a:cubicBezTo>
                        <a:pt x="6339" y="1128"/>
                        <a:pt x="6339" y="1128"/>
                        <a:pt x="6339" y="1128"/>
                      </a:cubicBezTo>
                      <a:cubicBezTo>
                        <a:pt x="4863" y="-376"/>
                        <a:pt x="2583" y="-376"/>
                        <a:pt x="1107" y="1128"/>
                      </a:cubicBezTo>
                      <a:cubicBezTo>
                        <a:pt x="-369" y="2632"/>
                        <a:pt x="-369" y="4956"/>
                        <a:pt x="1107" y="6459"/>
                      </a:cubicBezTo>
                      <a:cubicBezTo>
                        <a:pt x="14523" y="20130"/>
                        <a:pt x="14523" y="20130"/>
                        <a:pt x="14523" y="20130"/>
                      </a:cubicBezTo>
                      <a:cubicBezTo>
                        <a:pt x="15328" y="20951"/>
                        <a:pt x="16267" y="21224"/>
                        <a:pt x="17206" y="21224"/>
                      </a:cubicBezTo>
                      <a:cubicBezTo>
                        <a:pt x="18145" y="21224"/>
                        <a:pt x="19084" y="20951"/>
                        <a:pt x="19755" y="20130"/>
                      </a:cubicBezTo>
                      <a:cubicBezTo>
                        <a:pt x="21231" y="18763"/>
                        <a:pt x="21231" y="16302"/>
                        <a:pt x="19755" y="14799"/>
                      </a:cubicBezTo>
                      <a:close/>
                    </a:path>
                  </a:pathLst>
                </a:custGeom>
                <a:solidFill>
                  <a:srgbClr val="35766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8" tIns="45718" rIns="45718" bIns="45718" numCol="1" anchor="t">
                  <a:noAutofit/>
                </a:bodyPr>
                <a:lstStyle/>
                <a:p>
                  <a:pPr hangingPunct="0">
                    <a:defRPr>
                      <a:latin typeface="+mn-lt"/>
                      <a:ea typeface="+mn-ea"/>
                      <a:cs typeface="+mn-cs"/>
                      <a:sym typeface="Calibri"/>
                    </a:defRPr>
                  </a:pPr>
                  <a:endParaRPr kern="0">
                    <a:solidFill>
                      <a:srgbClr val="000000"/>
                    </a:solidFill>
                    <a:sym typeface="Calibri"/>
                  </a:endParaRPr>
                </a:p>
              </p:txBody>
            </p:sp>
            <p:sp>
              <p:nvSpPr>
                <p:cNvPr id="278" name="Freeform 333"/>
                <p:cNvSpPr/>
                <p:nvPr/>
              </p:nvSpPr>
              <p:spPr>
                <a:xfrm>
                  <a:off x="0" y="70980"/>
                  <a:ext cx="328052" cy="327476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563" h="21525" extrusionOk="0">
                      <a:moveTo>
                        <a:pt x="19635" y="0"/>
                      </a:moveTo>
                      <a:cubicBezTo>
                        <a:pt x="16966" y="2663"/>
                        <a:pt x="16966" y="2663"/>
                        <a:pt x="16966" y="2663"/>
                      </a:cubicBezTo>
                      <a:cubicBezTo>
                        <a:pt x="15434" y="1134"/>
                        <a:pt x="15434" y="1134"/>
                        <a:pt x="15434" y="1134"/>
                      </a:cubicBezTo>
                      <a:cubicBezTo>
                        <a:pt x="15088" y="789"/>
                        <a:pt x="14544" y="789"/>
                        <a:pt x="14149" y="1134"/>
                      </a:cubicBezTo>
                      <a:cubicBezTo>
                        <a:pt x="4313" y="10948"/>
                        <a:pt x="4313" y="10948"/>
                        <a:pt x="4313" y="10948"/>
                      </a:cubicBezTo>
                      <a:cubicBezTo>
                        <a:pt x="4115" y="11145"/>
                        <a:pt x="4016" y="11342"/>
                        <a:pt x="4016" y="11589"/>
                      </a:cubicBezTo>
                      <a:cubicBezTo>
                        <a:pt x="4016" y="15929"/>
                        <a:pt x="4016" y="15929"/>
                        <a:pt x="4016" y="15929"/>
                      </a:cubicBezTo>
                      <a:cubicBezTo>
                        <a:pt x="111" y="20663"/>
                        <a:pt x="111" y="20663"/>
                        <a:pt x="111" y="20663"/>
                      </a:cubicBezTo>
                      <a:cubicBezTo>
                        <a:pt x="-37" y="20860"/>
                        <a:pt x="-37" y="21107"/>
                        <a:pt x="111" y="21304"/>
                      </a:cubicBezTo>
                      <a:cubicBezTo>
                        <a:pt x="309" y="21551"/>
                        <a:pt x="655" y="21600"/>
                        <a:pt x="853" y="21403"/>
                      </a:cubicBezTo>
                      <a:cubicBezTo>
                        <a:pt x="5598" y="17458"/>
                        <a:pt x="5598" y="17458"/>
                        <a:pt x="5598" y="17458"/>
                      </a:cubicBezTo>
                      <a:cubicBezTo>
                        <a:pt x="9947" y="17458"/>
                        <a:pt x="9947" y="17458"/>
                        <a:pt x="9947" y="17458"/>
                      </a:cubicBezTo>
                      <a:cubicBezTo>
                        <a:pt x="10195" y="17458"/>
                        <a:pt x="10392" y="17359"/>
                        <a:pt x="10590" y="17211"/>
                      </a:cubicBezTo>
                      <a:cubicBezTo>
                        <a:pt x="20426" y="7397"/>
                        <a:pt x="20426" y="7397"/>
                        <a:pt x="20426" y="7397"/>
                      </a:cubicBezTo>
                      <a:cubicBezTo>
                        <a:pt x="20772" y="7003"/>
                        <a:pt x="20772" y="6460"/>
                        <a:pt x="20426" y="6115"/>
                      </a:cubicBezTo>
                      <a:cubicBezTo>
                        <a:pt x="18894" y="4586"/>
                        <a:pt x="18894" y="4586"/>
                        <a:pt x="18894" y="4586"/>
                      </a:cubicBezTo>
                      <a:cubicBezTo>
                        <a:pt x="21563" y="1923"/>
                        <a:pt x="21563" y="1923"/>
                        <a:pt x="21563" y="1923"/>
                      </a:cubicBezTo>
                      <a:lnTo>
                        <a:pt x="19635" y="0"/>
                      </a:lnTo>
                      <a:close/>
                      <a:moveTo>
                        <a:pt x="9552" y="15633"/>
                      </a:moveTo>
                      <a:cubicBezTo>
                        <a:pt x="5845" y="15633"/>
                        <a:pt x="5845" y="15633"/>
                        <a:pt x="5845" y="15633"/>
                      </a:cubicBezTo>
                      <a:cubicBezTo>
                        <a:pt x="5845" y="11984"/>
                        <a:pt x="5845" y="11984"/>
                        <a:pt x="5845" y="11984"/>
                      </a:cubicBezTo>
                      <a:cubicBezTo>
                        <a:pt x="6833" y="11047"/>
                        <a:pt x="6833" y="11047"/>
                        <a:pt x="6833" y="11047"/>
                      </a:cubicBezTo>
                      <a:cubicBezTo>
                        <a:pt x="8217" y="12427"/>
                        <a:pt x="8217" y="12427"/>
                        <a:pt x="8217" y="12427"/>
                      </a:cubicBezTo>
                      <a:cubicBezTo>
                        <a:pt x="8316" y="12526"/>
                        <a:pt x="8415" y="12575"/>
                        <a:pt x="8514" y="12575"/>
                      </a:cubicBezTo>
                      <a:cubicBezTo>
                        <a:pt x="8662" y="12575"/>
                        <a:pt x="8761" y="12526"/>
                        <a:pt x="8860" y="12427"/>
                      </a:cubicBezTo>
                      <a:cubicBezTo>
                        <a:pt x="9058" y="12230"/>
                        <a:pt x="9058" y="11984"/>
                        <a:pt x="8860" y="11786"/>
                      </a:cubicBezTo>
                      <a:cubicBezTo>
                        <a:pt x="7476" y="10405"/>
                        <a:pt x="7476" y="10405"/>
                        <a:pt x="7476" y="10405"/>
                      </a:cubicBezTo>
                      <a:cubicBezTo>
                        <a:pt x="8811" y="9025"/>
                        <a:pt x="8811" y="9025"/>
                        <a:pt x="8811" y="9025"/>
                      </a:cubicBezTo>
                      <a:cubicBezTo>
                        <a:pt x="9305" y="9518"/>
                        <a:pt x="9305" y="9518"/>
                        <a:pt x="9305" y="9518"/>
                      </a:cubicBezTo>
                      <a:cubicBezTo>
                        <a:pt x="9404" y="9616"/>
                        <a:pt x="9503" y="9666"/>
                        <a:pt x="9651" y="9666"/>
                      </a:cubicBezTo>
                      <a:cubicBezTo>
                        <a:pt x="9750" y="9666"/>
                        <a:pt x="9849" y="9616"/>
                        <a:pt x="9947" y="9518"/>
                      </a:cubicBezTo>
                      <a:cubicBezTo>
                        <a:pt x="10145" y="9321"/>
                        <a:pt x="10145" y="9025"/>
                        <a:pt x="9947" y="8877"/>
                      </a:cubicBezTo>
                      <a:cubicBezTo>
                        <a:pt x="9453" y="8384"/>
                        <a:pt x="9453" y="8384"/>
                        <a:pt x="9453" y="8384"/>
                      </a:cubicBezTo>
                      <a:cubicBezTo>
                        <a:pt x="10837" y="7003"/>
                        <a:pt x="10837" y="7003"/>
                        <a:pt x="10837" y="7003"/>
                      </a:cubicBezTo>
                      <a:cubicBezTo>
                        <a:pt x="12221" y="8433"/>
                        <a:pt x="12221" y="8433"/>
                        <a:pt x="12221" y="8433"/>
                      </a:cubicBezTo>
                      <a:cubicBezTo>
                        <a:pt x="12320" y="8532"/>
                        <a:pt x="12419" y="8532"/>
                        <a:pt x="12567" y="8532"/>
                      </a:cubicBezTo>
                      <a:cubicBezTo>
                        <a:pt x="12666" y="8532"/>
                        <a:pt x="12765" y="8532"/>
                        <a:pt x="12864" y="8433"/>
                      </a:cubicBezTo>
                      <a:cubicBezTo>
                        <a:pt x="13061" y="8236"/>
                        <a:pt x="13061" y="7940"/>
                        <a:pt x="12864" y="7792"/>
                      </a:cubicBezTo>
                      <a:cubicBezTo>
                        <a:pt x="11480" y="6362"/>
                        <a:pt x="11480" y="6362"/>
                        <a:pt x="11480" y="6362"/>
                      </a:cubicBezTo>
                      <a:cubicBezTo>
                        <a:pt x="12864" y="5030"/>
                        <a:pt x="12864" y="5030"/>
                        <a:pt x="12864" y="5030"/>
                      </a:cubicBezTo>
                      <a:cubicBezTo>
                        <a:pt x="13309" y="5523"/>
                        <a:pt x="13309" y="5523"/>
                        <a:pt x="13309" y="5523"/>
                      </a:cubicBezTo>
                      <a:cubicBezTo>
                        <a:pt x="13407" y="5573"/>
                        <a:pt x="13506" y="5622"/>
                        <a:pt x="13655" y="5622"/>
                      </a:cubicBezTo>
                      <a:cubicBezTo>
                        <a:pt x="13753" y="5622"/>
                        <a:pt x="13852" y="5573"/>
                        <a:pt x="13951" y="5523"/>
                      </a:cubicBezTo>
                      <a:cubicBezTo>
                        <a:pt x="14149" y="5326"/>
                        <a:pt x="14149" y="5030"/>
                        <a:pt x="13951" y="4882"/>
                      </a:cubicBezTo>
                      <a:cubicBezTo>
                        <a:pt x="13506" y="4389"/>
                        <a:pt x="13506" y="4389"/>
                        <a:pt x="13506" y="4389"/>
                      </a:cubicBezTo>
                      <a:cubicBezTo>
                        <a:pt x="14791" y="3058"/>
                        <a:pt x="14791" y="3058"/>
                        <a:pt x="14791" y="3058"/>
                      </a:cubicBezTo>
                      <a:cubicBezTo>
                        <a:pt x="18498" y="6756"/>
                        <a:pt x="18498" y="6756"/>
                        <a:pt x="18498" y="6756"/>
                      </a:cubicBezTo>
                      <a:lnTo>
                        <a:pt x="9552" y="15633"/>
                      </a:lnTo>
                      <a:close/>
                    </a:path>
                  </a:pathLst>
                </a:custGeom>
                <a:solidFill>
                  <a:srgbClr val="35766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8" tIns="45718" rIns="45718" bIns="45718" numCol="1" anchor="t">
                  <a:noAutofit/>
                </a:bodyPr>
                <a:lstStyle/>
                <a:p>
                  <a:pPr hangingPunct="0">
                    <a:defRPr>
                      <a:latin typeface="+mn-lt"/>
                      <a:ea typeface="+mn-ea"/>
                      <a:cs typeface="+mn-cs"/>
                      <a:sym typeface="Calibri"/>
                    </a:defRPr>
                  </a:pPr>
                  <a:endParaRPr kern="0">
                    <a:solidFill>
                      <a:srgbClr val="000000"/>
                    </a:solidFill>
                    <a:sym typeface="Calibri"/>
                  </a:endParaRPr>
                </a:p>
              </p:txBody>
            </p:sp>
            <p:sp>
              <p:nvSpPr>
                <p:cNvPr id="279" name="Freeform 334"/>
                <p:cNvSpPr/>
                <p:nvPr/>
              </p:nvSpPr>
              <p:spPr>
                <a:xfrm>
                  <a:off x="131948" y="166792"/>
                  <a:ext cx="133629" cy="13437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390" h="21509" extrusionOk="0">
                      <a:moveTo>
                        <a:pt x="360" y="21147"/>
                      </a:moveTo>
                      <a:cubicBezTo>
                        <a:pt x="480" y="21388"/>
                        <a:pt x="720" y="21509"/>
                        <a:pt x="1080" y="21509"/>
                      </a:cubicBezTo>
                      <a:cubicBezTo>
                        <a:pt x="1320" y="21509"/>
                        <a:pt x="1560" y="21388"/>
                        <a:pt x="1800" y="21147"/>
                      </a:cubicBezTo>
                      <a:cubicBezTo>
                        <a:pt x="21120" y="1719"/>
                        <a:pt x="21120" y="1719"/>
                        <a:pt x="21120" y="1719"/>
                      </a:cubicBezTo>
                      <a:cubicBezTo>
                        <a:pt x="21480" y="1357"/>
                        <a:pt x="21480" y="633"/>
                        <a:pt x="21120" y="271"/>
                      </a:cubicBezTo>
                      <a:cubicBezTo>
                        <a:pt x="20640" y="-91"/>
                        <a:pt x="20040" y="-91"/>
                        <a:pt x="19680" y="271"/>
                      </a:cubicBezTo>
                      <a:cubicBezTo>
                        <a:pt x="360" y="19699"/>
                        <a:pt x="360" y="19699"/>
                        <a:pt x="360" y="19699"/>
                      </a:cubicBezTo>
                      <a:cubicBezTo>
                        <a:pt x="-120" y="20061"/>
                        <a:pt x="-120" y="20785"/>
                        <a:pt x="360" y="21147"/>
                      </a:cubicBezTo>
                      <a:close/>
                    </a:path>
                  </a:pathLst>
                </a:custGeom>
                <a:solidFill>
                  <a:srgbClr val="35766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8" tIns="45718" rIns="45718" bIns="45718" numCol="1" anchor="t">
                  <a:noAutofit/>
                </a:bodyPr>
                <a:lstStyle/>
                <a:p>
                  <a:pPr hangingPunct="0">
                    <a:defRPr>
                      <a:latin typeface="+mn-lt"/>
                      <a:ea typeface="+mn-ea"/>
                      <a:cs typeface="+mn-cs"/>
                      <a:sym typeface="Calibri"/>
                    </a:defRPr>
                  </a:pPr>
                  <a:endParaRPr kern="0">
                    <a:solidFill>
                      <a:srgbClr val="000000"/>
                    </a:solidFill>
                    <a:sym typeface="Calibri"/>
                  </a:endParaRPr>
                </a:p>
              </p:txBody>
            </p:sp>
          </p:grpSp>
          <p:sp>
            <p:nvSpPr>
              <p:cNvPr id="281" name="CaixaDeTexto 99"/>
              <p:cNvSpPr txBox="1"/>
              <p:nvPr/>
            </p:nvSpPr>
            <p:spPr>
              <a:xfrm>
                <a:off x="7414300" y="703262"/>
                <a:ext cx="3334612" cy="203131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8" tIns="45718" rIns="45718" bIns="45718" numCol="1" anchor="ctr">
                <a:spAutoFit/>
              </a:bodyPr>
              <a:lstStyle/>
              <a:p>
                <a:pPr algn="ctr" hangingPunct="0">
                  <a:spcBef>
                    <a:spcPts val="1200"/>
                  </a:spcBef>
                  <a:defRPr>
                    <a:solidFill>
                      <a:srgbClr val="FFFFFF"/>
                    </a:solidFill>
                    <a:latin typeface="Calibri Light"/>
                    <a:ea typeface="Calibri Light"/>
                    <a:cs typeface="Calibri Light"/>
                    <a:sym typeface="Calibri Light"/>
                  </a:defRPr>
                </a:pPr>
                <a:r>
                  <a:rPr kern="0" dirty="0" err="1">
                    <a:solidFill>
                      <a:srgbClr val="FFFFFF"/>
                    </a:solidFill>
                    <a:latin typeface="Calibri Light"/>
                    <a:ea typeface="Calibri Light"/>
                    <a:cs typeface="Calibri Light"/>
                    <a:sym typeface="Calibri Light"/>
                  </a:rPr>
                  <a:t>Pequenos</a:t>
                </a:r>
                <a:r>
                  <a:rPr kern="0" dirty="0">
                    <a:solidFill>
                      <a:srgbClr val="FFFFFF"/>
                    </a:solidFill>
                    <a:latin typeface="Calibri Light"/>
                    <a:ea typeface="Calibri Light"/>
                    <a:cs typeface="Calibri Light"/>
                    <a:sym typeface="Calibri Light"/>
                  </a:rPr>
                  <a:t> </a:t>
                </a:r>
                <a:r>
                  <a:rPr kern="0" dirty="0" err="1">
                    <a:solidFill>
                      <a:srgbClr val="FFFFFF"/>
                    </a:solidFill>
                    <a:latin typeface="Calibri Light"/>
                    <a:ea typeface="Calibri Light"/>
                    <a:cs typeface="Calibri Light"/>
                    <a:sym typeface="Calibri Light"/>
                  </a:rPr>
                  <a:t>procedimentos</a:t>
                </a:r>
                <a:r>
                  <a:rPr kern="0" dirty="0">
                    <a:solidFill>
                      <a:srgbClr val="FFFFFF"/>
                    </a:solidFill>
                    <a:latin typeface="Calibri Light"/>
                    <a:ea typeface="Calibri Light"/>
                    <a:cs typeface="Calibri Light"/>
                    <a:sym typeface="Calibri Light"/>
                  </a:rPr>
                  <a:t>: </a:t>
                </a:r>
                <a:br>
                  <a:rPr kern="0" dirty="0">
                    <a:solidFill>
                      <a:srgbClr val="FFFFFF"/>
                    </a:solidFill>
                    <a:latin typeface="Calibri Light"/>
                    <a:ea typeface="Calibri Light"/>
                    <a:cs typeface="Calibri Light"/>
                    <a:sym typeface="Calibri Light"/>
                  </a:rPr>
                </a:br>
                <a:r>
                  <a:rPr kern="0" dirty="0" err="1">
                    <a:solidFill>
                      <a:srgbClr val="FFFFFF"/>
                    </a:solidFill>
                    <a:latin typeface="Calibri Light"/>
                    <a:ea typeface="Calibri Light"/>
                    <a:cs typeface="Calibri Light"/>
                    <a:sym typeface="Calibri Light"/>
                  </a:rPr>
                  <a:t>injetáveis</a:t>
                </a:r>
                <a:r>
                  <a:rPr kern="0" dirty="0">
                    <a:solidFill>
                      <a:srgbClr val="FFFFFF"/>
                    </a:solidFill>
                    <a:latin typeface="Calibri Light"/>
                    <a:ea typeface="Calibri Light"/>
                    <a:cs typeface="Calibri Light"/>
                    <a:sym typeface="Calibri Light"/>
                  </a:rPr>
                  <a:t>, </a:t>
                </a:r>
                <a:r>
                  <a:rPr kern="0" dirty="0" err="1">
                    <a:solidFill>
                      <a:srgbClr val="FFFFFF"/>
                    </a:solidFill>
                    <a:latin typeface="Calibri Light"/>
                    <a:ea typeface="Calibri Light"/>
                    <a:cs typeface="Calibri Light"/>
                    <a:sym typeface="Calibri Light"/>
                  </a:rPr>
                  <a:t>curativos</a:t>
                </a:r>
                <a:r>
                  <a:rPr kern="0" dirty="0">
                    <a:solidFill>
                      <a:srgbClr val="FFFFFF"/>
                    </a:solidFill>
                    <a:latin typeface="Calibri Light"/>
                    <a:ea typeface="Calibri Light"/>
                    <a:cs typeface="Calibri Light"/>
                    <a:sym typeface="Calibri Light"/>
                  </a:rPr>
                  <a:t>, </a:t>
                </a:r>
                <a:r>
                  <a:rPr kern="0" dirty="0" err="1">
                    <a:solidFill>
                      <a:srgbClr val="FFFFFF"/>
                    </a:solidFill>
                    <a:latin typeface="Calibri Light"/>
                    <a:ea typeface="Calibri Light"/>
                    <a:cs typeface="Calibri Light"/>
                    <a:sym typeface="Calibri Light"/>
                  </a:rPr>
                  <a:t>pequenas</a:t>
                </a:r>
                <a:r>
                  <a:rPr kern="0" dirty="0">
                    <a:solidFill>
                      <a:srgbClr val="FFFFFF"/>
                    </a:solidFill>
                    <a:latin typeface="Calibri Light"/>
                    <a:ea typeface="Calibri Light"/>
                    <a:cs typeface="Calibri Light"/>
                    <a:sym typeface="Calibri Light"/>
                  </a:rPr>
                  <a:t> </a:t>
                </a:r>
                <a:r>
                  <a:rPr kern="0" dirty="0" err="1">
                    <a:solidFill>
                      <a:srgbClr val="FFFFFF"/>
                    </a:solidFill>
                    <a:latin typeface="Calibri Light"/>
                    <a:ea typeface="Calibri Light"/>
                    <a:cs typeface="Calibri Light"/>
                    <a:sym typeface="Calibri Light"/>
                  </a:rPr>
                  <a:t>cirurgias</a:t>
                </a:r>
                <a:r>
                  <a:rPr kern="0" dirty="0">
                    <a:solidFill>
                      <a:srgbClr val="FFFFFF"/>
                    </a:solidFill>
                    <a:latin typeface="Calibri Light"/>
                    <a:ea typeface="Calibri Light"/>
                    <a:cs typeface="Calibri Light"/>
                    <a:sym typeface="Calibri Light"/>
                  </a:rPr>
                  <a:t>, </a:t>
                </a:r>
                <a:r>
                  <a:rPr kern="0" dirty="0" err="1">
                    <a:solidFill>
                      <a:srgbClr val="FFFFFF"/>
                    </a:solidFill>
                    <a:latin typeface="Calibri Light"/>
                    <a:ea typeface="Calibri Light"/>
                    <a:cs typeface="Calibri Light"/>
                    <a:sym typeface="Calibri Light"/>
                  </a:rPr>
                  <a:t>sondagem</a:t>
                </a:r>
                <a:r>
                  <a:rPr kern="0" dirty="0">
                    <a:solidFill>
                      <a:srgbClr val="FFFFFF"/>
                    </a:solidFill>
                    <a:latin typeface="Calibri Light"/>
                    <a:ea typeface="Calibri Light"/>
                    <a:cs typeface="Calibri Light"/>
                    <a:sym typeface="Calibri Light"/>
                  </a:rPr>
                  <a:t>, </a:t>
                </a:r>
                <a:r>
                  <a:rPr kern="0" dirty="0" err="1">
                    <a:solidFill>
                      <a:srgbClr val="FFFFFF"/>
                    </a:solidFill>
                    <a:latin typeface="Calibri Light"/>
                    <a:ea typeface="Calibri Light"/>
                    <a:cs typeface="Calibri Light"/>
                    <a:sym typeface="Calibri Light"/>
                  </a:rPr>
                  <a:t>cuidado</a:t>
                </a:r>
                <a:r>
                  <a:rPr kern="0" dirty="0">
                    <a:solidFill>
                      <a:srgbClr val="FFFFFF"/>
                    </a:solidFill>
                    <a:latin typeface="Calibri Light"/>
                    <a:ea typeface="Calibri Light"/>
                    <a:cs typeface="Calibri Light"/>
                    <a:sym typeface="Calibri Light"/>
                  </a:rPr>
                  <a:t> de </a:t>
                </a:r>
                <a:r>
                  <a:rPr kern="0" dirty="0" err="1">
                    <a:solidFill>
                      <a:srgbClr val="FFFFFF"/>
                    </a:solidFill>
                    <a:latin typeface="Calibri Light"/>
                    <a:ea typeface="Calibri Light"/>
                    <a:cs typeface="Calibri Light"/>
                    <a:sym typeface="Calibri Light"/>
                  </a:rPr>
                  <a:t>estomas</a:t>
                </a:r>
                <a:r>
                  <a:rPr kern="0" dirty="0">
                    <a:solidFill>
                      <a:srgbClr val="FFFFFF"/>
                    </a:solidFill>
                    <a:latin typeface="Calibri Light"/>
                    <a:ea typeface="Calibri Light"/>
                    <a:cs typeface="Calibri Light"/>
                    <a:sym typeface="Calibri Light"/>
                  </a:rPr>
                  <a:t>, </a:t>
                </a:r>
                <a:r>
                  <a:rPr kern="0" dirty="0" err="1">
                    <a:solidFill>
                      <a:srgbClr val="FFFFFF"/>
                    </a:solidFill>
                    <a:latin typeface="Calibri Light"/>
                    <a:ea typeface="Calibri Light"/>
                    <a:cs typeface="Calibri Light"/>
                    <a:sym typeface="Calibri Light"/>
                  </a:rPr>
                  <a:t>sutura</a:t>
                </a:r>
                <a:r>
                  <a:rPr kern="0" dirty="0">
                    <a:solidFill>
                      <a:srgbClr val="FFFFFF"/>
                    </a:solidFill>
                    <a:latin typeface="Calibri Light"/>
                    <a:ea typeface="Calibri Light"/>
                    <a:cs typeface="Calibri Light"/>
                    <a:sym typeface="Calibri Light"/>
                  </a:rPr>
                  <a:t>, entre outros</a:t>
                </a:r>
              </a:p>
            </p:txBody>
          </p:sp>
          <p:sp>
            <p:nvSpPr>
              <p:cNvPr id="282" name="Oval 69"/>
              <p:cNvSpPr/>
              <p:nvPr/>
            </p:nvSpPr>
            <p:spPr>
              <a:xfrm flipH="1">
                <a:off x="8698561" y="-52412"/>
                <a:ext cx="739398" cy="739399"/>
              </a:xfrm>
              <a:prstGeom prst="ellipse">
                <a:avLst/>
              </a:prstGeom>
              <a:solidFill>
                <a:srgbClr val="C7D42A"/>
              </a:solidFill>
              <a:ln w="38100" cap="flat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dist="38100" dir="5400000" rotWithShape="0">
                  <a:srgbClr val="000000">
                    <a:alpha val="40000"/>
                  </a:srgbClr>
                </a:outerShdw>
              </a:effectLst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r" hangingPunct="0">
                  <a:defRPr sz="10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Calibri"/>
                  </a:defRPr>
                </a:pPr>
                <a:endParaRPr sz="1000" kern="0">
                  <a:solidFill>
                    <a:srgbClr val="FFFFFF"/>
                  </a:solidFill>
                  <a:sym typeface="Calibri"/>
                </a:endParaRPr>
              </a:p>
            </p:txBody>
          </p:sp>
          <p:grpSp>
            <p:nvGrpSpPr>
              <p:cNvPr id="285" name="Group 1198"/>
              <p:cNvGrpSpPr/>
              <p:nvPr/>
            </p:nvGrpSpPr>
            <p:grpSpPr>
              <a:xfrm>
                <a:off x="8891665" y="178403"/>
                <a:ext cx="380443" cy="382591"/>
                <a:chOff x="0" y="0"/>
                <a:chExt cx="380441" cy="382590"/>
              </a:xfrm>
            </p:grpSpPr>
            <p:sp>
              <p:nvSpPr>
                <p:cNvPr id="283" name="Freeform 330"/>
                <p:cNvSpPr/>
                <p:nvPr/>
              </p:nvSpPr>
              <p:spPr>
                <a:xfrm>
                  <a:off x="42301" y="220662"/>
                  <a:ext cx="115890" cy="11589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8345" y="0"/>
                      </a:moveTo>
                      <a:lnTo>
                        <a:pt x="592" y="17753"/>
                      </a:lnTo>
                      <a:lnTo>
                        <a:pt x="0" y="21600"/>
                      </a:lnTo>
                      <a:lnTo>
                        <a:pt x="3847" y="20712"/>
                      </a:lnTo>
                      <a:lnTo>
                        <a:pt x="21600" y="3255"/>
                      </a:lnTo>
                      <a:lnTo>
                        <a:pt x="18345" y="0"/>
                      </a:lnTo>
                      <a:close/>
                    </a:path>
                  </a:pathLst>
                </a:custGeom>
                <a:solidFill>
                  <a:srgbClr val="35766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8" tIns="45718" rIns="45718" bIns="45718" numCol="1" anchor="t">
                  <a:noAutofit/>
                </a:bodyPr>
                <a:lstStyle/>
                <a:p>
                  <a:pPr hangingPunct="0">
                    <a:defRPr>
                      <a:latin typeface="+mn-lt"/>
                      <a:ea typeface="+mn-ea"/>
                      <a:cs typeface="+mn-cs"/>
                      <a:sym typeface="Calibri"/>
                    </a:defRPr>
                  </a:pPr>
                  <a:endParaRPr kern="0">
                    <a:solidFill>
                      <a:srgbClr val="000000"/>
                    </a:solidFill>
                    <a:sym typeface="Calibri"/>
                  </a:endParaRPr>
                </a:p>
              </p:txBody>
            </p:sp>
            <p:sp>
              <p:nvSpPr>
                <p:cNvPr id="284" name="Freeform 331"/>
                <p:cNvSpPr/>
                <p:nvPr/>
              </p:nvSpPr>
              <p:spPr>
                <a:xfrm>
                  <a:off x="-1" y="0"/>
                  <a:ext cx="380443" cy="38259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568" h="21600" extrusionOk="0">
                      <a:moveTo>
                        <a:pt x="21568" y="2806"/>
                      </a:moveTo>
                      <a:cubicBezTo>
                        <a:pt x="21568" y="2083"/>
                        <a:pt x="21269" y="1361"/>
                        <a:pt x="20714" y="850"/>
                      </a:cubicBezTo>
                      <a:cubicBezTo>
                        <a:pt x="20202" y="298"/>
                        <a:pt x="19476" y="0"/>
                        <a:pt x="18751" y="0"/>
                      </a:cubicBezTo>
                      <a:cubicBezTo>
                        <a:pt x="17982" y="0"/>
                        <a:pt x="17257" y="298"/>
                        <a:pt x="16744" y="850"/>
                      </a:cubicBezTo>
                      <a:cubicBezTo>
                        <a:pt x="11451" y="6123"/>
                        <a:pt x="11451" y="6123"/>
                        <a:pt x="11451" y="6123"/>
                      </a:cubicBezTo>
                      <a:cubicBezTo>
                        <a:pt x="10768" y="5443"/>
                        <a:pt x="9701" y="5485"/>
                        <a:pt x="9018" y="6165"/>
                      </a:cubicBezTo>
                      <a:cubicBezTo>
                        <a:pt x="8420" y="6803"/>
                        <a:pt x="8377" y="7781"/>
                        <a:pt x="8932" y="8461"/>
                      </a:cubicBezTo>
                      <a:cubicBezTo>
                        <a:pt x="779" y="16625"/>
                        <a:pt x="779" y="16625"/>
                        <a:pt x="779" y="16625"/>
                      </a:cubicBezTo>
                      <a:cubicBezTo>
                        <a:pt x="651" y="16710"/>
                        <a:pt x="566" y="16880"/>
                        <a:pt x="566" y="17008"/>
                      </a:cubicBezTo>
                      <a:cubicBezTo>
                        <a:pt x="11" y="20750"/>
                        <a:pt x="11" y="20750"/>
                        <a:pt x="11" y="20750"/>
                      </a:cubicBezTo>
                      <a:cubicBezTo>
                        <a:pt x="-32" y="20962"/>
                        <a:pt x="53" y="21217"/>
                        <a:pt x="224" y="21387"/>
                      </a:cubicBezTo>
                      <a:cubicBezTo>
                        <a:pt x="352" y="21515"/>
                        <a:pt x="523" y="21600"/>
                        <a:pt x="736" y="21600"/>
                      </a:cubicBezTo>
                      <a:cubicBezTo>
                        <a:pt x="779" y="21600"/>
                        <a:pt x="822" y="21600"/>
                        <a:pt x="864" y="21557"/>
                      </a:cubicBezTo>
                      <a:cubicBezTo>
                        <a:pt x="4408" y="20835"/>
                        <a:pt x="4408" y="20835"/>
                        <a:pt x="4408" y="20835"/>
                      </a:cubicBezTo>
                      <a:cubicBezTo>
                        <a:pt x="4578" y="20792"/>
                        <a:pt x="4706" y="20707"/>
                        <a:pt x="4792" y="20622"/>
                      </a:cubicBezTo>
                      <a:cubicBezTo>
                        <a:pt x="12945" y="12501"/>
                        <a:pt x="12945" y="12501"/>
                        <a:pt x="12945" y="12501"/>
                      </a:cubicBezTo>
                      <a:cubicBezTo>
                        <a:pt x="13628" y="13181"/>
                        <a:pt x="14695" y="13139"/>
                        <a:pt x="15336" y="12458"/>
                      </a:cubicBezTo>
                      <a:cubicBezTo>
                        <a:pt x="15976" y="11820"/>
                        <a:pt x="16019" y="10800"/>
                        <a:pt x="15421" y="10120"/>
                      </a:cubicBezTo>
                      <a:cubicBezTo>
                        <a:pt x="20714" y="4805"/>
                        <a:pt x="20714" y="4805"/>
                        <a:pt x="20714" y="4805"/>
                      </a:cubicBezTo>
                      <a:cubicBezTo>
                        <a:pt x="21269" y="4294"/>
                        <a:pt x="21568" y="3572"/>
                        <a:pt x="21568" y="2806"/>
                      </a:cubicBezTo>
                      <a:close/>
                      <a:moveTo>
                        <a:pt x="3895" y="19431"/>
                      </a:moveTo>
                      <a:cubicBezTo>
                        <a:pt x="1633" y="19899"/>
                        <a:pt x="1633" y="19899"/>
                        <a:pt x="1633" y="19899"/>
                      </a:cubicBezTo>
                      <a:cubicBezTo>
                        <a:pt x="1974" y="17476"/>
                        <a:pt x="1974" y="17476"/>
                        <a:pt x="1974" y="17476"/>
                      </a:cubicBezTo>
                      <a:cubicBezTo>
                        <a:pt x="9957" y="9524"/>
                        <a:pt x="9957" y="9524"/>
                        <a:pt x="9957" y="9524"/>
                      </a:cubicBezTo>
                      <a:cubicBezTo>
                        <a:pt x="11878" y="11480"/>
                        <a:pt x="11878" y="11480"/>
                        <a:pt x="11878" y="11480"/>
                      </a:cubicBezTo>
                      <a:lnTo>
                        <a:pt x="3895" y="19431"/>
                      </a:lnTo>
                      <a:close/>
                    </a:path>
                  </a:pathLst>
                </a:custGeom>
                <a:solidFill>
                  <a:srgbClr val="35766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8" tIns="45718" rIns="45718" bIns="45718" numCol="1" anchor="t">
                  <a:noAutofit/>
                </a:bodyPr>
                <a:lstStyle/>
                <a:p>
                  <a:pPr hangingPunct="0">
                    <a:defRPr>
                      <a:latin typeface="+mn-lt"/>
                      <a:ea typeface="+mn-ea"/>
                      <a:cs typeface="+mn-cs"/>
                      <a:sym typeface="Calibri"/>
                    </a:defRPr>
                  </a:pPr>
                  <a:endParaRPr kern="0">
                    <a:solidFill>
                      <a:srgbClr val="000000"/>
                    </a:solidFill>
                    <a:sym typeface="Calibri"/>
                  </a:endParaRPr>
                </a:p>
              </p:txBody>
            </p:sp>
          </p:grpSp>
        </p:grpSp>
        <p:sp>
          <p:nvSpPr>
            <p:cNvPr id="287" name="CaixaDeTexto 95"/>
            <p:cNvSpPr txBox="1"/>
            <p:nvPr/>
          </p:nvSpPr>
          <p:spPr>
            <a:xfrm>
              <a:off x="3356661" y="704366"/>
              <a:ext cx="1887655" cy="175432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>
              <a:lvl1pPr algn="ctr">
                <a:spcBef>
                  <a:spcPts val="1200"/>
                </a:spcBef>
                <a:defRPr>
                  <a:solidFill>
                    <a:srgbClr val="FFFFFF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hangingPunct="0"/>
              <a:r>
                <a:rPr kern="0" dirty="0" err="1"/>
                <a:t>Fornecimento</a:t>
              </a:r>
              <a:r>
                <a:rPr kern="0" dirty="0"/>
                <a:t> de </a:t>
              </a:r>
              <a:r>
                <a:rPr kern="0" dirty="0" err="1"/>
                <a:t>medicamentos</a:t>
              </a:r>
              <a:r>
                <a:rPr kern="0" dirty="0"/>
                <a:t> (</a:t>
              </a:r>
              <a:r>
                <a:rPr kern="0" dirty="0" err="1"/>
                <a:t>obrigatório</a:t>
              </a:r>
              <a:r>
                <a:rPr kern="0" dirty="0"/>
                <a:t> </a:t>
              </a:r>
              <a:r>
                <a:rPr kern="0" dirty="0" err="1"/>
                <a:t>75h</a:t>
              </a:r>
              <a:r>
                <a:rPr kern="0" dirty="0"/>
                <a:t>, </a:t>
              </a:r>
              <a:r>
                <a:rPr kern="0" dirty="0" err="1"/>
                <a:t>opcional</a:t>
              </a:r>
              <a:r>
                <a:rPr kern="0" dirty="0"/>
                <a:t> </a:t>
              </a:r>
              <a:r>
                <a:rPr kern="0" dirty="0" err="1"/>
                <a:t>6Oh</a:t>
              </a:r>
              <a:r>
                <a:rPr kern="0" dirty="0"/>
                <a:t>)</a:t>
              </a:r>
            </a:p>
          </p:txBody>
        </p:sp>
        <p:sp>
          <p:nvSpPr>
            <p:cNvPr id="288" name="Oval 69"/>
            <p:cNvSpPr/>
            <p:nvPr/>
          </p:nvSpPr>
          <p:spPr>
            <a:xfrm flipH="1">
              <a:off x="3899041" y="51037"/>
              <a:ext cx="739398" cy="739399"/>
            </a:xfrm>
            <a:prstGeom prst="ellipse">
              <a:avLst/>
            </a:prstGeom>
            <a:solidFill>
              <a:srgbClr val="C7D42A"/>
            </a:solidFill>
            <a:ln w="38100" cap="flat">
              <a:solidFill>
                <a:srgbClr val="FFFFFF"/>
              </a:solidFill>
              <a:prstDash val="solid"/>
              <a:miter lim="800000"/>
            </a:ln>
            <a:effectLst>
              <a:outerShdw blurRad="50800" dist="38100" dir="5400000" rotWithShape="0">
                <a:srgbClr val="000000">
                  <a:alpha val="40000"/>
                </a:srgbClr>
              </a:outerShdw>
            </a:effectLst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r" hangingPunct="0">
                <a:defRPr sz="10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Calibri"/>
                </a:defRPr>
              </a:pPr>
              <a:endParaRPr sz="1000" kern="0">
                <a:solidFill>
                  <a:srgbClr val="FFFFFF"/>
                </a:solidFill>
                <a:sym typeface="Calibri"/>
              </a:endParaRPr>
            </a:p>
          </p:txBody>
        </p:sp>
        <p:grpSp>
          <p:nvGrpSpPr>
            <p:cNvPr id="291" name="Group 1178"/>
            <p:cNvGrpSpPr/>
            <p:nvPr/>
          </p:nvGrpSpPr>
          <p:grpSpPr>
            <a:xfrm>
              <a:off x="4124824" y="389052"/>
              <a:ext cx="351368" cy="351395"/>
              <a:chOff x="2" y="-3"/>
              <a:chExt cx="351367" cy="351393"/>
            </a:xfrm>
          </p:grpSpPr>
          <p:sp>
            <p:nvSpPr>
              <p:cNvPr id="289" name="Freeform 279"/>
              <p:cNvSpPr/>
              <p:nvPr/>
            </p:nvSpPr>
            <p:spPr>
              <a:xfrm>
                <a:off x="120104" y="-3"/>
                <a:ext cx="231265" cy="2312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838" h="20838" extrusionOk="0">
                    <a:moveTo>
                      <a:pt x="18553" y="2285"/>
                    </a:moveTo>
                    <a:cubicBezTo>
                      <a:pt x="15438" y="-762"/>
                      <a:pt x="10495" y="-762"/>
                      <a:pt x="7381" y="2285"/>
                    </a:cubicBezTo>
                    <a:cubicBezTo>
                      <a:pt x="0" y="9666"/>
                      <a:pt x="0" y="9666"/>
                      <a:pt x="0" y="9666"/>
                    </a:cubicBezTo>
                    <a:cubicBezTo>
                      <a:pt x="11105" y="20838"/>
                      <a:pt x="11105" y="20838"/>
                      <a:pt x="11105" y="20838"/>
                    </a:cubicBezTo>
                    <a:cubicBezTo>
                      <a:pt x="18553" y="13457"/>
                      <a:pt x="18553" y="13457"/>
                      <a:pt x="18553" y="13457"/>
                    </a:cubicBezTo>
                    <a:cubicBezTo>
                      <a:pt x="21600" y="10343"/>
                      <a:pt x="21600" y="5400"/>
                      <a:pt x="18553" y="2285"/>
                    </a:cubicBezTo>
                    <a:close/>
                  </a:path>
                </a:pathLst>
              </a:custGeom>
              <a:solidFill>
                <a:srgbClr val="35766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hangingPunct="0">
                  <a:defRPr>
                    <a:latin typeface="+mn-lt"/>
                    <a:ea typeface="+mn-ea"/>
                    <a:cs typeface="+mn-cs"/>
                    <a:sym typeface="Calibri"/>
                  </a:defRPr>
                </a:pPr>
                <a:endParaRPr kern="0">
                  <a:solidFill>
                    <a:srgbClr val="000000"/>
                  </a:solidFill>
                  <a:sym typeface="Calibri"/>
                </a:endParaRPr>
              </a:p>
            </p:txBody>
          </p:sp>
          <p:sp>
            <p:nvSpPr>
              <p:cNvPr id="290" name="Freeform 280"/>
              <p:cNvSpPr/>
              <p:nvPr/>
            </p:nvSpPr>
            <p:spPr>
              <a:xfrm>
                <a:off x="2" y="115371"/>
                <a:ext cx="232817" cy="23601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841" h="20852" extrusionOk="0">
                    <a:moveTo>
                      <a:pt x="9703" y="332"/>
                    </a:moveTo>
                    <a:cubicBezTo>
                      <a:pt x="10109" y="0"/>
                      <a:pt x="10109" y="0"/>
                      <a:pt x="10109" y="0"/>
                    </a:cubicBezTo>
                    <a:cubicBezTo>
                      <a:pt x="2278" y="7710"/>
                      <a:pt x="2278" y="7710"/>
                      <a:pt x="2278" y="7710"/>
                    </a:cubicBezTo>
                    <a:cubicBezTo>
                      <a:pt x="-759" y="10700"/>
                      <a:pt x="-759" y="15552"/>
                      <a:pt x="2278" y="18609"/>
                    </a:cubicBezTo>
                    <a:cubicBezTo>
                      <a:pt x="5316" y="21600"/>
                      <a:pt x="10311" y="21600"/>
                      <a:pt x="13349" y="18609"/>
                    </a:cubicBezTo>
                    <a:cubicBezTo>
                      <a:pt x="20841" y="11298"/>
                      <a:pt x="20841" y="11298"/>
                      <a:pt x="20841" y="11298"/>
                    </a:cubicBezTo>
                    <a:lnTo>
                      <a:pt x="9703" y="332"/>
                    </a:lnTo>
                    <a:close/>
                  </a:path>
                </a:pathLst>
              </a:custGeom>
              <a:solidFill>
                <a:srgbClr val="35766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hangingPunct="0">
                  <a:defRPr>
                    <a:latin typeface="+mn-lt"/>
                    <a:ea typeface="+mn-ea"/>
                    <a:cs typeface="+mn-cs"/>
                    <a:sym typeface="Calibri"/>
                  </a:defRPr>
                </a:pPr>
                <a:endParaRPr kern="0">
                  <a:solidFill>
                    <a:srgbClr val="000000"/>
                  </a:solidFill>
                  <a:sym typeface="Calibri"/>
                </a:endParaRPr>
              </a:p>
            </p:txBody>
          </p:sp>
        </p:grpSp>
        <p:sp>
          <p:nvSpPr>
            <p:cNvPr id="292" name="CaixaDeTexto 97"/>
            <p:cNvSpPr txBox="1"/>
            <p:nvPr/>
          </p:nvSpPr>
          <p:spPr>
            <a:xfrm>
              <a:off x="5814433" y="943185"/>
              <a:ext cx="1887656" cy="120903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>
              <a:lvl1pPr algn="ctr">
                <a:spcBef>
                  <a:spcPts val="1200"/>
                </a:spcBef>
                <a:defRPr>
                  <a:solidFill>
                    <a:srgbClr val="FFFFFF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hangingPunct="0"/>
              <a:r>
                <a:rPr kern="0"/>
                <a:t>Consultas médicas e de enfermagem nos 3 turnos</a:t>
              </a:r>
            </a:p>
          </p:txBody>
        </p:sp>
        <p:sp>
          <p:nvSpPr>
            <p:cNvPr id="293" name="Oval 69"/>
            <p:cNvSpPr/>
            <p:nvPr/>
          </p:nvSpPr>
          <p:spPr>
            <a:xfrm flipH="1">
              <a:off x="6388562" y="68050"/>
              <a:ext cx="739398" cy="739399"/>
            </a:xfrm>
            <a:prstGeom prst="ellipse">
              <a:avLst/>
            </a:prstGeom>
            <a:solidFill>
              <a:srgbClr val="C7D42A"/>
            </a:solidFill>
            <a:ln w="38100" cap="flat">
              <a:solidFill>
                <a:srgbClr val="FFFFFF"/>
              </a:solidFill>
              <a:prstDash val="solid"/>
              <a:miter lim="800000"/>
            </a:ln>
            <a:effectLst>
              <a:outerShdw blurRad="50800" dist="38100" dir="5400000" rotWithShape="0">
                <a:srgbClr val="000000">
                  <a:alpha val="40000"/>
                </a:srgbClr>
              </a:outerShdw>
            </a:effectLst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r" hangingPunct="0">
                <a:defRPr sz="10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Calibri"/>
                </a:defRPr>
              </a:pPr>
              <a:endParaRPr sz="1000" kern="0">
                <a:solidFill>
                  <a:srgbClr val="FFFFFF"/>
                </a:solidFill>
                <a:sym typeface="Calibri"/>
              </a:endParaRPr>
            </a:p>
          </p:txBody>
        </p:sp>
        <p:grpSp>
          <p:nvGrpSpPr>
            <p:cNvPr id="296" name="Group 1196"/>
            <p:cNvGrpSpPr/>
            <p:nvPr/>
          </p:nvGrpSpPr>
          <p:grpSpPr>
            <a:xfrm>
              <a:off x="6576693" y="366853"/>
              <a:ext cx="365128" cy="397928"/>
              <a:chOff x="0" y="0"/>
              <a:chExt cx="365127" cy="397926"/>
            </a:xfrm>
          </p:grpSpPr>
          <p:sp>
            <p:nvSpPr>
              <p:cNvPr id="294" name="Freeform 335"/>
              <p:cNvSpPr/>
              <p:nvPr/>
            </p:nvSpPr>
            <p:spPr>
              <a:xfrm>
                <a:off x="119584" y="0"/>
                <a:ext cx="125952" cy="1266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899" h="21007" extrusionOk="0">
                    <a:moveTo>
                      <a:pt x="11071" y="20997"/>
                    </a:moveTo>
                    <a:cubicBezTo>
                      <a:pt x="16781" y="20623"/>
                      <a:pt x="21250" y="15629"/>
                      <a:pt x="20878" y="9885"/>
                    </a:cubicBezTo>
                    <a:cubicBezTo>
                      <a:pt x="20505" y="4142"/>
                      <a:pt x="15540" y="-353"/>
                      <a:pt x="9829" y="22"/>
                    </a:cubicBezTo>
                    <a:cubicBezTo>
                      <a:pt x="4119" y="396"/>
                      <a:pt x="-350" y="5390"/>
                      <a:pt x="22" y="11134"/>
                    </a:cubicBezTo>
                    <a:cubicBezTo>
                      <a:pt x="395" y="16877"/>
                      <a:pt x="5360" y="21247"/>
                      <a:pt x="11071" y="20997"/>
                    </a:cubicBezTo>
                    <a:close/>
                  </a:path>
                </a:pathLst>
              </a:custGeom>
              <a:solidFill>
                <a:srgbClr val="35766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hangingPunct="0">
                  <a:defRPr>
                    <a:latin typeface="+mn-lt"/>
                    <a:ea typeface="+mn-ea"/>
                    <a:cs typeface="+mn-cs"/>
                    <a:sym typeface="Calibri"/>
                  </a:defRPr>
                </a:pPr>
                <a:endParaRPr kern="0">
                  <a:solidFill>
                    <a:srgbClr val="000000"/>
                  </a:solidFill>
                  <a:sym typeface="Calibri"/>
                </a:endParaRPr>
              </a:p>
            </p:txBody>
          </p:sp>
          <p:sp>
            <p:nvSpPr>
              <p:cNvPr id="295" name="Freeform 336"/>
              <p:cNvSpPr/>
              <p:nvPr/>
            </p:nvSpPr>
            <p:spPr>
              <a:xfrm>
                <a:off x="0" y="148686"/>
                <a:ext cx="365128" cy="24924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0311" y="8418"/>
                    </a:moveTo>
                    <a:cubicBezTo>
                      <a:pt x="19200" y="1501"/>
                      <a:pt x="15511" y="65"/>
                      <a:pt x="11289" y="0"/>
                    </a:cubicBezTo>
                    <a:cubicBezTo>
                      <a:pt x="11289" y="6917"/>
                      <a:pt x="11289" y="6917"/>
                      <a:pt x="11289" y="6917"/>
                    </a:cubicBezTo>
                    <a:cubicBezTo>
                      <a:pt x="11289" y="6917"/>
                      <a:pt x="11289" y="6982"/>
                      <a:pt x="11289" y="6982"/>
                    </a:cubicBezTo>
                    <a:cubicBezTo>
                      <a:pt x="11333" y="7048"/>
                      <a:pt x="11378" y="7048"/>
                      <a:pt x="11422" y="7048"/>
                    </a:cubicBezTo>
                    <a:cubicBezTo>
                      <a:pt x="11511" y="7113"/>
                      <a:pt x="11600" y="7113"/>
                      <a:pt x="11689" y="7178"/>
                    </a:cubicBezTo>
                    <a:cubicBezTo>
                      <a:pt x="11733" y="5612"/>
                      <a:pt x="11867" y="4372"/>
                      <a:pt x="12267" y="4307"/>
                    </a:cubicBezTo>
                    <a:cubicBezTo>
                      <a:pt x="15200" y="4046"/>
                      <a:pt x="16533" y="14487"/>
                      <a:pt x="15378" y="15270"/>
                    </a:cubicBezTo>
                    <a:cubicBezTo>
                      <a:pt x="14489" y="15857"/>
                      <a:pt x="13200" y="14748"/>
                      <a:pt x="12400" y="13834"/>
                    </a:cubicBezTo>
                    <a:cubicBezTo>
                      <a:pt x="11956" y="13378"/>
                      <a:pt x="11911" y="12725"/>
                      <a:pt x="11867" y="12073"/>
                    </a:cubicBezTo>
                    <a:cubicBezTo>
                      <a:pt x="11822" y="11289"/>
                      <a:pt x="11733" y="10115"/>
                      <a:pt x="11733" y="8940"/>
                    </a:cubicBezTo>
                    <a:cubicBezTo>
                      <a:pt x="11689" y="8940"/>
                      <a:pt x="11689" y="8875"/>
                      <a:pt x="11644" y="8875"/>
                    </a:cubicBezTo>
                    <a:cubicBezTo>
                      <a:pt x="11067" y="8549"/>
                      <a:pt x="10444" y="8549"/>
                      <a:pt x="9867" y="8875"/>
                    </a:cubicBezTo>
                    <a:cubicBezTo>
                      <a:pt x="9867" y="10050"/>
                      <a:pt x="9778" y="11289"/>
                      <a:pt x="9733" y="12073"/>
                    </a:cubicBezTo>
                    <a:cubicBezTo>
                      <a:pt x="9689" y="12725"/>
                      <a:pt x="9644" y="13378"/>
                      <a:pt x="9200" y="13834"/>
                    </a:cubicBezTo>
                    <a:cubicBezTo>
                      <a:pt x="8400" y="14748"/>
                      <a:pt x="7111" y="15857"/>
                      <a:pt x="6222" y="15270"/>
                    </a:cubicBezTo>
                    <a:cubicBezTo>
                      <a:pt x="5067" y="14487"/>
                      <a:pt x="6400" y="4046"/>
                      <a:pt x="9333" y="4307"/>
                    </a:cubicBezTo>
                    <a:cubicBezTo>
                      <a:pt x="9733" y="4372"/>
                      <a:pt x="9867" y="5612"/>
                      <a:pt x="9911" y="7178"/>
                    </a:cubicBezTo>
                    <a:cubicBezTo>
                      <a:pt x="10000" y="7113"/>
                      <a:pt x="10089" y="7048"/>
                      <a:pt x="10178" y="7048"/>
                    </a:cubicBezTo>
                    <a:cubicBezTo>
                      <a:pt x="10222" y="7048"/>
                      <a:pt x="10267" y="7048"/>
                      <a:pt x="10267" y="6982"/>
                    </a:cubicBezTo>
                    <a:cubicBezTo>
                      <a:pt x="10267" y="6982"/>
                      <a:pt x="10267" y="6917"/>
                      <a:pt x="10267" y="6917"/>
                    </a:cubicBezTo>
                    <a:cubicBezTo>
                      <a:pt x="10267" y="6787"/>
                      <a:pt x="10267" y="6787"/>
                      <a:pt x="10267" y="6787"/>
                    </a:cubicBezTo>
                    <a:cubicBezTo>
                      <a:pt x="10267" y="0"/>
                      <a:pt x="10267" y="0"/>
                      <a:pt x="10267" y="0"/>
                    </a:cubicBezTo>
                    <a:cubicBezTo>
                      <a:pt x="6044" y="65"/>
                      <a:pt x="2400" y="1501"/>
                      <a:pt x="1289" y="8418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3067" y="21600"/>
                      <a:pt x="3067" y="21600"/>
                      <a:pt x="3067" y="21600"/>
                    </a:cubicBezTo>
                    <a:cubicBezTo>
                      <a:pt x="4444" y="10376"/>
                      <a:pt x="4444" y="10376"/>
                      <a:pt x="4444" y="10376"/>
                    </a:cubicBezTo>
                    <a:cubicBezTo>
                      <a:pt x="4533" y="10050"/>
                      <a:pt x="4667" y="9854"/>
                      <a:pt x="4889" y="9854"/>
                    </a:cubicBezTo>
                    <a:cubicBezTo>
                      <a:pt x="5067" y="9919"/>
                      <a:pt x="5244" y="10050"/>
                      <a:pt x="5200" y="10441"/>
                    </a:cubicBezTo>
                    <a:cubicBezTo>
                      <a:pt x="4844" y="21600"/>
                      <a:pt x="4844" y="21600"/>
                      <a:pt x="4844" y="21600"/>
                    </a:cubicBezTo>
                    <a:cubicBezTo>
                      <a:pt x="9689" y="21600"/>
                      <a:pt x="9689" y="21600"/>
                      <a:pt x="9689" y="21600"/>
                    </a:cubicBezTo>
                    <a:cubicBezTo>
                      <a:pt x="10756" y="21600"/>
                      <a:pt x="10756" y="21600"/>
                      <a:pt x="10756" y="21600"/>
                    </a:cubicBezTo>
                    <a:cubicBezTo>
                      <a:pt x="16756" y="21600"/>
                      <a:pt x="16756" y="21600"/>
                      <a:pt x="16756" y="21600"/>
                    </a:cubicBezTo>
                    <a:cubicBezTo>
                      <a:pt x="16400" y="10441"/>
                      <a:pt x="16400" y="10441"/>
                      <a:pt x="16400" y="10441"/>
                    </a:cubicBezTo>
                    <a:cubicBezTo>
                      <a:pt x="16356" y="10050"/>
                      <a:pt x="16533" y="9919"/>
                      <a:pt x="16711" y="9854"/>
                    </a:cubicBezTo>
                    <a:cubicBezTo>
                      <a:pt x="16933" y="9854"/>
                      <a:pt x="17067" y="10050"/>
                      <a:pt x="17156" y="10376"/>
                    </a:cubicBezTo>
                    <a:cubicBezTo>
                      <a:pt x="18533" y="21600"/>
                      <a:pt x="18533" y="21600"/>
                      <a:pt x="18533" y="21600"/>
                    </a:cubicBezTo>
                    <a:cubicBezTo>
                      <a:pt x="21600" y="21600"/>
                      <a:pt x="21600" y="21600"/>
                      <a:pt x="21600" y="21600"/>
                    </a:cubicBezTo>
                    <a:lnTo>
                      <a:pt x="20311" y="8418"/>
                    </a:lnTo>
                    <a:close/>
                  </a:path>
                </a:pathLst>
              </a:custGeom>
              <a:solidFill>
                <a:srgbClr val="35766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hangingPunct="0">
                  <a:defRPr>
                    <a:latin typeface="+mn-lt"/>
                    <a:ea typeface="+mn-ea"/>
                    <a:cs typeface="+mn-cs"/>
                    <a:sym typeface="Calibri"/>
                  </a:defRPr>
                </a:pPr>
                <a:endParaRPr kern="0">
                  <a:solidFill>
                    <a:srgbClr val="000000"/>
                  </a:solidFill>
                  <a:sym typeface="Calibri"/>
                </a:endParaRPr>
              </a:p>
            </p:txBody>
          </p:sp>
        </p:grpSp>
        <p:sp>
          <p:nvSpPr>
            <p:cNvPr id="297" name="CaixaDeTexto 91"/>
            <p:cNvSpPr txBox="1"/>
            <p:nvPr/>
          </p:nvSpPr>
          <p:spPr>
            <a:xfrm>
              <a:off x="499226" y="1072139"/>
              <a:ext cx="2203833" cy="15881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 marL="914400" indent="-1371600" algn="ctr">
                <a:lnSpc>
                  <a:spcPct val="90000"/>
                </a:lnSpc>
                <a:spcBef>
                  <a:spcPts val="1200"/>
                </a:spcBef>
                <a:defRPr>
                  <a:solidFill>
                    <a:srgbClr val="FFFFFF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hangingPunct="0"/>
              <a:r>
                <a:rPr kern="0"/>
                <a:t>Acolhimento com classificação de risco</a:t>
              </a:r>
            </a:p>
          </p:txBody>
        </p:sp>
        <p:sp>
          <p:nvSpPr>
            <p:cNvPr id="298" name="Oval 69"/>
            <p:cNvSpPr/>
            <p:nvPr/>
          </p:nvSpPr>
          <p:spPr>
            <a:xfrm flipH="1">
              <a:off x="1241148" y="136678"/>
              <a:ext cx="739398" cy="739399"/>
            </a:xfrm>
            <a:prstGeom prst="ellipse">
              <a:avLst/>
            </a:prstGeom>
            <a:solidFill>
              <a:srgbClr val="C7D42A"/>
            </a:solidFill>
            <a:ln w="38100" cap="flat">
              <a:solidFill>
                <a:srgbClr val="FFFFFF"/>
              </a:solidFill>
              <a:prstDash val="solid"/>
              <a:miter lim="800000"/>
            </a:ln>
            <a:effectLst>
              <a:outerShdw blurRad="50800" dist="38100" dir="5400000" rotWithShape="0">
                <a:srgbClr val="000000">
                  <a:alpha val="40000"/>
                </a:srgbClr>
              </a:outerShdw>
            </a:effectLst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r" hangingPunct="0">
                <a:defRPr sz="10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Calibri"/>
                </a:defRPr>
              </a:pPr>
              <a:endParaRPr sz="1000" kern="0">
                <a:solidFill>
                  <a:srgbClr val="FFFFFF"/>
                </a:solidFill>
                <a:sym typeface="Calibri"/>
              </a:endParaRPr>
            </a:p>
          </p:txBody>
        </p:sp>
        <p:grpSp>
          <p:nvGrpSpPr>
            <p:cNvPr id="301" name="Group 1184"/>
            <p:cNvGrpSpPr/>
            <p:nvPr/>
          </p:nvGrpSpPr>
          <p:grpSpPr>
            <a:xfrm>
              <a:off x="1385240" y="340585"/>
              <a:ext cx="475779" cy="426579"/>
              <a:chOff x="14165" y="-30625"/>
              <a:chExt cx="475778" cy="426577"/>
            </a:xfrm>
          </p:grpSpPr>
          <p:sp>
            <p:nvSpPr>
              <p:cNvPr id="299" name="Freeform 298"/>
              <p:cNvSpPr/>
              <p:nvPr/>
            </p:nvSpPr>
            <p:spPr>
              <a:xfrm>
                <a:off x="29810" y="-30625"/>
                <a:ext cx="460133" cy="2943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51" h="20969" extrusionOk="0">
                    <a:moveTo>
                      <a:pt x="606" y="13465"/>
                    </a:moveTo>
                    <a:cubicBezTo>
                      <a:pt x="3825" y="13465"/>
                      <a:pt x="3825" y="13465"/>
                      <a:pt x="3825" y="13465"/>
                    </a:cubicBezTo>
                    <a:cubicBezTo>
                      <a:pt x="3929" y="12554"/>
                      <a:pt x="3929" y="12554"/>
                      <a:pt x="3929" y="12554"/>
                    </a:cubicBezTo>
                    <a:cubicBezTo>
                      <a:pt x="3963" y="12393"/>
                      <a:pt x="4033" y="12286"/>
                      <a:pt x="4171" y="12233"/>
                    </a:cubicBezTo>
                    <a:cubicBezTo>
                      <a:pt x="4275" y="12233"/>
                      <a:pt x="4379" y="12340"/>
                      <a:pt x="4413" y="12501"/>
                    </a:cubicBezTo>
                    <a:cubicBezTo>
                      <a:pt x="4863" y="14269"/>
                      <a:pt x="4863" y="14269"/>
                      <a:pt x="4863" y="14269"/>
                    </a:cubicBezTo>
                    <a:cubicBezTo>
                      <a:pt x="5729" y="7462"/>
                      <a:pt x="5729" y="7462"/>
                      <a:pt x="5729" y="7462"/>
                    </a:cubicBezTo>
                    <a:cubicBezTo>
                      <a:pt x="5729" y="7248"/>
                      <a:pt x="5867" y="7087"/>
                      <a:pt x="5971" y="7141"/>
                    </a:cubicBezTo>
                    <a:cubicBezTo>
                      <a:pt x="6110" y="7141"/>
                      <a:pt x="6213" y="7302"/>
                      <a:pt x="6213" y="7462"/>
                    </a:cubicBezTo>
                    <a:cubicBezTo>
                      <a:pt x="6837" y="16735"/>
                      <a:pt x="6837" y="16735"/>
                      <a:pt x="6837" y="16735"/>
                    </a:cubicBezTo>
                    <a:cubicBezTo>
                      <a:pt x="7737" y="7194"/>
                      <a:pt x="7737" y="7194"/>
                      <a:pt x="7737" y="7194"/>
                    </a:cubicBezTo>
                    <a:cubicBezTo>
                      <a:pt x="7737" y="7034"/>
                      <a:pt x="7840" y="6873"/>
                      <a:pt x="7979" y="6873"/>
                    </a:cubicBezTo>
                    <a:cubicBezTo>
                      <a:pt x="8117" y="6873"/>
                      <a:pt x="8221" y="6980"/>
                      <a:pt x="8221" y="7194"/>
                    </a:cubicBezTo>
                    <a:cubicBezTo>
                      <a:pt x="8948" y="13465"/>
                      <a:pt x="8948" y="13465"/>
                      <a:pt x="8948" y="13465"/>
                    </a:cubicBezTo>
                    <a:cubicBezTo>
                      <a:pt x="10160" y="13465"/>
                      <a:pt x="10160" y="13465"/>
                      <a:pt x="10160" y="13465"/>
                    </a:cubicBezTo>
                    <a:cubicBezTo>
                      <a:pt x="10298" y="13465"/>
                      <a:pt x="10402" y="13626"/>
                      <a:pt x="10437" y="13787"/>
                    </a:cubicBezTo>
                    <a:cubicBezTo>
                      <a:pt x="10437" y="14108"/>
                      <a:pt x="10437" y="14108"/>
                      <a:pt x="10437" y="14108"/>
                    </a:cubicBezTo>
                    <a:cubicBezTo>
                      <a:pt x="10506" y="13680"/>
                      <a:pt x="10506" y="13680"/>
                      <a:pt x="10506" y="13680"/>
                    </a:cubicBezTo>
                    <a:cubicBezTo>
                      <a:pt x="10540" y="13519"/>
                      <a:pt x="10644" y="13412"/>
                      <a:pt x="10748" y="13358"/>
                    </a:cubicBezTo>
                    <a:cubicBezTo>
                      <a:pt x="10887" y="13358"/>
                      <a:pt x="10990" y="13519"/>
                      <a:pt x="11025" y="13680"/>
                    </a:cubicBezTo>
                    <a:cubicBezTo>
                      <a:pt x="11371" y="15341"/>
                      <a:pt x="11371" y="15341"/>
                      <a:pt x="11371" y="15341"/>
                    </a:cubicBezTo>
                    <a:cubicBezTo>
                      <a:pt x="11683" y="13572"/>
                      <a:pt x="11683" y="13572"/>
                      <a:pt x="11683" y="13572"/>
                    </a:cubicBezTo>
                    <a:cubicBezTo>
                      <a:pt x="11717" y="13412"/>
                      <a:pt x="11856" y="13251"/>
                      <a:pt x="11960" y="13304"/>
                    </a:cubicBezTo>
                    <a:cubicBezTo>
                      <a:pt x="12098" y="13304"/>
                      <a:pt x="12167" y="13465"/>
                      <a:pt x="12202" y="13626"/>
                    </a:cubicBezTo>
                    <a:cubicBezTo>
                      <a:pt x="12652" y="20969"/>
                      <a:pt x="12652" y="20969"/>
                      <a:pt x="12652" y="20969"/>
                    </a:cubicBezTo>
                    <a:cubicBezTo>
                      <a:pt x="14071" y="10035"/>
                      <a:pt x="14071" y="10035"/>
                      <a:pt x="14071" y="10035"/>
                    </a:cubicBezTo>
                    <a:cubicBezTo>
                      <a:pt x="14106" y="9874"/>
                      <a:pt x="14210" y="9767"/>
                      <a:pt x="14313" y="9713"/>
                    </a:cubicBezTo>
                    <a:cubicBezTo>
                      <a:pt x="14417" y="9713"/>
                      <a:pt x="14521" y="9821"/>
                      <a:pt x="14590" y="9981"/>
                    </a:cubicBezTo>
                    <a:cubicBezTo>
                      <a:pt x="15213" y="12393"/>
                      <a:pt x="15213" y="12393"/>
                      <a:pt x="15213" y="12393"/>
                    </a:cubicBezTo>
                    <a:cubicBezTo>
                      <a:pt x="15871" y="6337"/>
                      <a:pt x="15871" y="6337"/>
                      <a:pt x="15871" y="6337"/>
                    </a:cubicBezTo>
                    <a:cubicBezTo>
                      <a:pt x="15906" y="6122"/>
                      <a:pt x="15975" y="6015"/>
                      <a:pt x="16113" y="6015"/>
                    </a:cubicBezTo>
                    <a:cubicBezTo>
                      <a:pt x="16217" y="5962"/>
                      <a:pt x="16356" y="6122"/>
                      <a:pt x="16356" y="6283"/>
                    </a:cubicBezTo>
                    <a:cubicBezTo>
                      <a:pt x="17533" y="13465"/>
                      <a:pt x="17533" y="13465"/>
                      <a:pt x="17533" y="13465"/>
                    </a:cubicBezTo>
                    <a:cubicBezTo>
                      <a:pt x="20613" y="13465"/>
                      <a:pt x="20613" y="13465"/>
                      <a:pt x="20613" y="13465"/>
                    </a:cubicBezTo>
                    <a:cubicBezTo>
                      <a:pt x="20648" y="13465"/>
                      <a:pt x="20683" y="13465"/>
                      <a:pt x="20683" y="13465"/>
                    </a:cubicBezTo>
                    <a:cubicBezTo>
                      <a:pt x="21375" y="10142"/>
                      <a:pt x="21375" y="6605"/>
                      <a:pt x="20163" y="3228"/>
                    </a:cubicBezTo>
                    <a:cubicBezTo>
                      <a:pt x="19056" y="119"/>
                      <a:pt x="16148" y="-631"/>
                      <a:pt x="14037" y="495"/>
                    </a:cubicBezTo>
                    <a:cubicBezTo>
                      <a:pt x="11890" y="1620"/>
                      <a:pt x="10575" y="4622"/>
                      <a:pt x="10575" y="4622"/>
                    </a:cubicBezTo>
                    <a:cubicBezTo>
                      <a:pt x="10575" y="4622"/>
                      <a:pt x="9260" y="1620"/>
                      <a:pt x="7113" y="495"/>
                    </a:cubicBezTo>
                    <a:cubicBezTo>
                      <a:pt x="5002" y="-631"/>
                      <a:pt x="2094" y="119"/>
                      <a:pt x="987" y="3228"/>
                    </a:cubicBezTo>
                    <a:cubicBezTo>
                      <a:pt x="-225" y="6658"/>
                      <a:pt x="-225" y="10196"/>
                      <a:pt x="467" y="13519"/>
                    </a:cubicBezTo>
                    <a:cubicBezTo>
                      <a:pt x="502" y="13465"/>
                      <a:pt x="537" y="13465"/>
                      <a:pt x="606" y="13465"/>
                    </a:cubicBezTo>
                    <a:close/>
                  </a:path>
                </a:pathLst>
              </a:custGeom>
              <a:solidFill>
                <a:srgbClr val="35766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hangingPunct="0">
                  <a:defRPr>
                    <a:latin typeface="+mn-lt"/>
                    <a:ea typeface="+mn-ea"/>
                    <a:cs typeface="+mn-cs"/>
                    <a:sym typeface="Calibri"/>
                  </a:defRPr>
                </a:pPr>
                <a:endParaRPr kern="0">
                  <a:solidFill>
                    <a:srgbClr val="000000"/>
                  </a:solidFill>
                  <a:sym typeface="Calibri"/>
                </a:endParaRPr>
              </a:p>
            </p:txBody>
          </p:sp>
          <p:sp>
            <p:nvSpPr>
              <p:cNvPr id="300" name="Freeform 299"/>
              <p:cNvSpPr/>
              <p:nvPr/>
            </p:nvSpPr>
            <p:spPr>
              <a:xfrm>
                <a:off x="14165" y="116548"/>
                <a:ext cx="431804" cy="2794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113" y="6428"/>
                    </a:moveTo>
                    <a:cubicBezTo>
                      <a:pt x="18000" y="6428"/>
                      <a:pt x="17888" y="6254"/>
                      <a:pt x="17850" y="6080"/>
                    </a:cubicBezTo>
                    <a:cubicBezTo>
                      <a:pt x="16875" y="0"/>
                      <a:pt x="16875" y="0"/>
                      <a:pt x="16875" y="0"/>
                    </a:cubicBezTo>
                    <a:cubicBezTo>
                      <a:pt x="16200" y="6023"/>
                      <a:pt x="16200" y="6023"/>
                      <a:pt x="16200" y="6023"/>
                    </a:cubicBezTo>
                    <a:cubicBezTo>
                      <a:pt x="16200" y="6254"/>
                      <a:pt x="16088" y="6370"/>
                      <a:pt x="15975" y="6370"/>
                    </a:cubicBezTo>
                    <a:cubicBezTo>
                      <a:pt x="15825" y="6428"/>
                      <a:pt x="15713" y="6312"/>
                      <a:pt x="15675" y="6138"/>
                    </a:cubicBezTo>
                    <a:cubicBezTo>
                      <a:pt x="14963" y="3417"/>
                      <a:pt x="14963" y="3417"/>
                      <a:pt x="14963" y="3417"/>
                    </a:cubicBezTo>
                    <a:cubicBezTo>
                      <a:pt x="13238" y="16562"/>
                      <a:pt x="13238" y="16562"/>
                      <a:pt x="13238" y="16562"/>
                    </a:cubicBezTo>
                    <a:cubicBezTo>
                      <a:pt x="13200" y="16794"/>
                      <a:pt x="13088" y="16909"/>
                      <a:pt x="12975" y="16909"/>
                    </a:cubicBezTo>
                    <a:cubicBezTo>
                      <a:pt x="12975" y="16909"/>
                      <a:pt x="12975" y="16909"/>
                      <a:pt x="12938" y="16909"/>
                    </a:cubicBezTo>
                    <a:cubicBezTo>
                      <a:pt x="12825" y="16909"/>
                      <a:pt x="12713" y="16736"/>
                      <a:pt x="12675" y="16562"/>
                    </a:cubicBezTo>
                    <a:cubicBezTo>
                      <a:pt x="12150" y="7991"/>
                      <a:pt x="12150" y="7991"/>
                      <a:pt x="12150" y="7991"/>
                    </a:cubicBezTo>
                    <a:cubicBezTo>
                      <a:pt x="11925" y="9208"/>
                      <a:pt x="11925" y="9208"/>
                      <a:pt x="11925" y="9208"/>
                    </a:cubicBezTo>
                    <a:cubicBezTo>
                      <a:pt x="11888" y="9381"/>
                      <a:pt x="11775" y="9497"/>
                      <a:pt x="11663" y="9497"/>
                    </a:cubicBezTo>
                    <a:cubicBezTo>
                      <a:pt x="11663" y="9497"/>
                      <a:pt x="11663" y="9497"/>
                      <a:pt x="11663" y="9497"/>
                    </a:cubicBezTo>
                    <a:cubicBezTo>
                      <a:pt x="11550" y="9497"/>
                      <a:pt x="11438" y="9381"/>
                      <a:pt x="11400" y="9208"/>
                    </a:cubicBezTo>
                    <a:cubicBezTo>
                      <a:pt x="11025" y="7412"/>
                      <a:pt x="11025" y="7412"/>
                      <a:pt x="11025" y="7412"/>
                    </a:cubicBezTo>
                    <a:cubicBezTo>
                      <a:pt x="10838" y="8571"/>
                      <a:pt x="10838" y="8571"/>
                      <a:pt x="10838" y="8571"/>
                    </a:cubicBezTo>
                    <a:cubicBezTo>
                      <a:pt x="10800" y="8744"/>
                      <a:pt x="10687" y="8860"/>
                      <a:pt x="10537" y="8860"/>
                    </a:cubicBezTo>
                    <a:cubicBezTo>
                      <a:pt x="10425" y="8860"/>
                      <a:pt x="10312" y="8686"/>
                      <a:pt x="10312" y="8513"/>
                    </a:cubicBezTo>
                    <a:cubicBezTo>
                      <a:pt x="10125" y="6428"/>
                      <a:pt x="10125" y="6428"/>
                      <a:pt x="10125" y="6428"/>
                    </a:cubicBezTo>
                    <a:cubicBezTo>
                      <a:pt x="8812" y="6428"/>
                      <a:pt x="8812" y="6428"/>
                      <a:pt x="8812" y="6428"/>
                    </a:cubicBezTo>
                    <a:cubicBezTo>
                      <a:pt x="8662" y="6428"/>
                      <a:pt x="8550" y="6254"/>
                      <a:pt x="8512" y="6080"/>
                    </a:cubicBezTo>
                    <a:cubicBezTo>
                      <a:pt x="8025" y="1506"/>
                      <a:pt x="8025" y="1506"/>
                      <a:pt x="8025" y="1506"/>
                    </a:cubicBezTo>
                    <a:cubicBezTo>
                      <a:pt x="6937" y="12624"/>
                      <a:pt x="6937" y="12624"/>
                      <a:pt x="6937" y="12624"/>
                    </a:cubicBezTo>
                    <a:cubicBezTo>
                      <a:pt x="6937" y="12856"/>
                      <a:pt x="6825" y="13029"/>
                      <a:pt x="6675" y="12972"/>
                    </a:cubicBezTo>
                    <a:cubicBezTo>
                      <a:pt x="6525" y="12972"/>
                      <a:pt x="6412" y="12856"/>
                      <a:pt x="6412" y="12624"/>
                    </a:cubicBezTo>
                    <a:cubicBezTo>
                      <a:pt x="5737" y="2085"/>
                      <a:pt x="5737" y="2085"/>
                      <a:pt x="5737" y="2085"/>
                    </a:cubicBezTo>
                    <a:cubicBezTo>
                      <a:pt x="4987" y="8049"/>
                      <a:pt x="4987" y="8049"/>
                      <a:pt x="4987" y="8049"/>
                    </a:cubicBezTo>
                    <a:cubicBezTo>
                      <a:pt x="4950" y="8223"/>
                      <a:pt x="4837" y="8339"/>
                      <a:pt x="4725" y="8397"/>
                    </a:cubicBezTo>
                    <a:cubicBezTo>
                      <a:pt x="4612" y="8397"/>
                      <a:pt x="4500" y="8281"/>
                      <a:pt x="4462" y="8107"/>
                    </a:cubicBezTo>
                    <a:cubicBezTo>
                      <a:pt x="3975" y="6196"/>
                      <a:pt x="3975" y="6196"/>
                      <a:pt x="3975" y="6196"/>
                    </a:cubicBezTo>
                    <a:cubicBezTo>
                      <a:pt x="3937" y="6312"/>
                      <a:pt x="3825" y="6428"/>
                      <a:pt x="3750" y="6428"/>
                    </a:cubicBezTo>
                    <a:cubicBezTo>
                      <a:pt x="0" y="6428"/>
                      <a:pt x="0" y="6428"/>
                      <a:pt x="0" y="6428"/>
                    </a:cubicBezTo>
                    <a:cubicBezTo>
                      <a:pt x="637" y="9092"/>
                      <a:pt x="1687" y="11640"/>
                      <a:pt x="2887" y="13956"/>
                    </a:cubicBezTo>
                    <a:cubicBezTo>
                      <a:pt x="5850" y="19515"/>
                      <a:pt x="10800" y="21600"/>
                      <a:pt x="10800" y="21600"/>
                    </a:cubicBezTo>
                    <a:cubicBezTo>
                      <a:pt x="10800" y="21600"/>
                      <a:pt x="15750" y="19515"/>
                      <a:pt x="18713" y="13956"/>
                    </a:cubicBezTo>
                    <a:cubicBezTo>
                      <a:pt x="19913" y="11640"/>
                      <a:pt x="20963" y="9092"/>
                      <a:pt x="21600" y="6428"/>
                    </a:cubicBezTo>
                    <a:lnTo>
                      <a:pt x="18113" y="6428"/>
                    </a:lnTo>
                    <a:close/>
                  </a:path>
                </a:pathLst>
              </a:custGeom>
              <a:solidFill>
                <a:srgbClr val="35766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hangingPunct="0">
                  <a:defRPr>
                    <a:latin typeface="+mn-lt"/>
                    <a:ea typeface="+mn-ea"/>
                    <a:cs typeface="+mn-cs"/>
                    <a:sym typeface="Calibri"/>
                  </a:defRPr>
                </a:pPr>
                <a:endParaRPr kern="0">
                  <a:solidFill>
                    <a:srgbClr val="000000"/>
                  </a:solidFill>
                  <a:sym typeface="Calibri"/>
                </a:endParaRPr>
              </a:p>
            </p:txBody>
          </p:sp>
        </p:grpSp>
        <p:sp>
          <p:nvSpPr>
            <p:cNvPr id="302" name="CaixaDeTexto 98"/>
            <p:cNvSpPr txBox="1"/>
            <p:nvPr/>
          </p:nvSpPr>
          <p:spPr>
            <a:xfrm>
              <a:off x="8559324" y="1070184"/>
              <a:ext cx="1887656" cy="65023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/>
            <a:p>
              <a:pPr algn="ctr" hangingPunct="0">
                <a:spcBef>
                  <a:spcPts val="1200"/>
                </a:spcBef>
                <a:defRPr>
                  <a:solidFill>
                    <a:srgbClr val="FFFFFF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pPr>
              <a:r>
                <a:rPr kern="0">
                  <a:solidFill>
                    <a:srgbClr val="FFFFFF"/>
                  </a:solidFill>
                  <a:latin typeface="Calibri Light"/>
                  <a:ea typeface="Calibri Light"/>
                  <a:cs typeface="Calibri Light"/>
                  <a:sym typeface="Calibri Light"/>
                </a:rPr>
                <a:t>Consultas de</a:t>
              </a:r>
              <a:br>
                <a:rPr kern="0">
                  <a:solidFill>
                    <a:srgbClr val="FFFFFF"/>
                  </a:solidFill>
                  <a:latin typeface="Calibri Light"/>
                  <a:ea typeface="Calibri Light"/>
                  <a:cs typeface="Calibri Light"/>
                  <a:sym typeface="Calibri Light"/>
                </a:rPr>
              </a:br>
              <a:r>
                <a:rPr kern="0">
                  <a:solidFill>
                    <a:srgbClr val="FFFFFF"/>
                  </a:solidFill>
                  <a:latin typeface="Calibri Light"/>
                  <a:ea typeface="Calibri Light"/>
                  <a:cs typeface="Calibri Light"/>
                  <a:sym typeface="Calibri Light"/>
                </a:rPr>
                <a:t>Pré-Natal</a:t>
              </a:r>
            </a:p>
          </p:txBody>
        </p:sp>
        <p:sp>
          <p:nvSpPr>
            <p:cNvPr id="303" name="Oval 69"/>
            <p:cNvSpPr/>
            <p:nvPr/>
          </p:nvSpPr>
          <p:spPr>
            <a:xfrm flipH="1">
              <a:off x="9080274" y="72614"/>
              <a:ext cx="739398" cy="739399"/>
            </a:xfrm>
            <a:prstGeom prst="ellipse">
              <a:avLst/>
            </a:prstGeom>
            <a:solidFill>
              <a:srgbClr val="C7D42A"/>
            </a:solidFill>
            <a:ln w="38100" cap="flat">
              <a:solidFill>
                <a:srgbClr val="FFFFFF"/>
              </a:solidFill>
              <a:prstDash val="solid"/>
              <a:miter lim="800000"/>
            </a:ln>
            <a:effectLst>
              <a:outerShdw blurRad="50800" dist="38100" dir="5400000" rotWithShape="0">
                <a:srgbClr val="000000">
                  <a:alpha val="40000"/>
                </a:srgbClr>
              </a:outerShdw>
            </a:effectLst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r" hangingPunct="0">
                <a:defRPr sz="10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Calibri"/>
                </a:defRPr>
              </a:pPr>
              <a:endParaRPr sz="1000" kern="0">
                <a:solidFill>
                  <a:srgbClr val="FFFFFF"/>
                </a:solidFill>
                <a:sym typeface="Calibri"/>
              </a:endParaRPr>
            </a:p>
          </p:txBody>
        </p:sp>
        <p:grpSp>
          <p:nvGrpSpPr>
            <p:cNvPr id="311" name="Group 1495"/>
            <p:cNvGrpSpPr/>
            <p:nvPr/>
          </p:nvGrpSpPr>
          <p:grpSpPr>
            <a:xfrm>
              <a:off x="9295983" y="398064"/>
              <a:ext cx="388941" cy="333380"/>
              <a:chOff x="-1" y="0"/>
              <a:chExt cx="388940" cy="333379"/>
            </a:xfrm>
          </p:grpSpPr>
          <p:sp>
            <p:nvSpPr>
              <p:cNvPr id="304" name="Freeform 48"/>
              <p:cNvSpPr/>
              <p:nvPr/>
            </p:nvSpPr>
            <p:spPr>
              <a:xfrm>
                <a:off x="131762" y="-1"/>
                <a:ext cx="124121" cy="8096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78" h="21600" extrusionOk="0">
                    <a:moveTo>
                      <a:pt x="20502" y="8526"/>
                    </a:moveTo>
                    <a:cubicBezTo>
                      <a:pt x="16841" y="8526"/>
                      <a:pt x="16841" y="8526"/>
                      <a:pt x="16841" y="8526"/>
                    </a:cubicBezTo>
                    <a:cubicBezTo>
                      <a:pt x="16475" y="8526"/>
                      <a:pt x="16475" y="7958"/>
                      <a:pt x="16475" y="7389"/>
                    </a:cubicBezTo>
                    <a:cubicBezTo>
                      <a:pt x="16108" y="3411"/>
                      <a:pt x="13546" y="0"/>
                      <a:pt x="10617" y="0"/>
                    </a:cubicBezTo>
                    <a:cubicBezTo>
                      <a:pt x="7688" y="0"/>
                      <a:pt x="5492" y="3411"/>
                      <a:pt x="4759" y="7389"/>
                    </a:cubicBezTo>
                    <a:cubicBezTo>
                      <a:pt x="4759" y="7958"/>
                      <a:pt x="4759" y="8526"/>
                      <a:pt x="4393" y="8526"/>
                    </a:cubicBezTo>
                    <a:cubicBezTo>
                      <a:pt x="732" y="8526"/>
                      <a:pt x="732" y="8526"/>
                      <a:pt x="732" y="8526"/>
                    </a:cubicBezTo>
                    <a:cubicBezTo>
                      <a:pt x="366" y="8526"/>
                      <a:pt x="0" y="9095"/>
                      <a:pt x="0" y="10232"/>
                    </a:cubicBezTo>
                    <a:cubicBezTo>
                      <a:pt x="732" y="20463"/>
                      <a:pt x="732" y="20463"/>
                      <a:pt x="732" y="20463"/>
                    </a:cubicBezTo>
                    <a:cubicBezTo>
                      <a:pt x="1098" y="21032"/>
                      <a:pt x="1464" y="21600"/>
                      <a:pt x="2197" y="21600"/>
                    </a:cubicBezTo>
                    <a:cubicBezTo>
                      <a:pt x="19403" y="21600"/>
                      <a:pt x="19403" y="21600"/>
                      <a:pt x="19403" y="21600"/>
                    </a:cubicBezTo>
                    <a:cubicBezTo>
                      <a:pt x="19769" y="21600"/>
                      <a:pt x="20502" y="21032"/>
                      <a:pt x="20502" y="20463"/>
                    </a:cubicBezTo>
                    <a:cubicBezTo>
                      <a:pt x="21234" y="10232"/>
                      <a:pt x="21234" y="10232"/>
                      <a:pt x="21234" y="10232"/>
                    </a:cubicBezTo>
                    <a:cubicBezTo>
                      <a:pt x="21600" y="9095"/>
                      <a:pt x="21234" y="8526"/>
                      <a:pt x="20502" y="8526"/>
                    </a:cubicBezTo>
                    <a:close/>
                  </a:path>
                </a:pathLst>
              </a:custGeom>
              <a:solidFill>
                <a:srgbClr val="35766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hangingPunct="0">
                  <a:defRPr>
                    <a:latin typeface="+mn-lt"/>
                    <a:ea typeface="+mn-ea"/>
                    <a:cs typeface="+mn-cs"/>
                    <a:sym typeface="Calibri"/>
                  </a:defRPr>
                </a:pPr>
                <a:endParaRPr kern="0">
                  <a:solidFill>
                    <a:srgbClr val="000000"/>
                  </a:solidFill>
                  <a:sym typeface="Calibri"/>
                </a:endParaRPr>
              </a:p>
            </p:txBody>
          </p:sp>
          <p:sp>
            <p:nvSpPr>
              <p:cNvPr id="305" name="Freeform 49"/>
              <p:cNvSpPr/>
              <p:nvPr/>
            </p:nvSpPr>
            <p:spPr>
              <a:xfrm>
                <a:off x="217487" y="139699"/>
                <a:ext cx="115890" cy="127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0422" y="21600"/>
                    </a:moveTo>
                    <a:cubicBezTo>
                      <a:pt x="1178" y="21600"/>
                      <a:pt x="1178" y="21600"/>
                      <a:pt x="1178" y="21600"/>
                    </a:cubicBezTo>
                    <a:cubicBezTo>
                      <a:pt x="393" y="21600"/>
                      <a:pt x="0" y="18000"/>
                      <a:pt x="0" y="10800"/>
                    </a:cubicBezTo>
                    <a:cubicBezTo>
                      <a:pt x="0" y="3600"/>
                      <a:pt x="393" y="0"/>
                      <a:pt x="1178" y="0"/>
                    </a:cubicBezTo>
                    <a:cubicBezTo>
                      <a:pt x="20422" y="0"/>
                      <a:pt x="20422" y="0"/>
                      <a:pt x="20422" y="0"/>
                    </a:cubicBezTo>
                    <a:cubicBezTo>
                      <a:pt x="20815" y="0"/>
                      <a:pt x="21600" y="3600"/>
                      <a:pt x="21600" y="10800"/>
                    </a:cubicBezTo>
                    <a:cubicBezTo>
                      <a:pt x="21600" y="18000"/>
                      <a:pt x="20815" y="21600"/>
                      <a:pt x="20422" y="21600"/>
                    </a:cubicBezTo>
                    <a:close/>
                  </a:path>
                </a:pathLst>
              </a:custGeom>
              <a:solidFill>
                <a:srgbClr val="35766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hangingPunct="0">
                  <a:defRPr>
                    <a:latin typeface="+mn-lt"/>
                    <a:ea typeface="+mn-ea"/>
                    <a:cs typeface="+mn-cs"/>
                    <a:sym typeface="Calibri"/>
                  </a:defRPr>
                </a:pPr>
                <a:endParaRPr kern="0">
                  <a:solidFill>
                    <a:srgbClr val="000000"/>
                  </a:solidFill>
                  <a:sym typeface="Calibri"/>
                </a:endParaRPr>
              </a:p>
            </p:txBody>
          </p:sp>
          <p:sp>
            <p:nvSpPr>
              <p:cNvPr id="306" name="Freeform 50"/>
              <p:cNvSpPr/>
              <p:nvPr/>
            </p:nvSpPr>
            <p:spPr>
              <a:xfrm>
                <a:off x="217487" y="190501"/>
                <a:ext cx="115890" cy="12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0422" y="21600"/>
                    </a:moveTo>
                    <a:cubicBezTo>
                      <a:pt x="1178" y="21600"/>
                      <a:pt x="1178" y="21600"/>
                      <a:pt x="1178" y="21600"/>
                    </a:cubicBezTo>
                    <a:cubicBezTo>
                      <a:pt x="393" y="21600"/>
                      <a:pt x="0" y="14400"/>
                      <a:pt x="0" y="10800"/>
                    </a:cubicBezTo>
                    <a:cubicBezTo>
                      <a:pt x="0" y="3600"/>
                      <a:pt x="393" y="0"/>
                      <a:pt x="1178" y="0"/>
                    </a:cubicBezTo>
                    <a:cubicBezTo>
                      <a:pt x="20422" y="0"/>
                      <a:pt x="20422" y="0"/>
                      <a:pt x="20422" y="0"/>
                    </a:cubicBezTo>
                    <a:cubicBezTo>
                      <a:pt x="20815" y="0"/>
                      <a:pt x="21600" y="3600"/>
                      <a:pt x="21600" y="10800"/>
                    </a:cubicBezTo>
                    <a:cubicBezTo>
                      <a:pt x="21600" y="14400"/>
                      <a:pt x="20815" y="21600"/>
                      <a:pt x="20422" y="21600"/>
                    </a:cubicBezTo>
                    <a:close/>
                  </a:path>
                </a:pathLst>
              </a:custGeom>
              <a:solidFill>
                <a:srgbClr val="35766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hangingPunct="0">
                  <a:defRPr>
                    <a:latin typeface="+mn-lt"/>
                    <a:ea typeface="+mn-ea"/>
                    <a:cs typeface="+mn-cs"/>
                    <a:sym typeface="Calibri"/>
                  </a:defRPr>
                </a:pPr>
                <a:endParaRPr kern="0">
                  <a:solidFill>
                    <a:srgbClr val="000000"/>
                  </a:solidFill>
                  <a:sym typeface="Calibri"/>
                </a:endParaRPr>
              </a:p>
            </p:txBody>
          </p:sp>
          <p:sp>
            <p:nvSpPr>
              <p:cNvPr id="307" name="Freeform 51"/>
              <p:cNvSpPr/>
              <p:nvPr/>
            </p:nvSpPr>
            <p:spPr>
              <a:xfrm>
                <a:off x="217487" y="239713"/>
                <a:ext cx="115890" cy="12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0422" y="21600"/>
                    </a:moveTo>
                    <a:cubicBezTo>
                      <a:pt x="1178" y="21600"/>
                      <a:pt x="1178" y="21600"/>
                      <a:pt x="1178" y="21600"/>
                    </a:cubicBezTo>
                    <a:cubicBezTo>
                      <a:pt x="393" y="21600"/>
                      <a:pt x="0" y="18000"/>
                      <a:pt x="0" y="10800"/>
                    </a:cubicBezTo>
                    <a:cubicBezTo>
                      <a:pt x="0" y="7200"/>
                      <a:pt x="393" y="0"/>
                      <a:pt x="1178" y="0"/>
                    </a:cubicBezTo>
                    <a:cubicBezTo>
                      <a:pt x="20422" y="0"/>
                      <a:pt x="20422" y="0"/>
                      <a:pt x="20422" y="0"/>
                    </a:cubicBezTo>
                    <a:cubicBezTo>
                      <a:pt x="20815" y="0"/>
                      <a:pt x="21600" y="7200"/>
                      <a:pt x="21600" y="10800"/>
                    </a:cubicBezTo>
                    <a:cubicBezTo>
                      <a:pt x="21600" y="18000"/>
                      <a:pt x="20815" y="21600"/>
                      <a:pt x="20422" y="21600"/>
                    </a:cubicBezTo>
                    <a:close/>
                  </a:path>
                </a:pathLst>
              </a:custGeom>
              <a:solidFill>
                <a:srgbClr val="35766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hangingPunct="0">
                  <a:defRPr>
                    <a:latin typeface="+mn-lt"/>
                    <a:ea typeface="+mn-ea"/>
                    <a:cs typeface="+mn-cs"/>
                    <a:sym typeface="Calibri"/>
                  </a:defRPr>
                </a:pPr>
                <a:endParaRPr kern="0">
                  <a:solidFill>
                    <a:srgbClr val="000000"/>
                  </a:solidFill>
                  <a:sym typeface="Calibri"/>
                </a:endParaRPr>
              </a:p>
            </p:txBody>
          </p:sp>
          <p:sp>
            <p:nvSpPr>
              <p:cNvPr id="308" name="Freeform 52"/>
              <p:cNvSpPr/>
              <p:nvPr/>
            </p:nvSpPr>
            <p:spPr>
              <a:xfrm>
                <a:off x="-2" y="39686"/>
                <a:ext cx="388942" cy="2936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0656" y="0"/>
                    </a:moveTo>
                    <a:cubicBezTo>
                      <a:pt x="20656" y="0"/>
                      <a:pt x="17115" y="0"/>
                      <a:pt x="15698" y="0"/>
                    </a:cubicBezTo>
                    <a:cubicBezTo>
                      <a:pt x="15462" y="0"/>
                      <a:pt x="15462" y="313"/>
                      <a:pt x="15462" y="313"/>
                    </a:cubicBezTo>
                    <a:cubicBezTo>
                      <a:pt x="15344" y="1722"/>
                      <a:pt x="15344" y="1722"/>
                      <a:pt x="15344" y="1722"/>
                    </a:cubicBezTo>
                    <a:cubicBezTo>
                      <a:pt x="15344" y="1722"/>
                      <a:pt x="15344" y="1878"/>
                      <a:pt x="15462" y="1878"/>
                    </a:cubicBezTo>
                    <a:cubicBezTo>
                      <a:pt x="16525" y="1878"/>
                      <a:pt x="19357" y="1878"/>
                      <a:pt x="19357" y="1878"/>
                    </a:cubicBezTo>
                    <a:cubicBezTo>
                      <a:pt x="19830" y="1878"/>
                      <a:pt x="20184" y="2348"/>
                      <a:pt x="20184" y="3130"/>
                    </a:cubicBezTo>
                    <a:cubicBezTo>
                      <a:pt x="20184" y="18626"/>
                      <a:pt x="20184" y="18626"/>
                      <a:pt x="20184" y="18626"/>
                    </a:cubicBezTo>
                    <a:cubicBezTo>
                      <a:pt x="20184" y="19252"/>
                      <a:pt x="19830" y="19722"/>
                      <a:pt x="19357" y="19722"/>
                    </a:cubicBezTo>
                    <a:cubicBezTo>
                      <a:pt x="2243" y="19722"/>
                      <a:pt x="2243" y="19722"/>
                      <a:pt x="2243" y="19722"/>
                    </a:cubicBezTo>
                    <a:cubicBezTo>
                      <a:pt x="1770" y="19722"/>
                      <a:pt x="1298" y="19252"/>
                      <a:pt x="1298" y="18626"/>
                    </a:cubicBezTo>
                    <a:cubicBezTo>
                      <a:pt x="1298" y="3130"/>
                      <a:pt x="1298" y="3130"/>
                      <a:pt x="1298" y="3130"/>
                    </a:cubicBezTo>
                    <a:cubicBezTo>
                      <a:pt x="1298" y="2348"/>
                      <a:pt x="1770" y="1878"/>
                      <a:pt x="2243" y="1878"/>
                    </a:cubicBezTo>
                    <a:cubicBezTo>
                      <a:pt x="2243" y="1878"/>
                      <a:pt x="4957" y="1878"/>
                      <a:pt x="6020" y="1878"/>
                    </a:cubicBezTo>
                    <a:cubicBezTo>
                      <a:pt x="6138" y="1878"/>
                      <a:pt x="6138" y="1722"/>
                      <a:pt x="6138" y="1722"/>
                    </a:cubicBezTo>
                    <a:cubicBezTo>
                      <a:pt x="6020" y="313"/>
                      <a:pt x="6020" y="313"/>
                      <a:pt x="6020" y="313"/>
                    </a:cubicBezTo>
                    <a:cubicBezTo>
                      <a:pt x="6020" y="313"/>
                      <a:pt x="5902" y="0"/>
                      <a:pt x="5784" y="0"/>
                    </a:cubicBezTo>
                    <a:cubicBezTo>
                      <a:pt x="4367" y="0"/>
                      <a:pt x="826" y="0"/>
                      <a:pt x="826" y="0"/>
                    </a:cubicBezTo>
                    <a:cubicBezTo>
                      <a:pt x="354" y="0"/>
                      <a:pt x="0" y="626"/>
                      <a:pt x="0" y="1252"/>
                    </a:cubicBezTo>
                    <a:cubicBezTo>
                      <a:pt x="0" y="20348"/>
                      <a:pt x="0" y="20348"/>
                      <a:pt x="0" y="20348"/>
                    </a:cubicBezTo>
                    <a:cubicBezTo>
                      <a:pt x="0" y="21130"/>
                      <a:pt x="354" y="21600"/>
                      <a:pt x="826" y="21600"/>
                    </a:cubicBezTo>
                    <a:cubicBezTo>
                      <a:pt x="20656" y="21600"/>
                      <a:pt x="20656" y="21600"/>
                      <a:pt x="20656" y="21600"/>
                    </a:cubicBezTo>
                    <a:cubicBezTo>
                      <a:pt x="21128" y="21600"/>
                      <a:pt x="21600" y="21130"/>
                      <a:pt x="21600" y="20348"/>
                    </a:cubicBezTo>
                    <a:cubicBezTo>
                      <a:pt x="21600" y="1252"/>
                      <a:pt x="21600" y="1252"/>
                      <a:pt x="21600" y="1252"/>
                    </a:cubicBezTo>
                    <a:cubicBezTo>
                      <a:pt x="21600" y="626"/>
                      <a:pt x="21128" y="0"/>
                      <a:pt x="20656" y="0"/>
                    </a:cubicBezTo>
                    <a:close/>
                  </a:path>
                </a:pathLst>
              </a:custGeom>
              <a:solidFill>
                <a:srgbClr val="35766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hangingPunct="0">
                  <a:defRPr>
                    <a:latin typeface="+mn-lt"/>
                    <a:ea typeface="+mn-ea"/>
                    <a:cs typeface="+mn-cs"/>
                    <a:sym typeface="Calibri"/>
                  </a:defRPr>
                </a:pPr>
                <a:endParaRPr kern="0">
                  <a:solidFill>
                    <a:srgbClr val="000000"/>
                  </a:solidFill>
                  <a:sym typeface="Calibri"/>
                </a:endParaRPr>
              </a:p>
            </p:txBody>
          </p:sp>
          <p:sp>
            <p:nvSpPr>
              <p:cNvPr id="309" name="Oval 53"/>
              <p:cNvSpPr/>
              <p:nvPr/>
            </p:nvSpPr>
            <p:spPr>
              <a:xfrm>
                <a:off x="90487" y="119062"/>
                <a:ext cx="63503" cy="60327"/>
              </a:xfrm>
              <a:prstGeom prst="ellipse">
                <a:avLst/>
              </a:prstGeom>
              <a:solidFill>
                <a:srgbClr val="35766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hangingPunct="0">
                  <a:defRPr>
                    <a:latin typeface="+mn-lt"/>
                    <a:ea typeface="+mn-ea"/>
                    <a:cs typeface="+mn-cs"/>
                    <a:sym typeface="Calibri"/>
                  </a:defRPr>
                </a:pPr>
                <a:endParaRPr kern="0">
                  <a:solidFill>
                    <a:srgbClr val="000000"/>
                  </a:solidFill>
                  <a:sym typeface="Calibri"/>
                </a:endParaRPr>
              </a:p>
            </p:txBody>
          </p:sp>
          <p:sp>
            <p:nvSpPr>
              <p:cNvPr id="310" name="Freeform 54"/>
              <p:cNvSpPr/>
              <p:nvPr/>
            </p:nvSpPr>
            <p:spPr>
              <a:xfrm>
                <a:off x="61913" y="190500"/>
                <a:ext cx="119064" cy="6826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16" h="21600" extrusionOk="0">
                    <a:moveTo>
                      <a:pt x="21316" y="20925"/>
                    </a:moveTo>
                    <a:cubicBezTo>
                      <a:pt x="17527" y="3375"/>
                      <a:pt x="17527" y="3375"/>
                      <a:pt x="17527" y="3375"/>
                    </a:cubicBezTo>
                    <a:cubicBezTo>
                      <a:pt x="17527" y="2700"/>
                      <a:pt x="16769" y="0"/>
                      <a:pt x="15253" y="0"/>
                    </a:cubicBezTo>
                    <a:cubicBezTo>
                      <a:pt x="14874" y="0"/>
                      <a:pt x="14874" y="0"/>
                      <a:pt x="14874" y="0"/>
                    </a:cubicBezTo>
                    <a:cubicBezTo>
                      <a:pt x="14495" y="0"/>
                      <a:pt x="14116" y="0"/>
                      <a:pt x="13737" y="0"/>
                    </a:cubicBezTo>
                    <a:cubicBezTo>
                      <a:pt x="7295" y="0"/>
                      <a:pt x="7295" y="0"/>
                      <a:pt x="7295" y="0"/>
                    </a:cubicBezTo>
                    <a:cubicBezTo>
                      <a:pt x="6916" y="0"/>
                      <a:pt x="6537" y="0"/>
                      <a:pt x="6537" y="0"/>
                    </a:cubicBezTo>
                    <a:cubicBezTo>
                      <a:pt x="6537" y="0"/>
                      <a:pt x="6537" y="0"/>
                      <a:pt x="6158" y="0"/>
                    </a:cubicBezTo>
                    <a:cubicBezTo>
                      <a:pt x="4263" y="0"/>
                      <a:pt x="3884" y="2700"/>
                      <a:pt x="3884" y="3375"/>
                    </a:cubicBezTo>
                    <a:cubicBezTo>
                      <a:pt x="95" y="20925"/>
                      <a:pt x="95" y="20925"/>
                      <a:pt x="95" y="20925"/>
                    </a:cubicBezTo>
                    <a:cubicBezTo>
                      <a:pt x="95" y="20925"/>
                      <a:pt x="-284" y="21600"/>
                      <a:pt x="474" y="21600"/>
                    </a:cubicBezTo>
                    <a:cubicBezTo>
                      <a:pt x="20937" y="21600"/>
                      <a:pt x="20937" y="21600"/>
                      <a:pt x="20937" y="21600"/>
                    </a:cubicBezTo>
                    <a:cubicBezTo>
                      <a:pt x="21316" y="21600"/>
                      <a:pt x="21316" y="20925"/>
                      <a:pt x="21316" y="20925"/>
                    </a:cubicBezTo>
                    <a:close/>
                  </a:path>
                </a:pathLst>
              </a:custGeom>
              <a:solidFill>
                <a:srgbClr val="35766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hangingPunct="0">
                  <a:defRPr>
                    <a:latin typeface="+mn-lt"/>
                    <a:ea typeface="+mn-ea"/>
                    <a:cs typeface="+mn-cs"/>
                    <a:sym typeface="Calibri"/>
                  </a:defRPr>
                </a:pPr>
                <a:endParaRPr kern="0">
                  <a:solidFill>
                    <a:srgbClr val="000000"/>
                  </a:solidFill>
                  <a:sym typeface="Calibri"/>
                </a:endParaRPr>
              </a:p>
            </p:txBody>
          </p:sp>
        </p:grpSp>
        <p:sp>
          <p:nvSpPr>
            <p:cNvPr id="312" name="Retângulo 81"/>
            <p:cNvSpPr/>
            <p:nvPr/>
          </p:nvSpPr>
          <p:spPr>
            <a:xfrm rot="16200000">
              <a:off x="5773140" y="-3399464"/>
              <a:ext cx="45719" cy="11592002"/>
            </a:xfrm>
            <a:prstGeom prst="rect">
              <a:avLst/>
            </a:prstGeom>
            <a:solidFill>
              <a:srgbClr val="3F8D73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hangingPunct="0">
                <a:defRPr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Calibri"/>
                </a:defRPr>
              </a:pPr>
              <a:endParaRPr kern="0">
                <a:solidFill>
                  <a:srgbClr val="FFFFFF"/>
                </a:solidFill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43036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84708" y="260648"/>
            <a:ext cx="82089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latin typeface="Century Gothic" panose="020B0502020202020204" pitchFamily="34" charset="0"/>
              </a:rPr>
              <a:t>Mapeamento de casos de gravidez na adolescência  (de 10 a 19 anos) em escolares. </a:t>
            </a:r>
            <a:endParaRPr lang="pt-BR" sz="2800" dirty="0">
              <a:latin typeface="Century Gothic" panose="020B0502020202020204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755576" y="5373216"/>
            <a:ext cx="3096344" cy="64633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dirty="0" smtClean="0"/>
              <a:t>91.744  escolas respondentes</a:t>
            </a:r>
          </a:p>
          <a:p>
            <a:r>
              <a:rPr lang="pt-BR" dirty="0" smtClean="0"/>
              <a:t>49% das escolas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1964719"/>
            <a:ext cx="4567212" cy="2987161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4048" y="3068960"/>
            <a:ext cx="4030960" cy="3327024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5292080" y="1645643"/>
            <a:ext cx="3742928" cy="120032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pt-BR" dirty="0" smtClean="0"/>
              <a:t>Lei nº 13.798/2019 – Dia 1º de Fevereiro como início da Semana de Prevenção da Gravidez na adolescência.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715221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908720"/>
            <a:ext cx="8280920" cy="4752528"/>
          </a:xfrm>
        </p:spPr>
        <p:txBody>
          <a:bodyPr/>
          <a:lstStyle/>
          <a:p>
            <a:pPr algn="just"/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b="1" dirty="0" smtClean="0"/>
              <a:t>GT</a:t>
            </a: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 smtClean="0"/>
              <a:t>Articulação intersetorial entre os Ministérios da Saúde, Educação e Cidadania para reforço dos programas PSE, Trajetórias Escolares e Bolsa Família na perspectiva de construção de uma rede de proteção social, em especial para crianças, adolescentes e jovens em idade escolar.  </a:t>
            </a:r>
            <a:endParaRPr lang="pt-BR" sz="3600" dirty="0"/>
          </a:p>
        </p:txBody>
      </p:sp>
      <p:grpSp>
        <p:nvGrpSpPr>
          <p:cNvPr id="19" name="Grupo 18"/>
          <p:cNvGrpSpPr/>
          <p:nvPr/>
        </p:nvGrpSpPr>
        <p:grpSpPr>
          <a:xfrm>
            <a:off x="2339752" y="1916832"/>
            <a:ext cx="3816424" cy="3312368"/>
            <a:chOff x="2339752" y="1916832"/>
            <a:chExt cx="3816424" cy="3312368"/>
          </a:xfrm>
        </p:grpSpPr>
        <p:cxnSp>
          <p:nvCxnSpPr>
            <p:cNvPr id="5" name="Conector reto 4"/>
            <p:cNvCxnSpPr/>
            <p:nvPr/>
          </p:nvCxnSpPr>
          <p:spPr>
            <a:xfrm flipH="1">
              <a:off x="2339752" y="1916832"/>
              <a:ext cx="1800200" cy="331236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Conector reto 6"/>
            <p:cNvCxnSpPr/>
            <p:nvPr/>
          </p:nvCxnSpPr>
          <p:spPr>
            <a:xfrm>
              <a:off x="4139952" y="1916832"/>
              <a:ext cx="2016224" cy="331236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ector reto 8"/>
            <p:cNvCxnSpPr/>
            <p:nvPr/>
          </p:nvCxnSpPr>
          <p:spPr>
            <a:xfrm>
              <a:off x="2339752" y="5229200"/>
              <a:ext cx="3816424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9084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ítulo 1"/>
          <p:cNvSpPr>
            <a:spLocks noGrp="1"/>
          </p:cNvSpPr>
          <p:nvPr>
            <p:ph type="title"/>
          </p:nvPr>
        </p:nvSpPr>
        <p:spPr>
          <a:xfrm>
            <a:off x="323528" y="1628800"/>
            <a:ext cx="8712968" cy="3250121"/>
          </a:xfrm>
          <a:noFill/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>
              <a:buFont typeface="Arial" pitchFamily="34" charset="0"/>
              <a:buNone/>
            </a:pPr>
            <a:r>
              <a:rPr lang="pt-BR" altLang="pt-BR" b="1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rPr>
              <a:t>Programa Saúde na Escola</a:t>
            </a:r>
            <a:br>
              <a:rPr lang="pt-BR" altLang="pt-BR" b="1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rPr>
            </a:br>
            <a:r>
              <a:rPr lang="pt-BR" altLang="pt-BR" sz="3600" b="1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  <a:hlinkClick r:id="rId3"/>
              </a:rPr>
              <a:t>pse@saude.gov.br</a:t>
            </a:r>
            <a:r>
              <a:rPr lang="pt-BR" altLang="pt-BR" sz="3600" b="1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rPr>
              <a:t/>
            </a:r>
            <a:br>
              <a:rPr lang="pt-BR" altLang="pt-BR" sz="3600" b="1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rPr>
            </a:br>
            <a:r>
              <a:rPr lang="pt-BR" altLang="pt-BR" sz="3600" b="1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rPr>
              <a:t>61 3315-9091/9068 (MS)</a:t>
            </a:r>
            <a:br>
              <a:rPr lang="pt-BR" altLang="pt-BR" sz="3600" b="1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rPr>
            </a:br>
            <a:r>
              <a:rPr lang="pt-BR" altLang="pt-BR" sz="3600" b="1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rPr>
              <a:t>61 2022-9298 (MEC)</a:t>
            </a:r>
            <a:endParaRPr lang="pt-BR" altLang="pt-BR" sz="3600" b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0216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1"/>
          <p:cNvSpPr>
            <a:spLocks noGrp="1"/>
          </p:cNvSpPr>
          <p:nvPr>
            <p:ph type="title"/>
          </p:nvPr>
        </p:nvSpPr>
        <p:spPr>
          <a:xfrm>
            <a:off x="653043" y="692696"/>
            <a:ext cx="8229600" cy="636588"/>
          </a:xfrm>
        </p:spPr>
        <p:txBody>
          <a:bodyPr>
            <a:normAutofit fontScale="90000"/>
          </a:bodyPr>
          <a:lstStyle/>
          <a:p>
            <a:r>
              <a:rPr lang="pt-BR" altLang="pt-BR" b="1" dirty="0" smtClean="0">
                <a:latin typeface="Century Gothic" panose="020B0502020202020204" pitchFamily="34" charset="0"/>
                <a:ea typeface="Calibri" panose="020F0502020204030204" pitchFamily="34" charset="0"/>
              </a:rPr>
              <a:t>Programa Saúde na Escola</a:t>
            </a:r>
          </a:p>
        </p:txBody>
      </p:sp>
      <p:sp>
        <p:nvSpPr>
          <p:cNvPr id="31" name="Espaço Reservado para Conteúdo 4"/>
          <p:cNvSpPr txBox="1">
            <a:spLocks noGrp="1"/>
          </p:cNvSpPr>
          <p:nvPr>
            <p:ph idx="1"/>
          </p:nvPr>
        </p:nvSpPr>
        <p:spPr>
          <a:xfrm>
            <a:off x="313318" y="1412776"/>
            <a:ext cx="8569325" cy="4261675"/>
          </a:xfrm>
        </p:spPr>
        <p:txBody>
          <a:bodyPr rtlCol="0">
            <a:spAutoFit/>
          </a:bodyPr>
          <a:lstStyle/>
          <a:p>
            <a:pPr marL="45719" indent="0" algn="just">
              <a:buNone/>
              <a:defRPr/>
            </a:pPr>
            <a:r>
              <a:rPr lang="pt-BR" sz="2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Criado pelo Decreto Presencial 6.286, de 05 de dezembro de 2007. </a:t>
            </a:r>
          </a:p>
          <a:p>
            <a:pPr marL="45719" indent="0" algn="just">
              <a:buNone/>
              <a:defRPr/>
            </a:pPr>
            <a:r>
              <a:rPr lang="pt-BR" sz="2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Programa desenvolvido pelos Ministérios da Saúde e da Educação.</a:t>
            </a:r>
          </a:p>
          <a:p>
            <a:pPr marL="45719" indent="0" algn="just">
              <a:buNone/>
              <a:defRPr/>
            </a:pPr>
            <a:endParaRPr lang="pt-BR" sz="24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pPr marL="45719" indent="0" algn="just">
              <a:buNone/>
              <a:defRPr/>
            </a:pPr>
            <a:r>
              <a:rPr lang="pt-BR" sz="2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Preconiza o desenvolvimento de </a:t>
            </a:r>
            <a:r>
              <a:rPr lang="pt-B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ações de saúde com educandos </a:t>
            </a:r>
            <a:r>
              <a:rPr lang="pt-BR" sz="2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mediante práticas de </a:t>
            </a:r>
            <a:r>
              <a:rPr lang="pt-BR" sz="2400" dirty="0">
                <a:latin typeface="Century Gothic" panose="020B0502020202020204" pitchFamily="34" charset="0"/>
              </a:rPr>
              <a:t>promoção da saúde, prevenção de doenças e acompanhamento das condições clínicas dos educandos.   </a:t>
            </a:r>
          </a:p>
          <a:p>
            <a:pPr marL="45719" indent="0" algn="just">
              <a:buNone/>
              <a:defRPr/>
            </a:pPr>
            <a:r>
              <a:rPr lang="pt-BR" sz="2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Tem como estratégia a </a:t>
            </a:r>
            <a:r>
              <a:rPr lang="pt-B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articulação entre as equipes de saúde e as escolas do território. </a:t>
            </a:r>
          </a:p>
        </p:txBody>
      </p:sp>
    </p:spTree>
    <p:extLst>
      <p:ext uri="{BB962C8B-B14F-4D97-AF65-F5344CB8AC3E}">
        <p14:creationId xmlns:p14="http://schemas.microsoft.com/office/powerpoint/2010/main" val="368565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831623"/>
          </a:xfrm>
        </p:spPr>
        <p:txBody>
          <a:bodyPr/>
          <a:lstStyle/>
          <a:p>
            <a:r>
              <a:rPr lang="pt-BR" dirty="0" smtClean="0">
                <a:latin typeface="Century Gothic" panose="020B0502020202020204" pitchFamily="34" charset="0"/>
              </a:rPr>
              <a:t>Ações do PSE</a:t>
            </a:r>
            <a:endParaRPr lang="pt-BR" dirty="0">
              <a:latin typeface="Century Gothic" panose="020B0502020202020204" pitchFamily="34" charset="0"/>
            </a:endParaRPr>
          </a:p>
        </p:txBody>
      </p:sp>
      <p:sp>
        <p:nvSpPr>
          <p:cNvPr id="4" name="Retângulo 20"/>
          <p:cNvSpPr>
            <a:spLocks noChangeArrowheads="1"/>
          </p:cNvSpPr>
          <p:nvPr/>
        </p:nvSpPr>
        <p:spPr bwMode="auto">
          <a:xfrm>
            <a:off x="310924" y="1123951"/>
            <a:ext cx="8204426" cy="498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47675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790575" indent="-342900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pt-BR" altLang="pt-BR" sz="1600" b="1" dirty="0">
                <a:latin typeface="Century Gothic" panose="020B0502020202020204" pitchFamily="34" charset="0"/>
                <a:ea typeface="MS PGothic" panose="020B0600070205080204" pitchFamily="34" charset="-128"/>
              </a:rPr>
              <a:t>Verificação da situação </a:t>
            </a:r>
            <a:r>
              <a:rPr lang="pt-BR" altLang="pt-BR" sz="1600" b="1" dirty="0" smtClean="0">
                <a:latin typeface="Century Gothic" panose="020B0502020202020204" pitchFamily="34" charset="0"/>
                <a:ea typeface="MS PGothic" panose="020B0600070205080204" pitchFamily="34" charset="-128"/>
              </a:rPr>
              <a:t>vacinal</a:t>
            </a:r>
          </a:p>
          <a:p>
            <a:pPr marL="790575" indent="-342900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pt-BR" altLang="pt-BR" sz="1600" b="1" dirty="0" smtClean="0">
                <a:latin typeface="Century Gothic" panose="020B0502020202020204" pitchFamily="34" charset="0"/>
                <a:ea typeface="MS PGothic" panose="020B0600070205080204" pitchFamily="34" charset="-128"/>
              </a:rPr>
              <a:t>Alimentação saudável e prevenção da obesidade infantil</a:t>
            </a:r>
          </a:p>
          <a:p>
            <a:pPr marL="790575" indent="-342900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pt-BR" altLang="pt-BR" sz="1600" b="1" dirty="0" smtClean="0">
                <a:latin typeface="Century Gothic" panose="020B0502020202020204" pitchFamily="34" charset="0"/>
                <a:ea typeface="MS PGothic" panose="020B0600070205080204" pitchFamily="34" charset="-128"/>
              </a:rPr>
              <a:t>Promoção e Avaliação de Saúde bucal e aplicação tópica de flúor</a:t>
            </a:r>
          </a:p>
          <a:p>
            <a:pPr marL="790575" indent="-342900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pt-BR" altLang="pt-BR" sz="1600" b="1" dirty="0" smtClean="0">
                <a:latin typeface="Century Gothic" panose="020B0502020202020204" pitchFamily="34" charset="0"/>
                <a:ea typeface="MS PGothic" panose="020B0600070205080204" pitchFamily="34" charset="-128"/>
              </a:rPr>
              <a:t>Saúde ocular e identificação de possíveis sinais de alteração</a:t>
            </a:r>
          </a:p>
          <a:p>
            <a:pPr marL="790575" indent="-342900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pt-BR" altLang="pt-BR" sz="1600" b="1" dirty="0" smtClean="0">
                <a:solidFill>
                  <a:schemeClr val="accent6"/>
                </a:solidFill>
                <a:latin typeface="Century Gothic" panose="020B0502020202020204" pitchFamily="34" charset="0"/>
                <a:ea typeface="MS PGothic" panose="020B0600070205080204" pitchFamily="34" charset="-128"/>
              </a:rPr>
              <a:t>Combate ao mosquito Aedes Aegypti</a:t>
            </a:r>
          </a:p>
          <a:p>
            <a:pPr marL="790575" indent="-342900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pt-BR" altLang="pt-BR" sz="1600" b="1" dirty="0" smtClean="0">
                <a:latin typeface="Century Gothic" panose="020B0502020202020204" pitchFamily="34" charset="0"/>
                <a:ea typeface="MS PGothic" panose="020B0600070205080204" pitchFamily="34" charset="-128"/>
              </a:rPr>
              <a:t>Saúde auditiva e identificação de possíveis sinais de alteração</a:t>
            </a:r>
          </a:p>
          <a:p>
            <a:pPr marL="790575" indent="-342900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pt-BR" altLang="pt-BR" sz="1600" b="1" dirty="0" smtClean="0">
                <a:latin typeface="Century Gothic" panose="020B0502020202020204" pitchFamily="34" charset="0"/>
                <a:ea typeface="MS PGothic" panose="020B0600070205080204" pitchFamily="34" charset="-128"/>
              </a:rPr>
              <a:t>Prevenção ao uso de álcool, tabaco, crack e outras drogas</a:t>
            </a:r>
          </a:p>
          <a:p>
            <a:pPr marL="790575" indent="-342900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pt-BR" altLang="pt-BR" sz="1600" b="1" dirty="0" smtClean="0">
                <a:latin typeface="Century Gothic" panose="020B0502020202020204" pitchFamily="34" charset="0"/>
                <a:ea typeface="MS PGothic" panose="020B0600070205080204" pitchFamily="34" charset="-128"/>
              </a:rPr>
              <a:t>Identificação de sinais de agravos de doenças em eliminação</a:t>
            </a:r>
          </a:p>
          <a:p>
            <a:pPr marL="790575" indent="-342900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pt-BR" altLang="pt-BR" sz="1600" b="1" dirty="0" smtClean="0">
                <a:latin typeface="Century Gothic" panose="020B0502020202020204" pitchFamily="34" charset="0"/>
                <a:ea typeface="MS PGothic" panose="020B0600070205080204" pitchFamily="34" charset="-128"/>
              </a:rPr>
              <a:t>Prevenção de violências e  acidentes</a:t>
            </a:r>
          </a:p>
          <a:p>
            <a:pPr marL="790575" indent="-342900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pt-BR" altLang="pt-BR" sz="1600" b="1" dirty="0" smtClean="0">
                <a:latin typeface="Century Gothic" panose="020B0502020202020204" pitchFamily="34" charset="0"/>
                <a:ea typeface="MS PGothic" panose="020B0600070205080204" pitchFamily="34" charset="-128"/>
              </a:rPr>
              <a:t>Práticas corporais,  atividade física e lazer nas escolas</a:t>
            </a:r>
          </a:p>
          <a:p>
            <a:pPr marL="790575" indent="-342900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pt-BR" altLang="pt-BR" sz="1600" b="1" dirty="0" smtClean="0">
                <a:latin typeface="Century Gothic" panose="020B0502020202020204" pitchFamily="34" charset="0"/>
                <a:ea typeface="MS PGothic" panose="020B0600070205080204" pitchFamily="34" charset="-128"/>
              </a:rPr>
              <a:t>Promoção da cultura de paz, cidadania e Direitos Humanos</a:t>
            </a:r>
          </a:p>
          <a:p>
            <a:pPr marL="790575" indent="-342900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pt-BR" altLang="pt-BR" sz="1600" b="1" dirty="0" smtClean="0">
                <a:latin typeface="Century Gothic" panose="020B0502020202020204" pitchFamily="34" charset="0"/>
                <a:ea typeface="MS PGothic" panose="020B0600070205080204" pitchFamily="34" charset="-128"/>
              </a:rPr>
              <a:t>Direito sexual e reprodutivo e prevenção de DST/AIDS</a:t>
            </a:r>
            <a:endParaRPr lang="pt-BR" altLang="pt-BR" sz="1600" b="1" dirty="0">
              <a:latin typeface="Century Gothic" panose="020B0502020202020204" pitchFamily="34" charset="0"/>
              <a:ea typeface="MS PGothic" panose="020B0600070205080204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1500" b="1" dirty="0" smtClean="0">
              <a:latin typeface="Century Gothic" panose="020B0502020202020204" pitchFamily="34" charset="0"/>
              <a:ea typeface="MS PGothic" panose="020B0600070205080204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500" b="1" dirty="0" smtClean="0">
                <a:latin typeface="Century Gothic" panose="020B0502020202020204" pitchFamily="34" charset="0"/>
                <a:ea typeface="MS PGothic" panose="020B0600070205080204" pitchFamily="34" charset="-128"/>
              </a:rPr>
              <a:t> </a:t>
            </a:r>
            <a:endParaRPr lang="pt-BR" altLang="pt-BR" sz="1500" dirty="0">
              <a:latin typeface="Century Gothic" panose="020B0502020202020204" pitchFamily="34" charset="0"/>
              <a:ea typeface="MS PGothic" panose="020B0600070205080204" pitchFamily="34" charset="-128"/>
            </a:endParaRPr>
          </a:p>
        </p:txBody>
      </p:sp>
      <p:sp>
        <p:nvSpPr>
          <p:cNvPr id="5" name="Triângulo isósceles 4"/>
          <p:cNvSpPr/>
          <p:nvPr/>
        </p:nvSpPr>
        <p:spPr>
          <a:xfrm rot="10800000">
            <a:off x="5580112" y="402880"/>
            <a:ext cx="1368152" cy="975639"/>
          </a:xfrm>
          <a:prstGeom prst="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Triângulo isósceles 5"/>
          <p:cNvSpPr/>
          <p:nvPr/>
        </p:nvSpPr>
        <p:spPr>
          <a:xfrm>
            <a:off x="7446468" y="364006"/>
            <a:ext cx="1368152" cy="975639"/>
          </a:xfrm>
          <a:prstGeom prst="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8327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8256934" cy="56677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pt-BR" dirty="0" smtClean="0"/>
              <a:t>Participação no PSE </a:t>
            </a:r>
            <a:br>
              <a:rPr lang="pt-BR" dirty="0" smtClean="0"/>
            </a:br>
            <a:r>
              <a:rPr lang="pt-BR" dirty="0" smtClean="0"/>
              <a:t> </a:t>
            </a:r>
            <a:r>
              <a:rPr lang="pt-BR" sz="1800" b="1" dirty="0" smtClean="0"/>
              <a:t>Portaria Interministerial nº 1.055, de 25 de abril de 2017.</a:t>
            </a:r>
            <a:endParaRPr lang="pt-BR" sz="18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619672" y="1268760"/>
            <a:ext cx="7200800" cy="4309256"/>
          </a:xfrm>
        </p:spPr>
        <p:txBody>
          <a:bodyPr/>
          <a:lstStyle/>
          <a:p>
            <a:pPr algn="just"/>
            <a:r>
              <a:rPr lang="pt-BR" sz="2400" dirty="0" smtClean="0"/>
              <a:t>O Ministério da Saúde abre adesão ao PSE a cada dois anos;</a:t>
            </a:r>
          </a:p>
          <a:p>
            <a:pPr algn="just"/>
            <a:r>
              <a:rPr lang="pt-BR" sz="2400" dirty="0" smtClean="0"/>
              <a:t>Não há restrição de participação para os municípios;</a:t>
            </a:r>
          </a:p>
          <a:p>
            <a:pPr algn="just"/>
            <a:r>
              <a:rPr lang="pt-BR" sz="2400" dirty="0" smtClean="0"/>
              <a:t>O município aderido pode pactuar todas ou parte das escolas municipais, incluindo as estaduais e IF em seu território;</a:t>
            </a:r>
          </a:p>
          <a:p>
            <a:pPr algn="just"/>
            <a:r>
              <a:rPr lang="pt-BR" sz="2400" dirty="0" smtClean="0"/>
              <a:t>As escolas prioritárias* devem ser pactuadas em, no mínimo, 50 % do total;</a:t>
            </a:r>
          </a:p>
          <a:p>
            <a:pPr algn="just"/>
            <a:r>
              <a:rPr lang="pt-BR" sz="2400" dirty="0" smtClean="0"/>
              <a:t>O município deve realizar 12 ações previstas na Portaria Interministerial nº 1.055/2017;</a:t>
            </a:r>
          </a:p>
          <a:p>
            <a:pPr algn="just"/>
            <a:r>
              <a:rPr lang="pt-BR" sz="2400" dirty="0" smtClean="0"/>
              <a:t>O município deve informar as ações no Sistema de Informação da Atenção Básica (SISAB).</a:t>
            </a:r>
          </a:p>
          <a:p>
            <a:endParaRPr lang="pt-BR" dirty="0"/>
          </a:p>
        </p:txBody>
      </p:sp>
      <p:pic>
        <p:nvPicPr>
          <p:cNvPr id="4" name="Imagem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66595"/>
            <a:ext cx="1512168" cy="450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406400" y="6375095"/>
            <a:ext cx="6624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* Maioria alunos PBF, indígenas, rurais, quilombolas, ribeirinhas</a:t>
            </a:r>
            <a:r>
              <a:rPr lang="pt-BR" dirty="0" smtClean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24415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3568" y="2564904"/>
            <a:ext cx="7759774" cy="1675383"/>
          </a:xfrm>
        </p:spPr>
        <p:txBody>
          <a:bodyPr/>
          <a:lstStyle/>
          <a:p>
            <a:pPr marL="0" indent="0" algn="ctr">
              <a:buNone/>
            </a:pPr>
            <a:r>
              <a:rPr lang="pt-BR" sz="4800" dirty="0" smtClean="0">
                <a:latin typeface="Century Gothic" panose="020B0502020202020204" pitchFamily="34" charset="0"/>
              </a:rPr>
              <a:t>Recursos financeiros</a:t>
            </a:r>
            <a:endParaRPr lang="pt-BR" sz="4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3462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260648"/>
            <a:ext cx="8047806" cy="1008112"/>
          </a:xfrm>
        </p:spPr>
        <p:txBody>
          <a:bodyPr/>
          <a:lstStyle/>
          <a:p>
            <a:r>
              <a:rPr lang="pt-BR" sz="2400" dirty="0" smtClean="0"/>
              <a:t>Ação orçamentária </a:t>
            </a:r>
            <a:r>
              <a:rPr lang="pt-BR" sz="2400" dirty="0"/>
              <a:t>219A </a:t>
            </a:r>
            <a:r>
              <a:rPr lang="pt-BR" sz="2400" dirty="0" smtClean="0"/>
              <a:t>– Piso de Atenção Básica em Saúde</a:t>
            </a:r>
            <a:br>
              <a:rPr lang="pt-BR" sz="2400" dirty="0" smtClean="0"/>
            </a:br>
            <a:r>
              <a:rPr lang="pt-BR" sz="2400" dirty="0" smtClean="0"/>
              <a:t>PO 0001- Piso de Atenção Básica Variável – PAB Variável</a:t>
            </a:r>
            <a:endParaRPr lang="pt-BR" sz="2400" dirty="0"/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1443746"/>
              </p:ext>
            </p:extLst>
          </p:nvPr>
        </p:nvGraphicFramePr>
        <p:xfrm>
          <a:off x="628650" y="1484784"/>
          <a:ext cx="7924799" cy="440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15215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365129"/>
            <a:ext cx="8280920" cy="920755"/>
          </a:xfrm>
        </p:spPr>
        <p:txBody>
          <a:bodyPr/>
          <a:lstStyle/>
          <a:p>
            <a:r>
              <a:rPr lang="pt-BR" sz="4000" dirty="0" smtClean="0">
                <a:latin typeface="Century Gothic" panose="020B0502020202020204" pitchFamily="34" charset="0"/>
              </a:rPr>
              <a:t>Forma de repasse, valor e período</a:t>
            </a:r>
            <a:endParaRPr lang="pt-BR" sz="4000" dirty="0">
              <a:latin typeface="Century Gothic" panose="020B0502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556792"/>
            <a:ext cx="7975798" cy="4620171"/>
          </a:xfrm>
        </p:spPr>
        <p:txBody>
          <a:bodyPr/>
          <a:lstStyle/>
          <a:p>
            <a:r>
              <a:rPr lang="pt-BR" dirty="0" smtClean="0">
                <a:latin typeface="Century Gothic" panose="020B0502020202020204" pitchFamily="34" charset="0"/>
              </a:rPr>
              <a:t>Repasse Fundo a fundo;</a:t>
            </a:r>
          </a:p>
          <a:p>
            <a:r>
              <a:rPr lang="pt-BR" dirty="0" smtClean="0">
                <a:latin typeface="Century Gothic" panose="020B0502020202020204" pitchFamily="34" charset="0"/>
              </a:rPr>
              <a:t>Valor calculado pela quantidade pactuada de educandos</a:t>
            </a:r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996952"/>
            <a:ext cx="6946901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5" y="3776944"/>
            <a:ext cx="6946901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539552" y="4645836"/>
            <a:ext cx="797579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 algn="just">
              <a:buFont typeface="Arial" panose="020B0604020202020204" pitchFamily="34" charset="0"/>
              <a:buChar char="•"/>
            </a:pPr>
            <a:r>
              <a:rPr lang="pt-BR" sz="2800" dirty="0" smtClean="0">
                <a:latin typeface="Century Gothic" panose="020B0502020202020204" pitchFamily="34" charset="0"/>
              </a:rPr>
              <a:t>Repasse no primeiro e no segundo ano do ciclo (no segundo ano, aplica-se regras para cálculo do recurso).</a:t>
            </a:r>
            <a:endParaRPr lang="pt-BR" sz="2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8569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908720"/>
            <a:ext cx="8280920" cy="4504031"/>
          </a:xfrm>
        </p:spPr>
        <p:txBody>
          <a:bodyPr/>
          <a:lstStyle/>
          <a:p>
            <a:pPr algn="just"/>
            <a:r>
              <a:rPr lang="pt-BR" sz="4000" dirty="0" smtClean="0"/>
              <a:t>O último repasse incluiu o Programa Crescer Saudável e municípios que informaram baixa frequência por motivos de saúde dos educandos Bolsa Família.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1695803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o Office">
  <a:themeElements>
    <a:clrScheme name="Tema do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o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Tema 2019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</TotalTime>
  <Words>961</Words>
  <Application>Microsoft Office PowerPoint</Application>
  <PresentationFormat>Apresentação na tela (4:3)</PresentationFormat>
  <Paragraphs>130</Paragraphs>
  <Slides>25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25</vt:i4>
      </vt:variant>
    </vt:vector>
  </HeadingPairs>
  <TitlesOfParts>
    <vt:vector size="34" baseType="lpstr">
      <vt:lpstr>MS PGothic</vt:lpstr>
      <vt:lpstr>Arial</vt:lpstr>
      <vt:lpstr>Calibri</vt:lpstr>
      <vt:lpstr>Calibri Light</vt:lpstr>
      <vt:lpstr>Century Gothic</vt:lpstr>
      <vt:lpstr>Helvetica</vt:lpstr>
      <vt:lpstr>Tahoma</vt:lpstr>
      <vt:lpstr>1_Tema do Office</vt:lpstr>
      <vt:lpstr>Tema 2019</vt:lpstr>
      <vt:lpstr>Apresentação do PowerPoint</vt:lpstr>
      <vt:lpstr>Apresentação do PowerPoint</vt:lpstr>
      <vt:lpstr>Programa Saúde na Escola</vt:lpstr>
      <vt:lpstr>Ações do PSE</vt:lpstr>
      <vt:lpstr>Participação no PSE   Portaria Interministerial nº 1.055, de 25 de abril de 2017.</vt:lpstr>
      <vt:lpstr>Apresentação do PowerPoint</vt:lpstr>
      <vt:lpstr>Ação orçamentária 219A – Piso de Atenção Básica em Saúde PO 0001- Piso de Atenção Básica Variável – PAB Variável</vt:lpstr>
      <vt:lpstr>Forma de repasse, valor e período</vt:lpstr>
      <vt:lpstr>O último repasse incluiu o Programa Crescer Saudável e municípios que informaram baixa frequência por motivos de saúde dos educandos Bolsa Família.</vt:lpstr>
      <vt:lpstr>Apresentação do PowerPoint</vt:lpstr>
      <vt:lpstr>PROGRAMA CHEGA A 95% DOS MUNICÍPIOS BRASILEIROS, ATINGINDO 46% DOS ALUNOS</vt:lpstr>
      <vt:lpstr>Monitoramento do PSE</vt:lpstr>
      <vt:lpstr>PPA 2016-2019 – meta: Aumentar  de 47,8% para 54,8% o percentual de educandos cobertos pelo Programa Saúde na Escola (PSE). Total de educandos matriculados em escolas públicas 2017: 39.721.032</vt:lpstr>
      <vt:lpstr>Apresentação do PowerPoint</vt:lpstr>
      <vt:lpstr>Quantidade de fichas validadas por ação do PSE</vt:lpstr>
      <vt:lpstr>Segurança – Michaels – Dicionário Brasileiro da Língua Portuguesa</vt:lpstr>
      <vt:lpstr>Apresentação do PowerPoint</vt:lpstr>
      <vt:lpstr>Semana Saúde na Escola</vt:lpstr>
      <vt:lpstr>Grupo de Trabalho Intersetorial </vt:lpstr>
      <vt:lpstr>Apresentação do PowerPoint</vt:lpstr>
      <vt:lpstr>Horário Estendido das Unidades Básicas de Saúde</vt:lpstr>
      <vt:lpstr>Apresentação do PowerPoint</vt:lpstr>
      <vt:lpstr>Apresentação do PowerPoint</vt:lpstr>
      <vt:lpstr> GT Articulação intersetorial entre os Ministérios da Saúde, Educação e Cidadania para reforço dos programas PSE, Trajetórias Escolares e Bolsa Família na perspectiva de construção de uma rede de proteção social, em especial para crianças, adolescentes e jovens em idade escolar.  </vt:lpstr>
      <vt:lpstr>Programa Saúde na Escola pse@saude.gov.br 61 3315-9091/9068 (MS) 61 2022-9298 (MEC)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Caroline Martins Jose dos Santos</dc:creator>
  <cp:lastModifiedBy>Angela Silva Da Veiga</cp:lastModifiedBy>
  <cp:revision>27</cp:revision>
  <dcterms:created xsi:type="dcterms:W3CDTF">2019-04-24T23:09:07Z</dcterms:created>
  <dcterms:modified xsi:type="dcterms:W3CDTF">2019-05-07T12:41:30Z</dcterms:modified>
</cp:coreProperties>
</file>