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2" r:id="rId3"/>
    <p:sldId id="256" r:id="rId4"/>
    <p:sldId id="258" r:id="rId5"/>
    <p:sldId id="257" r:id="rId6"/>
    <p:sldId id="259" r:id="rId7"/>
    <p:sldId id="262" r:id="rId8"/>
    <p:sldId id="260" r:id="rId9"/>
    <p:sldId id="261" r:id="rId10"/>
    <p:sldId id="263" r:id="rId11"/>
    <p:sldId id="265" r:id="rId12"/>
    <p:sldId id="266" r:id="rId13"/>
    <p:sldId id="270" r:id="rId14"/>
    <p:sldId id="271" r:id="rId15"/>
  </p:sldIdLst>
  <p:sldSz cx="12192000" cy="6858000"/>
  <p:notesSz cx="6794500" cy="9982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4EE22-BA7A-4B59-93B6-A1F26D84DFA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BD6E-9070-44B7-B4C4-5D95532AE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74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6"/>
          <p:cNvSpPr txBox="1">
            <a:spLocks noChangeArrowheads="1"/>
          </p:cNvSpPr>
          <p:nvPr/>
        </p:nvSpPr>
        <p:spPr bwMode="auto">
          <a:xfrm>
            <a:off x="4238699" y="11087867"/>
            <a:ext cx="3250979" cy="5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/>
            <a:fld id="{3A48B2B8-3EF9-42B4-BB9B-FD3F5AA0A3C2}" type="slidenum">
              <a:rPr lang="pt-BR" altLang="pt-BR" sz="1400">
                <a:latin typeface="Liberation Serif" panose="02020603050405020304" pitchFamily="18" charset="0"/>
                <a:cs typeface="Tahoma" panose="020B0604030504040204" pitchFamily="34" charset="0"/>
              </a:rPr>
              <a:pPr algn="r" eaLnBrk="1"/>
              <a:t>11</a:t>
            </a:fld>
            <a:endParaRPr lang="pt-BR" altLang="pt-BR" sz="1400">
              <a:latin typeface="Liberation Serif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33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65113" y="828675"/>
            <a:ext cx="7262813" cy="4086225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3316" name="Espaço Reservado para Anotaçõ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73159" y="5176535"/>
            <a:ext cx="5385270" cy="49027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pt-BR" smtClean="0">
              <a:latin typeface="Liberation Sans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35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6"/>
          <p:cNvSpPr txBox="1">
            <a:spLocks noChangeArrowheads="1"/>
          </p:cNvSpPr>
          <p:nvPr/>
        </p:nvSpPr>
        <p:spPr bwMode="auto">
          <a:xfrm>
            <a:off x="4238699" y="11087867"/>
            <a:ext cx="3250979" cy="5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/>
            <a:fld id="{74250AC1-F2EF-47BA-82FD-E8EDE7DC4D1E}" type="slidenum">
              <a:rPr lang="pt-BR" altLang="pt-BR" sz="1400">
                <a:latin typeface="Liberation Serif" panose="02020603050405020304" pitchFamily="18" charset="0"/>
                <a:cs typeface="Tahoma" panose="020B0604030504040204" pitchFamily="34" charset="0"/>
              </a:rPr>
              <a:pPr algn="r" eaLnBrk="1"/>
              <a:t>12</a:t>
            </a:fld>
            <a:endParaRPr lang="pt-BR" altLang="pt-BR" sz="1400">
              <a:latin typeface="Liberation Serif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53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65113" y="828675"/>
            <a:ext cx="7262813" cy="4086225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5364" name="Espaço Reservado para Anotaçõ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73159" y="5176535"/>
            <a:ext cx="5385270" cy="49027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pt-BR" smtClean="0">
              <a:latin typeface="Liberation Sans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84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4463" y="887413"/>
            <a:ext cx="7777163" cy="4375150"/>
          </a:xfrm>
        </p:spPr>
      </p:sp>
      <p:sp>
        <p:nvSpPr>
          <p:cNvPr id="28675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pt-BR" smtClean="0">
              <a:latin typeface="Liberation Sans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238B38-19E3-486A-80F8-65CC4CF51339}" type="slidenum">
              <a:rPr altLang="pt-BR" sz="1400" smtClean="0">
                <a:latin typeface="Liberation Serif" panose="02020603050405020304" pitchFamily="18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pt-BR" sz="1400" smtClean="0">
              <a:latin typeface="Liberation Serif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1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66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75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2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Nível de Corpo Cinco</a:t>
            </a:r>
          </a:p>
        </p:txBody>
      </p:sp>
    </p:spTree>
    <p:extLst>
      <p:ext uri="{BB962C8B-B14F-4D97-AF65-F5344CB8AC3E}">
        <p14:creationId xmlns:p14="http://schemas.microsoft.com/office/powerpoint/2010/main" val="1032969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0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7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5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45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85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1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30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ABC1-E1CF-402D-A500-B1A4B9A6C5A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94E8-5336-4397-8809-AD00EB553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16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68" y="-8237"/>
            <a:ext cx="10733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" y="0"/>
            <a:ext cx="1218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38113" y="63500"/>
            <a:ext cx="11060112" cy="6221413"/>
          </a:xfrm>
          <a:custGeom>
            <a:avLst/>
            <a:gdLst>
              <a:gd name="f0" fmla="val w"/>
              <a:gd name="f1" fmla="val h"/>
              <a:gd name="f2" fmla="val 0"/>
              <a:gd name="f3" fmla="val 30723"/>
              <a:gd name="f4" fmla="val 17282"/>
              <a:gd name="f5" fmla="*/ f0 1 30723"/>
              <a:gd name="f6" fmla="*/ f1 1 17282"/>
              <a:gd name="f7" fmla="+- f4 0 f2"/>
              <a:gd name="f8" fmla="+- f3 0 f2"/>
              <a:gd name="f9" fmla="*/ f8 1 30723"/>
              <a:gd name="f10" fmla="*/ f7 1 1728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723" h="17282">
                <a:moveTo>
                  <a:pt x="f2" y="f4"/>
                </a:move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Liberation Sans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97363" y="206375"/>
            <a:ext cx="2530475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COTA PARTE DO ICMS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43238" y="455613"/>
            <a:ext cx="5100637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ÍNDICE DE QUALIDADE DA EDUCAÇÃO (IQE)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29263" y="704850"/>
            <a:ext cx="276225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 </a:t>
            </a:r>
          </a:p>
        </p:txBody>
      </p:sp>
      <p:pic>
        <p:nvPicPr>
          <p:cNvPr id="12294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74800"/>
            <a:ext cx="45672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400175"/>
            <a:ext cx="3397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593850"/>
            <a:ext cx="3381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0"/>
          <p:cNvSpPr txBox="1"/>
          <p:nvPr/>
        </p:nvSpPr>
        <p:spPr>
          <a:xfrm>
            <a:off x="239713" y="952500"/>
            <a:ext cx="2452687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Dimensão Financeira</a:t>
            </a:r>
          </a:p>
        </p:txBody>
      </p:sp>
      <p:sp>
        <p:nvSpPr>
          <p:cNvPr id="10" name="CaixaDeTexto 11"/>
          <p:cNvSpPr txBox="1"/>
          <p:nvPr/>
        </p:nvSpPr>
        <p:spPr>
          <a:xfrm>
            <a:off x="268288" y="1260475"/>
            <a:ext cx="2822575" cy="217488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ICMS total arrecadado em 2017</a:t>
            </a:r>
          </a:p>
        </p:txBody>
      </p:sp>
      <p:pic>
        <p:nvPicPr>
          <p:cNvPr id="12299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294063"/>
            <a:ext cx="3397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3487738"/>
            <a:ext cx="3381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681413"/>
            <a:ext cx="3397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8"/>
          <p:cNvSpPr txBox="1"/>
          <p:nvPr/>
        </p:nvSpPr>
        <p:spPr>
          <a:xfrm>
            <a:off x="698500" y="1539875"/>
            <a:ext cx="1500188" cy="2159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R$ 10,76 bilhões</a:t>
            </a:r>
          </a:p>
        </p:txBody>
      </p:sp>
      <p:sp>
        <p:nvSpPr>
          <p:cNvPr id="15" name="CaixaDeTexto 19"/>
          <p:cNvSpPr txBox="1"/>
          <p:nvPr/>
        </p:nvSpPr>
        <p:spPr>
          <a:xfrm>
            <a:off x="2159000" y="3551238"/>
            <a:ext cx="2805113" cy="2159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ICMS repassado aos municípios</a:t>
            </a:r>
          </a:p>
        </p:txBody>
      </p:sp>
      <p:sp>
        <p:nvSpPr>
          <p:cNvPr id="16" name="CaixaDeTexto 20"/>
          <p:cNvSpPr txBox="1"/>
          <p:nvPr/>
        </p:nvSpPr>
        <p:spPr>
          <a:xfrm>
            <a:off x="2867025" y="3773488"/>
            <a:ext cx="1390650" cy="217487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R$ 2,69 bilhões</a:t>
            </a:r>
          </a:p>
        </p:txBody>
      </p:sp>
      <p:pic>
        <p:nvPicPr>
          <p:cNvPr id="12305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111500"/>
            <a:ext cx="43116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2820988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3014663"/>
            <a:ext cx="339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26"/>
          <p:cNvSpPr txBox="1"/>
          <p:nvPr/>
        </p:nvSpPr>
        <p:spPr>
          <a:xfrm>
            <a:off x="2578100" y="4067175"/>
            <a:ext cx="1785938" cy="2159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(equivalente a 25%)</a:t>
            </a:r>
          </a:p>
        </p:txBody>
      </p:sp>
      <p:sp>
        <p:nvSpPr>
          <p:cNvPr id="21" name="CaixaDeTexto 27"/>
          <p:cNvSpPr txBox="1"/>
          <p:nvPr/>
        </p:nvSpPr>
        <p:spPr>
          <a:xfrm>
            <a:off x="7808913" y="3094038"/>
            <a:ext cx="2582862" cy="217487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Valor Adicionado Fiscal (VAF)</a:t>
            </a:r>
          </a:p>
        </p:txBody>
      </p:sp>
      <p:pic>
        <p:nvPicPr>
          <p:cNvPr id="1231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5057775"/>
            <a:ext cx="3397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agem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251450"/>
            <a:ext cx="3397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32"/>
          <p:cNvSpPr txBox="1"/>
          <p:nvPr/>
        </p:nvSpPr>
        <p:spPr>
          <a:xfrm>
            <a:off x="7932738" y="3351213"/>
            <a:ext cx="1943100" cy="217487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R$ 2,02 bilhões (75%)</a:t>
            </a:r>
          </a:p>
        </p:txBody>
      </p:sp>
      <p:sp>
        <p:nvSpPr>
          <p:cNvPr id="25" name="CaixaDeTexto 33"/>
          <p:cNvSpPr txBox="1"/>
          <p:nvPr/>
        </p:nvSpPr>
        <p:spPr>
          <a:xfrm>
            <a:off x="5699125" y="5062538"/>
            <a:ext cx="939800" cy="217487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IQS e IQM</a:t>
            </a:r>
          </a:p>
        </p:txBody>
      </p:sp>
      <p:pic>
        <p:nvPicPr>
          <p:cNvPr id="12314" name="Imagem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3" y="4584700"/>
            <a:ext cx="3381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Imagem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4776788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ixaDeTexto 38"/>
          <p:cNvSpPr txBox="1"/>
          <p:nvPr/>
        </p:nvSpPr>
        <p:spPr>
          <a:xfrm>
            <a:off x="5562600" y="5313363"/>
            <a:ext cx="2112963" cy="2159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R$ 188,39 milhões (7%)</a:t>
            </a:r>
          </a:p>
        </p:txBody>
      </p:sp>
      <p:sp>
        <p:nvSpPr>
          <p:cNvPr id="29" name="CaixaDeTexto 39"/>
          <p:cNvSpPr txBox="1"/>
          <p:nvPr/>
        </p:nvSpPr>
        <p:spPr>
          <a:xfrm>
            <a:off x="9142413" y="4478338"/>
            <a:ext cx="403225" cy="217487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IQE  </a:t>
            </a:r>
          </a:p>
        </p:txBody>
      </p:sp>
      <p:sp>
        <p:nvSpPr>
          <p:cNvPr id="30" name="Forma livre 40"/>
          <p:cNvSpPr/>
          <p:nvPr/>
        </p:nvSpPr>
        <p:spPr>
          <a:xfrm>
            <a:off x="4476750" y="2897188"/>
            <a:ext cx="1574800" cy="439737"/>
          </a:xfrm>
          <a:custGeom>
            <a:avLst/>
            <a:gdLst>
              <a:gd name="f0" fmla="val w"/>
              <a:gd name="f1" fmla="val h"/>
              <a:gd name="f2" fmla="val 0"/>
              <a:gd name="f3" fmla="val 4376"/>
              <a:gd name="f4" fmla="val 1221"/>
              <a:gd name="f5" fmla="val 40"/>
              <a:gd name="f6" fmla="val 4276"/>
              <a:gd name="f7" fmla="val 1059"/>
              <a:gd name="f8" fmla="val 4236"/>
              <a:gd name="f9" fmla="val 1151"/>
              <a:gd name="f10" fmla="val 92"/>
              <a:gd name="f11" fmla="val 4010"/>
              <a:gd name="f12" fmla="val 822"/>
              <a:gd name="f13" fmla="val 1136"/>
              <a:gd name="f14" fmla="val 3833"/>
              <a:gd name="f15" fmla="val 1220"/>
              <a:gd name="f16" fmla="val 3799"/>
              <a:gd name="f17" fmla="val 1226"/>
              <a:gd name="f18" fmla="val 3764"/>
              <a:gd name="f19" fmla="val 1209"/>
              <a:gd name="f20" fmla="val 3758"/>
              <a:gd name="f21" fmla="val 1183"/>
              <a:gd name="f22" fmla="val 3751"/>
              <a:gd name="f23" fmla="val 1158"/>
              <a:gd name="f24" fmla="val 3773"/>
              <a:gd name="f25" fmla="val 1132"/>
              <a:gd name="f26" fmla="val 3808"/>
              <a:gd name="f27" fmla="val 1127"/>
              <a:gd name="f28" fmla="val 4242"/>
              <a:gd name="f29" fmla="val 1058"/>
              <a:gd name="f30" fmla="val 4208"/>
              <a:gd name="f31" fmla="val 1137"/>
              <a:gd name="f32" fmla="val 3914"/>
              <a:gd name="f33" fmla="val 885"/>
              <a:gd name="f34" fmla="val 3891"/>
              <a:gd name="f35" fmla="val 865"/>
              <a:gd name="f36" fmla="val 3893"/>
              <a:gd name="f37" fmla="val 835"/>
              <a:gd name="f38" fmla="val 3920"/>
              <a:gd name="f39" fmla="val 818"/>
              <a:gd name="f40" fmla="val 3947"/>
              <a:gd name="f41" fmla="val 800"/>
              <a:gd name="f42" fmla="val 3987"/>
              <a:gd name="f43" fmla="val 802"/>
              <a:gd name="f44" fmla="*/ f0 1 4376"/>
              <a:gd name="f45" fmla="*/ f1 1 1221"/>
              <a:gd name="f46" fmla="+- f4 0 f2"/>
              <a:gd name="f47" fmla="+- f3 0 f2"/>
              <a:gd name="f48" fmla="*/ f47 1 4376"/>
              <a:gd name="f49" fmla="*/ f46 1 1221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4376" h="1221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2" y="f10"/>
                </a:lnTo>
                <a:close/>
                <a:moveTo>
                  <a:pt x="f11" y="f12"/>
                </a:moveTo>
                <a:lnTo>
                  <a:pt x="f3" y="f13"/>
                </a:lnTo>
                <a:lnTo>
                  <a:pt x="f14" y="f15"/>
                </a:ln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11" y="f12"/>
                </a:cubicBezTo>
                <a:close/>
              </a:path>
            </a:pathLst>
          </a:custGeom>
          <a:solidFill>
            <a:srgbClr val="4A7EBB"/>
          </a:solidFill>
          <a:ln cap="flat">
            <a:noFill/>
            <a:prstDash val="solid"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Liberation Sans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CaixaDeTexto 41"/>
          <p:cNvSpPr txBox="1"/>
          <p:nvPr/>
        </p:nvSpPr>
        <p:spPr>
          <a:xfrm>
            <a:off x="8532813" y="4695825"/>
            <a:ext cx="2222500" cy="2159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R$ 484,45 milhões (18%)</a:t>
            </a:r>
          </a:p>
        </p:txBody>
      </p:sp>
      <p:sp>
        <p:nvSpPr>
          <p:cNvPr id="12320" name="Espaço Reservado para Rodapé 3"/>
          <p:cNvSpPr txBox="1">
            <a:spLocks noChangeArrowheads="1"/>
          </p:cNvSpPr>
          <p:nvPr/>
        </p:nvSpPr>
        <p:spPr bwMode="auto">
          <a:xfrm>
            <a:off x="609600" y="5638800"/>
            <a:ext cx="2287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413"/>
              </a:spcBef>
              <a:defRPr sz="3200">
                <a:solidFill>
                  <a:srgbClr val="000000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900">
                <a:solidFill>
                  <a:srgbClr val="8B8B8B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fonte: apresentação Witalo Paiva IPECE/CE</a:t>
            </a:r>
          </a:p>
        </p:txBody>
      </p:sp>
    </p:spTree>
    <p:extLst>
      <p:ext uri="{BB962C8B-B14F-4D97-AF65-F5344CB8AC3E}">
        <p14:creationId xmlns:p14="http://schemas.microsoft.com/office/powerpoint/2010/main" val="1476872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0" y="0"/>
            <a:ext cx="11060113" cy="6221413"/>
          </a:xfrm>
          <a:custGeom>
            <a:avLst/>
            <a:gdLst>
              <a:gd name="f0" fmla="val w"/>
              <a:gd name="f1" fmla="val h"/>
              <a:gd name="f2" fmla="val 0"/>
              <a:gd name="f3" fmla="val 30723"/>
              <a:gd name="f4" fmla="val 17282"/>
              <a:gd name="f5" fmla="*/ f0 1 30723"/>
              <a:gd name="f6" fmla="*/ f1 1 17282"/>
              <a:gd name="f7" fmla="+- f4 0 f2"/>
              <a:gd name="f8" fmla="+- f3 0 f2"/>
              <a:gd name="f9" fmla="*/ f8 1 30723"/>
              <a:gd name="f10" fmla="*/ f7 1 1728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723" h="17282">
                <a:moveTo>
                  <a:pt x="f2" y="f4"/>
                </a:move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Liberation Sans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433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71613"/>
            <a:ext cx="91567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05413" y="4906963"/>
            <a:ext cx="1801812" cy="930275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18%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08838" y="4667250"/>
            <a:ext cx="2247900" cy="558800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Educação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08838" y="5143500"/>
            <a:ext cx="3703637" cy="407988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R$ 484,45 milhões em</a:t>
            </a:r>
          </a:p>
        </p:txBody>
      </p:sp>
      <p:sp>
        <p:nvSpPr>
          <p:cNvPr id="7" name="CaixaDeTexto 15"/>
          <p:cNvSpPr txBox="1"/>
          <p:nvPr/>
        </p:nvSpPr>
        <p:spPr>
          <a:xfrm>
            <a:off x="7208838" y="5502275"/>
            <a:ext cx="904875" cy="407988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2017</a:t>
            </a:r>
          </a:p>
        </p:txBody>
      </p:sp>
      <p:sp>
        <p:nvSpPr>
          <p:cNvPr id="8" name="CaixaDeTexto 16"/>
          <p:cNvSpPr txBox="1"/>
          <p:nvPr/>
        </p:nvSpPr>
        <p:spPr>
          <a:xfrm>
            <a:off x="738188" y="149225"/>
            <a:ext cx="6197600" cy="542925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5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Distribuição da Quota-Parte</a:t>
            </a:r>
          </a:p>
        </p:txBody>
      </p:sp>
      <p:sp>
        <p:nvSpPr>
          <p:cNvPr id="9" name="CaixaDeTexto 17"/>
          <p:cNvSpPr txBox="1"/>
          <p:nvPr/>
        </p:nvSpPr>
        <p:spPr>
          <a:xfrm>
            <a:off x="738188" y="708025"/>
            <a:ext cx="8507412" cy="542925"/>
          </a:xfrm>
          <a:prstGeom prst="rect">
            <a:avLst/>
          </a:prstGeom>
          <a:noFill/>
          <a:ln cap="flat">
            <a:noFill/>
          </a:ln>
        </p:spPr>
        <p:txBody>
          <a:bodyPr wrap="none"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510" kern="0">
                <a:solidFill>
                  <a:srgbClr val="000000"/>
                </a:solidFill>
                <a:latin typeface="Calibri" pitchFamily="18"/>
                <a:ea typeface="Arial Unicode MS" pitchFamily="2"/>
                <a:cs typeface="Calibri" pitchFamily="2"/>
              </a:rPr>
              <a:t>Índice de Qualidade da Educação - IQE</a:t>
            </a:r>
          </a:p>
        </p:txBody>
      </p:sp>
      <p:sp>
        <p:nvSpPr>
          <p:cNvPr id="14346" name="Espaço Reservado para Rodapé 3"/>
          <p:cNvSpPr txBox="1">
            <a:spLocks noChangeArrowheads="1"/>
          </p:cNvSpPr>
          <p:nvPr/>
        </p:nvSpPr>
        <p:spPr bwMode="auto">
          <a:xfrm>
            <a:off x="609600" y="5638800"/>
            <a:ext cx="2287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413"/>
              </a:spcBef>
              <a:defRPr sz="3200">
                <a:solidFill>
                  <a:srgbClr val="000000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900">
                <a:solidFill>
                  <a:srgbClr val="8B8B8B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fonte: apresentação Witalo Paiva IPECE/CE</a:t>
            </a:r>
          </a:p>
        </p:txBody>
      </p:sp>
    </p:spTree>
    <p:extLst>
      <p:ext uri="{BB962C8B-B14F-4D97-AF65-F5344CB8AC3E}">
        <p14:creationId xmlns:p14="http://schemas.microsoft.com/office/powerpoint/2010/main" val="2338820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"/>
            <a:ext cx="12192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75"/>
            <a:ext cx="1219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4538663" y="1973263"/>
            <a:ext cx="155575" cy="960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66688" y="3453714"/>
            <a:ext cx="11653837" cy="44450"/>
          </a:xfrm>
          <a:prstGeom prst="straightConnector1">
            <a:avLst/>
          </a:prstGeom>
          <a:ln w="28575">
            <a:prstDash val="lgDashDotDot"/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714375" y="2274888"/>
            <a:ext cx="10871200" cy="758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898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8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4683125" y="925513"/>
            <a:ext cx="174625" cy="1125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166688" y="2564014"/>
            <a:ext cx="11653837" cy="44450"/>
          </a:xfrm>
          <a:prstGeom prst="straightConnector1">
            <a:avLst/>
          </a:prstGeom>
          <a:ln w="28575">
            <a:prstDash val="lgDashDotDot"/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58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53430"/>
              </p:ext>
            </p:extLst>
          </p:nvPr>
        </p:nvGraphicFramePr>
        <p:xfrm>
          <a:off x="1268416" y="1426127"/>
          <a:ext cx="9754718" cy="4135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236"/>
                <a:gridCol w="340267"/>
                <a:gridCol w="340267"/>
                <a:gridCol w="339623"/>
                <a:gridCol w="339623"/>
                <a:gridCol w="339623"/>
                <a:gridCol w="339623"/>
                <a:gridCol w="339623"/>
                <a:gridCol w="339623"/>
                <a:gridCol w="339623"/>
                <a:gridCol w="322899"/>
                <a:gridCol w="322899"/>
                <a:gridCol w="322899"/>
                <a:gridCol w="322899"/>
                <a:gridCol w="322899"/>
                <a:gridCol w="322899"/>
                <a:gridCol w="322899"/>
                <a:gridCol w="322899"/>
                <a:gridCol w="322899"/>
                <a:gridCol w="339623"/>
                <a:gridCol w="339623"/>
                <a:gridCol w="339623"/>
                <a:gridCol w="339623"/>
                <a:gridCol w="339623"/>
                <a:gridCol w="339623"/>
                <a:gridCol w="339623"/>
                <a:gridCol w="360577"/>
                <a:gridCol w="144410"/>
                <a:gridCol w="247148"/>
              </a:tblGrid>
              <a:tr h="735815">
                <a:tc gridSpan="2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Taxas de Rendimento Escolar (Aprovação, Reprovação e Abandono), segundo a Localização e a Dependência Administrativa, nos Níveis de Ensino Fundamental Brasil, Regiões Geográficas e Unidades da </a:t>
                      </a:r>
                      <a:r>
                        <a:rPr lang="pt-BR" sz="1000" b="1" dirty="0" smtClean="0">
                          <a:effectLst/>
                        </a:rPr>
                        <a:t>Federação- </a:t>
                      </a:r>
                      <a:r>
                        <a:rPr lang="pt-BR" sz="1000" b="1" dirty="0">
                          <a:effectLst/>
                        </a:rPr>
                        <a:t>2018</a:t>
                      </a:r>
                      <a:endParaRPr lang="pt-BR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APROVAÇÃO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REPROVAÇÃO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ABANDONO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9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Unidade Geográfica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3º 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9º 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3º 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9º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Brasil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98,0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97,0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91,7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92,5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83,8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85,4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87,9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89,5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11,1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13,2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Norte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97,4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96,3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82,2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85,9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86,0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81,5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83,8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87,1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12,3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13,8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Nordeste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97,7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97,1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84,9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87,6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77,7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81,0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84,6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13,8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17,5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14,7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Sudeste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98,0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97,8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92,0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96,2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96,8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89,5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90,7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90,6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Sul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98,5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95,9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93,3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94,0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83,4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82,9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85,1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88,1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11,3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15,2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15,7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13,2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39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Centro-Oeste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98,9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95,7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93,7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95,4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92,1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91,0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93,4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68413" y="1927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567031" y="2266979"/>
            <a:ext cx="444617" cy="3571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603847" y="2266979"/>
            <a:ext cx="394282" cy="3571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571839" y="2266979"/>
            <a:ext cx="419449" cy="3571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5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" y="0"/>
            <a:ext cx="1218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8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03"/>
            <a:ext cx="12192000" cy="68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" y="0"/>
            <a:ext cx="1218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68" y="0"/>
            <a:ext cx="1231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416969" y="-410766"/>
            <a:ext cx="7358063" cy="17859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Estado do Ceará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2416969" y="5000882"/>
            <a:ext cx="7358063" cy="1169790"/>
          </a:xfrm>
          <a:prstGeom prst="rect">
            <a:avLst/>
          </a:prstGeom>
        </p:spPr>
        <p:txBody>
          <a:bodyPr/>
          <a:lstStyle>
            <a:lvl1pPr defTabSz="411479">
              <a:defRPr sz="323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FFFFFF"/>
                </a:solidFill>
              </a:rPr>
              <a:t>Uma experiência de regime de colaboração com impacto na aprendizagem</a:t>
            </a:r>
          </a:p>
        </p:txBody>
      </p:sp>
      <p:pic>
        <p:nvPicPr>
          <p:cNvPr id="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6216" y="650789"/>
            <a:ext cx="4041021" cy="5387431"/>
          </a:xfrm>
          <a:prstGeom prst="rect">
            <a:avLst/>
          </a:prstGeom>
          <a:ln w="88900">
            <a:miter lim="400000"/>
          </a:ln>
        </p:spPr>
      </p:pic>
      <p:pic>
        <p:nvPicPr>
          <p:cNvPr id="5" name="pasted-image.png"/>
          <p:cNvPicPr/>
          <p:nvPr/>
        </p:nvPicPr>
        <p:blipFill>
          <a:blip r:embed="rId3">
            <a:extLst/>
          </a:blip>
          <a:srcRect b="6726"/>
          <a:stretch>
            <a:fillRect/>
          </a:stretch>
        </p:blipFill>
        <p:spPr>
          <a:xfrm>
            <a:off x="1102491" y="579284"/>
            <a:ext cx="4086550" cy="5458936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69308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"/>
            <a:ext cx="12192000" cy="68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" y="0"/>
            <a:ext cx="1218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9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375</Words>
  <Application>Microsoft Office PowerPoint</Application>
  <PresentationFormat>Widescreen</PresentationFormat>
  <Paragraphs>232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Liberation Sans</vt:lpstr>
      <vt:lpstr>Liberation Serif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Estado do Ceará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CÂMARA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Mauricio Holanda Maia</dc:creator>
  <cp:lastModifiedBy>Alex Ribeiro Oliveira Santos</cp:lastModifiedBy>
  <cp:revision>9</cp:revision>
  <cp:lastPrinted>2019-08-06T21:24:45Z</cp:lastPrinted>
  <dcterms:created xsi:type="dcterms:W3CDTF">2019-08-06T14:59:18Z</dcterms:created>
  <dcterms:modified xsi:type="dcterms:W3CDTF">2019-08-07T12:09:46Z</dcterms:modified>
</cp:coreProperties>
</file>