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01" r:id="rId2"/>
  </p:sldMasterIdLst>
  <p:notesMasterIdLst>
    <p:notesMasterId r:id="rId19"/>
  </p:notesMasterIdLst>
  <p:sldIdLst>
    <p:sldId id="256" r:id="rId3"/>
    <p:sldId id="378" r:id="rId4"/>
    <p:sldId id="412" r:id="rId5"/>
    <p:sldId id="379" r:id="rId6"/>
    <p:sldId id="380" r:id="rId7"/>
    <p:sldId id="413" r:id="rId8"/>
    <p:sldId id="381" r:id="rId9"/>
    <p:sldId id="345" r:id="rId10"/>
    <p:sldId id="414" r:id="rId11"/>
    <p:sldId id="416" r:id="rId12"/>
    <p:sldId id="392" r:id="rId13"/>
    <p:sldId id="415" r:id="rId14"/>
    <p:sldId id="395" r:id="rId15"/>
    <p:sldId id="411" r:id="rId16"/>
    <p:sldId id="402" r:id="rId17"/>
    <p:sldId id="410" r:id="rId18"/>
  </p:sldIdLst>
  <p:sldSz cx="9144000" cy="5143500" type="screen16x9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342900" indent="1143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685800" indent="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028700" indent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371600" indent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AC825"/>
    <a:srgbClr val="627CBB"/>
    <a:srgbClr val="A13837"/>
    <a:srgbClr val="74B230"/>
    <a:srgbClr val="FFD57D"/>
    <a:srgbClr val="FFFFFF"/>
    <a:srgbClr val="F2D45A"/>
    <a:srgbClr val="1E80C5"/>
    <a:srgbClr val="ABC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79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26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619047619047616E-2"/>
          <c:y val="3.7296037296037296E-2"/>
          <c:w val="0.77056277056277056"/>
          <c:h val="0.733923609199199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Planilha1!$O$16</c:f>
              <c:strCache>
                <c:ptCount val="1"/>
                <c:pt idx="0">
                  <c:v>Nível 1</c:v>
                </c:pt>
              </c:strCache>
            </c:strRef>
          </c:tx>
          <c:spPr>
            <a:solidFill>
              <a:schemeClr val="accent4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Planilha1!$O$15:$S$15</c:f>
              <c:strCache>
                <c:ptCount val="4"/>
                <c:pt idx="0">
                  <c:v>INSUFICIENTE - 33,85%</c:v>
                </c:pt>
                <c:pt idx="3">
                  <c:v>SUFICIENTE 66,15%</c:v>
                </c:pt>
              </c:strCache>
            </c:strRef>
          </c:cat>
          <c:val>
            <c:numRef>
              <c:f>Planilha1!$O$17</c:f>
              <c:numCache>
                <c:formatCode>General</c:formatCode>
                <c:ptCount val="1"/>
                <c:pt idx="0">
                  <c:v>14.46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54-4C61-BD6E-F0F201787A84}"/>
            </c:ext>
          </c:extLst>
        </c:ser>
        <c:ser>
          <c:idx val="4"/>
          <c:order val="1"/>
          <c:tx>
            <c:strRef>
              <c:f>Planilha1!$P$16</c:f>
              <c:strCache>
                <c:ptCount val="1"/>
                <c:pt idx="0">
                  <c:v>Nível 2 </c:v>
                </c:pt>
              </c:strCache>
            </c:strRef>
          </c:tx>
          <c:spPr>
            <a:solidFill>
              <a:schemeClr val="accent4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Planilha1!$O$15:$S$15</c:f>
              <c:strCache>
                <c:ptCount val="4"/>
                <c:pt idx="0">
                  <c:v>INSUFICIENTE - 33,85%</c:v>
                </c:pt>
                <c:pt idx="3">
                  <c:v>SUFICIENTE 66,15%</c:v>
                </c:pt>
              </c:strCache>
            </c:strRef>
          </c:cat>
          <c:val>
            <c:numRef>
              <c:f>Planilha1!$P$17</c:f>
              <c:numCache>
                <c:formatCode>General</c:formatCode>
                <c:ptCount val="1"/>
                <c:pt idx="0">
                  <c:v>17.16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54-4C61-BD6E-F0F201787A84}"/>
            </c:ext>
          </c:extLst>
        </c:ser>
        <c:ser>
          <c:idx val="5"/>
          <c:order val="2"/>
          <c:tx>
            <c:strRef>
              <c:f>Planilha1!$Q$16</c:f>
              <c:strCache>
                <c:ptCount val="1"/>
                <c:pt idx="0">
                  <c:v>Nível 3 </c:v>
                </c:pt>
              </c:strCache>
            </c:strRef>
          </c:tx>
          <c:spPr>
            <a:solidFill>
              <a:schemeClr val="accent4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Planilha1!$O$15:$S$15</c:f>
              <c:strCache>
                <c:ptCount val="4"/>
                <c:pt idx="0">
                  <c:v>INSUFICIENTE - 33,85%</c:v>
                </c:pt>
                <c:pt idx="3">
                  <c:v>SUFICIENTE 66,15%</c:v>
                </c:pt>
              </c:strCache>
            </c:strRef>
          </c:cat>
          <c:val>
            <c:numRef>
              <c:f>Planilha1!$Q$17</c:f>
              <c:numCache>
                <c:formatCode>General</c:formatCode>
                <c:ptCount val="1"/>
                <c:pt idx="0">
                  <c:v>2.23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54-4C61-BD6E-F0F201787A84}"/>
            </c:ext>
          </c:extLst>
        </c:ser>
        <c:ser>
          <c:idx val="0"/>
          <c:order val="3"/>
          <c:tx>
            <c:strRef>
              <c:f>Planilha1!$R$16</c:f>
              <c:strCache>
                <c:ptCount val="1"/>
                <c:pt idx="0">
                  <c:v>Nível 4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Planilha1!$O$15:$S$15</c:f>
              <c:strCache>
                <c:ptCount val="4"/>
                <c:pt idx="0">
                  <c:v>INSUFICIENTE - 33,85%</c:v>
                </c:pt>
                <c:pt idx="3">
                  <c:v>SUFICIENTE 66,15%</c:v>
                </c:pt>
              </c:strCache>
            </c:strRef>
          </c:cat>
          <c:val>
            <c:numRef>
              <c:f>Planilha1!$R$17</c:f>
              <c:numCache>
                <c:formatCode>General</c:formatCode>
                <c:ptCount val="1"/>
                <c:pt idx="0">
                  <c:v>57.87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54-4C61-BD6E-F0F201787A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2915056"/>
        <c:axId val="152915448"/>
      </c:barChart>
      <c:catAx>
        <c:axId val="15291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marL="288000" algn="l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915448"/>
        <c:crosses val="autoZero"/>
        <c:auto val="1"/>
        <c:lblAlgn val="l"/>
        <c:lblOffset val="100"/>
        <c:noMultiLvlLbl val="0"/>
      </c:catAx>
      <c:valAx>
        <c:axId val="152915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91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3.5228891843065074E-2"/>
          <c:y val="0.85606005543013397"/>
          <c:w val="0.57023451614002785"/>
          <c:h val="7.86718793018005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1670533118663"/>
          <c:y val="0"/>
          <c:w val="0.77052956948482076"/>
          <c:h val="0.5956018058751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Planilha1!$H$18</c:f>
              <c:strCache>
                <c:ptCount val="1"/>
                <c:pt idx="0">
                  <c:v>Nível 1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Planilha1!$H$17</c:f>
              <c:strCache>
                <c:ptCount val="1"/>
                <c:pt idx="0">
                  <c:v>INSUFICIENTE - 45,27%</c:v>
                </c:pt>
              </c:strCache>
            </c:strRef>
          </c:cat>
          <c:val>
            <c:numRef>
              <c:f>Planilha1!$H$19</c:f>
              <c:numCache>
                <c:formatCode>General</c:formatCode>
                <c:ptCount val="1"/>
                <c:pt idx="0">
                  <c:v>21.74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2B-4857-9A48-3BFB3F68F18C}"/>
            </c:ext>
          </c:extLst>
        </c:ser>
        <c:ser>
          <c:idx val="1"/>
          <c:order val="1"/>
          <c:tx>
            <c:strRef>
              <c:f>Planilha1!$I$18</c:f>
              <c:strCache>
                <c:ptCount val="1"/>
                <c:pt idx="0">
                  <c:v>Nível 2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Planilha1!$H$17</c:f>
              <c:strCache>
                <c:ptCount val="1"/>
                <c:pt idx="0">
                  <c:v>INSUFICIENTE - 45,27%</c:v>
                </c:pt>
              </c:strCache>
            </c:strRef>
          </c:cat>
          <c:val>
            <c:numRef>
              <c:f>Planilha1!$I$19</c:f>
              <c:numCache>
                <c:formatCode>General</c:formatCode>
                <c:ptCount val="1"/>
                <c:pt idx="0">
                  <c:v>32.99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2B-4857-9A48-3BFB3F68F1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2916232"/>
        <c:axId val="154366352"/>
      </c:barChart>
      <c:catAx>
        <c:axId val="15291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366352"/>
        <c:crosses val="autoZero"/>
        <c:auto val="1"/>
        <c:lblAlgn val="ctr"/>
        <c:lblOffset val="100"/>
        <c:noMultiLvlLbl val="0"/>
      </c:catAx>
      <c:valAx>
        <c:axId val="154366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916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73110143870734"/>
          <c:y val="0.75288946714186566"/>
          <c:w val="0.68775566174406566"/>
          <c:h val="0.11957004461127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Planilha1!$J$18</c:f>
              <c:strCache>
                <c:ptCount val="1"/>
                <c:pt idx="0">
                  <c:v>Nível 3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Planilha1!$J$17</c:f>
              <c:strCache>
                <c:ptCount val="1"/>
                <c:pt idx="0">
                  <c:v>SUFICIENTE - 45,27%</c:v>
                </c:pt>
              </c:strCache>
            </c:strRef>
          </c:cat>
          <c:val>
            <c:numRef>
              <c:f>Planilha1!$J$19</c:f>
              <c:numCache>
                <c:formatCode>General</c:formatCode>
                <c:ptCount val="1"/>
                <c:pt idx="0">
                  <c:v>32.28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F5-4A58-B217-77C906C0E4A7}"/>
            </c:ext>
          </c:extLst>
        </c:ser>
        <c:ser>
          <c:idx val="1"/>
          <c:order val="1"/>
          <c:tx>
            <c:strRef>
              <c:f>Planilha1!$K$18</c:f>
              <c:strCache>
                <c:ptCount val="1"/>
                <c:pt idx="0">
                  <c:v>Nível 4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Planilha1!$J$17</c:f>
              <c:strCache>
                <c:ptCount val="1"/>
                <c:pt idx="0">
                  <c:v>SUFICIENTE - 45,27%</c:v>
                </c:pt>
              </c:strCache>
            </c:strRef>
          </c:cat>
          <c:val>
            <c:numRef>
              <c:f>Planilha1!$K$19</c:f>
              <c:numCache>
                <c:formatCode>General</c:formatCode>
                <c:ptCount val="1"/>
                <c:pt idx="0">
                  <c:v>12.99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F5-4A58-B217-77C906C0E4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4367136"/>
        <c:axId val="154367528"/>
      </c:barChart>
      <c:catAx>
        <c:axId val="15436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367528"/>
        <c:crosses val="autoZero"/>
        <c:auto val="1"/>
        <c:lblAlgn val="ctr"/>
        <c:lblOffset val="100"/>
        <c:noMultiLvlLbl val="0"/>
      </c:catAx>
      <c:valAx>
        <c:axId val="154367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36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363493809912536E-2"/>
          <c:y val="0.83791645930643865"/>
          <c:w val="0.68775566174406566"/>
          <c:h val="0.11957004461127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26471092811825E-3"/>
          <c:y val="5.128205128205128E-2"/>
          <c:w val="0.50003783254809775"/>
          <c:h val="0.7339236091991997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Planilha1!$R$16</c:f>
              <c:strCache>
                <c:ptCount val="1"/>
                <c:pt idx="0">
                  <c:v>Nível 4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Planilha1!$R$15</c:f>
              <c:strCache>
                <c:ptCount val="1"/>
                <c:pt idx="0">
                  <c:v>SUFICIENTE 66,15%</c:v>
                </c:pt>
              </c:strCache>
            </c:strRef>
          </c:cat>
          <c:val>
            <c:numRef>
              <c:f>Planilha1!$R$17</c:f>
              <c:numCache>
                <c:formatCode>General</c:formatCode>
                <c:ptCount val="1"/>
                <c:pt idx="0">
                  <c:v>57.87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EA-454D-9511-B7193F87F665}"/>
            </c:ext>
          </c:extLst>
        </c:ser>
        <c:ser>
          <c:idx val="3"/>
          <c:order val="1"/>
          <c:tx>
            <c:strRef>
              <c:f>Planilha1!$S$16</c:f>
              <c:strCache>
                <c:ptCount val="1"/>
                <c:pt idx="0">
                  <c:v>Nível 5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Planilha1!$R$15</c:f>
              <c:strCache>
                <c:ptCount val="1"/>
                <c:pt idx="0">
                  <c:v>SUFICIENTE 66,15%</c:v>
                </c:pt>
              </c:strCache>
            </c:strRef>
          </c:cat>
          <c:val>
            <c:numRef>
              <c:f>Planilha1!$S$17</c:f>
              <c:numCache>
                <c:formatCode>General</c:formatCode>
                <c:ptCount val="1"/>
                <c:pt idx="0">
                  <c:v>8.2799999999999994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EA-454D-9511-B7193F87F6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4368312"/>
        <c:axId val="154368704"/>
      </c:barChart>
      <c:catAx>
        <c:axId val="15436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368704"/>
        <c:crosses val="autoZero"/>
        <c:auto val="1"/>
        <c:lblAlgn val="ctr"/>
        <c:lblOffset val="100"/>
        <c:noMultiLvlLbl val="0"/>
      </c:catAx>
      <c:valAx>
        <c:axId val="154368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368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76305663799231E-2"/>
          <c:y val="0.87004606941614815"/>
          <c:w val="0.72726074063181634"/>
          <c:h val="7.86718793018005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4715447154471545E-2"/>
          <c:y val="0.28184544405997697"/>
          <c:w val="0.91056910569105687"/>
          <c:h val="0.53408749511847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Planilha1!$C$7</c:f>
              <c:strCache>
                <c:ptCount val="1"/>
                <c:pt idx="0">
                  <c:v>PROVA BRASIL 2016 - 5º 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C82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9F-4680-9703-CF9116F83C2F}"/>
              </c:ext>
            </c:extLst>
          </c:dPt>
          <c:dPt>
            <c:idx val="1"/>
            <c:invertIfNegative val="0"/>
            <c:bubble3D val="0"/>
            <c:spPr>
              <a:solidFill>
                <a:srgbClr val="FAC82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A9F-4680-9703-CF9116F83C2F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9F-4680-9703-CF9116F83C2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A9F-4680-9703-CF9116F83C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Planilha1!$D$5:$G$6</c:f>
              <c:multiLvlStrCache>
                <c:ptCount val="4"/>
                <c:lvl>
                  <c:pt idx="0">
                    <c:v>INSUFICIENTE</c:v>
                  </c:pt>
                  <c:pt idx="1">
                    <c:v>BÁSICO</c:v>
                  </c:pt>
                  <c:pt idx="2">
                    <c:v>PROFICIENTE</c:v>
                  </c:pt>
                  <c:pt idx="3">
                    <c:v>ADEQUADO</c:v>
                  </c:pt>
                </c:lvl>
                <c:lvl>
                  <c:pt idx="0">
                    <c:v>INSUFICIENTE 44%</c:v>
                  </c:pt>
                  <c:pt idx="2">
                    <c:v>SUFICIENTE 56 %</c:v>
                  </c:pt>
                </c:lvl>
              </c:multiLvlStrCache>
            </c:multiLvlStrRef>
          </c:cat>
          <c:val>
            <c:numRef>
              <c:f>Planilha1!$D$7:$G$7</c:f>
              <c:numCache>
                <c:formatCode>General</c:formatCode>
                <c:ptCount val="4"/>
                <c:pt idx="0">
                  <c:v>13</c:v>
                </c:pt>
                <c:pt idx="1">
                  <c:v>31</c:v>
                </c:pt>
                <c:pt idx="2">
                  <c:v>35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9F-4680-9703-CF9116F83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4369880"/>
        <c:axId val="153219312"/>
      </c:barChart>
      <c:catAx>
        <c:axId val="154369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219312"/>
        <c:crosses val="autoZero"/>
        <c:auto val="1"/>
        <c:lblAlgn val="ctr"/>
        <c:lblOffset val="100"/>
        <c:noMultiLvlLbl val="0"/>
      </c:catAx>
      <c:valAx>
        <c:axId val="153219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369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Planilha1!$C$10</c:f>
              <c:strCache>
                <c:ptCount val="1"/>
                <c:pt idx="0">
                  <c:v>PROVA BRASIL 2016 - 9º 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C82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2BA-4D3A-90A5-2E4CA3FF3A48}"/>
              </c:ext>
            </c:extLst>
          </c:dPt>
          <c:dPt>
            <c:idx val="1"/>
            <c:invertIfNegative val="0"/>
            <c:bubble3D val="0"/>
            <c:spPr>
              <a:solidFill>
                <a:srgbClr val="FAC82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BA-4D3A-90A5-2E4CA3FF3A4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BA-4D3A-90A5-2E4CA3FF3A4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2BA-4D3A-90A5-2E4CA3FF3A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Planilha1!$D$8:$G$9</c:f>
              <c:multiLvlStrCache>
                <c:ptCount val="4"/>
                <c:lvl>
                  <c:pt idx="0">
                    <c:v>INSUFICIENTE</c:v>
                  </c:pt>
                  <c:pt idx="1">
                    <c:v>BÁSICO</c:v>
                  </c:pt>
                  <c:pt idx="2">
                    <c:v>PROFICIENTE</c:v>
                  </c:pt>
                  <c:pt idx="3">
                    <c:v>ADEQUADO</c:v>
                  </c:pt>
                </c:lvl>
                <c:lvl>
                  <c:pt idx="0">
                    <c:v>INSUFICIENTE 66%</c:v>
                  </c:pt>
                  <c:pt idx="2">
                    <c:v>SUFICIENTE 34 %</c:v>
                  </c:pt>
                </c:lvl>
              </c:multiLvlStrCache>
            </c:multiLvlStrRef>
          </c:cat>
          <c:val>
            <c:numRef>
              <c:f>Planilha1!$D$10:$G$10</c:f>
              <c:numCache>
                <c:formatCode>General</c:formatCode>
                <c:ptCount val="4"/>
                <c:pt idx="0">
                  <c:v>16</c:v>
                </c:pt>
                <c:pt idx="1">
                  <c:v>50</c:v>
                </c:pt>
                <c:pt idx="2">
                  <c:v>28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BA-4D3A-90A5-2E4CA3FF3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3220096"/>
        <c:axId val="153220488"/>
      </c:barChart>
      <c:catAx>
        <c:axId val="15322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3220488"/>
        <c:crosses val="autoZero"/>
        <c:auto val="1"/>
        <c:lblAlgn val="ctr"/>
        <c:lblOffset val="100"/>
        <c:noMultiLvlLbl val="0"/>
      </c:catAx>
      <c:valAx>
        <c:axId val="153220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2200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dinero.com/economia/articulo/pobreza-infantil-en-colombia-y-el-mundo-y-sus-problemas-/217851" TargetMode="External"/><Relationship Id="rId1" Type="http://schemas.openxmlformats.org/officeDocument/2006/relationships/image" Target="../media/image10.jpg"/><Relationship Id="rId6" Type="http://schemas.openxmlformats.org/officeDocument/2006/relationships/hyperlink" Target="http://www.folhapolitica.org/2013/06/enquanto-13-mil-escolas-brasileiras-nao.html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://www.ulbra.br/carazinho/imprensa/noticia/22870/formacao-docent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E68AB-2F72-418D-8804-B18BF8DC0D6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CC535384-B9B4-42B2-A502-928709601B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altLang="pt-BR" sz="900" dirty="0">
              <a:solidFill>
                <a:schemeClr val="tx1"/>
              </a:solidFill>
            </a:rPr>
            <a:t>questões </a:t>
          </a:r>
          <a:r>
            <a:rPr lang="pt-BR" altLang="pt-BR" sz="900" dirty="0" err="1">
              <a:solidFill>
                <a:schemeClr val="tx1"/>
              </a:solidFill>
            </a:rPr>
            <a:t>sócio-culturais</a:t>
          </a:r>
          <a:r>
            <a:rPr lang="pt-BR" altLang="pt-BR" sz="900" dirty="0">
              <a:solidFill>
                <a:schemeClr val="tx1"/>
              </a:solidFill>
            </a:rPr>
            <a:t>;</a:t>
          </a:r>
          <a:endParaRPr lang="pt-BR" sz="900" dirty="0">
            <a:solidFill>
              <a:schemeClr val="tx1"/>
            </a:solidFill>
          </a:endParaRPr>
        </a:p>
      </dgm:t>
    </dgm:pt>
    <dgm:pt modelId="{2C8028CB-0756-4D64-8184-E28903B02915}" type="parTrans" cxnId="{A5A7E75A-491F-4473-AEE9-548F9A94EDC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1DFAEDA-D651-43FE-85AF-7F431359191C}" type="sibTrans" cxnId="{A5A7E75A-491F-4473-AEE9-548F9A94EDC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AC24E6E-4578-4676-9067-3BA6FE3879D6}">
      <dgm:prSet custT="1"/>
      <dgm:spPr/>
      <dgm:t>
        <a:bodyPr/>
        <a:lstStyle/>
        <a:p>
          <a:r>
            <a:rPr lang="pt-BR" altLang="pt-BR" sz="900" dirty="0">
              <a:solidFill>
                <a:schemeClr val="tx1"/>
              </a:solidFill>
            </a:rPr>
            <a:t>formação docente;</a:t>
          </a:r>
        </a:p>
      </dgm:t>
    </dgm:pt>
    <dgm:pt modelId="{68455CFD-5CEC-44A2-82B6-23DC75B651BE}" type="parTrans" cxnId="{0BF84048-A732-4711-A0FD-B91CCEA83AF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580A946-1D11-4C20-9D35-F41350A04A43}" type="sibTrans" cxnId="{0BF84048-A732-4711-A0FD-B91CCEA83AF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C634C85-F768-4E1B-9090-CB6E24B8262A}">
      <dgm:prSet custT="1"/>
      <dgm:spPr/>
      <dgm:t>
        <a:bodyPr/>
        <a:lstStyle/>
        <a:p>
          <a:r>
            <a:rPr lang="pt-BR" altLang="pt-BR" sz="900" dirty="0">
              <a:solidFill>
                <a:schemeClr val="tx1"/>
              </a:solidFill>
            </a:rPr>
            <a:t>estrutura de funcionamento das escolas. </a:t>
          </a:r>
        </a:p>
      </dgm:t>
    </dgm:pt>
    <dgm:pt modelId="{97FD5DAF-2B46-44D8-AED2-67BBCBC55B61}" type="parTrans" cxnId="{5A58E260-0CB6-4D4C-B537-242DC4943E3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D87B058-CC56-4B78-A74F-236E5387122D}" type="sibTrans" cxnId="{5A58E260-0CB6-4D4C-B537-242DC4943E3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1A2629C-0C71-4FA0-B1FC-E00CCCFBD808}" type="pres">
      <dgm:prSet presAssocID="{5ABE68AB-2F72-418D-8804-B18BF8DC0D65}" presName="diagram" presStyleCnt="0">
        <dgm:presLayoutVars>
          <dgm:dir/>
        </dgm:presLayoutVars>
      </dgm:prSet>
      <dgm:spPr/>
      <dgm:t>
        <a:bodyPr/>
        <a:lstStyle/>
        <a:p>
          <a:endParaRPr lang="pt-BR"/>
        </a:p>
      </dgm:t>
    </dgm:pt>
    <dgm:pt modelId="{913A97D2-52BE-436C-A855-6D7C690B1073}" type="pres">
      <dgm:prSet presAssocID="{CC535384-B9B4-42B2-A502-928709601BD2}" presName="composite" presStyleCnt="0"/>
      <dgm:spPr/>
    </dgm:pt>
    <dgm:pt modelId="{D17C95A6-0604-45F0-94E5-202AFC5BAD30}" type="pres">
      <dgm:prSet presAssocID="{CC535384-B9B4-42B2-A502-928709601BD2}" presName="Image" presStyleLbl="bgShp" presStyleIdx="0" presStyleCnt="3"/>
      <dgm:spPr>
        <a:blipFill dpi="0" rotWithShape="1">
          <a:blip xmlns:r="http://schemas.openxmlformats.org/officeDocument/2006/relationships" r:embed="rId1">
            <a:extLs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20380" r="-4842"/>
          </a:stretch>
        </a:blipFill>
      </dgm:spPr>
    </dgm:pt>
    <dgm:pt modelId="{853D8540-6B24-490F-BB22-EC6E4E408DC1}" type="pres">
      <dgm:prSet presAssocID="{CC535384-B9B4-42B2-A502-928709601BD2}" presName="Parent" presStyleLbl="node0" presStyleIdx="0" presStyleCnt="3" custScaleY="1525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59C87E-7E45-46CE-8FE8-65DDF72729BF}" type="pres">
      <dgm:prSet presAssocID="{F1DFAEDA-D651-43FE-85AF-7F431359191C}" presName="sibTrans" presStyleCnt="0"/>
      <dgm:spPr/>
    </dgm:pt>
    <dgm:pt modelId="{6B1977FB-4FAD-485C-B129-497C3D5C153A}" type="pres">
      <dgm:prSet presAssocID="{8AC24E6E-4578-4676-9067-3BA6FE3879D6}" presName="composite" presStyleCnt="0"/>
      <dgm:spPr/>
    </dgm:pt>
    <dgm:pt modelId="{19A325D3-6E0A-4770-A619-F9017A9F7F1D}" type="pres">
      <dgm:prSet presAssocID="{8AC24E6E-4578-4676-9067-3BA6FE3879D6}" presName="Image" presStyleLbl="bgShp" presStyleIdx="1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24999" r="-6286"/>
          </a:stretch>
        </a:blipFill>
      </dgm:spPr>
    </dgm:pt>
    <dgm:pt modelId="{F5A86B6D-94D0-4A97-B501-1B0CC96979EB}" type="pres">
      <dgm:prSet presAssocID="{8AC24E6E-4578-4676-9067-3BA6FE3879D6}" presName="Parent" presStyleLbl="node0" presStyleIdx="1" presStyleCnt="3" custScaleY="1525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F5D59F-54A0-4B1C-8330-B34D6D4A1EE2}" type="pres">
      <dgm:prSet presAssocID="{4580A946-1D11-4C20-9D35-F41350A04A43}" presName="sibTrans" presStyleCnt="0"/>
      <dgm:spPr/>
    </dgm:pt>
    <dgm:pt modelId="{B04D516E-4CA4-4A75-9AB4-436996271289}" type="pres">
      <dgm:prSet presAssocID="{2C634C85-F768-4E1B-9090-CB6E24B8262A}" presName="composite" presStyleCnt="0"/>
      <dgm:spPr/>
    </dgm:pt>
    <dgm:pt modelId="{212F6FFA-E0F0-4106-997F-0FACA5CAEF5A}" type="pres">
      <dgm:prSet presAssocID="{2C634C85-F768-4E1B-9090-CB6E24B8262A}" presName="Image" presStyleLbl="bgShp" presStyleIdx="2" presStyleCnt="3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l="-16793" t="2070" r="-12769" b="-2070"/>
          </a:stretch>
        </a:blipFill>
      </dgm:spPr>
    </dgm:pt>
    <dgm:pt modelId="{087F8210-C4B4-4A46-B8CC-0F7117FFC2D0}" type="pres">
      <dgm:prSet presAssocID="{2C634C85-F768-4E1B-9090-CB6E24B8262A}" presName="Parent" presStyleLbl="node0" presStyleIdx="2" presStyleCnt="3" custScaleY="1525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A7E75A-491F-4473-AEE9-548F9A94EDC0}" srcId="{5ABE68AB-2F72-418D-8804-B18BF8DC0D65}" destId="{CC535384-B9B4-42B2-A502-928709601BD2}" srcOrd="0" destOrd="0" parTransId="{2C8028CB-0756-4D64-8184-E28903B02915}" sibTransId="{F1DFAEDA-D651-43FE-85AF-7F431359191C}"/>
    <dgm:cxn modelId="{4F776B87-6F33-403F-8708-F603D2DD5AA7}" type="presOf" srcId="{8AC24E6E-4578-4676-9067-3BA6FE3879D6}" destId="{F5A86B6D-94D0-4A97-B501-1B0CC96979EB}" srcOrd="0" destOrd="0" presId="urn:microsoft.com/office/officeart/2008/layout/BendingPictureCaption"/>
    <dgm:cxn modelId="{5A58E260-0CB6-4D4C-B537-242DC4943E35}" srcId="{5ABE68AB-2F72-418D-8804-B18BF8DC0D65}" destId="{2C634C85-F768-4E1B-9090-CB6E24B8262A}" srcOrd="2" destOrd="0" parTransId="{97FD5DAF-2B46-44D8-AED2-67BBCBC55B61}" sibTransId="{CD87B058-CC56-4B78-A74F-236E5387122D}"/>
    <dgm:cxn modelId="{10E1D0ED-71D7-484C-8921-B30FA2CE8A46}" type="presOf" srcId="{5ABE68AB-2F72-418D-8804-B18BF8DC0D65}" destId="{91A2629C-0C71-4FA0-B1FC-E00CCCFBD808}" srcOrd="0" destOrd="0" presId="urn:microsoft.com/office/officeart/2008/layout/BendingPictureCaption"/>
    <dgm:cxn modelId="{70C1FDF8-3767-44D4-B4AA-96B596E698FF}" type="presOf" srcId="{2C634C85-F768-4E1B-9090-CB6E24B8262A}" destId="{087F8210-C4B4-4A46-B8CC-0F7117FFC2D0}" srcOrd="0" destOrd="0" presId="urn:microsoft.com/office/officeart/2008/layout/BendingPictureCaption"/>
    <dgm:cxn modelId="{5467FDF8-2C0E-472B-B244-A90423F78DDD}" type="presOf" srcId="{CC535384-B9B4-42B2-A502-928709601BD2}" destId="{853D8540-6B24-490F-BB22-EC6E4E408DC1}" srcOrd="0" destOrd="0" presId="urn:microsoft.com/office/officeart/2008/layout/BendingPictureCaption"/>
    <dgm:cxn modelId="{0BF84048-A732-4711-A0FD-B91CCEA83AF9}" srcId="{5ABE68AB-2F72-418D-8804-B18BF8DC0D65}" destId="{8AC24E6E-4578-4676-9067-3BA6FE3879D6}" srcOrd="1" destOrd="0" parTransId="{68455CFD-5CEC-44A2-82B6-23DC75B651BE}" sibTransId="{4580A946-1D11-4C20-9D35-F41350A04A43}"/>
    <dgm:cxn modelId="{0D20809F-B525-4E7D-B459-360E687B8739}" type="presParOf" srcId="{91A2629C-0C71-4FA0-B1FC-E00CCCFBD808}" destId="{913A97D2-52BE-436C-A855-6D7C690B1073}" srcOrd="0" destOrd="0" presId="urn:microsoft.com/office/officeart/2008/layout/BendingPictureCaption"/>
    <dgm:cxn modelId="{52B595AF-50CF-426E-B4FA-70556245DEAF}" type="presParOf" srcId="{913A97D2-52BE-436C-A855-6D7C690B1073}" destId="{D17C95A6-0604-45F0-94E5-202AFC5BAD30}" srcOrd="0" destOrd="0" presId="urn:microsoft.com/office/officeart/2008/layout/BendingPictureCaption"/>
    <dgm:cxn modelId="{0BCCA12B-8A1D-4CF3-95C2-9921C3868F8B}" type="presParOf" srcId="{913A97D2-52BE-436C-A855-6D7C690B1073}" destId="{853D8540-6B24-490F-BB22-EC6E4E408DC1}" srcOrd="1" destOrd="0" presId="urn:microsoft.com/office/officeart/2008/layout/BendingPictureCaption"/>
    <dgm:cxn modelId="{01C6EC1D-2791-48C6-BD26-49A46797D0B1}" type="presParOf" srcId="{91A2629C-0C71-4FA0-B1FC-E00CCCFBD808}" destId="{5359C87E-7E45-46CE-8FE8-65DDF72729BF}" srcOrd="1" destOrd="0" presId="urn:microsoft.com/office/officeart/2008/layout/BendingPictureCaption"/>
    <dgm:cxn modelId="{D83A988C-EA50-401C-9075-C522876C96B5}" type="presParOf" srcId="{91A2629C-0C71-4FA0-B1FC-E00CCCFBD808}" destId="{6B1977FB-4FAD-485C-B129-497C3D5C153A}" srcOrd="2" destOrd="0" presId="urn:microsoft.com/office/officeart/2008/layout/BendingPictureCaption"/>
    <dgm:cxn modelId="{11132E72-411C-4526-A991-55D120785D91}" type="presParOf" srcId="{6B1977FB-4FAD-485C-B129-497C3D5C153A}" destId="{19A325D3-6E0A-4770-A619-F9017A9F7F1D}" srcOrd="0" destOrd="0" presId="urn:microsoft.com/office/officeart/2008/layout/BendingPictureCaption"/>
    <dgm:cxn modelId="{C5E7DF36-17AD-4ECD-B66A-70D4C92DA945}" type="presParOf" srcId="{6B1977FB-4FAD-485C-B129-497C3D5C153A}" destId="{F5A86B6D-94D0-4A97-B501-1B0CC96979EB}" srcOrd="1" destOrd="0" presId="urn:microsoft.com/office/officeart/2008/layout/BendingPictureCaption"/>
    <dgm:cxn modelId="{0F2CF120-67D3-48F0-B17D-F2866F1C9A10}" type="presParOf" srcId="{91A2629C-0C71-4FA0-B1FC-E00CCCFBD808}" destId="{DDF5D59F-54A0-4B1C-8330-B34D6D4A1EE2}" srcOrd="3" destOrd="0" presId="urn:microsoft.com/office/officeart/2008/layout/BendingPictureCaption"/>
    <dgm:cxn modelId="{DBBA02BA-94EB-44CB-8AF1-C3155FA006F2}" type="presParOf" srcId="{91A2629C-0C71-4FA0-B1FC-E00CCCFBD808}" destId="{B04D516E-4CA4-4A75-9AB4-436996271289}" srcOrd="4" destOrd="0" presId="urn:microsoft.com/office/officeart/2008/layout/BendingPictureCaption"/>
    <dgm:cxn modelId="{EB37FC64-EEF0-4122-A305-325AA59E5F1F}" type="presParOf" srcId="{B04D516E-4CA4-4A75-9AB4-436996271289}" destId="{212F6FFA-E0F0-4106-997F-0FACA5CAEF5A}" srcOrd="0" destOrd="0" presId="urn:microsoft.com/office/officeart/2008/layout/BendingPictureCaption"/>
    <dgm:cxn modelId="{0069F992-DC5A-4DD4-AF04-8972F0B313E4}" type="presParOf" srcId="{B04D516E-4CA4-4A75-9AB4-436996271289}" destId="{087F8210-C4B4-4A46-B8CC-0F7117FFC2D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DDB95F-3DA2-4D7C-8876-BC53924574EC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A1A3D19-ACDF-4BFA-8F7D-5D780DE26B09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</a:rPr>
            <a:t>Eixo Conhecimentos Linguísticos e Gramaticais</a:t>
          </a:r>
        </a:p>
        <a:p>
          <a:r>
            <a:rPr lang="pt-BR" sz="1200" dirty="0">
              <a:solidFill>
                <a:schemeClr val="tx1"/>
              </a:solidFill>
            </a:rPr>
            <a:t>Até o 2º ano: sistematiza- se a alfabetização </a:t>
          </a:r>
        </a:p>
        <a:p>
          <a:r>
            <a:rPr lang="pt-BR" sz="1200" dirty="0">
              <a:solidFill>
                <a:schemeClr val="tx1"/>
              </a:solidFill>
            </a:rPr>
            <a:t>3 anos seguintes: observação das regularidades da língua e a aprendizagem de regras e processos gramaticais básicos.</a:t>
          </a:r>
        </a:p>
      </dgm:t>
    </dgm:pt>
    <dgm:pt modelId="{5B763459-69F3-4D07-9520-D90B865ACE41}" type="parTrans" cxnId="{29C86142-0DE8-4FEA-9384-731EBCCA48A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3EF8160-B635-4B45-8E9C-007363D3D80E}" type="sibTrans" cxnId="{29C86142-0DE8-4FEA-9384-731EBCCA48A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BCE199A-E0A9-4C52-95D1-E97CBB522C38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</a:rPr>
            <a:t>Eixo Leitura</a:t>
          </a:r>
        </a:p>
        <a:p>
          <a:r>
            <a:rPr lang="pt-BR" sz="1200" dirty="0">
              <a:solidFill>
                <a:schemeClr val="tx1"/>
              </a:solidFill>
            </a:rPr>
            <a:t>Amplia-se o letramento, por meio da progressiva incorporação de estratégias de leitura em textos de nível de complexidade crescente.</a:t>
          </a:r>
        </a:p>
        <a:p>
          <a:endParaRPr lang="pt-BR" sz="1000" dirty="0">
            <a:solidFill>
              <a:schemeClr val="tx1"/>
            </a:solidFill>
          </a:endParaRPr>
        </a:p>
      </dgm:t>
    </dgm:pt>
    <dgm:pt modelId="{AB98616E-14D6-4777-B53C-E323AC5BE7C5}" type="parTrans" cxnId="{1A3B6592-2773-4C3D-A1FE-04868D67215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E16E7BA-BB11-4A30-9E41-F0385EE9E9F7}" type="sibTrans" cxnId="{1A3B6592-2773-4C3D-A1FE-04868D67215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73BC133-5E97-4C1B-8D3B-33D022300197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</a:rPr>
            <a:t>Eixo Escrita</a:t>
          </a:r>
        </a:p>
        <a:p>
          <a:r>
            <a:rPr lang="pt-BR" sz="1200" dirty="0">
              <a:solidFill>
                <a:schemeClr val="tx1"/>
              </a:solidFill>
            </a:rPr>
            <a:t>Progressiva incorporação de estratégias de produção de textos de diferentes gêneros textuais. </a:t>
          </a:r>
        </a:p>
      </dgm:t>
    </dgm:pt>
    <dgm:pt modelId="{CA57B269-D2BB-4A16-BFB0-8F558F836D0F}" type="parTrans" cxnId="{C7BCBD6F-259F-4870-9446-11F35E643FC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B29D704-C19D-40A8-8AB0-1413B8A0050F}" type="sibTrans" cxnId="{C7BCBD6F-259F-4870-9446-11F35E643FC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51357E5-31C5-4472-B09D-150EC387A1EC}">
      <dgm:prSet phldrT="[Texto]" custT="1"/>
      <dgm:spPr/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Eixo</a:t>
          </a:r>
          <a:r>
            <a:rPr lang="pt-BR" sz="1200" b="1" dirty="0">
              <a:solidFill>
                <a:srgbClr val="C00000"/>
              </a:solidFill>
            </a:rPr>
            <a:t> </a:t>
          </a:r>
          <a:r>
            <a:rPr lang="pt-BR" sz="1200" b="1" dirty="0">
              <a:solidFill>
                <a:schemeClr val="bg1"/>
              </a:solidFill>
            </a:rPr>
            <a:t>Educação literária</a:t>
          </a:r>
        </a:p>
        <a:p>
          <a:r>
            <a:rPr lang="pt-BR" sz="1200" dirty="0">
              <a:solidFill>
                <a:schemeClr val="bg1"/>
              </a:solidFill>
            </a:rPr>
            <a:t>Desenvolve-se a formação do aluno para conhecer e apreciar textos literários, orais e escritos, com textos e livros de crescente grau de literariedade. </a:t>
          </a:r>
        </a:p>
      </dgm:t>
    </dgm:pt>
    <dgm:pt modelId="{9C177000-CF17-45EF-9D68-91FE44F53015}" type="parTrans" cxnId="{DE702B2E-5DD0-465F-BBA4-E03FD786ABF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AE3B66A-597F-4508-9291-5FEC6F121FC8}" type="sibTrans" cxnId="{DE702B2E-5DD0-465F-BBA4-E03FD786ABF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99B7238-19D7-44C9-8B5B-D7EB8551953C}" type="pres">
      <dgm:prSet presAssocID="{4FDDB95F-3DA2-4D7C-8876-BC53924574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A004C40-3BA3-4E01-8035-DE715B2BDB9E}" type="pres">
      <dgm:prSet presAssocID="{EA1A3D19-ACDF-4BFA-8F7D-5D780DE26B09}" presName="node" presStyleLbl="node1" presStyleIdx="0" presStyleCnt="4" custScaleX="4073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157FA-78EA-4744-A1B8-196D58A1242E}" type="pres">
      <dgm:prSet presAssocID="{E3EF8160-B635-4B45-8E9C-007363D3D80E}" presName="sibTrans" presStyleCnt="0"/>
      <dgm:spPr/>
    </dgm:pt>
    <dgm:pt modelId="{F83C95B8-F172-475F-B4CA-540FE0EFC0A6}" type="pres">
      <dgm:prSet presAssocID="{BBCE199A-E0A9-4C52-95D1-E97CBB522C38}" presName="node" presStyleLbl="node1" presStyleIdx="1" presStyleCnt="4" custScaleX="4073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3DA956-F734-4471-96D7-62F80A8D41EB}" type="pres">
      <dgm:prSet presAssocID="{FE16E7BA-BB11-4A30-9E41-F0385EE9E9F7}" presName="sibTrans" presStyleCnt="0"/>
      <dgm:spPr/>
    </dgm:pt>
    <dgm:pt modelId="{9B4AFB86-6DDE-4334-879E-C0DFE9706F70}" type="pres">
      <dgm:prSet presAssocID="{073BC133-5E97-4C1B-8D3B-33D022300197}" presName="node" presStyleLbl="node1" presStyleIdx="2" presStyleCnt="4" custScaleX="4073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C6363A-E77C-4696-B1E8-788483C2AFB9}" type="pres">
      <dgm:prSet presAssocID="{6B29D704-C19D-40A8-8AB0-1413B8A0050F}" presName="sibTrans" presStyleCnt="0"/>
      <dgm:spPr/>
    </dgm:pt>
    <dgm:pt modelId="{C6BAC3DE-C4FE-4DED-B164-ED64AA75A09E}" type="pres">
      <dgm:prSet presAssocID="{951357E5-31C5-4472-B09D-150EC387A1EC}" presName="node" presStyleLbl="node1" presStyleIdx="3" presStyleCnt="4" custScaleX="4073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8F8A5D2-247E-44AF-A2BD-0B8550710CFF}" type="presOf" srcId="{073BC133-5E97-4C1B-8D3B-33D022300197}" destId="{9B4AFB86-6DDE-4334-879E-C0DFE9706F70}" srcOrd="0" destOrd="0" presId="urn:microsoft.com/office/officeart/2005/8/layout/default"/>
    <dgm:cxn modelId="{29C86142-0DE8-4FEA-9384-731EBCCA48A7}" srcId="{4FDDB95F-3DA2-4D7C-8876-BC53924574EC}" destId="{EA1A3D19-ACDF-4BFA-8F7D-5D780DE26B09}" srcOrd="0" destOrd="0" parTransId="{5B763459-69F3-4D07-9520-D90B865ACE41}" sibTransId="{E3EF8160-B635-4B45-8E9C-007363D3D80E}"/>
    <dgm:cxn modelId="{B60DAE85-E7FF-46DB-91C8-AFAAC61DA37F}" type="presOf" srcId="{EA1A3D19-ACDF-4BFA-8F7D-5D780DE26B09}" destId="{AA004C40-3BA3-4E01-8035-DE715B2BDB9E}" srcOrd="0" destOrd="0" presId="urn:microsoft.com/office/officeart/2005/8/layout/default"/>
    <dgm:cxn modelId="{1A3B6592-2773-4C3D-A1FE-04868D67215F}" srcId="{4FDDB95F-3DA2-4D7C-8876-BC53924574EC}" destId="{BBCE199A-E0A9-4C52-95D1-E97CBB522C38}" srcOrd="1" destOrd="0" parTransId="{AB98616E-14D6-4777-B53C-E323AC5BE7C5}" sibTransId="{FE16E7BA-BB11-4A30-9E41-F0385EE9E9F7}"/>
    <dgm:cxn modelId="{B2AADFF9-23E6-4D77-AD91-F37B24392435}" type="presOf" srcId="{4FDDB95F-3DA2-4D7C-8876-BC53924574EC}" destId="{799B7238-19D7-44C9-8B5B-D7EB8551953C}" srcOrd="0" destOrd="0" presId="urn:microsoft.com/office/officeart/2005/8/layout/default"/>
    <dgm:cxn modelId="{1D9A7E81-215C-431F-B5A3-6BF1B84F09D7}" type="presOf" srcId="{BBCE199A-E0A9-4C52-95D1-E97CBB522C38}" destId="{F83C95B8-F172-475F-B4CA-540FE0EFC0A6}" srcOrd="0" destOrd="0" presId="urn:microsoft.com/office/officeart/2005/8/layout/default"/>
    <dgm:cxn modelId="{C7BCBD6F-259F-4870-9446-11F35E643FCE}" srcId="{4FDDB95F-3DA2-4D7C-8876-BC53924574EC}" destId="{073BC133-5E97-4C1B-8D3B-33D022300197}" srcOrd="2" destOrd="0" parTransId="{CA57B269-D2BB-4A16-BFB0-8F558F836D0F}" sibTransId="{6B29D704-C19D-40A8-8AB0-1413B8A0050F}"/>
    <dgm:cxn modelId="{8B9121D7-51E7-48D4-9AE6-EFD85EBC3FA4}" type="presOf" srcId="{951357E5-31C5-4472-B09D-150EC387A1EC}" destId="{C6BAC3DE-C4FE-4DED-B164-ED64AA75A09E}" srcOrd="0" destOrd="0" presId="urn:microsoft.com/office/officeart/2005/8/layout/default"/>
    <dgm:cxn modelId="{DE702B2E-5DD0-465F-BBA4-E03FD786ABFB}" srcId="{4FDDB95F-3DA2-4D7C-8876-BC53924574EC}" destId="{951357E5-31C5-4472-B09D-150EC387A1EC}" srcOrd="3" destOrd="0" parTransId="{9C177000-CF17-45EF-9D68-91FE44F53015}" sibTransId="{AAE3B66A-597F-4508-9291-5FEC6F121FC8}"/>
    <dgm:cxn modelId="{29D1A285-4CEB-4D20-BE6A-F8742CB79DE1}" type="presParOf" srcId="{799B7238-19D7-44C9-8B5B-D7EB8551953C}" destId="{AA004C40-3BA3-4E01-8035-DE715B2BDB9E}" srcOrd="0" destOrd="0" presId="urn:microsoft.com/office/officeart/2005/8/layout/default"/>
    <dgm:cxn modelId="{9641CD86-5B7B-41C9-8CA9-3C96741AC5C6}" type="presParOf" srcId="{799B7238-19D7-44C9-8B5B-D7EB8551953C}" destId="{3C3157FA-78EA-4744-A1B8-196D58A1242E}" srcOrd="1" destOrd="0" presId="urn:microsoft.com/office/officeart/2005/8/layout/default"/>
    <dgm:cxn modelId="{928612E6-1822-4D03-B0E4-7AE67ACC9D2B}" type="presParOf" srcId="{799B7238-19D7-44C9-8B5B-D7EB8551953C}" destId="{F83C95B8-F172-475F-B4CA-540FE0EFC0A6}" srcOrd="2" destOrd="0" presId="urn:microsoft.com/office/officeart/2005/8/layout/default"/>
    <dgm:cxn modelId="{1BF90A7E-6D9F-4270-9A83-DB48AF443F05}" type="presParOf" srcId="{799B7238-19D7-44C9-8B5B-D7EB8551953C}" destId="{B13DA956-F734-4471-96D7-62F80A8D41EB}" srcOrd="3" destOrd="0" presId="urn:microsoft.com/office/officeart/2005/8/layout/default"/>
    <dgm:cxn modelId="{9A826A1C-0878-4ACD-912E-FD6BDB7EA908}" type="presParOf" srcId="{799B7238-19D7-44C9-8B5B-D7EB8551953C}" destId="{9B4AFB86-6DDE-4334-879E-C0DFE9706F70}" srcOrd="4" destOrd="0" presId="urn:microsoft.com/office/officeart/2005/8/layout/default"/>
    <dgm:cxn modelId="{E80B00C4-F9D4-4F82-B727-5AA3BD5C583F}" type="presParOf" srcId="{799B7238-19D7-44C9-8B5B-D7EB8551953C}" destId="{47C6363A-E77C-4696-B1E8-788483C2AFB9}" srcOrd="5" destOrd="0" presId="urn:microsoft.com/office/officeart/2005/8/layout/default"/>
    <dgm:cxn modelId="{4B7FB302-194E-47EE-8FC4-8394990D778B}" type="presParOf" srcId="{799B7238-19D7-44C9-8B5B-D7EB8551953C}" destId="{C6BAC3DE-C4FE-4DED-B164-ED64AA75A09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D192AC-2C73-40D8-A4F9-41CFFD4D82F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6E0DE627-BA32-47DB-88F7-E708091BFE49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altLang="pt-BR" sz="1600" b="1" dirty="0">
              <a:solidFill>
                <a:schemeClr val="tx1"/>
              </a:solidFill>
            </a:rPr>
            <a:t>Formação sistêmica</a:t>
          </a:r>
          <a:r>
            <a:rPr lang="pt-BR" altLang="pt-BR" sz="1600" dirty="0">
              <a:solidFill>
                <a:schemeClr val="tx1"/>
              </a:solidFill>
            </a:rPr>
            <a:t> de rede de professores alfabetizadores (formação inicial e continuada);</a:t>
          </a:r>
          <a:endParaRPr lang="pt-BR" sz="1600" dirty="0">
            <a:solidFill>
              <a:schemeClr val="tx1"/>
            </a:solidFill>
          </a:endParaRPr>
        </a:p>
      </dgm:t>
    </dgm:pt>
    <dgm:pt modelId="{4677AB8B-876E-483C-A4AE-2F5823C669A9}" type="parTrans" cxnId="{42118466-D875-4CFA-ADB0-B4454D081DC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8802652-5CFC-4115-9F06-7EC19FA93C36}" type="sibTrans" cxnId="{42118466-D875-4CFA-ADB0-B4454D081DC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6D15118-718D-41B6-89F1-59EC346A283D}">
      <dgm:prSet custT="1"/>
      <dgm:spPr/>
      <dgm:t>
        <a:bodyPr/>
        <a:lstStyle/>
        <a:p>
          <a:r>
            <a:rPr lang="pt-BR" altLang="pt-BR" sz="1600" dirty="0">
              <a:solidFill>
                <a:schemeClr val="tx1"/>
              </a:solidFill>
            </a:rPr>
            <a:t>Implementar uma </a:t>
          </a:r>
          <a:r>
            <a:rPr lang="pt-BR" altLang="pt-BR" sz="1600" b="1" dirty="0">
              <a:solidFill>
                <a:schemeClr val="tx1"/>
              </a:solidFill>
            </a:rPr>
            <a:t>cultura de avaliação e monitoramento da aprendizagem </a:t>
          </a:r>
          <a:r>
            <a:rPr lang="pt-BR" altLang="pt-BR" sz="1600" dirty="0">
              <a:solidFill>
                <a:schemeClr val="tx1"/>
              </a:solidFill>
            </a:rPr>
            <a:t>dos alunos (diagnóstico, análise de dados e planejamento de intervenções pedagógicas);</a:t>
          </a:r>
        </a:p>
      </dgm:t>
    </dgm:pt>
    <dgm:pt modelId="{956BBCC1-3A36-47F1-B1AB-1745E8CCC7ED}" type="parTrans" cxnId="{65F7BB3E-6644-43EA-9D94-72C406F885D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83B9931-D66D-40FD-B17D-0B594F1E68BA}" type="sibTrans" cxnId="{65F7BB3E-6644-43EA-9D94-72C406F885D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508A95A-123C-4395-AAB3-B0F79693C6AD}">
      <dgm:prSet custT="1"/>
      <dgm:spPr/>
      <dgm:t>
        <a:bodyPr/>
        <a:lstStyle/>
        <a:p>
          <a:r>
            <a:rPr lang="pt-BR" altLang="pt-BR" sz="1600" b="1" dirty="0">
              <a:solidFill>
                <a:schemeClr val="tx1"/>
              </a:solidFill>
            </a:rPr>
            <a:t>Articulação e colaboração </a:t>
          </a:r>
          <a:r>
            <a:rPr lang="pt-BR" altLang="pt-BR" sz="1600" dirty="0">
              <a:solidFill>
                <a:schemeClr val="tx1"/>
              </a:solidFill>
            </a:rPr>
            <a:t>entre União, Estado e Município </a:t>
          </a:r>
          <a:r>
            <a:rPr lang="pt-BR" altLang="pt-BR" sz="1600" b="0" dirty="0">
              <a:solidFill>
                <a:schemeClr val="tx1"/>
              </a:solidFill>
            </a:rPr>
            <a:t>(</a:t>
          </a:r>
          <a:r>
            <a:rPr lang="pt-BR" altLang="pt-BR" sz="1600" dirty="0">
              <a:solidFill>
                <a:schemeClr val="tx1"/>
              </a:solidFill>
            </a:rPr>
            <a:t>exemplos: CE e PE).</a:t>
          </a:r>
        </a:p>
      </dgm:t>
    </dgm:pt>
    <dgm:pt modelId="{96A00F15-2B6E-4040-8F83-8606D22A8848}" type="parTrans" cxnId="{06330F12-0091-4773-9DAE-706B05797A8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ACEAF22-E230-4618-B6B7-63F1D452EA11}" type="sibTrans" cxnId="{06330F12-0091-4773-9DAE-706B05797A8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B243863-F6E2-4A86-A095-1AEE8BEB6195}">
      <dgm:prSet phldrT="[Texto]" custT="1"/>
      <dgm:spPr/>
      <dgm:t>
        <a:bodyPr/>
        <a:lstStyle/>
        <a:p>
          <a:pPr>
            <a:buFont typeface="Arial" panose="020B0604020202020204" pitchFamily="34" charset="0"/>
          </a:pPr>
          <a:r>
            <a:rPr lang="pt-BR" altLang="pt-BR" sz="1600" dirty="0">
              <a:solidFill>
                <a:schemeClr val="tx1"/>
              </a:solidFill>
            </a:rPr>
            <a:t>Alinhamento à</a:t>
          </a:r>
          <a:r>
            <a:rPr lang="pt-BR" altLang="pt-BR" sz="1600" b="1" dirty="0">
              <a:solidFill>
                <a:schemeClr val="tx1"/>
              </a:solidFill>
            </a:rPr>
            <a:t> Base Nacional Comum Curricular</a:t>
          </a:r>
          <a:r>
            <a:rPr lang="pt-BR" altLang="pt-BR" sz="1600" dirty="0">
              <a:solidFill>
                <a:schemeClr val="tx1"/>
              </a:solidFill>
            </a:rPr>
            <a:t>;</a:t>
          </a:r>
          <a:endParaRPr lang="pt-BR" sz="1600" dirty="0">
            <a:solidFill>
              <a:schemeClr val="tx1"/>
            </a:solidFill>
          </a:endParaRPr>
        </a:p>
      </dgm:t>
    </dgm:pt>
    <dgm:pt modelId="{108832C7-4289-4DC7-9DB1-EE1D6B17B14C}" type="parTrans" cxnId="{469EF652-E1EB-4EE9-9267-11921C224FED}">
      <dgm:prSet/>
      <dgm:spPr/>
      <dgm:t>
        <a:bodyPr/>
        <a:lstStyle/>
        <a:p>
          <a:endParaRPr lang="pt-BR"/>
        </a:p>
      </dgm:t>
    </dgm:pt>
    <dgm:pt modelId="{ACDA720B-EB27-47BD-B0F0-71812AE5D18D}" type="sibTrans" cxnId="{469EF652-E1EB-4EE9-9267-11921C224FED}">
      <dgm:prSet/>
      <dgm:spPr/>
      <dgm:t>
        <a:bodyPr/>
        <a:lstStyle/>
        <a:p>
          <a:endParaRPr lang="pt-BR"/>
        </a:p>
      </dgm:t>
    </dgm:pt>
    <dgm:pt modelId="{2691577B-0DD6-4E76-BEBE-867206C06A18}">
      <dgm:prSet custT="1"/>
      <dgm:spPr/>
      <dgm:t>
        <a:bodyPr/>
        <a:lstStyle/>
        <a:p>
          <a:r>
            <a:rPr lang="pt-BR" altLang="pt-BR" sz="1600" b="1" dirty="0">
              <a:solidFill>
                <a:schemeClr val="tx1"/>
              </a:solidFill>
            </a:rPr>
            <a:t>Continuidade de política públicas </a:t>
          </a:r>
          <a:r>
            <a:rPr lang="pt-BR" altLang="pt-BR" sz="1600" dirty="0">
              <a:solidFill>
                <a:schemeClr val="tx1"/>
              </a:solidFill>
            </a:rPr>
            <a:t>com impacto positivo. Exemplo: </a:t>
          </a:r>
          <a:r>
            <a:rPr lang="pt-BR" altLang="pt-BR" sz="1600" dirty="0" err="1">
              <a:solidFill>
                <a:schemeClr val="tx1"/>
              </a:solidFill>
            </a:rPr>
            <a:t>Paic</a:t>
          </a:r>
          <a:r>
            <a:rPr lang="pt-BR" altLang="pt-BR" sz="1600" dirty="0">
              <a:solidFill>
                <a:schemeClr val="tx1"/>
              </a:solidFill>
            </a:rPr>
            <a:t> e </a:t>
          </a:r>
          <a:r>
            <a:rPr lang="pt-BR" altLang="pt-BR" sz="1600" dirty="0" err="1">
              <a:solidFill>
                <a:schemeClr val="tx1"/>
              </a:solidFill>
            </a:rPr>
            <a:t>Pnaic</a:t>
          </a:r>
          <a:endParaRPr lang="pt-BR" altLang="pt-BR" sz="1600" dirty="0">
            <a:solidFill>
              <a:schemeClr val="tx1"/>
            </a:solidFill>
          </a:endParaRPr>
        </a:p>
      </dgm:t>
    </dgm:pt>
    <dgm:pt modelId="{A2EF8E54-FFBF-4E12-B4BB-FEE5C8931305}" type="parTrans" cxnId="{CC4787BF-3D70-4C13-A140-500B5B99C181}">
      <dgm:prSet/>
      <dgm:spPr/>
      <dgm:t>
        <a:bodyPr/>
        <a:lstStyle/>
        <a:p>
          <a:endParaRPr lang="pt-BR"/>
        </a:p>
      </dgm:t>
    </dgm:pt>
    <dgm:pt modelId="{62701B54-E1B7-4B61-B5F6-0D902882E695}" type="sibTrans" cxnId="{CC4787BF-3D70-4C13-A140-500B5B99C181}">
      <dgm:prSet/>
      <dgm:spPr/>
      <dgm:t>
        <a:bodyPr/>
        <a:lstStyle/>
        <a:p>
          <a:endParaRPr lang="pt-BR"/>
        </a:p>
      </dgm:t>
    </dgm:pt>
    <dgm:pt modelId="{DC9CF471-34B0-420A-BB2D-6A27B5E907EA}" type="pres">
      <dgm:prSet presAssocID="{4ED192AC-2C73-40D8-A4F9-41CFFD4D82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DF519AA-7982-43FF-99E8-ABB74FD934D2}" type="pres">
      <dgm:prSet presAssocID="{6E0DE627-BA32-47DB-88F7-E708091BFE49}" presName="node" presStyleLbl="node1" presStyleIdx="0" presStyleCnt="5" custScaleX="261426" custScaleY="52080" custLinFactNeighborY="-188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65315A-E84F-4078-9021-314387058143}" type="pres">
      <dgm:prSet presAssocID="{B8802652-5CFC-4115-9F06-7EC19FA93C36}" presName="sibTrans" presStyleCnt="0"/>
      <dgm:spPr/>
    </dgm:pt>
    <dgm:pt modelId="{A686FBCB-4AAC-4CF8-A94E-68464C2D4946}" type="pres">
      <dgm:prSet presAssocID="{EB243863-F6E2-4A86-A095-1AEE8BEB6195}" presName="node" presStyleLbl="node1" presStyleIdx="1" presStyleCnt="5" custScaleX="261426" custScaleY="39416" custLinFactNeighborX="-85" custLinFactNeighborY="13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CDA975-1121-4F90-AB2D-35AC51F20665}" type="pres">
      <dgm:prSet presAssocID="{ACDA720B-EB27-47BD-B0F0-71812AE5D18D}" presName="sibTrans" presStyleCnt="0"/>
      <dgm:spPr/>
    </dgm:pt>
    <dgm:pt modelId="{C8CF4CFF-D872-4541-BD27-38A7D9C70773}" type="pres">
      <dgm:prSet presAssocID="{F6D15118-718D-41B6-89F1-59EC346A283D}" presName="node" presStyleLbl="node1" presStyleIdx="2" presStyleCnt="5" custScaleX="261426" custScaleY="104925" custLinFactNeighborX="1041" custLinFactNeighborY="-44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D8CB88-576A-4B89-A37E-DAAAFBD19F6E}" type="pres">
      <dgm:prSet presAssocID="{F83B9931-D66D-40FD-B17D-0B594F1E68BA}" presName="sibTrans" presStyleCnt="0"/>
      <dgm:spPr/>
    </dgm:pt>
    <dgm:pt modelId="{340DAFA1-35FA-45E5-9448-8FF91F055724}" type="pres">
      <dgm:prSet presAssocID="{F508A95A-123C-4395-AAB3-B0F79693C6AD}" presName="node" presStyleLbl="node1" presStyleIdx="3" presStyleCnt="5" custScaleX="261426" custScaleY="46408" custLinFactNeighborX="104" custLinFactNeighborY="-29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8FD0D6-EBD5-4FAF-A401-D2DB4F4AEBDF}" type="pres">
      <dgm:prSet presAssocID="{FACEAF22-E230-4618-B6B7-63F1D452EA11}" presName="sibTrans" presStyleCnt="0"/>
      <dgm:spPr/>
    </dgm:pt>
    <dgm:pt modelId="{223F47B3-D87E-4F82-B90A-29D7D8F516C9}" type="pres">
      <dgm:prSet presAssocID="{2691577B-0DD6-4E76-BEBE-867206C06A18}" presName="node" presStyleLbl="node1" presStyleIdx="4" presStyleCnt="5" custScaleX="261426" custScaleY="46408" custLinFactNeighborX="104" custLinFactNeighborY="-29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9EF652-E1EB-4EE9-9267-11921C224FED}" srcId="{4ED192AC-2C73-40D8-A4F9-41CFFD4D82F8}" destId="{EB243863-F6E2-4A86-A095-1AEE8BEB6195}" srcOrd="1" destOrd="0" parTransId="{108832C7-4289-4DC7-9DB1-EE1D6B17B14C}" sibTransId="{ACDA720B-EB27-47BD-B0F0-71812AE5D18D}"/>
    <dgm:cxn modelId="{AF601FB7-1D2D-4D3F-819C-D3F60FC8675A}" type="presOf" srcId="{2691577B-0DD6-4E76-BEBE-867206C06A18}" destId="{223F47B3-D87E-4F82-B90A-29D7D8F516C9}" srcOrd="0" destOrd="0" presId="urn:microsoft.com/office/officeart/2005/8/layout/default"/>
    <dgm:cxn modelId="{8F4520D2-104A-4B37-B0AF-3BA7D8AFE7A4}" type="presOf" srcId="{6E0DE627-BA32-47DB-88F7-E708091BFE49}" destId="{ADF519AA-7982-43FF-99E8-ABB74FD934D2}" srcOrd="0" destOrd="0" presId="urn:microsoft.com/office/officeart/2005/8/layout/default"/>
    <dgm:cxn modelId="{06330F12-0091-4773-9DAE-706B05797A8D}" srcId="{4ED192AC-2C73-40D8-A4F9-41CFFD4D82F8}" destId="{F508A95A-123C-4395-AAB3-B0F79693C6AD}" srcOrd="3" destOrd="0" parTransId="{96A00F15-2B6E-4040-8F83-8606D22A8848}" sibTransId="{FACEAF22-E230-4618-B6B7-63F1D452EA11}"/>
    <dgm:cxn modelId="{93F19A13-830D-49A7-A59C-6D023B8CA04A}" type="presOf" srcId="{4ED192AC-2C73-40D8-A4F9-41CFFD4D82F8}" destId="{DC9CF471-34B0-420A-BB2D-6A27B5E907EA}" srcOrd="0" destOrd="0" presId="urn:microsoft.com/office/officeart/2005/8/layout/default"/>
    <dgm:cxn modelId="{42118466-D875-4CFA-ADB0-B4454D081DCA}" srcId="{4ED192AC-2C73-40D8-A4F9-41CFFD4D82F8}" destId="{6E0DE627-BA32-47DB-88F7-E708091BFE49}" srcOrd="0" destOrd="0" parTransId="{4677AB8B-876E-483C-A4AE-2F5823C669A9}" sibTransId="{B8802652-5CFC-4115-9F06-7EC19FA93C36}"/>
    <dgm:cxn modelId="{7A535CA7-3EB9-4C91-BD35-1584866B7D4E}" type="presOf" srcId="{F508A95A-123C-4395-AAB3-B0F79693C6AD}" destId="{340DAFA1-35FA-45E5-9448-8FF91F055724}" srcOrd="0" destOrd="0" presId="urn:microsoft.com/office/officeart/2005/8/layout/default"/>
    <dgm:cxn modelId="{A74DD43F-9927-4295-B181-DDD7561D8B50}" type="presOf" srcId="{F6D15118-718D-41B6-89F1-59EC346A283D}" destId="{C8CF4CFF-D872-4541-BD27-38A7D9C70773}" srcOrd="0" destOrd="0" presId="urn:microsoft.com/office/officeart/2005/8/layout/default"/>
    <dgm:cxn modelId="{D77D211B-FB82-4CBB-BAA3-E0364846BBA1}" type="presOf" srcId="{EB243863-F6E2-4A86-A095-1AEE8BEB6195}" destId="{A686FBCB-4AAC-4CF8-A94E-68464C2D4946}" srcOrd="0" destOrd="0" presId="urn:microsoft.com/office/officeart/2005/8/layout/default"/>
    <dgm:cxn modelId="{CC4787BF-3D70-4C13-A140-500B5B99C181}" srcId="{4ED192AC-2C73-40D8-A4F9-41CFFD4D82F8}" destId="{2691577B-0DD6-4E76-BEBE-867206C06A18}" srcOrd="4" destOrd="0" parTransId="{A2EF8E54-FFBF-4E12-B4BB-FEE5C8931305}" sibTransId="{62701B54-E1B7-4B61-B5F6-0D902882E695}"/>
    <dgm:cxn modelId="{65F7BB3E-6644-43EA-9D94-72C406F885D3}" srcId="{4ED192AC-2C73-40D8-A4F9-41CFFD4D82F8}" destId="{F6D15118-718D-41B6-89F1-59EC346A283D}" srcOrd="2" destOrd="0" parTransId="{956BBCC1-3A36-47F1-B1AB-1745E8CCC7ED}" sibTransId="{F83B9931-D66D-40FD-B17D-0B594F1E68BA}"/>
    <dgm:cxn modelId="{FD4902FF-4D2A-4978-AADA-B2778C0AB800}" type="presParOf" srcId="{DC9CF471-34B0-420A-BB2D-6A27B5E907EA}" destId="{ADF519AA-7982-43FF-99E8-ABB74FD934D2}" srcOrd="0" destOrd="0" presId="urn:microsoft.com/office/officeart/2005/8/layout/default"/>
    <dgm:cxn modelId="{A28131C8-077B-4B1E-A369-667CD4620F03}" type="presParOf" srcId="{DC9CF471-34B0-420A-BB2D-6A27B5E907EA}" destId="{9A65315A-E84F-4078-9021-314387058143}" srcOrd="1" destOrd="0" presId="urn:microsoft.com/office/officeart/2005/8/layout/default"/>
    <dgm:cxn modelId="{F9F9F042-3AC5-4CE7-9B05-B2A5F5E398FF}" type="presParOf" srcId="{DC9CF471-34B0-420A-BB2D-6A27B5E907EA}" destId="{A686FBCB-4AAC-4CF8-A94E-68464C2D4946}" srcOrd="2" destOrd="0" presId="urn:microsoft.com/office/officeart/2005/8/layout/default"/>
    <dgm:cxn modelId="{B57FBC6A-C816-4DF3-92D8-9B3897A3162F}" type="presParOf" srcId="{DC9CF471-34B0-420A-BB2D-6A27B5E907EA}" destId="{3ACDA975-1121-4F90-AB2D-35AC51F20665}" srcOrd="3" destOrd="0" presId="urn:microsoft.com/office/officeart/2005/8/layout/default"/>
    <dgm:cxn modelId="{8B00B2B0-0A15-45E5-9542-F912B78A7B61}" type="presParOf" srcId="{DC9CF471-34B0-420A-BB2D-6A27B5E907EA}" destId="{C8CF4CFF-D872-4541-BD27-38A7D9C70773}" srcOrd="4" destOrd="0" presId="urn:microsoft.com/office/officeart/2005/8/layout/default"/>
    <dgm:cxn modelId="{2EE2B4D2-4613-47F5-B572-6EBED89F6A63}" type="presParOf" srcId="{DC9CF471-34B0-420A-BB2D-6A27B5E907EA}" destId="{18D8CB88-576A-4B89-A37E-DAAAFBD19F6E}" srcOrd="5" destOrd="0" presId="urn:microsoft.com/office/officeart/2005/8/layout/default"/>
    <dgm:cxn modelId="{3C430C60-8D45-4AA1-ABAC-0B3AE5F17B2E}" type="presParOf" srcId="{DC9CF471-34B0-420A-BB2D-6A27B5E907EA}" destId="{340DAFA1-35FA-45E5-9448-8FF91F055724}" srcOrd="6" destOrd="0" presId="urn:microsoft.com/office/officeart/2005/8/layout/default"/>
    <dgm:cxn modelId="{041FD074-659A-4CD0-B7F4-8F0450EC58F3}" type="presParOf" srcId="{DC9CF471-34B0-420A-BB2D-6A27B5E907EA}" destId="{BC8FD0D6-EBD5-4FAF-A401-D2DB4F4AEBDF}" srcOrd="7" destOrd="0" presId="urn:microsoft.com/office/officeart/2005/8/layout/default"/>
    <dgm:cxn modelId="{84454F57-210E-457C-9D18-7E21C8E11837}" type="presParOf" srcId="{DC9CF471-34B0-420A-BB2D-6A27B5E907EA}" destId="{223F47B3-D87E-4F82-B90A-29D7D8F516C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D17380-ED8D-4821-B9CB-FEC49D5F8FA1}" type="datetimeFigureOut">
              <a:rPr lang="en-US" altLang="pt-BR"/>
              <a:pPr>
                <a:defRPr/>
              </a:pPr>
              <a:t>8/7/2019</a:t>
            </a:fld>
            <a:endParaRPr lang="en-US" alt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9C793C-9554-4CA5-9282-A935476C78D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7814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9C793C-9554-4CA5-9282-A935476C78D0}" type="slidenum">
              <a:rPr lang="en-US" altLang="pt-BR" smtClean="0"/>
              <a:pPr>
                <a:defRPr/>
              </a:pPr>
              <a:t>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6294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9465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6FCF-0851-4F91-8B42-28A50FAAD344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2C8-0265-4D31-B907-56E7E2508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06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6FCF-0851-4F91-8B42-28A50FAAD344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2C8-0265-4D31-B907-56E7E2508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99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6FCF-0851-4F91-8B42-28A50FAAD344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2C8-0265-4D31-B907-56E7E2508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16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6FCF-0851-4F91-8B42-28A50FAAD344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2C8-0265-4D31-B907-56E7E2508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986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6FCF-0851-4F91-8B42-28A50FAAD344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2C8-0265-4D31-B907-56E7E2508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82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6FCF-0851-4F91-8B42-28A50FAAD344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2C8-0265-4D31-B907-56E7E2508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333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6FCF-0851-4F91-8B42-28A50FAAD344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2C8-0265-4D31-B907-56E7E2508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059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6FCF-0851-4F91-8B42-28A50FAAD344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2C8-0265-4D31-B907-56E7E2508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43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2BC74BE-C97F-4E40-B242-FB3F57138C8F}" type="datetimeFigureOut">
              <a:rPr lang="pt-BR" altLang="pt-BR"/>
              <a:pPr>
                <a:defRPr/>
              </a:pPr>
              <a:t>07/08/2019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F9F250-A22C-41D5-AD2B-8BF6FB4C2C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0517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615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6738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0022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5343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6FCF-0851-4F91-8B42-28A50FAAD344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2C8-0265-4D31-B907-56E7E2508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94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6FCF-0851-4F91-8B42-28A50FAAD344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2C8-0265-4D31-B907-56E7E2508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33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6FCF-0851-4F91-8B42-28A50FAAD344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42C8-0265-4D31-B907-56E7E2508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56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4000" r:id="rId2"/>
    <p:sldLayoutId id="2147483996" r:id="rId3"/>
    <p:sldLayoutId id="2147483997" r:id="rId4"/>
    <p:sldLayoutId id="2147483998" r:id="rId5"/>
    <p:sldLayoutId id="2147483999" r:id="rId6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MS PGothic" pitchFamily="34" charset="-128"/>
          <a:cs typeface="MS PGothic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ＭＳ Ｐゴシック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ＭＳ Ｐゴシック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ＭＳ Ｐゴシック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66FCF-0851-4F91-8B42-28A50FAAD344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42C8-0265-4D31-B907-56E7E2508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18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://portal.inep.gov.br/educacao-basica/saeb/sobre-a-ana" TargetMode="External"/><Relationship Id="rId4" Type="http://schemas.openxmlformats.org/officeDocument/2006/relationships/chart" Target="../charts/chart1.xml"/><Relationship Id="rId9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edu.org.br/brasil/evoluca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acaoeducativa.org.br/wp-content/uploads/2018/08/Inaf2018_Relat%C3%B3rio-Resultados-Preliminares_v08Ago2018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0A305924-E6A0-438A-8F6C-B9BD341CD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6"/>
          <a:stretch/>
        </p:blipFill>
        <p:spPr>
          <a:xfrm>
            <a:off x="-1" y="-43459"/>
            <a:ext cx="9144001" cy="350019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096FA961-157B-46E3-A9B2-8336817AEE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t="59043"/>
          <a:stretch/>
        </p:blipFill>
        <p:spPr>
          <a:xfrm>
            <a:off x="-1" y="2584303"/>
            <a:ext cx="4713671" cy="2106599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idx="1"/>
          </p:nvPr>
        </p:nvSpPr>
        <p:spPr>
          <a:xfrm>
            <a:off x="1946788" y="3456737"/>
            <a:ext cx="7106602" cy="14707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Centro de Estudos e Pesquisas em Educação, Cultura e Ação Comunitária</a:t>
            </a:r>
            <a:r>
              <a:rPr lang="pt-BR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 é uma organização da sociedade civil sem fins lucrativos que, desde 1987, cumpre a missão de contribuir para as políticas públicas de educação que promovam a equidade e a redução das desigualdades sociais no Brasil.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="" xmlns:a16="http://schemas.microsoft.com/office/drawing/2014/main" id="{BDDEE9B5-58F2-4246-AD6C-E31A8343E6D0}"/>
              </a:ext>
            </a:extLst>
          </p:cNvPr>
          <p:cNvCxnSpPr>
            <a:cxnSpLocks/>
          </p:cNvCxnSpPr>
          <p:nvPr/>
        </p:nvCxnSpPr>
        <p:spPr>
          <a:xfrm>
            <a:off x="1831032" y="3445535"/>
            <a:ext cx="0" cy="124176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www.cenpec.org.br/wp-content/uploads/2019/05/logo_cenpec_educacao_color.png">
            <a:extLst>
              <a:ext uri="{FF2B5EF4-FFF2-40B4-BE49-F238E27FC236}">
                <a16:creationId xmlns="" xmlns:a16="http://schemas.microsoft.com/office/drawing/2014/main" id="{2B313484-1D82-42E3-B648-A386D0A72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8" y="494461"/>
            <a:ext cx="1596735" cy="171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4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2974" r="14674" b="3252"/>
          <a:stretch/>
        </p:blipFill>
        <p:spPr bwMode="auto">
          <a:xfrm>
            <a:off x="2681177" y="916394"/>
            <a:ext cx="5895157" cy="3826957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: Cantos Arredondados 1">
            <a:extLst>
              <a:ext uri="{FF2B5EF4-FFF2-40B4-BE49-F238E27FC236}">
                <a16:creationId xmlns="" xmlns:a16="http://schemas.microsoft.com/office/drawing/2014/main" id="{A1D1B30F-9C8E-4413-AAC0-F957C8FB2FF6}"/>
              </a:ext>
            </a:extLst>
          </p:cNvPr>
          <p:cNvSpPr/>
          <p:nvPr/>
        </p:nvSpPr>
        <p:spPr>
          <a:xfrm rot="18650279">
            <a:off x="-1614945" y="-399812"/>
            <a:ext cx="5215808" cy="2861122"/>
          </a:xfrm>
          <a:custGeom>
            <a:avLst/>
            <a:gdLst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7747803 w 7867290"/>
              <a:gd name="connsiteY2" fmla="*/ 0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3935050 w 7867290"/>
              <a:gd name="connsiteY3" fmla="*/ 21177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7430"/>
              <a:gd name="connsiteX1" fmla="*/ 119487 w 7867290"/>
              <a:gd name="connsiteY1" fmla="*/ 0 h 6597430"/>
              <a:gd name="connsiteX2" fmla="*/ 3441658 w 7867290"/>
              <a:gd name="connsiteY2" fmla="*/ 2187186 h 6597430"/>
              <a:gd name="connsiteX3" fmla="*/ 3935050 w 7867290"/>
              <a:gd name="connsiteY3" fmla="*/ 2117787 h 6597430"/>
              <a:gd name="connsiteX4" fmla="*/ 7867290 w 7867290"/>
              <a:gd name="connsiteY4" fmla="*/ 6471094 h 6597430"/>
              <a:gd name="connsiteX5" fmla="*/ 6852049 w 7867290"/>
              <a:gd name="connsiteY5" fmla="*/ 6597430 h 6597430"/>
              <a:gd name="connsiteX6" fmla="*/ 119487 w 7867290"/>
              <a:gd name="connsiteY6" fmla="*/ 6590581 h 6597430"/>
              <a:gd name="connsiteX7" fmla="*/ 0 w 7867290"/>
              <a:gd name="connsiteY7" fmla="*/ 6471094 h 6597430"/>
              <a:gd name="connsiteX8" fmla="*/ 0 w 7867290"/>
              <a:gd name="connsiteY8" fmla="*/ 119487 h 6597430"/>
              <a:gd name="connsiteX0" fmla="*/ 0 w 6852049"/>
              <a:gd name="connsiteY0" fmla="*/ 119487 h 6597430"/>
              <a:gd name="connsiteX1" fmla="*/ 119487 w 6852049"/>
              <a:gd name="connsiteY1" fmla="*/ 0 h 6597430"/>
              <a:gd name="connsiteX2" fmla="*/ 3441658 w 6852049"/>
              <a:gd name="connsiteY2" fmla="*/ 2187186 h 6597430"/>
              <a:gd name="connsiteX3" fmla="*/ 3935050 w 6852049"/>
              <a:gd name="connsiteY3" fmla="*/ 2117787 h 6597430"/>
              <a:gd name="connsiteX4" fmla="*/ 6852049 w 6852049"/>
              <a:gd name="connsiteY4" fmla="*/ 6597430 h 6597430"/>
              <a:gd name="connsiteX5" fmla="*/ 119487 w 6852049"/>
              <a:gd name="connsiteY5" fmla="*/ 6590581 h 6597430"/>
              <a:gd name="connsiteX6" fmla="*/ 0 w 6852049"/>
              <a:gd name="connsiteY6" fmla="*/ 6471094 h 6597430"/>
              <a:gd name="connsiteX7" fmla="*/ 0 w 6852049"/>
              <a:gd name="connsiteY7" fmla="*/ 119487 h 6597430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935050 w 6954410"/>
              <a:gd name="connsiteY3" fmla="*/ 2117787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442949 w 6954410"/>
              <a:gd name="connsiteY3" fmla="*/ 2658234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621239 w 6954410"/>
              <a:gd name="connsiteY3" fmla="*/ 2753530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0 w 6954410"/>
              <a:gd name="connsiteY6" fmla="*/ 119487 h 6604879"/>
              <a:gd name="connsiteX0" fmla="*/ 30283 w 6954410"/>
              <a:gd name="connsiteY0" fmla="*/ 5925413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30283 w 6954410"/>
              <a:gd name="connsiteY6" fmla="*/ 5925413 h 6604879"/>
              <a:gd name="connsiteX0" fmla="*/ 30283 w 6954410"/>
              <a:gd name="connsiteY0" fmla="*/ 3175387 h 3854853"/>
              <a:gd name="connsiteX1" fmla="*/ 3621239 w 6954410"/>
              <a:gd name="connsiteY1" fmla="*/ 3504 h 3854853"/>
              <a:gd name="connsiteX2" fmla="*/ 6954410 w 6954410"/>
              <a:gd name="connsiteY2" fmla="*/ 3854853 h 3854853"/>
              <a:gd name="connsiteX3" fmla="*/ 119487 w 6954410"/>
              <a:gd name="connsiteY3" fmla="*/ 3840555 h 3854853"/>
              <a:gd name="connsiteX4" fmla="*/ 0 w 6954410"/>
              <a:gd name="connsiteY4" fmla="*/ 3721068 h 3854853"/>
              <a:gd name="connsiteX5" fmla="*/ 30283 w 6954410"/>
              <a:gd name="connsiteY5" fmla="*/ 3175387 h 3854853"/>
              <a:gd name="connsiteX0" fmla="*/ 30283 w 6954410"/>
              <a:gd name="connsiteY0" fmla="*/ 3175317 h 3854783"/>
              <a:gd name="connsiteX1" fmla="*/ 3621239 w 6954410"/>
              <a:gd name="connsiteY1" fmla="*/ 3434 h 3854783"/>
              <a:gd name="connsiteX2" fmla="*/ 6954410 w 6954410"/>
              <a:gd name="connsiteY2" fmla="*/ 3854783 h 3854783"/>
              <a:gd name="connsiteX3" fmla="*/ 119487 w 6954410"/>
              <a:gd name="connsiteY3" fmla="*/ 3840485 h 3854783"/>
              <a:gd name="connsiteX4" fmla="*/ 0 w 6954410"/>
              <a:gd name="connsiteY4" fmla="*/ 3720998 h 3854783"/>
              <a:gd name="connsiteX5" fmla="*/ 30283 w 6954410"/>
              <a:gd name="connsiteY5" fmla="*/ 3175317 h 3854783"/>
              <a:gd name="connsiteX0" fmla="*/ 30283 w 6954410"/>
              <a:gd name="connsiteY0" fmla="*/ 3171883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30283 w 6954410"/>
              <a:gd name="connsiteY5" fmla="*/ 3171883 h 3851349"/>
              <a:gd name="connsiteX0" fmla="*/ 14893 w 6954410"/>
              <a:gd name="connsiteY0" fmla="*/ 3197775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4893 w 6954410"/>
              <a:gd name="connsiteY5" fmla="*/ 3197775 h 3851349"/>
              <a:gd name="connsiteX0" fmla="*/ 11778 w 6954410"/>
              <a:gd name="connsiteY0" fmla="*/ 3194171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1778 w 6954410"/>
              <a:gd name="connsiteY5" fmla="*/ 3194171 h 3851349"/>
              <a:gd name="connsiteX0" fmla="*/ 11778 w 6954410"/>
              <a:gd name="connsiteY0" fmla="*/ 3164369 h 3821547"/>
              <a:gd name="connsiteX1" fmla="*/ 3659588 w 6954410"/>
              <a:gd name="connsiteY1" fmla="*/ 0 h 3821547"/>
              <a:gd name="connsiteX2" fmla="*/ 6954410 w 6954410"/>
              <a:gd name="connsiteY2" fmla="*/ 3821547 h 3821547"/>
              <a:gd name="connsiteX3" fmla="*/ 119487 w 6954410"/>
              <a:gd name="connsiteY3" fmla="*/ 3807249 h 3821547"/>
              <a:gd name="connsiteX4" fmla="*/ 0 w 6954410"/>
              <a:gd name="connsiteY4" fmla="*/ 3687762 h 3821547"/>
              <a:gd name="connsiteX5" fmla="*/ 11778 w 6954410"/>
              <a:gd name="connsiteY5" fmla="*/ 3164369 h 3821547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4410" h="3814829">
                <a:moveTo>
                  <a:pt x="11778" y="3157651"/>
                </a:moveTo>
                <a:cubicBezTo>
                  <a:pt x="674391" y="2576923"/>
                  <a:pt x="2434383" y="1048272"/>
                  <a:pt x="3659099" y="0"/>
                </a:cubicBezTo>
                <a:lnTo>
                  <a:pt x="6954410" y="3814829"/>
                </a:lnTo>
                <a:lnTo>
                  <a:pt x="119487" y="3800531"/>
                </a:lnTo>
                <a:cubicBezTo>
                  <a:pt x="53496" y="3800531"/>
                  <a:pt x="0" y="3747035"/>
                  <a:pt x="0" y="3681044"/>
                </a:cubicBezTo>
                <a:lnTo>
                  <a:pt x="11778" y="3157651"/>
                </a:lnTo>
                <a:close/>
              </a:path>
            </a:pathLst>
          </a:custGeom>
          <a:solidFill>
            <a:srgbClr val="FAC82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35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24" name="Subtítulo 2"/>
          <p:cNvSpPr txBox="1">
            <a:spLocks/>
          </p:cNvSpPr>
          <p:nvPr/>
        </p:nvSpPr>
        <p:spPr bwMode="auto">
          <a:xfrm>
            <a:off x="1033463" y="3089275"/>
            <a:ext cx="2301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pt-BR" altLang="pt-BR" sz="1200">
              <a:solidFill>
                <a:srgbClr val="3F3943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4" descr="https://www.cenpec.org.br/wp-content/uploads/2019/05/logo_cenpec_educacao_color.png">
            <a:extLst>
              <a:ext uri="{FF2B5EF4-FFF2-40B4-BE49-F238E27FC236}">
                <a16:creationId xmlns="" xmlns:a16="http://schemas.microsoft.com/office/drawing/2014/main" id="{4A08D01E-D5BF-4890-B4C6-33887D64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4" y="4320629"/>
            <a:ext cx="544146" cy="5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84B66169-60F9-446D-8EA5-F0577F802C53}"/>
              </a:ext>
            </a:extLst>
          </p:cNvPr>
          <p:cNvSpPr/>
          <p:nvPr/>
        </p:nvSpPr>
        <p:spPr>
          <a:xfrm>
            <a:off x="266219" y="24641"/>
            <a:ext cx="3045307" cy="17835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ALFABETIZAÇÃO E LETRAMENTO: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ABORDAGEM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PELA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BNCC</a:t>
            </a: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838469" y="20520"/>
            <a:ext cx="21628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2800" dirty="0">
                <a:solidFill>
                  <a:srgbClr val="0070C0"/>
                </a:solidFill>
              </a:rPr>
              <a:t>BNCC</a:t>
            </a: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57853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ubtítulo 2"/>
          <p:cNvSpPr txBox="1">
            <a:spLocks/>
          </p:cNvSpPr>
          <p:nvPr/>
        </p:nvSpPr>
        <p:spPr bwMode="auto">
          <a:xfrm>
            <a:off x="3405188" y="3192463"/>
            <a:ext cx="231457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pt-BR" altLang="pt-BR" sz="1200">
              <a:solidFill>
                <a:srgbClr val="3F3943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536062"/>
              </p:ext>
            </p:extLst>
          </p:nvPr>
        </p:nvGraphicFramePr>
        <p:xfrm>
          <a:off x="3172968" y="768096"/>
          <a:ext cx="5807570" cy="381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/>
          <p:cNvSpPr/>
          <p:nvPr/>
        </p:nvSpPr>
        <p:spPr>
          <a:xfrm>
            <a:off x="3172968" y="4743637"/>
            <a:ext cx="454162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900" dirty="0"/>
              <a:t>Fonte: </a:t>
            </a:r>
            <a:r>
              <a:rPr lang="pt-BR" sz="900" b="1" dirty="0"/>
              <a:t>BRASIL. Ministério da Educação. Base Nacional Comum Curricular</a:t>
            </a:r>
            <a:r>
              <a:rPr lang="pt-BR" sz="900" dirty="0"/>
              <a:t>. Brasília, DF, 2017.</a:t>
            </a:r>
          </a:p>
        </p:txBody>
      </p:sp>
      <p:sp>
        <p:nvSpPr>
          <p:cNvPr id="13" name="Retângulo: Cantos Arredondados 1">
            <a:extLst>
              <a:ext uri="{FF2B5EF4-FFF2-40B4-BE49-F238E27FC236}">
                <a16:creationId xmlns="" xmlns:a16="http://schemas.microsoft.com/office/drawing/2014/main" id="{A221F40F-C97B-4E2A-A4B1-741AD33BB7D2}"/>
              </a:ext>
            </a:extLst>
          </p:cNvPr>
          <p:cNvSpPr/>
          <p:nvPr/>
        </p:nvSpPr>
        <p:spPr>
          <a:xfrm rot="18650279">
            <a:off x="-1614945" y="-399812"/>
            <a:ext cx="5215808" cy="2861122"/>
          </a:xfrm>
          <a:custGeom>
            <a:avLst/>
            <a:gdLst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7747803 w 7867290"/>
              <a:gd name="connsiteY2" fmla="*/ 0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3935050 w 7867290"/>
              <a:gd name="connsiteY3" fmla="*/ 21177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7430"/>
              <a:gd name="connsiteX1" fmla="*/ 119487 w 7867290"/>
              <a:gd name="connsiteY1" fmla="*/ 0 h 6597430"/>
              <a:gd name="connsiteX2" fmla="*/ 3441658 w 7867290"/>
              <a:gd name="connsiteY2" fmla="*/ 2187186 h 6597430"/>
              <a:gd name="connsiteX3" fmla="*/ 3935050 w 7867290"/>
              <a:gd name="connsiteY3" fmla="*/ 2117787 h 6597430"/>
              <a:gd name="connsiteX4" fmla="*/ 7867290 w 7867290"/>
              <a:gd name="connsiteY4" fmla="*/ 6471094 h 6597430"/>
              <a:gd name="connsiteX5" fmla="*/ 6852049 w 7867290"/>
              <a:gd name="connsiteY5" fmla="*/ 6597430 h 6597430"/>
              <a:gd name="connsiteX6" fmla="*/ 119487 w 7867290"/>
              <a:gd name="connsiteY6" fmla="*/ 6590581 h 6597430"/>
              <a:gd name="connsiteX7" fmla="*/ 0 w 7867290"/>
              <a:gd name="connsiteY7" fmla="*/ 6471094 h 6597430"/>
              <a:gd name="connsiteX8" fmla="*/ 0 w 7867290"/>
              <a:gd name="connsiteY8" fmla="*/ 119487 h 6597430"/>
              <a:gd name="connsiteX0" fmla="*/ 0 w 6852049"/>
              <a:gd name="connsiteY0" fmla="*/ 119487 h 6597430"/>
              <a:gd name="connsiteX1" fmla="*/ 119487 w 6852049"/>
              <a:gd name="connsiteY1" fmla="*/ 0 h 6597430"/>
              <a:gd name="connsiteX2" fmla="*/ 3441658 w 6852049"/>
              <a:gd name="connsiteY2" fmla="*/ 2187186 h 6597430"/>
              <a:gd name="connsiteX3" fmla="*/ 3935050 w 6852049"/>
              <a:gd name="connsiteY3" fmla="*/ 2117787 h 6597430"/>
              <a:gd name="connsiteX4" fmla="*/ 6852049 w 6852049"/>
              <a:gd name="connsiteY4" fmla="*/ 6597430 h 6597430"/>
              <a:gd name="connsiteX5" fmla="*/ 119487 w 6852049"/>
              <a:gd name="connsiteY5" fmla="*/ 6590581 h 6597430"/>
              <a:gd name="connsiteX6" fmla="*/ 0 w 6852049"/>
              <a:gd name="connsiteY6" fmla="*/ 6471094 h 6597430"/>
              <a:gd name="connsiteX7" fmla="*/ 0 w 6852049"/>
              <a:gd name="connsiteY7" fmla="*/ 119487 h 6597430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935050 w 6954410"/>
              <a:gd name="connsiteY3" fmla="*/ 2117787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442949 w 6954410"/>
              <a:gd name="connsiteY3" fmla="*/ 2658234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621239 w 6954410"/>
              <a:gd name="connsiteY3" fmla="*/ 2753530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0 w 6954410"/>
              <a:gd name="connsiteY6" fmla="*/ 119487 h 6604879"/>
              <a:gd name="connsiteX0" fmla="*/ 30283 w 6954410"/>
              <a:gd name="connsiteY0" fmla="*/ 5925413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30283 w 6954410"/>
              <a:gd name="connsiteY6" fmla="*/ 5925413 h 6604879"/>
              <a:gd name="connsiteX0" fmla="*/ 30283 w 6954410"/>
              <a:gd name="connsiteY0" fmla="*/ 3175387 h 3854853"/>
              <a:gd name="connsiteX1" fmla="*/ 3621239 w 6954410"/>
              <a:gd name="connsiteY1" fmla="*/ 3504 h 3854853"/>
              <a:gd name="connsiteX2" fmla="*/ 6954410 w 6954410"/>
              <a:gd name="connsiteY2" fmla="*/ 3854853 h 3854853"/>
              <a:gd name="connsiteX3" fmla="*/ 119487 w 6954410"/>
              <a:gd name="connsiteY3" fmla="*/ 3840555 h 3854853"/>
              <a:gd name="connsiteX4" fmla="*/ 0 w 6954410"/>
              <a:gd name="connsiteY4" fmla="*/ 3721068 h 3854853"/>
              <a:gd name="connsiteX5" fmla="*/ 30283 w 6954410"/>
              <a:gd name="connsiteY5" fmla="*/ 3175387 h 3854853"/>
              <a:gd name="connsiteX0" fmla="*/ 30283 w 6954410"/>
              <a:gd name="connsiteY0" fmla="*/ 3175317 h 3854783"/>
              <a:gd name="connsiteX1" fmla="*/ 3621239 w 6954410"/>
              <a:gd name="connsiteY1" fmla="*/ 3434 h 3854783"/>
              <a:gd name="connsiteX2" fmla="*/ 6954410 w 6954410"/>
              <a:gd name="connsiteY2" fmla="*/ 3854783 h 3854783"/>
              <a:gd name="connsiteX3" fmla="*/ 119487 w 6954410"/>
              <a:gd name="connsiteY3" fmla="*/ 3840485 h 3854783"/>
              <a:gd name="connsiteX4" fmla="*/ 0 w 6954410"/>
              <a:gd name="connsiteY4" fmla="*/ 3720998 h 3854783"/>
              <a:gd name="connsiteX5" fmla="*/ 30283 w 6954410"/>
              <a:gd name="connsiteY5" fmla="*/ 3175317 h 3854783"/>
              <a:gd name="connsiteX0" fmla="*/ 30283 w 6954410"/>
              <a:gd name="connsiteY0" fmla="*/ 3171883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30283 w 6954410"/>
              <a:gd name="connsiteY5" fmla="*/ 3171883 h 3851349"/>
              <a:gd name="connsiteX0" fmla="*/ 14893 w 6954410"/>
              <a:gd name="connsiteY0" fmla="*/ 3197775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4893 w 6954410"/>
              <a:gd name="connsiteY5" fmla="*/ 3197775 h 3851349"/>
              <a:gd name="connsiteX0" fmla="*/ 11778 w 6954410"/>
              <a:gd name="connsiteY0" fmla="*/ 3194171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1778 w 6954410"/>
              <a:gd name="connsiteY5" fmla="*/ 3194171 h 3851349"/>
              <a:gd name="connsiteX0" fmla="*/ 11778 w 6954410"/>
              <a:gd name="connsiteY0" fmla="*/ 3164369 h 3821547"/>
              <a:gd name="connsiteX1" fmla="*/ 3659588 w 6954410"/>
              <a:gd name="connsiteY1" fmla="*/ 0 h 3821547"/>
              <a:gd name="connsiteX2" fmla="*/ 6954410 w 6954410"/>
              <a:gd name="connsiteY2" fmla="*/ 3821547 h 3821547"/>
              <a:gd name="connsiteX3" fmla="*/ 119487 w 6954410"/>
              <a:gd name="connsiteY3" fmla="*/ 3807249 h 3821547"/>
              <a:gd name="connsiteX4" fmla="*/ 0 w 6954410"/>
              <a:gd name="connsiteY4" fmla="*/ 3687762 h 3821547"/>
              <a:gd name="connsiteX5" fmla="*/ 11778 w 6954410"/>
              <a:gd name="connsiteY5" fmla="*/ 3164369 h 3821547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4410" h="3814829">
                <a:moveTo>
                  <a:pt x="11778" y="3157651"/>
                </a:moveTo>
                <a:cubicBezTo>
                  <a:pt x="674391" y="2576923"/>
                  <a:pt x="2434383" y="1048272"/>
                  <a:pt x="3659099" y="0"/>
                </a:cubicBezTo>
                <a:lnTo>
                  <a:pt x="6954410" y="3814829"/>
                </a:lnTo>
                <a:lnTo>
                  <a:pt x="119487" y="3800531"/>
                </a:lnTo>
                <a:cubicBezTo>
                  <a:pt x="53496" y="3800531"/>
                  <a:pt x="0" y="3747035"/>
                  <a:pt x="0" y="3681044"/>
                </a:cubicBezTo>
                <a:lnTo>
                  <a:pt x="11778" y="3157651"/>
                </a:lnTo>
                <a:close/>
              </a:path>
            </a:pathLst>
          </a:custGeom>
          <a:solidFill>
            <a:srgbClr val="FAC82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350" dirty="0">
              <a:solidFill>
                <a:prstClr val="white"/>
              </a:solidFill>
              <a:latin typeface="Tahoma"/>
            </a:endParaRPr>
          </a:p>
        </p:txBody>
      </p:sp>
      <p:pic>
        <p:nvPicPr>
          <p:cNvPr id="17" name="Picture 4" descr="https://www.cenpec.org.br/wp-content/uploads/2019/05/logo_cenpec_educacao_color.png">
            <a:extLst>
              <a:ext uri="{FF2B5EF4-FFF2-40B4-BE49-F238E27FC236}">
                <a16:creationId xmlns="" xmlns:a16="http://schemas.microsoft.com/office/drawing/2014/main" id="{C5CC85FB-B618-40BD-844B-2E8E4C32D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4" y="76675"/>
            <a:ext cx="627239" cy="6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127D58B-9589-4C2B-AAFA-E38A0EE16D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r="334" b="53364"/>
          <a:stretch/>
        </p:blipFill>
        <p:spPr>
          <a:xfrm>
            <a:off x="144413" y="1765955"/>
            <a:ext cx="1912661" cy="17081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m 21">
            <a:extLst>
              <a:ext uri="{FF2B5EF4-FFF2-40B4-BE49-F238E27FC236}">
                <a16:creationId xmlns="" xmlns:a16="http://schemas.microsoft.com/office/drawing/2014/main" id="{92B837CD-0C85-4CE2-AC00-3D30B52A6B8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t="47421" r="334" b="1325"/>
          <a:stretch/>
        </p:blipFill>
        <p:spPr>
          <a:xfrm>
            <a:off x="627214" y="3549460"/>
            <a:ext cx="947057" cy="92956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4B66169-60F9-446D-8EA5-F0577F802C53}"/>
              </a:ext>
            </a:extLst>
          </p:cNvPr>
          <p:cNvSpPr/>
          <p:nvPr/>
        </p:nvSpPr>
        <p:spPr>
          <a:xfrm>
            <a:off x="266219" y="24641"/>
            <a:ext cx="3045307" cy="17835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ALFABETIZAÇÃO E LETRAMENTO: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ABORDAGEM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PELA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BNCC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004C40-3BA3-4E01-8035-DE715B2BD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AA004C40-3BA3-4E01-8035-DE715B2BD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AA004C40-3BA3-4E01-8035-DE715B2BD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3C95B8-F172-475F-B4CA-540FE0EFC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F83C95B8-F172-475F-B4CA-540FE0EFC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F83C95B8-F172-475F-B4CA-540FE0EFC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4AFB86-6DDE-4334-879E-C0DFE9706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9B4AFB86-6DDE-4334-879E-C0DFE9706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9B4AFB86-6DDE-4334-879E-C0DFE9706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6BAC3DE-C4FE-4DED-B164-ED64AA75A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C6BAC3DE-C4FE-4DED-B164-ED64AA75A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C6BAC3DE-C4FE-4DED-B164-ED64AA75A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7"/>
          <a:stretch/>
        </p:blipFill>
        <p:spPr>
          <a:xfrm>
            <a:off x="0" y="-8362"/>
            <a:ext cx="9239250" cy="5188776"/>
          </a:xfrm>
          <a:prstGeom prst="rect">
            <a:avLst/>
          </a:prstGeom>
        </p:spPr>
      </p:pic>
      <p:sp>
        <p:nvSpPr>
          <p:cNvPr id="12" name="Retângulo: Cantos Arredondados 1">
            <a:extLst>
              <a:ext uri="{FF2B5EF4-FFF2-40B4-BE49-F238E27FC236}">
                <a16:creationId xmlns="" xmlns:a16="http://schemas.microsoft.com/office/drawing/2014/main" id="{A1D1B30F-9C8E-4413-AAC0-F957C8FB2FF6}"/>
              </a:ext>
            </a:extLst>
          </p:cNvPr>
          <p:cNvSpPr/>
          <p:nvPr/>
        </p:nvSpPr>
        <p:spPr>
          <a:xfrm rot="18650279">
            <a:off x="-1614945" y="-399812"/>
            <a:ext cx="5215808" cy="2861122"/>
          </a:xfrm>
          <a:custGeom>
            <a:avLst/>
            <a:gdLst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7747803 w 7867290"/>
              <a:gd name="connsiteY2" fmla="*/ 0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3935050 w 7867290"/>
              <a:gd name="connsiteY3" fmla="*/ 21177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7430"/>
              <a:gd name="connsiteX1" fmla="*/ 119487 w 7867290"/>
              <a:gd name="connsiteY1" fmla="*/ 0 h 6597430"/>
              <a:gd name="connsiteX2" fmla="*/ 3441658 w 7867290"/>
              <a:gd name="connsiteY2" fmla="*/ 2187186 h 6597430"/>
              <a:gd name="connsiteX3" fmla="*/ 3935050 w 7867290"/>
              <a:gd name="connsiteY3" fmla="*/ 2117787 h 6597430"/>
              <a:gd name="connsiteX4" fmla="*/ 7867290 w 7867290"/>
              <a:gd name="connsiteY4" fmla="*/ 6471094 h 6597430"/>
              <a:gd name="connsiteX5" fmla="*/ 6852049 w 7867290"/>
              <a:gd name="connsiteY5" fmla="*/ 6597430 h 6597430"/>
              <a:gd name="connsiteX6" fmla="*/ 119487 w 7867290"/>
              <a:gd name="connsiteY6" fmla="*/ 6590581 h 6597430"/>
              <a:gd name="connsiteX7" fmla="*/ 0 w 7867290"/>
              <a:gd name="connsiteY7" fmla="*/ 6471094 h 6597430"/>
              <a:gd name="connsiteX8" fmla="*/ 0 w 7867290"/>
              <a:gd name="connsiteY8" fmla="*/ 119487 h 6597430"/>
              <a:gd name="connsiteX0" fmla="*/ 0 w 6852049"/>
              <a:gd name="connsiteY0" fmla="*/ 119487 h 6597430"/>
              <a:gd name="connsiteX1" fmla="*/ 119487 w 6852049"/>
              <a:gd name="connsiteY1" fmla="*/ 0 h 6597430"/>
              <a:gd name="connsiteX2" fmla="*/ 3441658 w 6852049"/>
              <a:gd name="connsiteY2" fmla="*/ 2187186 h 6597430"/>
              <a:gd name="connsiteX3" fmla="*/ 3935050 w 6852049"/>
              <a:gd name="connsiteY3" fmla="*/ 2117787 h 6597430"/>
              <a:gd name="connsiteX4" fmla="*/ 6852049 w 6852049"/>
              <a:gd name="connsiteY4" fmla="*/ 6597430 h 6597430"/>
              <a:gd name="connsiteX5" fmla="*/ 119487 w 6852049"/>
              <a:gd name="connsiteY5" fmla="*/ 6590581 h 6597430"/>
              <a:gd name="connsiteX6" fmla="*/ 0 w 6852049"/>
              <a:gd name="connsiteY6" fmla="*/ 6471094 h 6597430"/>
              <a:gd name="connsiteX7" fmla="*/ 0 w 6852049"/>
              <a:gd name="connsiteY7" fmla="*/ 119487 h 6597430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935050 w 6954410"/>
              <a:gd name="connsiteY3" fmla="*/ 2117787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442949 w 6954410"/>
              <a:gd name="connsiteY3" fmla="*/ 2658234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621239 w 6954410"/>
              <a:gd name="connsiteY3" fmla="*/ 2753530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0 w 6954410"/>
              <a:gd name="connsiteY6" fmla="*/ 119487 h 6604879"/>
              <a:gd name="connsiteX0" fmla="*/ 30283 w 6954410"/>
              <a:gd name="connsiteY0" fmla="*/ 5925413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30283 w 6954410"/>
              <a:gd name="connsiteY6" fmla="*/ 5925413 h 6604879"/>
              <a:gd name="connsiteX0" fmla="*/ 30283 w 6954410"/>
              <a:gd name="connsiteY0" fmla="*/ 3175387 h 3854853"/>
              <a:gd name="connsiteX1" fmla="*/ 3621239 w 6954410"/>
              <a:gd name="connsiteY1" fmla="*/ 3504 h 3854853"/>
              <a:gd name="connsiteX2" fmla="*/ 6954410 w 6954410"/>
              <a:gd name="connsiteY2" fmla="*/ 3854853 h 3854853"/>
              <a:gd name="connsiteX3" fmla="*/ 119487 w 6954410"/>
              <a:gd name="connsiteY3" fmla="*/ 3840555 h 3854853"/>
              <a:gd name="connsiteX4" fmla="*/ 0 w 6954410"/>
              <a:gd name="connsiteY4" fmla="*/ 3721068 h 3854853"/>
              <a:gd name="connsiteX5" fmla="*/ 30283 w 6954410"/>
              <a:gd name="connsiteY5" fmla="*/ 3175387 h 3854853"/>
              <a:gd name="connsiteX0" fmla="*/ 30283 w 6954410"/>
              <a:gd name="connsiteY0" fmla="*/ 3175317 h 3854783"/>
              <a:gd name="connsiteX1" fmla="*/ 3621239 w 6954410"/>
              <a:gd name="connsiteY1" fmla="*/ 3434 h 3854783"/>
              <a:gd name="connsiteX2" fmla="*/ 6954410 w 6954410"/>
              <a:gd name="connsiteY2" fmla="*/ 3854783 h 3854783"/>
              <a:gd name="connsiteX3" fmla="*/ 119487 w 6954410"/>
              <a:gd name="connsiteY3" fmla="*/ 3840485 h 3854783"/>
              <a:gd name="connsiteX4" fmla="*/ 0 w 6954410"/>
              <a:gd name="connsiteY4" fmla="*/ 3720998 h 3854783"/>
              <a:gd name="connsiteX5" fmla="*/ 30283 w 6954410"/>
              <a:gd name="connsiteY5" fmla="*/ 3175317 h 3854783"/>
              <a:gd name="connsiteX0" fmla="*/ 30283 w 6954410"/>
              <a:gd name="connsiteY0" fmla="*/ 3171883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30283 w 6954410"/>
              <a:gd name="connsiteY5" fmla="*/ 3171883 h 3851349"/>
              <a:gd name="connsiteX0" fmla="*/ 14893 w 6954410"/>
              <a:gd name="connsiteY0" fmla="*/ 3197775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4893 w 6954410"/>
              <a:gd name="connsiteY5" fmla="*/ 3197775 h 3851349"/>
              <a:gd name="connsiteX0" fmla="*/ 11778 w 6954410"/>
              <a:gd name="connsiteY0" fmla="*/ 3194171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1778 w 6954410"/>
              <a:gd name="connsiteY5" fmla="*/ 3194171 h 3851349"/>
              <a:gd name="connsiteX0" fmla="*/ 11778 w 6954410"/>
              <a:gd name="connsiteY0" fmla="*/ 3164369 h 3821547"/>
              <a:gd name="connsiteX1" fmla="*/ 3659588 w 6954410"/>
              <a:gd name="connsiteY1" fmla="*/ 0 h 3821547"/>
              <a:gd name="connsiteX2" fmla="*/ 6954410 w 6954410"/>
              <a:gd name="connsiteY2" fmla="*/ 3821547 h 3821547"/>
              <a:gd name="connsiteX3" fmla="*/ 119487 w 6954410"/>
              <a:gd name="connsiteY3" fmla="*/ 3807249 h 3821547"/>
              <a:gd name="connsiteX4" fmla="*/ 0 w 6954410"/>
              <a:gd name="connsiteY4" fmla="*/ 3687762 h 3821547"/>
              <a:gd name="connsiteX5" fmla="*/ 11778 w 6954410"/>
              <a:gd name="connsiteY5" fmla="*/ 3164369 h 3821547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4410" h="3814829">
                <a:moveTo>
                  <a:pt x="11778" y="3157651"/>
                </a:moveTo>
                <a:cubicBezTo>
                  <a:pt x="674391" y="2576923"/>
                  <a:pt x="2434383" y="1048272"/>
                  <a:pt x="3659099" y="0"/>
                </a:cubicBezTo>
                <a:lnTo>
                  <a:pt x="6954410" y="3814829"/>
                </a:lnTo>
                <a:lnTo>
                  <a:pt x="119487" y="3800531"/>
                </a:lnTo>
                <a:cubicBezTo>
                  <a:pt x="53496" y="3800531"/>
                  <a:pt x="0" y="3747035"/>
                  <a:pt x="0" y="3681044"/>
                </a:cubicBezTo>
                <a:lnTo>
                  <a:pt x="11778" y="3157651"/>
                </a:lnTo>
                <a:close/>
              </a:path>
            </a:pathLst>
          </a:custGeom>
          <a:solidFill>
            <a:srgbClr val="FAC82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35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24" name="Subtítulo 2"/>
          <p:cNvSpPr txBox="1">
            <a:spLocks/>
          </p:cNvSpPr>
          <p:nvPr/>
        </p:nvSpPr>
        <p:spPr bwMode="auto">
          <a:xfrm>
            <a:off x="1033463" y="3089275"/>
            <a:ext cx="2301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pt-BR" altLang="pt-BR" sz="1200">
              <a:solidFill>
                <a:srgbClr val="3F3943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4" descr="https://www.cenpec.org.br/wp-content/uploads/2019/05/logo_cenpec_educacao_color.png">
            <a:extLst>
              <a:ext uri="{FF2B5EF4-FFF2-40B4-BE49-F238E27FC236}">
                <a16:creationId xmlns="" xmlns:a16="http://schemas.microsoft.com/office/drawing/2014/main" id="{4A08D01E-D5BF-4890-B4C6-33887D64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4" y="4320629"/>
            <a:ext cx="544146" cy="5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84B66169-60F9-446D-8EA5-F0577F802C53}"/>
              </a:ext>
            </a:extLst>
          </p:cNvPr>
          <p:cNvSpPr/>
          <p:nvPr/>
        </p:nvSpPr>
        <p:spPr>
          <a:xfrm>
            <a:off x="254046" y="-52739"/>
            <a:ext cx="3045307" cy="17835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ALFABETIZAÇÃO E LETRAMENTO: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DESAFIO PERMANENTE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O BRASIL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384201"/>
              </p:ext>
            </p:extLst>
          </p:nvPr>
        </p:nvGraphicFramePr>
        <p:xfrm>
          <a:off x="3780634" y="0"/>
          <a:ext cx="5458616" cy="51804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58616">
                  <a:extLst>
                    <a:ext uri="{9D8B030D-6E8A-4147-A177-3AD203B41FA5}">
                      <a16:colId xmlns="" xmlns:a16="http://schemas.microsoft.com/office/drawing/2014/main" val="507564037"/>
                    </a:ext>
                  </a:extLst>
                </a:gridCol>
              </a:tblGrid>
              <a:tr h="3573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/>
                        <a:t>Depois</a:t>
                      </a:r>
                      <a:r>
                        <a:rPr lang="pt-BR" sz="1200" baseline="0" dirty="0"/>
                        <a:t> da BNCC</a:t>
                      </a:r>
                      <a:endParaRPr lang="pt-BR" sz="1200" dirty="0"/>
                    </a:p>
                  </a:txBody>
                  <a:tcPr marL="57497" marR="57497" marT="28749" marB="28749"/>
                </a:tc>
                <a:extLst>
                  <a:ext uri="{0D108BD9-81ED-4DB2-BD59-A6C34878D82A}">
                    <a16:rowId xmlns="" xmlns:a16="http://schemas.microsoft.com/office/drawing/2014/main" val="3336093892"/>
                  </a:ext>
                </a:extLst>
              </a:tr>
              <a:tr h="614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>
                          <a:effectLst/>
                        </a:rPr>
                        <a:t>Deve ocorrer até o fim do segundo</a:t>
                      </a:r>
                      <a:r>
                        <a:rPr lang="pt-BR" sz="1400" kern="1200" baseline="0" dirty="0">
                          <a:effectLst/>
                        </a:rPr>
                        <a:t> ano do ensino fundamental.</a:t>
                      </a:r>
                      <a:endParaRPr lang="pt-BR" sz="1400" dirty="0"/>
                    </a:p>
                  </a:txBody>
                  <a:tcPr marL="57497" marR="57497" marT="28749" marB="28749" anchor="ctr"/>
                </a:tc>
                <a:extLst>
                  <a:ext uri="{0D108BD9-81ED-4DB2-BD59-A6C34878D82A}">
                    <a16:rowId xmlns="" xmlns:a16="http://schemas.microsoft.com/office/drawing/2014/main" val="4177038993"/>
                  </a:ext>
                </a:extLst>
              </a:tr>
              <a:tr h="1647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Ênfase</a:t>
                      </a:r>
                      <a:r>
                        <a:rPr lang="pt-BR" sz="1400" baseline="0" dirty="0"/>
                        <a:t> na ampliação do letramento.</a:t>
                      </a:r>
                      <a:endParaRPr lang="pt-BR" sz="14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kern="12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“A ampliação do letramento infantil é a ênfase no currículo escolar da nova proposta curricular”. Base</a:t>
                      </a:r>
                      <a:r>
                        <a:rPr lang="pt-BR" sz="1400" kern="1200" baseline="0" dirty="0">
                          <a:effectLst/>
                        </a:rPr>
                        <a:t> Nacional Comum Curricular do Ensino Fundamental, 2017.</a:t>
                      </a:r>
                      <a:endParaRPr lang="pt-BR" sz="1400" i="1" kern="1200" dirty="0">
                        <a:effectLst/>
                      </a:endParaRPr>
                    </a:p>
                  </a:txBody>
                  <a:tcPr marL="57497" marR="57497" marT="28749" marB="28749" anchor="ctr"/>
                </a:tc>
                <a:extLst>
                  <a:ext uri="{0D108BD9-81ED-4DB2-BD59-A6C34878D82A}">
                    <a16:rowId xmlns="" xmlns:a16="http://schemas.microsoft.com/office/drawing/2014/main" val="3274004206"/>
                  </a:ext>
                </a:extLst>
              </a:tr>
              <a:tr h="1280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>
                          <a:effectLst/>
                        </a:rPr>
                        <a:t>Amplia a </a:t>
                      </a:r>
                      <a:r>
                        <a:rPr lang="pt-BR" sz="1400" kern="1200" baseline="0" dirty="0">
                          <a:effectLst/>
                        </a:rPr>
                        <a:t>concepção de tecnologias da informação e comunicação, ao incluir a concepção de </a:t>
                      </a:r>
                      <a:r>
                        <a:rPr lang="pt-BR" sz="1400" kern="1200" dirty="0">
                          <a:effectLst/>
                        </a:rPr>
                        <a:t>letramento digital como prática</a:t>
                      </a:r>
                      <a:r>
                        <a:rPr lang="pt-BR" sz="1400" kern="1200" baseline="0" dirty="0">
                          <a:effectLst/>
                        </a:rPr>
                        <a:t> social</a:t>
                      </a:r>
                      <a:r>
                        <a:rPr lang="pt-BR" sz="1400" kern="1200" dirty="0">
                          <a:effectLst/>
                        </a:rPr>
                        <a:t>.</a:t>
                      </a:r>
                    </a:p>
                  </a:txBody>
                  <a:tcPr marL="57497" marR="57497" marT="28749" marB="28749" anchor="ctr"/>
                </a:tc>
                <a:extLst>
                  <a:ext uri="{0D108BD9-81ED-4DB2-BD59-A6C34878D82A}">
                    <a16:rowId xmlns="" xmlns:a16="http://schemas.microsoft.com/office/drawing/2014/main" val="182888613"/>
                  </a:ext>
                </a:extLst>
              </a:tr>
              <a:tr h="1280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Alfabetização com</a:t>
                      </a:r>
                      <a:r>
                        <a:rPr lang="pt-BR" sz="1400" baseline="0" dirty="0"/>
                        <a:t> o foco na apropriação do </a:t>
                      </a:r>
                      <a:r>
                        <a:rPr lang="pt-BR" sz="1400" dirty="0"/>
                        <a:t>sistema de escrita alfabética de modo articulado ao desenvolvimento de outras habilidades de leitura e de escrita e ao seu envolvimento em práticas diversificadas de letramentos. </a:t>
                      </a:r>
                      <a:endParaRPr lang="pt-BR" sz="1400" kern="1200" dirty="0">
                        <a:effectLst/>
                      </a:endParaRPr>
                    </a:p>
                  </a:txBody>
                  <a:tcPr marL="57497" marR="57497" marT="28749" marB="28749" anchor="ctr"/>
                </a:tc>
                <a:extLst>
                  <a:ext uri="{0D108BD9-81ED-4DB2-BD59-A6C34878D82A}">
                    <a16:rowId xmlns="" xmlns:a16="http://schemas.microsoft.com/office/drawing/2014/main" val="235050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8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ítulo 2"/>
          <p:cNvSpPr txBox="1">
            <a:spLocks/>
          </p:cNvSpPr>
          <p:nvPr/>
        </p:nvSpPr>
        <p:spPr bwMode="auto">
          <a:xfrm>
            <a:off x="1033463" y="3089275"/>
            <a:ext cx="2301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pt-BR" altLang="pt-BR" sz="1200">
              <a:solidFill>
                <a:srgbClr val="3F3943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tângulo: Cantos Arredondados 1">
            <a:extLst>
              <a:ext uri="{FF2B5EF4-FFF2-40B4-BE49-F238E27FC236}">
                <a16:creationId xmlns="" xmlns:a16="http://schemas.microsoft.com/office/drawing/2014/main" id="{02A3F8C3-2ECD-4D2E-8DDA-6B57A66A7271}"/>
              </a:ext>
            </a:extLst>
          </p:cNvPr>
          <p:cNvSpPr/>
          <p:nvPr/>
        </p:nvSpPr>
        <p:spPr>
          <a:xfrm rot="18650279">
            <a:off x="-1614945" y="-399812"/>
            <a:ext cx="5215808" cy="2861122"/>
          </a:xfrm>
          <a:custGeom>
            <a:avLst/>
            <a:gdLst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7747803 w 7867290"/>
              <a:gd name="connsiteY2" fmla="*/ 0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3935050 w 7867290"/>
              <a:gd name="connsiteY3" fmla="*/ 21177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7430"/>
              <a:gd name="connsiteX1" fmla="*/ 119487 w 7867290"/>
              <a:gd name="connsiteY1" fmla="*/ 0 h 6597430"/>
              <a:gd name="connsiteX2" fmla="*/ 3441658 w 7867290"/>
              <a:gd name="connsiteY2" fmla="*/ 2187186 h 6597430"/>
              <a:gd name="connsiteX3" fmla="*/ 3935050 w 7867290"/>
              <a:gd name="connsiteY3" fmla="*/ 2117787 h 6597430"/>
              <a:gd name="connsiteX4" fmla="*/ 7867290 w 7867290"/>
              <a:gd name="connsiteY4" fmla="*/ 6471094 h 6597430"/>
              <a:gd name="connsiteX5" fmla="*/ 6852049 w 7867290"/>
              <a:gd name="connsiteY5" fmla="*/ 6597430 h 6597430"/>
              <a:gd name="connsiteX6" fmla="*/ 119487 w 7867290"/>
              <a:gd name="connsiteY6" fmla="*/ 6590581 h 6597430"/>
              <a:gd name="connsiteX7" fmla="*/ 0 w 7867290"/>
              <a:gd name="connsiteY7" fmla="*/ 6471094 h 6597430"/>
              <a:gd name="connsiteX8" fmla="*/ 0 w 7867290"/>
              <a:gd name="connsiteY8" fmla="*/ 119487 h 6597430"/>
              <a:gd name="connsiteX0" fmla="*/ 0 w 6852049"/>
              <a:gd name="connsiteY0" fmla="*/ 119487 h 6597430"/>
              <a:gd name="connsiteX1" fmla="*/ 119487 w 6852049"/>
              <a:gd name="connsiteY1" fmla="*/ 0 h 6597430"/>
              <a:gd name="connsiteX2" fmla="*/ 3441658 w 6852049"/>
              <a:gd name="connsiteY2" fmla="*/ 2187186 h 6597430"/>
              <a:gd name="connsiteX3" fmla="*/ 3935050 w 6852049"/>
              <a:gd name="connsiteY3" fmla="*/ 2117787 h 6597430"/>
              <a:gd name="connsiteX4" fmla="*/ 6852049 w 6852049"/>
              <a:gd name="connsiteY4" fmla="*/ 6597430 h 6597430"/>
              <a:gd name="connsiteX5" fmla="*/ 119487 w 6852049"/>
              <a:gd name="connsiteY5" fmla="*/ 6590581 h 6597430"/>
              <a:gd name="connsiteX6" fmla="*/ 0 w 6852049"/>
              <a:gd name="connsiteY6" fmla="*/ 6471094 h 6597430"/>
              <a:gd name="connsiteX7" fmla="*/ 0 w 6852049"/>
              <a:gd name="connsiteY7" fmla="*/ 119487 h 6597430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935050 w 6954410"/>
              <a:gd name="connsiteY3" fmla="*/ 2117787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442949 w 6954410"/>
              <a:gd name="connsiteY3" fmla="*/ 2658234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621239 w 6954410"/>
              <a:gd name="connsiteY3" fmla="*/ 2753530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0 w 6954410"/>
              <a:gd name="connsiteY6" fmla="*/ 119487 h 6604879"/>
              <a:gd name="connsiteX0" fmla="*/ 30283 w 6954410"/>
              <a:gd name="connsiteY0" fmla="*/ 5925413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30283 w 6954410"/>
              <a:gd name="connsiteY6" fmla="*/ 5925413 h 6604879"/>
              <a:gd name="connsiteX0" fmla="*/ 30283 w 6954410"/>
              <a:gd name="connsiteY0" fmla="*/ 3175387 h 3854853"/>
              <a:gd name="connsiteX1" fmla="*/ 3621239 w 6954410"/>
              <a:gd name="connsiteY1" fmla="*/ 3504 h 3854853"/>
              <a:gd name="connsiteX2" fmla="*/ 6954410 w 6954410"/>
              <a:gd name="connsiteY2" fmla="*/ 3854853 h 3854853"/>
              <a:gd name="connsiteX3" fmla="*/ 119487 w 6954410"/>
              <a:gd name="connsiteY3" fmla="*/ 3840555 h 3854853"/>
              <a:gd name="connsiteX4" fmla="*/ 0 w 6954410"/>
              <a:gd name="connsiteY4" fmla="*/ 3721068 h 3854853"/>
              <a:gd name="connsiteX5" fmla="*/ 30283 w 6954410"/>
              <a:gd name="connsiteY5" fmla="*/ 3175387 h 3854853"/>
              <a:gd name="connsiteX0" fmla="*/ 30283 w 6954410"/>
              <a:gd name="connsiteY0" fmla="*/ 3175317 h 3854783"/>
              <a:gd name="connsiteX1" fmla="*/ 3621239 w 6954410"/>
              <a:gd name="connsiteY1" fmla="*/ 3434 h 3854783"/>
              <a:gd name="connsiteX2" fmla="*/ 6954410 w 6954410"/>
              <a:gd name="connsiteY2" fmla="*/ 3854783 h 3854783"/>
              <a:gd name="connsiteX3" fmla="*/ 119487 w 6954410"/>
              <a:gd name="connsiteY3" fmla="*/ 3840485 h 3854783"/>
              <a:gd name="connsiteX4" fmla="*/ 0 w 6954410"/>
              <a:gd name="connsiteY4" fmla="*/ 3720998 h 3854783"/>
              <a:gd name="connsiteX5" fmla="*/ 30283 w 6954410"/>
              <a:gd name="connsiteY5" fmla="*/ 3175317 h 3854783"/>
              <a:gd name="connsiteX0" fmla="*/ 30283 w 6954410"/>
              <a:gd name="connsiteY0" fmla="*/ 3171883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30283 w 6954410"/>
              <a:gd name="connsiteY5" fmla="*/ 3171883 h 3851349"/>
              <a:gd name="connsiteX0" fmla="*/ 14893 w 6954410"/>
              <a:gd name="connsiteY0" fmla="*/ 3197775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4893 w 6954410"/>
              <a:gd name="connsiteY5" fmla="*/ 3197775 h 3851349"/>
              <a:gd name="connsiteX0" fmla="*/ 11778 w 6954410"/>
              <a:gd name="connsiteY0" fmla="*/ 3194171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1778 w 6954410"/>
              <a:gd name="connsiteY5" fmla="*/ 3194171 h 3851349"/>
              <a:gd name="connsiteX0" fmla="*/ 11778 w 6954410"/>
              <a:gd name="connsiteY0" fmla="*/ 3164369 h 3821547"/>
              <a:gd name="connsiteX1" fmla="*/ 3659588 w 6954410"/>
              <a:gd name="connsiteY1" fmla="*/ 0 h 3821547"/>
              <a:gd name="connsiteX2" fmla="*/ 6954410 w 6954410"/>
              <a:gd name="connsiteY2" fmla="*/ 3821547 h 3821547"/>
              <a:gd name="connsiteX3" fmla="*/ 119487 w 6954410"/>
              <a:gd name="connsiteY3" fmla="*/ 3807249 h 3821547"/>
              <a:gd name="connsiteX4" fmla="*/ 0 w 6954410"/>
              <a:gd name="connsiteY4" fmla="*/ 3687762 h 3821547"/>
              <a:gd name="connsiteX5" fmla="*/ 11778 w 6954410"/>
              <a:gd name="connsiteY5" fmla="*/ 3164369 h 3821547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4410" h="3814829">
                <a:moveTo>
                  <a:pt x="11778" y="3157651"/>
                </a:moveTo>
                <a:cubicBezTo>
                  <a:pt x="674391" y="2576923"/>
                  <a:pt x="2434383" y="1048272"/>
                  <a:pt x="3659099" y="0"/>
                </a:cubicBezTo>
                <a:lnTo>
                  <a:pt x="6954410" y="3814829"/>
                </a:lnTo>
                <a:lnTo>
                  <a:pt x="119487" y="3800531"/>
                </a:lnTo>
                <a:cubicBezTo>
                  <a:pt x="53496" y="3800531"/>
                  <a:pt x="0" y="3747035"/>
                  <a:pt x="0" y="3681044"/>
                </a:cubicBezTo>
                <a:lnTo>
                  <a:pt x="11778" y="315765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350" dirty="0">
              <a:solidFill>
                <a:prstClr val="white"/>
              </a:solidFill>
              <a:latin typeface="Tahoma"/>
            </a:endParaRP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="" xmlns:a16="http://schemas.microsoft.com/office/drawing/2014/main" id="{EBA3C911-942A-4BD0-BE68-BFD0EF738F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426596"/>
              </p:ext>
            </p:extLst>
          </p:nvPr>
        </p:nvGraphicFramePr>
        <p:xfrm>
          <a:off x="3429001" y="942974"/>
          <a:ext cx="5440680" cy="3808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E752F504-5C6D-45C0-AE47-E7C7E3891348}"/>
              </a:ext>
            </a:extLst>
          </p:cNvPr>
          <p:cNvSpPr/>
          <p:nvPr/>
        </p:nvSpPr>
        <p:spPr>
          <a:xfrm>
            <a:off x="274319" y="565878"/>
            <a:ext cx="1912621" cy="13181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Aprendizados</a:t>
            </a:r>
          </a:p>
        </p:txBody>
      </p:sp>
      <p:pic>
        <p:nvPicPr>
          <p:cNvPr id="27" name="Picture 4" descr="https://www.cenpec.org.br/wp-content/uploads/2019/05/logo_cenpec_educacao_color.png">
            <a:extLst>
              <a:ext uri="{FF2B5EF4-FFF2-40B4-BE49-F238E27FC236}">
                <a16:creationId xmlns="" xmlns:a16="http://schemas.microsoft.com/office/drawing/2014/main" id="{F15521C6-423E-41F0-A906-2D961C790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15" y="167027"/>
            <a:ext cx="627239" cy="6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3780634" y="500737"/>
            <a:ext cx="44820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600" dirty="0"/>
              <a:t>Políticas de alfabetização bem sucedidas envolvem:  </a:t>
            </a:r>
          </a:p>
        </p:txBody>
      </p:sp>
    </p:spTree>
    <p:extLst>
      <p:ext uri="{BB962C8B-B14F-4D97-AF65-F5344CB8AC3E}">
        <p14:creationId xmlns:p14="http://schemas.microsoft.com/office/powerpoint/2010/main" val="667119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">
            <a:extLst>
              <a:ext uri="{FF2B5EF4-FFF2-40B4-BE49-F238E27FC236}">
                <a16:creationId xmlns="" xmlns:a16="http://schemas.microsoft.com/office/drawing/2014/main" id="{A1D1B30F-9C8E-4413-AAC0-F957C8FB2FF6}"/>
              </a:ext>
            </a:extLst>
          </p:cNvPr>
          <p:cNvSpPr/>
          <p:nvPr/>
        </p:nvSpPr>
        <p:spPr>
          <a:xfrm rot="18650279">
            <a:off x="-1614945" y="-399812"/>
            <a:ext cx="5215808" cy="2861122"/>
          </a:xfrm>
          <a:custGeom>
            <a:avLst/>
            <a:gdLst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7747803 w 7867290"/>
              <a:gd name="connsiteY2" fmla="*/ 0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3935050 w 7867290"/>
              <a:gd name="connsiteY3" fmla="*/ 21177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7430"/>
              <a:gd name="connsiteX1" fmla="*/ 119487 w 7867290"/>
              <a:gd name="connsiteY1" fmla="*/ 0 h 6597430"/>
              <a:gd name="connsiteX2" fmla="*/ 3441658 w 7867290"/>
              <a:gd name="connsiteY2" fmla="*/ 2187186 h 6597430"/>
              <a:gd name="connsiteX3" fmla="*/ 3935050 w 7867290"/>
              <a:gd name="connsiteY3" fmla="*/ 2117787 h 6597430"/>
              <a:gd name="connsiteX4" fmla="*/ 7867290 w 7867290"/>
              <a:gd name="connsiteY4" fmla="*/ 6471094 h 6597430"/>
              <a:gd name="connsiteX5" fmla="*/ 6852049 w 7867290"/>
              <a:gd name="connsiteY5" fmla="*/ 6597430 h 6597430"/>
              <a:gd name="connsiteX6" fmla="*/ 119487 w 7867290"/>
              <a:gd name="connsiteY6" fmla="*/ 6590581 h 6597430"/>
              <a:gd name="connsiteX7" fmla="*/ 0 w 7867290"/>
              <a:gd name="connsiteY7" fmla="*/ 6471094 h 6597430"/>
              <a:gd name="connsiteX8" fmla="*/ 0 w 7867290"/>
              <a:gd name="connsiteY8" fmla="*/ 119487 h 6597430"/>
              <a:gd name="connsiteX0" fmla="*/ 0 w 6852049"/>
              <a:gd name="connsiteY0" fmla="*/ 119487 h 6597430"/>
              <a:gd name="connsiteX1" fmla="*/ 119487 w 6852049"/>
              <a:gd name="connsiteY1" fmla="*/ 0 h 6597430"/>
              <a:gd name="connsiteX2" fmla="*/ 3441658 w 6852049"/>
              <a:gd name="connsiteY2" fmla="*/ 2187186 h 6597430"/>
              <a:gd name="connsiteX3" fmla="*/ 3935050 w 6852049"/>
              <a:gd name="connsiteY3" fmla="*/ 2117787 h 6597430"/>
              <a:gd name="connsiteX4" fmla="*/ 6852049 w 6852049"/>
              <a:gd name="connsiteY4" fmla="*/ 6597430 h 6597430"/>
              <a:gd name="connsiteX5" fmla="*/ 119487 w 6852049"/>
              <a:gd name="connsiteY5" fmla="*/ 6590581 h 6597430"/>
              <a:gd name="connsiteX6" fmla="*/ 0 w 6852049"/>
              <a:gd name="connsiteY6" fmla="*/ 6471094 h 6597430"/>
              <a:gd name="connsiteX7" fmla="*/ 0 w 6852049"/>
              <a:gd name="connsiteY7" fmla="*/ 119487 h 6597430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935050 w 6954410"/>
              <a:gd name="connsiteY3" fmla="*/ 2117787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442949 w 6954410"/>
              <a:gd name="connsiteY3" fmla="*/ 2658234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621239 w 6954410"/>
              <a:gd name="connsiteY3" fmla="*/ 2753530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0 w 6954410"/>
              <a:gd name="connsiteY6" fmla="*/ 119487 h 6604879"/>
              <a:gd name="connsiteX0" fmla="*/ 30283 w 6954410"/>
              <a:gd name="connsiteY0" fmla="*/ 5925413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30283 w 6954410"/>
              <a:gd name="connsiteY6" fmla="*/ 5925413 h 6604879"/>
              <a:gd name="connsiteX0" fmla="*/ 30283 w 6954410"/>
              <a:gd name="connsiteY0" fmla="*/ 3175387 h 3854853"/>
              <a:gd name="connsiteX1" fmla="*/ 3621239 w 6954410"/>
              <a:gd name="connsiteY1" fmla="*/ 3504 h 3854853"/>
              <a:gd name="connsiteX2" fmla="*/ 6954410 w 6954410"/>
              <a:gd name="connsiteY2" fmla="*/ 3854853 h 3854853"/>
              <a:gd name="connsiteX3" fmla="*/ 119487 w 6954410"/>
              <a:gd name="connsiteY3" fmla="*/ 3840555 h 3854853"/>
              <a:gd name="connsiteX4" fmla="*/ 0 w 6954410"/>
              <a:gd name="connsiteY4" fmla="*/ 3721068 h 3854853"/>
              <a:gd name="connsiteX5" fmla="*/ 30283 w 6954410"/>
              <a:gd name="connsiteY5" fmla="*/ 3175387 h 3854853"/>
              <a:gd name="connsiteX0" fmla="*/ 30283 w 6954410"/>
              <a:gd name="connsiteY0" fmla="*/ 3175317 h 3854783"/>
              <a:gd name="connsiteX1" fmla="*/ 3621239 w 6954410"/>
              <a:gd name="connsiteY1" fmla="*/ 3434 h 3854783"/>
              <a:gd name="connsiteX2" fmla="*/ 6954410 w 6954410"/>
              <a:gd name="connsiteY2" fmla="*/ 3854783 h 3854783"/>
              <a:gd name="connsiteX3" fmla="*/ 119487 w 6954410"/>
              <a:gd name="connsiteY3" fmla="*/ 3840485 h 3854783"/>
              <a:gd name="connsiteX4" fmla="*/ 0 w 6954410"/>
              <a:gd name="connsiteY4" fmla="*/ 3720998 h 3854783"/>
              <a:gd name="connsiteX5" fmla="*/ 30283 w 6954410"/>
              <a:gd name="connsiteY5" fmla="*/ 3175317 h 3854783"/>
              <a:gd name="connsiteX0" fmla="*/ 30283 w 6954410"/>
              <a:gd name="connsiteY0" fmla="*/ 3171883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30283 w 6954410"/>
              <a:gd name="connsiteY5" fmla="*/ 3171883 h 3851349"/>
              <a:gd name="connsiteX0" fmla="*/ 14893 w 6954410"/>
              <a:gd name="connsiteY0" fmla="*/ 3197775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4893 w 6954410"/>
              <a:gd name="connsiteY5" fmla="*/ 3197775 h 3851349"/>
              <a:gd name="connsiteX0" fmla="*/ 11778 w 6954410"/>
              <a:gd name="connsiteY0" fmla="*/ 3194171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1778 w 6954410"/>
              <a:gd name="connsiteY5" fmla="*/ 3194171 h 3851349"/>
              <a:gd name="connsiteX0" fmla="*/ 11778 w 6954410"/>
              <a:gd name="connsiteY0" fmla="*/ 3164369 h 3821547"/>
              <a:gd name="connsiteX1" fmla="*/ 3659588 w 6954410"/>
              <a:gd name="connsiteY1" fmla="*/ 0 h 3821547"/>
              <a:gd name="connsiteX2" fmla="*/ 6954410 w 6954410"/>
              <a:gd name="connsiteY2" fmla="*/ 3821547 h 3821547"/>
              <a:gd name="connsiteX3" fmla="*/ 119487 w 6954410"/>
              <a:gd name="connsiteY3" fmla="*/ 3807249 h 3821547"/>
              <a:gd name="connsiteX4" fmla="*/ 0 w 6954410"/>
              <a:gd name="connsiteY4" fmla="*/ 3687762 h 3821547"/>
              <a:gd name="connsiteX5" fmla="*/ 11778 w 6954410"/>
              <a:gd name="connsiteY5" fmla="*/ 3164369 h 3821547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4410" h="3814829">
                <a:moveTo>
                  <a:pt x="11778" y="3157651"/>
                </a:moveTo>
                <a:cubicBezTo>
                  <a:pt x="674391" y="2576923"/>
                  <a:pt x="2434383" y="1048272"/>
                  <a:pt x="3659099" y="0"/>
                </a:cubicBezTo>
                <a:lnTo>
                  <a:pt x="6954410" y="3814829"/>
                </a:lnTo>
                <a:lnTo>
                  <a:pt x="119487" y="3800531"/>
                </a:lnTo>
                <a:cubicBezTo>
                  <a:pt x="53496" y="3800531"/>
                  <a:pt x="0" y="3747035"/>
                  <a:pt x="0" y="3681044"/>
                </a:cubicBezTo>
                <a:lnTo>
                  <a:pt x="11778" y="315765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35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24" name="Subtítulo 2"/>
          <p:cNvSpPr txBox="1">
            <a:spLocks/>
          </p:cNvSpPr>
          <p:nvPr/>
        </p:nvSpPr>
        <p:spPr bwMode="auto">
          <a:xfrm>
            <a:off x="1033463" y="3089275"/>
            <a:ext cx="2301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pt-BR" altLang="pt-BR" sz="1200">
              <a:solidFill>
                <a:srgbClr val="3F3943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3701" y="1352754"/>
            <a:ext cx="4320104" cy="1049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627CBB"/>
                </a:solidFill>
              </a:rPr>
              <a:t>Uma </a:t>
            </a:r>
            <a:r>
              <a:rPr lang="en-US" dirty="0" err="1">
                <a:solidFill>
                  <a:srgbClr val="627CBB"/>
                </a:solidFill>
              </a:rPr>
              <a:t>experiência</a:t>
            </a:r>
            <a:r>
              <a:rPr lang="en-US" dirty="0">
                <a:solidFill>
                  <a:srgbClr val="627CBB"/>
                </a:solidFill>
              </a:rPr>
              <a:t> </a:t>
            </a:r>
            <a:r>
              <a:rPr lang="en-US" dirty="0" err="1">
                <a:solidFill>
                  <a:srgbClr val="627CBB"/>
                </a:solidFill>
              </a:rPr>
              <a:t>exitosa</a:t>
            </a:r>
            <a:r>
              <a:rPr lang="en-US" dirty="0">
                <a:solidFill>
                  <a:srgbClr val="627CBB"/>
                </a:solidFill>
              </a:rPr>
              <a:t> </a:t>
            </a:r>
            <a:r>
              <a:rPr lang="en-US" dirty="0" err="1">
                <a:solidFill>
                  <a:srgbClr val="627CBB"/>
                </a:solidFill>
              </a:rPr>
              <a:t>em</a:t>
            </a:r>
            <a:r>
              <a:rPr lang="en-US" dirty="0">
                <a:solidFill>
                  <a:srgbClr val="627CBB"/>
                </a:solidFill>
              </a:rPr>
              <a:t> </a:t>
            </a:r>
            <a:r>
              <a:rPr lang="en-US" b="1" dirty="0" err="1">
                <a:solidFill>
                  <a:srgbClr val="627CBB"/>
                </a:solidFill>
              </a:rPr>
              <a:t>alfabetização</a:t>
            </a:r>
            <a:r>
              <a:rPr lang="en-US" b="1" dirty="0">
                <a:solidFill>
                  <a:srgbClr val="627CBB"/>
                </a:solidFill>
              </a:rPr>
              <a:t> e </a:t>
            </a:r>
            <a:r>
              <a:rPr lang="en-US" b="1" dirty="0" err="1">
                <a:solidFill>
                  <a:srgbClr val="627CBB"/>
                </a:solidFill>
              </a:rPr>
              <a:t>letramento</a:t>
            </a:r>
            <a:r>
              <a:rPr lang="en-US" b="1" dirty="0">
                <a:solidFill>
                  <a:srgbClr val="627CBB"/>
                </a:solidFill>
              </a:rPr>
              <a:t> </a:t>
            </a:r>
          </a:p>
        </p:txBody>
      </p:sp>
      <p:sp>
        <p:nvSpPr>
          <p:cNvPr id="9224" name="CaixaDeTexto 13"/>
          <p:cNvSpPr txBox="1">
            <a:spLocks noChangeArrowheads="1"/>
          </p:cNvSpPr>
          <p:nvPr/>
        </p:nvSpPr>
        <p:spPr bwMode="auto">
          <a:xfrm>
            <a:off x="2385343" y="3361294"/>
            <a:ext cx="6758657" cy="16394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144000" tIns="108000" rIns="1008000" bIns="144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defRPr/>
            </a:pPr>
            <a:r>
              <a:rPr lang="pt-BR" altLang="pt-BR" dirty="0">
                <a:solidFill>
                  <a:schemeClr val="bg1"/>
                </a:solidFill>
              </a:rPr>
              <a:t>O Projeto </a:t>
            </a:r>
            <a:r>
              <a:rPr lang="pt-BR" altLang="pt-BR" b="1" dirty="0">
                <a:solidFill>
                  <a:schemeClr val="bg1"/>
                </a:solidFill>
              </a:rPr>
              <a:t>LETRA VIVA </a:t>
            </a:r>
            <a:r>
              <a:rPr lang="pt-BR" altLang="pt-BR" dirty="0">
                <a:solidFill>
                  <a:schemeClr val="bg1"/>
                </a:solidFill>
              </a:rPr>
              <a:t>é inspirado no projeto </a:t>
            </a:r>
            <a:r>
              <a:rPr lang="pt-BR" altLang="pt-BR" b="1" dirty="0">
                <a:solidFill>
                  <a:schemeClr val="bg1"/>
                </a:solidFill>
              </a:rPr>
              <a:t>ALFALETRAR</a:t>
            </a:r>
            <a:r>
              <a:rPr lang="pt-BR" altLang="pt-BR" dirty="0">
                <a:solidFill>
                  <a:schemeClr val="bg1"/>
                </a:solidFill>
              </a:rPr>
              <a:t>, experiência exitosa de formação profissional de alfabetizadores realizada em Lagoa Santa (MG), desde 2007, sob a coordenação da professora emérita da UFMG Magda Soares. </a:t>
            </a:r>
            <a:endParaRPr lang="pt-BR" altLang="pt-BR" sz="1600" dirty="0">
              <a:solidFill>
                <a:schemeClr val="bg1"/>
              </a:solidFill>
            </a:endParaRPr>
          </a:p>
        </p:txBody>
      </p:sp>
      <p:pic>
        <p:nvPicPr>
          <p:cNvPr id="8" name="Espaço Reservado para Conteúdo 3">
            <a:extLst>
              <a:ext uri="{FF2B5EF4-FFF2-40B4-BE49-F238E27FC236}">
                <a16:creationId xmlns="" xmlns:a16="http://schemas.microsoft.com/office/drawing/2014/main" id="{F505F521-A0FA-4B64-A638-3CEED92435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50" y="41275"/>
            <a:ext cx="3328401" cy="132069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cenpec.org.br/wp-content/uploads/2019/05/logo_cenpec_educacao_color.png">
            <a:extLst>
              <a:ext uri="{FF2B5EF4-FFF2-40B4-BE49-F238E27FC236}">
                <a16:creationId xmlns="" xmlns:a16="http://schemas.microsoft.com/office/drawing/2014/main" id="{4A08D01E-D5BF-4890-B4C6-33887D64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4" y="4320629"/>
            <a:ext cx="544146" cy="5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11" grpId="0"/>
      <p:bldP spid="92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8ABC3E12-B803-402A-BEEE-22C2A0E8C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7" r="22467"/>
          <a:stretch/>
        </p:blipFill>
        <p:spPr>
          <a:xfrm>
            <a:off x="3780634" y="384418"/>
            <a:ext cx="4829411" cy="4462463"/>
          </a:xfrm>
          <a:prstGeom prst="rect">
            <a:avLst/>
          </a:prstGeom>
        </p:spPr>
      </p:pic>
      <p:sp>
        <p:nvSpPr>
          <p:cNvPr id="12" name="Retângulo: Cantos Arredondados 1">
            <a:extLst>
              <a:ext uri="{FF2B5EF4-FFF2-40B4-BE49-F238E27FC236}">
                <a16:creationId xmlns="" xmlns:a16="http://schemas.microsoft.com/office/drawing/2014/main" id="{A1D1B30F-9C8E-4413-AAC0-F957C8FB2FF6}"/>
              </a:ext>
            </a:extLst>
          </p:cNvPr>
          <p:cNvSpPr/>
          <p:nvPr/>
        </p:nvSpPr>
        <p:spPr>
          <a:xfrm rot="18650279">
            <a:off x="-1614945" y="-399812"/>
            <a:ext cx="5215808" cy="2861122"/>
          </a:xfrm>
          <a:custGeom>
            <a:avLst/>
            <a:gdLst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7747803 w 7867290"/>
              <a:gd name="connsiteY2" fmla="*/ 0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3935050 w 7867290"/>
              <a:gd name="connsiteY3" fmla="*/ 21177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7430"/>
              <a:gd name="connsiteX1" fmla="*/ 119487 w 7867290"/>
              <a:gd name="connsiteY1" fmla="*/ 0 h 6597430"/>
              <a:gd name="connsiteX2" fmla="*/ 3441658 w 7867290"/>
              <a:gd name="connsiteY2" fmla="*/ 2187186 h 6597430"/>
              <a:gd name="connsiteX3" fmla="*/ 3935050 w 7867290"/>
              <a:gd name="connsiteY3" fmla="*/ 2117787 h 6597430"/>
              <a:gd name="connsiteX4" fmla="*/ 7867290 w 7867290"/>
              <a:gd name="connsiteY4" fmla="*/ 6471094 h 6597430"/>
              <a:gd name="connsiteX5" fmla="*/ 6852049 w 7867290"/>
              <a:gd name="connsiteY5" fmla="*/ 6597430 h 6597430"/>
              <a:gd name="connsiteX6" fmla="*/ 119487 w 7867290"/>
              <a:gd name="connsiteY6" fmla="*/ 6590581 h 6597430"/>
              <a:gd name="connsiteX7" fmla="*/ 0 w 7867290"/>
              <a:gd name="connsiteY7" fmla="*/ 6471094 h 6597430"/>
              <a:gd name="connsiteX8" fmla="*/ 0 w 7867290"/>
              <a:gd name="connsiteY8" fmla="*/ 119487 h 6597430"/>
              <a:gd name="connsiteX0" fmla="*/ 0 w 6852049"/>
              <a:gd name="connsiteY0" fmla="*/ 119487 h 6597430"/>
              <a:gd name="connsiteX1" fmla="*/ 119487 w 6852049"/>
              <a:gd name="connsiteY1" fmla="*/ 0 h 6597430"/>
              <a:gd name="connsiteX2" fmla="*/ 3441658 w 6852049"/>
              <a:gd name="connsiteY2" fmla="*/ 2187186 h 6597430"/>
              <a:gd name="connsiteX3" fmla="*/ 3935050 w 6852049"/>
              <a:gd name="connsiteY3" fmla="*/ 2117787 h 6597430"/>
              <a:gd name="connsiteX4" fmla="*/ 6852049 w 6852049"/>
              <a:gd name="connsiteY4" fmla="*/ 6597430 h 6597430"/>
              <a:gd name="connsiteX5" fmla="*/ 119487 w 6852049"/>
              <a:gd name="connsiteY5" fmla="*/ 6590581 h 6597430"/>
              <a:gd name="connsiteX6" fmla="*/ 0 w 6852049"/>
              <a:gd name="connsiteY6" fmla="*/ 6471094 h 6597430"/>
              <a:gd name="connsiteX7" fmla="*/ 0 w 6852049"/>
              <a:gd name="connsiteY7" fmla="*/ 119487 h 6597430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935050 w 6954410"/>
              <a:gd name="connsiteY3" fmla="*/ 2117787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442949 w 6954410"/>
              <a:gd name="connsiteY3" fmla="*/ 2658234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621239 w 6954410"/>
              <a:gd name="connsiteY3" fmla="*/ 2753530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0 w 6954410"/>
              <a:gd name="connsiteY6" fmla="*/ 119487 h 6604879"/>
              <a:gd name="connsiteX0" fmla="*/ 30283 w 6954410"/>
              <a:gd name="connsiteY0" fmla="*/ 5925413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30283 w 6954410"/>
              <a:gd name="connsiteY6" fmla="*/ 5925413 h 6604879"/>
              <a:gd name="connsiteX0" fmla="*/ 30283 w 6954410"/>
              <a:gd name="connsiteY0" fmla="*/ 3175387 h 3854853"/>
              <a:gd name="connsiteX1" fmla="*/ 3621239 w 6954410"/>
              <a:gd name="connsiteY1" fmla="*/ 3504 h 3854853"/>
              <a:gd name="connsiteX2" fmla="*/ 6954410 w 6954410"/>
              <a:gd name="connsiteY2" fmla="*/ 3854853 h 3854853"/>
              <a:gd name="connsiteX3" fmla="*/ 119487 w 6954410"/>
              <a:gd name="connsiteY3" fmla="*/ 3840555 h 3854853"/>
              <a:gd name="connsiteX4" fmla="*/ 0 w 6954410"/>
              <a:gd name="connsiteY4" fmla="*/ 3721068 h 3854853"/>
              <a:gd name="connsiteX5" fmla="*/ 30283 w 6954410"/>
              <a:gd name="connsiteY5" fmla="*/ 3175387 h 3854853"/>
              <a:gd name="connsiteX0" fmla="*/ 30283 w 6954410"/>
              <a:gd name="connsiteY0" fmla="*/ 3175317 h 3854783"/>
              <a:gd name="connsiteX1" fmla="*/ 3621239 w 6954410"/>
              <a:gd name="connsiteY1" fmla="*/ 3434 h 3854783"/>
              <a:gd name="connsiteX2" fmla="*/ 6954410 w 6954410"/>
              <a:gd name="connsiteY2" fmla="*/ 3854783 h 3854783"/>
              <a:gd name="connsiteX3" fmla="*/ 119487 w 6954410"/>
              <a:gd name="connsiteY3" fmla="*/ 3840485 h 3854783"/>
              <a:gd name="connsiteX4" fmla="*/ 0 w 6954410"/>
              <a:gd name="connsiteY4" fmla="*/ 3720998 h 3854783"/>
              <a:gd name="connsiteX5" fmla="*/ 30283 w 6954410"/>
              <a:gd name="connsiteY5" fmla="*/ 3175317 h 3854783"/>
              <a:gd name="connsiteX0" fmla="*/ 30283 w 6954410"/>
              <a:gd name="connsiteY0" fmla="*/ 3171883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30283 w 6954410"/>
              <a:gd name="connsiteY5" fmla="*/ 3171883 h 3851349"/>
              <a:gd name="connsiteX0" fmla="*/ 14893 w 6954410"/>
              <a:gd name="connsiteY0" fmla="*/ 3197775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4893 w 6954410"/>
              <a:gd name="connsiteY5" fmla="*/ 3197775 h 3851349"/>
              <a:gd name="connsiteX0" fmla="*/ 11778 w 6954410"/>
              <a:gd name="connsiteY0" fmla="*/ 3194171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1778 w 6954410"/>
              <a:gd name="connsiteY5" fmla="*/ 3194171 h 3851349"/>
              <a:gd name="connsiteX0" fmla="*/ 11778 w 6954410"/>
              <a:gd name="connsiteY0" fmla="*/ 3164369 h 3821547"/>
              <a:gd name="connsiteX1" fmla="*/ 3659588 w 6954410"/>
              <a:gd name="connsiteY1" fmla="*/ 0 h 3821547"/>
              <a:gd name="connsiteX2" fmla="*/ 6954410 w 6954410"/>
              <a:gd name="connsiteY2" fmla="*/ 3821547 h 3821547"/>
              <a:gd name="connsiteX3" fmla="*/ 119487 w 6954410"/>
              <a:gd name="connsiteY3" fmla="*/ 3807249 h 3821547"/>
              <a:gd name="connsiteX4" fmla="*/ 0 w 6954410"/>
              <a:gd name="connsiteY4" fmla="*/ 3687762 h 3821547"/>
              <a:gd name="connsiteX5" fmla="*/ 11778 w 6954410"/>
              <a:gd name="connsiteY5" fmla="*/ 3164369 h 3821547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4410" h="3814829">
                <a:moveTo>
                  <a:pt x="11778" y="3157651"/>
                </a:moveTo>
                <a:cubicBezTo>
                  <a:pt x="674391" y="2576923"/>
                  <a:pt x="2434383" y="1048272"/>
                  <a:pt x="3659099" y="0"/>
                </a:cubicBezTo>
                <a:lnTo>
                  <a:pt x="6954410" y="3814829"/>
                </a:lnTo>
                <a:lnTo>
                  <a:pt x="119487" y="3800531"/>
                </a:lnTo>
                <a:cubicBezTo>
                  <a:pt x="53496" y="3800531"/>
                  <a:pt x="0" y="3747035"/>
                  <a:pt x="0" y="3681044"/>
                </a:cubicBezTo>
                <a:lnTo>
                  <a:pt x="11778" y="315765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35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6617" y="1165940"/>
            <a:ext cx="4320104" cy="1049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627CBB"/>
                </a:solidFill>
              </a:rPr>
              <a:t>UMA EXPERIÊNCIA EXITOSA EM </a:t>
            </a:r>
            <a:r>
              <a:rPr lang="en-US" sz="2000" b="1" dirty="0">
                <a:solidFill>
                  <a:srgbClr val="627CBB"/>
                </a:solidFill>
              </a:rPr>
              <a:t>ALFABETIZAÇÃO E LETRAMENTO </a:t>
            </a:r>
          </a:p>
        </p:txBody>
      </p:sp>
      <p:pic>
        <p:nvPicPr>
          <p:cNvPr id="8" name="Espaço Reservado para Conteúdo 3">
            <a:extLst>
              <a:ext uri="{FF2B5EF4-FFF2-40B4-BE49-F238E27FC236}">
                <a16:creationId xmlns="" xmlns:a16="http://schemas.microsoft.com/office/drawing/2014/main" id="{F505F521-A0FA-4B64-A638-3CEED92435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64" y="41275"/>
            <a:ext cx="3278811" cy="132069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cenpec.org.br/wp-content/uploads/2019/05/logo_cenpec_educacao_color.png">
            <a:extLst>
              <a:ext uri="{FF2B5EF4-FFF2-40B4-BE49-F238E27FC236}">
                <a16:creationId xmlns="" xmlns:a16="http://schemas.microsoft.com/office/drawing/2014/main" id="{4A08D01E-D5BF-4890-B4C6-33887D64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4" y="4320629"/>
            <a:ext cx="544146" cy="5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Agrupar 12">
            <a:extLst>
              <a:ext uri="{FF2B5EF4-FFF2-40B4-BE49-F238E27FC236}">
                <a16:creationId xmlns="" xmlns:a16="http://schemas.microsoft.com/office/drawing/2014/main" id="{0CA75C8E-8FAB-4484-B81C-0F31A49F5EAF}"/>
              </a:ext>
            </a:extLst>
          </p:cNvPr>
          <p:cNvGrpSpPr/>
          <p:nvPr/>
        </p:nvGrpSpPr>
        <p:grpSpPr>
          <a:xfrm>
            <a:off x="6896857" y="2789910"/>
            <a:ext cx="1407451" cy="618615"/>
            <a:chOff x="6896857" y="2789910"/>
            <a:chExt cx="1407451" cy="618615"/>
          </a:xfrm>
        </p:grpSpPr>
        <p:pic>
          <p:nvPicPr>
            <p:cNvPr id="14" name="Gráfico 13" descr="Marcador">
              <a:extLst>
                <a:ext uri="{FF2B5EF4-FFF2-40B4-BE49-F238E27FC236}">
                  <a16:creationId xmlns="" xmlns:a16="http://schemas.microsoft.com/office/drawing/2014/main" id="{FF2181F1-D3FE-496F-ADA9-93AA40964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96857" y="2938370"/>
              <a:ext cx="470155" cy="4701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CaixaDeTexto 14">
              <a:extLst>
                <a:ext uri="{FF2B5EF4-FFF2-40B4-BE49-F238E27FC236}">
                  <a16:creationId xmlns="" xmlns:a16="http://schemas.microsoft.com/office/drawing/2014/main" id="{83EE03FF-A32F-4C8A-BBE2-4CFDFEA9B139}"/>
                </a:ext>
              </a:extLst>
            </p:cNvPr>
            <p:cNvSpPr txBox="1"/>
            <p:nvPr/>
          </p:nvSpPr>
          <p:spPr>
            <a:xfrm>
              <a:off x="7039988" y="2789910"/>
              <a:ext cx="1264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A13837"/>
                  </a:solidFill>
                </a:rPr>
                <a:t>Varginha (MG)</a:t>
              </a: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="" xmlns:a16="http://schemas.microsoft.com/office/drawing/2014/main" id="{F45CE456-E636-4003-9A67-84FB79E0C326}"/>
              </a:ext>
            </a:extLst>
          </p:cNvPr>
          <p:cNvGrpSpPr/>
          <p:nvPr/>
        </p:nvGrpSpPr>
        <p:grpSpPr>
          <a:xfrm>
            <a:off x="7019948" y="3328945"/>
            <a:ext cx="1454600" cy="470154"/>
            <a:chOff x="7019948" y="3328945"/>
            <a:chExt cx="1454600" cy="470154"/>
          </a:xfrm>
        </p:grpSpPr>
        <p:sp>
          <p:nvSpPr>
            <p:cNvPr id="17" name="Retângulo 16">
              <a:extLst>
                <a:ext uri="{FF2B5EF4-FFF2-40B4-BE49-F238E27FC236}">
                  <a16:creationId xmlns="" xmlns:a16="http://schemas.microsoft.com/office/drawing/2014/main" id="{9F265AA7-1E8A-44D1-96CA-298DCB97151C}"/>
                </a:ext>
              </a:extLst>
            </p:cNvPr>
            <p:cNvSpPr/>
            <p:nvPr/>
          </p:nvSpPr>
          <p:spPr>
            <a:xfrm>
              <a:off x="7320065" y="3345810"/>
              <a:ext cx="11544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400" b="1" dirty="0" err="1">
                  <a:solidFill>
                    <a:srgbClr val="A13837"/>
                  </a:solidFill>
                </a:rPr>
                <a:t>Ilhabela</a:t>
              </a:r>
              <a:r>
                <a:rPr lang="es-419" sz="1400" b="1" dirty="0">
                  <a:solidFill>
                    <a:srgbClr val="A13837"/>
                  </a:solidFill>
                </a:rPr>
                <a:t> (SP) </a:t>
              </a:r>
              <a:endParaRPr lang="pt-BR" sz="1400" b="1" dirty="0">
                <a:solidFill>
                  <a:srgbClr val="A13837"/>
                </a:solidFill>
              </a:endParaRPr>
            </a:p>
          </p:txBody>
        </p:sp>
        <p:pic>
          <p:nvPicPr>
            <p:cNvPr id="18" name="Gráfico 17" descr="Marcador">
              <a:extLst>
                <a:ext uri="{FF2B5EF4-FFF2-40B4-BE49-F238E27FC236}">
                  <a16:creationId xmlns="" xmlns:a16="http://schemas.microsoft.com/office/drawing/2014/main" id="{CC467E69-9DC8-437E-A259-AF3D09DB1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19948" y="3328945"/>
              <a:ext cx="470154" cy="4701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Agrupar 18">
            <a:extLst>
              <a:ext uri="{FF2B5EF4-FFF2-40B4-BE49-F238E27FC236}">
                <a16:creationId xmlns="" xmlns:a16="http://schemas.microsoft.com/office/drawing/2014/main" id="{E4F7CF89-404B-484A-B2D2-02548EF841F5}"/>
              </a:ext>
            </a:extLst>
          </p:cNvPr>
          <p:cNvGrpSpPr/>
          <p:nvPr/>
        </p:nvGrpSpPr>
        <p:grpSpPr>
          <a:xfrm>
            <a:off x="5560621" y="3307493"/>
            <a:ext cx="1627848" cy="514524"/>
            <a:chOff x="5560621" y="3307493"/>
            <a:chExt cx="1627848" cy="514524"/>
          </a:xfrm>
        </p:grpSpPr>
        <p:sp>
          <p:nvSpPr>
            <p:cNvPr id="20" name="Retângulo 19">
              <a:extLst>
                <a:ext uri="{FF2B5EF4-FFF2-40B4-BE49-F238E27FC236}">
                  <a16:creationId xmlns="" xmlns:a16="http://schemas.microsoft.com/office/drawing/2014/main" id="{E2A2789B-886D-4698-A83E-C54FE1B608C1}"/>
                </a:ext>
              </a:extLst>
            </p:cNvPr>
            <p:cNvSpPr/>
            <p:nvPr/>
          </p:nvSpPr>
          <p:spPr>
            <a:xfrm>
              <a:off x="5560621" y="3307493"/>
              <a:ext cx="1401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400" b="1" dirty="0">
                  <a:solidFill>
                    <a:srgbClr val="A13837"/>
                  </a:solidFill>
                </a:rPr>
                <a:t>Vale Ribeira (SP)</a:t>
              </a:r>
              <a:endParaRPr lang="pt-BR" sz="1400" b="1" dirty="0">
                <a:solidFill>
                  <a:srgbClr val="A13837"/>
                </a:solidFill>
              </a:endParaRPr>
            </a:p>
          </p:txBody>
        </p:sp>
        <p:pic>
          <p:nvPicPr>
            <p:cNvPr id="21" name="Gráfico 20" descr="Marcador">
              <a:extLst>
                <a:ext uri="{FF2B5EF4-FFF2-40B4-BE49-F238E27FC236}">
                  <a16:creationId xmlns="" xmlns:a16="http://schemas.microsoft.com/office/drawing/2014/main" id="{1E34092B-8EF9-4653-9677-EB538C460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18314" y="3351862"/>
              <a:ext cx="470155" cy="4701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E752F504-5C6D-45C0-AE47-E7C7E3891348}"/>
              </a:ext>
            </a:extLst>
          </p:cNvPr>
          <p:cNvSpPr/>
          <p:nvPr/>
        </p:nvSpPr>
        <p:spPr>
          <a:xfrm>
            <a:off x="274319" y="565878"/>
            <a:ext cx="1912621" cy="13181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Abrangência</a:t>
            </a:r>
          </a:p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resultados</a:t>
            </a:r>
            <a:endParaRPr lang="pt-BR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787264" y="3339943"/>
            <a:ext cx="2781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600" b="1" dirty="0"/>
              <a:t>Resultados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>Em Varginha, o percentual de alunos no nível silábico-alfabético cresceu de 2% para 21%. Já no nível alfabético, a evolução foi de 2% para 24%. </a:t>
            </a:r>
          </a:p>
        </p:txBody>
      </p:sp>
    </p:spTree>
    <p:extLst>
      <p:ext uri="{BB962C8B-B14F-4D97-AF65-F5344CB8AC3E}">
        <p14:creationId xmlns:p14="http://schemas.microsoft.com/office/powerpoint/2010/main" val="78570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93827E-6 L 0.89167 -0.803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83" y="-40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6914E-7 L -0.31406 0.556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278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185 L -0.30729 0.527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8" y="262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" r="-2" b="6528"/>
          <a:stretch>
            <a:fillRect/>
          </a:stretch>
        </p:blipFill>
        <p:spPr bwMode="auto">
          <a:xfrm>
            <a:off x="0" y="-7144"/>
            <a:ext cx="566499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: Cantos Arredondados 1"/>
          <p:cNvSpPr/>
          <p:nvPr/>
        </p:nvSpPr>
        <p:spPr>
          <a:xfrm rot="2450279">
            <a:off x="6806803" y="-481012"/>
            <a:ext cx="3509963" cy="2159794"/>
          </a:xfrm>
          <a:custGeom>
            <a:avLst/>
            <a:gdLst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7747803 w 7867290"/>
              <a:gd name="connsiteY2" fmla="*/ 0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3935050 w 7867290"/>
              <a:gd name="connsiteY3" fmla="*/ 21177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7430"/>
              <a:gd name="connsiteX1" fmla="*/ 119487 w 7867290"/>
              <a:gd name="connsiteY1" fmla="*/ 0 h 6597430"/>
              <a:gd name="connsiteX2" fmla="*/ 3441658 w 7867290"/>
              <a:gd name="connsiteY2" fmla="*/ 2187186 h 6597430"/>
              <a:gd name="connsiteX3" fmla="*/ 3935050 w 7867290"/>
              <a:gd name="connsiteY3" fmla="*/ 2117787 h 6597430"/>
              <a:gd name="connsiteX4" fmla="*/ 7867290 w 7867290"/>
              <a:gd name="connsiteY4" fmla="*/ 6471094 h 6597430"/>
              <a:gd name="connsiteX5" fmla="*/ 6852049 w 7867290"/>
              <a:gd name="connsiteY5" fmla="*/ 6597430 h 6597430"/>
              <a:gd name="connsiteX6" fmla="*/ 119487 w 7867290"/>
              <a:gd name="connsiteY6" fmla="*/ 6590581 h 6597430"/>
              <a:gd name="connsiteX7" fmla="*/ 0 w 7867290"/>
              <a:gd name="connsiteY7" fmla="*/ 6471094 h 6597430"/>
              <a:gd name="connsiteX8" fmla="*/ 0 w 7867290"/>
              <a:gd name="connsiteY8" fmla="*/ 119487 h 6597430"/>
              <a:gd name="connsiteX0" fmla="*/ 0 w 6852049"/>
              <a:gd name="connsiteY0" fmla="*/ 119487 h 6597430"/>
              <a:gd name="connsiteX1" fmla="*/ 119487 w 6852049"/>
              <a:gd name="connsiteY1" fmla="*/ 0 h 6597430"/>
              <a:gd name="connsiteX2" fmla="*/ 3441658 w 6852049"/>
              <a:gd name="connsiteY2" fmla="*/ 2187186 h 6597430"/>
              <a:gd name="connsiteX3" fmla="*/ 3935050 w 6852049"/>
              <a:gd name="connsiteY3" fmla="*/ 2117787 h 6597430"/>
              <a:gd name="connsiteX4" fmla="*/ 6852049 w 6852049"/>
              <a:gd name="connsiteY4" fmla="*/ 6597430 h 6597430"/>
              <a:gd name="connsiteX5" fmla="*/ 119487 w 6852049"/>
              <a:gd name="connsiteY5" fmla="*/ 6590581 h 6597430"/>
              <a:gd name="connsiteX6" fmla="*/ 0 w 6852049"/>
              <a:gd name="connsiteY6" fmla="*/ 6471094 h 6597430"/>
              <a:gd name="connsiteX7" fmla="*/ 0 w 6852049"/>
              <a:gd name="connsiteY7" fmla="*/ 119487 h 6597430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935050 w 6954410"/>
              <a:gd name="connsiteY3" fmla="*/ 2117787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442949 w 6954410"/>
              <a:gd name="connsiteY3" fmla="*/ 2658234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621239 w 6954410"/>
              <a:gd name="connsiteY3" fmla="*/ 2753530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0 w 6954410"/>
              <a:gd name="connsiteY6" fmla="*/ 119487 h 6604879"/>
              <a:gd name="connsiteX0" fmla="*/ 30283 w 6954410"/>
              <a:gd name="connsiteY0" fmla="*/ 5925413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30283 w 6954410"/>
              <a:gd name="connsiteY6" fmla="*/ 5925413 h 6604879"/>
              <a:gd name="connsiteX0" fmla="*/ 30283 w 6954410"/>
              <a:gd name="connsiteY0" fmla="*/ 3175387 h 3854853"/>
              <a:gd name="connsiteX1" fmla="*/ 3621239 w 6954410"/>
              <a:gd name="connsiteY1" fmla="*/ 3504 h 3854853"/>
              <a:gd name="connsiteX2" fmla="*/ 6954410 w 6954410"/>
              <a:gd name="connsiteY2" fmla="*/ 3854853 h 3854853"/>
              <a:gd name="connsiteX3" fmla="*/ 119487 w 6954410"/>
              <a:gd name="connsiteY3" fmla="*/ 3840555 h 3854853"/>
              <a:gd name="connsiteX4" fmla="*/ 0 w 6954410"/>
              <a:gd name="connsiteY4" fmla="*/ 3721068 h 3854853"/>
              <a:gd name="connsiteX5" fmla="*/ 30283 w 6954410"/>
              <a:gd name="connsiteY5" fmla="*/ 3175387 h 3854853"/>
              <a:gd name="connsiteX0" fmla="*/ 30283 w 6954410"/>
              <a:gd name="connsiteY0" fmla="*/ 3175317 h 3854783"/>
              <a:gd name="connsiteX1" fmla="*/ 3621239 w 6954410"/>
              <a:gd name="connsiteY1" fmla="*/ 3434 h 3854783"/>
              <a:gd name="connsiteX2" fmla="*/ 6954410 w 6954410"/>
              <a:gd name="connsiteY2" fmla="*/ 3854783 h 3854783"/>
              <a:gd name="connsiteX3" fmla="*/ 119487 w 6954410"/>
              <a:gd name="connsiteY3" fmla="*/ 3840485 h 3854783"/>
              <a:gd name="connsiteX4" fmla="*/ 0 w 6954410"/>
              <a:gd name="connsiteY4" fmla="*/ 3720998 h 3854783"/>
              <a:gd name="connsiteX5" fmla="*/ 30283 w 6954410"/>
              <a:gd name="connsiteY5" fmla="*/ 3175317 h 3854783"/>
              <a:gd name="connsiteX0" fmla="*/ 30283 w 6954410"/>
              <a:gd name="connsiteY0" fmla="*/ 3171883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30283 w 6954410"/>
              <a:gd name="connsiteY5" fmla="*/ 3171883 h 3851349"/>
              <a:gd name="connsiteX0" fmla="*/ 14893 w 6954410"/>
              <a:gd name="connsiteY0" fmla="*/ 3197775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4893 w 6954410"/>
              <a:gd name="connsiteY5" fmla="*/ 3197775 h 3851349"/>
              <a:gd name="connsiteX0" fmla="*/ 11778 w 6954410"/>
              <a:gd name="connsiteY0" fmla="*/ 3194171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1778 w 6954410"/>
              <a:gd name="connsiteY5" fmla="*/ 3194171 h 3851349"/>
              <a:gd name="connsiteX0" fmla="*/ 11778 w 6954410"/>
              <a:gd name="connsiteY0" fmla="*/ 3164369 h 3821547"/>
              <a:gd name="connsiteX1" fmla="*/ 3659588 w 6954410"/>
              <a:gd name="connsiteY1" fmla="*/ 0 h 3821547"/>
              <a:gd name="connsiteX2" fmla="*/ 6954410 w 6954410"/>
              <a:gd name="connsiteY2" fmla="*/ 3821547 h 3821547"/>
              <a:gd name="connsiteX3" fmla="*/ 119487 w 6954410"/>
              <a:gd name="connsiteY3" fmla="*/ 3807249 h 3821547"/>
              <a:gd name="connsiteX4" fmla="*/ 0 w 6954410"/>
              <a:gd name="connsiteY4" fmla="*/ 3687762 h 3821547"/>
              <a:gd name="connsiteX5" fmla="*/ 11778 w 6954410"/>
              <a:gd name="connsiteY5" fmla="*/ 3164369 h 3821547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4410" h="3814829">
                <a:moveTo>
                  <a:pt x="11778" y="3157651"/>
                </a:moveTo>
                <a:cubicBezTo>
                  <a:pt x="674391" y="2576923"/>
                  <a:pt x="2434383" y="1048272"/>
                  <a:pt x="3659099" y="0"/>
                </a:cubicBezTo>
                <a:lnTo>
                  <a:pt x="6954410" y="3814829"/>
                </a:lnTo>
                <a:lnTo>
                  <a:pt x="119487" y="3800531"/>
                </a:lnTo>
                <a:cubicBezTo>
                  <a:pt x="53496" y="3800531"/>
                  <a:pt x="0" y="3747035"/>
                  <a:pt x="0" y="3681044"/>
                </a:cubicBezTo>
                <a:lnTo>
                  <a:pt x="11778" y="315765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8" name="Subtítulo 2">
            <a:extLst>
              <a:ext uri="{FF2B5EF4-FFF2-40B4-BE49-F238E27FC236}">
                <a16:creationId xmlns="" xmlns:a16="http://schemas.microsoft.com/office/drawing/2014/main" id="{9E6506F4-97C4-4144-BD8B-AAD6C6B76908}"/>
              </a:ext>
            </a:extLst>
          </p:cNvPr>
          <p:cNvSpPr txBox="1">
            <a:spLocks/>
          </p:cNvSpPr>
          <p:nvPr/>
        </p:nvSpPr>
        <p:spPr bwMode="auto">
          <a:xfrm>
            <a:off x="6162675" y="3775473"/>
            <a:ext cx="2981325" cy="1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1400" b="1" dirty="0">
                <a:solidFill>
                  <a:srgbClr val="3F3943"/>
                </a:solidFill>
                <a:latin typeface="+mn-lt"/>
              </a:rPr>
              <a:t>Contato: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1400" dirty="0">
                <a:solidFill>
                  <a:srgbClr val="3F3943"/>
                </a:solidFill>
                <a:latin typeface="+mn-lt"/>
              </a:rPr>
              <a:t>Anna Helena </a:t>
            </a:r>
            <a:r>
              <a:rPr lang="pt-BR" altLang="pt-BR" sz="1400" dirty="0" err="1">
                <a:solidFill>
                  <a:srgbClr val="3F3943"/>
                </a:solidFill>
                <a:latin typeface="+mn-lt"/>
              </a:rPr>
              <a:t>Altenfelder</a:t>
            </a:r>
            <a:endParaRPr lang="pt-BR" altLang="pt-BR" sz="1400" dirty="0">
              <a:solidFill>
                <a:srgbClr val="3F3943"/>
              </a:solidFill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1400" dirty="0">
                <a:solidFill>
                  <a:srgbClr val="3F3943"/>
                </a:solidFill>
                <a:latin typeface="+mn-lt"/>
              </a:rPr>
              <a:t>Presidente do Conselho do CENPEC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1400" dirty="0" err="1">
                <a:solidFill>
                  <a:srgbClr val="3F3943"/>
                </a:solidFill>
                <a:latin typeface="+mn-lt"/>
              </a:rPr>
              <a:t>Tel</a:t>
            </a:r>
            <a:r>
              <a:rPr lang="pt-BR" altLang="pt-BR" sz="1400" dirty="0">
                <a:solidFill>
                  <a:srgbClr val="3F3943"/>
                </a:solidFill>
                <a:latin typeface="+mn-lt"/>
              </a:rPr>
              <a:t>: (11) 2132-9000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1400" dirty="0">
                <a:solidFill>
                  <a:srgbClr val="3F3943"/>
                </a:solidFill>
                <a:latin typeface="+mn-lt"/>
              </a:rPr>
              <a:t>annahelena@cenpec.org.br</a:t>
            </a:r>
          </a:p>
        </p:txBody>
      </p:sp>
      <p:pic>
        <p:nvPicPr>
          <p:cNvPr id="9" name="Picture 4" descr="https://www.cenpec.org.br/wp-content/uploads/2019/05/logo_cenpec_educacao_color.png">
            <a:extLst>
              <a:ext uri="{FF2B5EF4-FFF2-40B4-BE49-F238E27FC236}">
                <a16:creationId xmlns="" xmlns:a16="http://schemas.microsoft.com/office/drawing/2014/main" id="{2B313484-1D82-42E3-B648-A386D0A72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47" y="1117263"/>
            <a:ext cx="1813647" cy="19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93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>
            <a:extLst>
              <a:ext uri="{FF2B5EF4-FFF2-40B4-BE49-F238E27FC236}">
                <a16:creationId xmlns="" xmlns:a16="http://schemas.microsoft.com/office/drawing/2014/main" id="{6131750E-C129-466D-B643-9F0BD48615F2}"/>
              </a:ext>
            </a:extLst>
          </p:cNvPr>
          <p:cNvSpPr/>
          <p:nvPr/>
        </p:nvSpPr>
        <p:spPr>
          <a:xfrm>
            <a:off x="5034829" y="2064327"/>
            <a:ext cx="3828083" cy="307917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: Cantos Arredondados 1">
            <a:extLst>
              <a:ext uri="{FF2B5EF4-FFF2-40B4-BE49-F238E27FC236}">
                <a16:creationId xmlns="" xmlns:a16="http://schemas.microsoft.com/office/drawing/2014/main" id="{8334A4C8-412A-473C-8EFC-BC3727F57D45}"/>
              </a:ext>
            </a:extLst>
          </p:cNvPr>
          <p:cNvSpPr/>
          <p:nvPr/>
        </p:nvSpPr>
        <p:spPr>
          <a:xfrm rot="19149721" flipH="1">
            <a:off x="-1635711" y="-431763"/>
            <a:ext cx="5215808" cy="2861122"/>
          </a:xfrm>
          <a:custGeom>
            <a:avLst/>
            <a:gdLst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7747803 w 7867290"/>
              <a:gd name="connsiteY2" fmla="*/ 0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3935050 w 7867290"/>
              <a:gd name="connsiteY3" fmla="*/ 21177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7430"/>
              <a:gd name="connsiteX1" fmla="*/ 119487 w 7867290"/>
              <a:gd name="connsiteY1" fmla="*/ 0 h 6597430"/>
              <a:gd name="connsiteX2" fmla="*/ 3441658 w 7867290"/>
              <a:gd name="connsiteY2" fmla="*/ 2187186 h 6597430"/>
              <a:gd name="connsiteX3" fmla="*/ 3935050 w 7867290"/>
              <a:gd name="connsiteY3" fmla="*/ 2117787 h 6597430"/>
              <a:gd name="connsiteX4" fmla="*/ 7867290 w 7867290"/>
              <a:gd name="connsiteY4" fmla="*/ 6471094 h 6597430"/>
              <a:gd name="connsiteX5" fmla="*/ 6852049 w 7867290"/>
              <a:gd name="connsiteY5" fmla="*/ 6597430 h 6597430"/>
              <a:gd name="connsiteX6" fmla="*/ 119487 w 7867290"/>
              <a:gd name="connsiteY6" fmla="*/ 6590581 h 6597430"/>
              <a:gd name="connsiteX7" fmla="*/ 0 w 7867290"/>
              <a:gd name="connsiteY7" fmla="*/ 6471094 h 6597430"/>
              <a:gd name="connsiteX8" fmla="*/ 0 w 7867290"/>
              <a:gd name="connsiteY8" fmla="*/ 119487 h 6597430"/>
              <a:gd name="connsiteX0" fmla="*/ 0 w 6852049"/>
              <a:gd name="connsiteY0" fmla="*/ 119487 h 6597430"/>
              <a:gd name="connsiteX1" fmla="*/ 119487 w 6852049"/>
              <a:gd name="connsiteY1" fmla="*/ 0 h 6597430"/>
              <a:gd name="connsiteX2" fmla="*/ 3441658 w 6852049"/>
              <a:gd name="connsiteY2" fmla="*/ 2187186 h 6597430"/>
              <a:gd name="connsiteX3" fmla="*/ 3935050 w 6852049"/>
              <a:gd name="connsiteY3" fmla="*/ 2117787 h 6597430"/>
              <a:gd name="connsiteX4" fmla="*/ 6852049 w 6852049"/>
              <a:gd name="connsiteY4" fmla="*/ 6597430 h 6597430"/>
              <a:gd name="connsiteX5" fmla="*/ 119487 w 6852049"/>
              <a:gd name="connsiteY5" fmla="*/ 6590581 h 6597430"/>
              <a:gd name="connsiteX6" fmla="*/ 0 w 6852049"/>
              <a:gd name="connsiteY6" fmla="*/ 6471094 h 6597430"/>
              <a:gd name="connsiteX7" fmla="*/ 0 w 6852049"/>
              <a:gd name="connsiteY7" fmla="*/ 119487 h 6597430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935050 w 6954410"/>
              <a:gd name="connsiteY3" fmla="*/ 2117787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442949 w 6954410"/>
              <a:gd name="connsiteY3" fmla="*/ 2658234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621239 w 6954410"/>
              <a:gd name="connsiteY3" fmla="*/ 2753530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0 w 6954410"/>
              <a:gd name="connsiteY6" fmla="*/ 119487 h 6604879"/>
              <a:gd name="connsiteX0" fmla="*/ 30283 w 6954410"/>
              <a:gd name="connsiteY0" fmla="*/ 5925413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30283 w 6954410"/>
              <a:gd name="connsiteY6" fmla="*/ 5925413 h 6604879"/>
              <a:gd name="connsiteX0" fmla="*/ 30283 w 6954410"/>
              <a:gd name="connsiteY0" fmla="*/ 3175387 h 3854853"/>
              <a:gd name="connsiteX1" fmla="*/ 3621239 w 6954410"/>
              <a:gd name="connsiteY1" fmla="*/ 3504 h 3854853"/>
              <a:gd name="connsiteX2" fmla="*/ 6954410 w 6954410"/>
              <a:gd name="connsiteY2" fmla="*/ 3854853 h 3854853"/>
              <a:gd name="connsiteX3" fmla="*/ 119487 w 6954410"/>
              <a:gd name="connsiteY3" fmla="*/ 3840555 h 3854853"/>
              <a:gd name="connsiteX4" fmla="*/ 0 w 6954410"/>
              <a:gd name="connsiteY4" fmla="*/ 3721068 h 3854853"/>
              <a:gd name="connsiteX5" fmla="*/ 30283 w 6954410"/>
              <a:gd name="connsiteY5" fmla="*/ 3175387 h 3854853"/>
              <a:gd name="connsiteX0" fmla="*/ 30283 w 6954410"/>
              <a:gd name="connsiteY0" fmla="*/ 3175317 h 3854783"/>
              <a:gd name="connsiteX1" fmla="*/ 3621239 w 6954410"/>
              <a:gd name="connsiteY1" fmla="*/ 3434 h 3854783"/>
              <a:gd name="connsiteX2" fmla="*/ 6954410 w 6954410"/>
              <a:gd name="connsiteY2" fmla="*/ 3854783 h 3854783"/>
              <a:gd name="connsiteX3" fmla="*/ 119487 w 6954410"/>
              <a:gd name="connsiteY3" fmla="*/ 3840485 h 3854783"/>
              <a:gd name="connsiteX4" fmla="*/ 0 w 6954410"/>
              <a:gd name="connsiteY4" fmla="*/ 3720998 h 3854783"/>
              <a:gd name="connsiteX5" fmla="*/ 30283 w 6954410"/>
              <a:gd name="connsiteY5" fmla="*/ 3175317 h 3854783"/>
              <a:gd name="connsiteX0" fmla="*/ 30283 w 6954410"/>
              <a:gd name="connsiteY0" fmla="*/ 3171883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30283 w 6954410"/>
              <a:gd name="connsiteY5" fmla="*/ 3171883 h 3851349"/>
              <a:gd name="connsiteX0" fmla="*/ 14893 w 6954410"/>
              <a:gd name="connsiteY0" fmla="*/ 3197775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4893 w 6954410"/>
              <a:gd name="connsiteY5" fmla="*/ 3197775 h 3851349"/>
              <a:gd name="connsiteX0" fmla="*/ 11778 w 6954410"/>
              <a:gd name="connsiteY0" fmla="*/ 3194171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1778 w 6954410"/>
              <a:gd name="connsiteY5" fmla="*/ 3194171 h 3851349"/>
              <a:gd name="connsiteX0" fmla="*/ 11778 w 6954410"/>
              <a:gd name="connsiteY0" fmla="*/ 3164369 h 3821547"/>
              <a:gd name="connsiteX1" fmla="*/ 3659588 w 6954410"/>
              <a:gd name="connsiteY1" fmla="*/ 0 h 3821547"/>
              <a:gd name="connsiteX2" fmla="*/ 6954410 w 6954410"/>
              <a:gd name="connsiteY2" fmla="*/ 3821547 h 3821547"/>
              <a:gd name="connsiteX3" fmla="*/ 119487 w 6954410"/>
              <a:gd name="connsiteY3" fmla="*/ 3807249 h 3821547"/>
              <a:gd name="connsiteX4" fmla="*/ 0 w 6954410"/>
              <a:gd name="connsiteY4" fmla="*/ 3687762 h 3821547"/>
              <a:gd name="connsiteX5" fmla="*/ 11778 w 6954410"/>
              <a:gd name="connsiteY5" fmla="*/ 3164369 h 3821547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4410" h="3814829">
                <a:moveTo>
                  <a:pt x="11778" y="3157651"/>
                </a:moveTo>
                <a:cubicBezTo>
                  <a:pt x="674391" y="2576923"/>
                  <a:pt x="2434383" y="1048272"/>
                  <a:pt x="3659099" y="0"/>
                </a:cubicBezTo>
                <a:lnTo>
                  <a:pt x="6954410" y="3814829"/>
                </a:lnTo>
                <a:lnTo>
                  <a:pt x="119487" y="3800531"/>
                </a:lnTo>
                <a:cubicBezTo>
                  <a:pt x="53496" y="3800531"/>
                  <a:pt x="0" y="3747035"/>
                  <a:pt x="0" y="3681044"/>
                </a:cubicBezTo>
                <a:lnTo>
                  <a:pt x="11778" y="315765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350" dirty="0">
              <a:solidFill>
                <a:prstClr val="white"/>
              </a:solidFill>
              <a:latin typeface="Tahoma"/>
            </a:endParaRPr>
          </a:p>
        </p:txBody>
      </p:sp>
      <p:pic>
        <p:nvPicPr>
          <p:cNvPr id="13" name="Imagem 12" descr="Uma imagem contendo pessoa, menina, interior, rosa&#10;&#10;Descrição gerada com muito alta confiança">
            <a:extLst>
              <a:ext uri="{FF2B5EF4-FFF2-40B4-BE49-F238E27FC236}">
                <a16:creationId xmlns="" xmlns:a16="http://schemas.microsoft.com/office/drawing/2014/main" id="{AF753B0E-0B88-469A-BEFF-E922527B22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-899"/>
          <a:stretch/>
        </p:blipFill>
        <p:spPr>
          <a:xfrm rot="20457544">
            <a:off x="-659520" y="465331"/>
            <a:ext cx="5418709" cy="5055404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2BFCD212-939A-4ADA-A46C-3B580E81B53B}"/>
              </a:ext>
            </a:extLst>
          </p:cNvPr>
          <p:cNvGrpSpPr/>
          <p:nvPr/>
        </p:nvGrpSpPr>
        <p:grpSpPr>
          <a:xfrm>
            <a:off x="3433735" y="21734"/>
            <a:ext cx="5628069" cy="3133864"/>
            <a:chOff x="161733" y="396234"/>
            <a:chExt cx="5628069" cy="3361042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="" xmlns:a16="http://schemas.microsoft.com/office/drawing/2014/main" id="{C4A48E29-AECA-4E95-AE48-674C75DA9E1C}"/>
                </a:ext>
              </a:extLst>
            </p:cNvPr>
            <p:cNvSpPr/>
            <p:nvPr/>
          </p:nvSpPr>
          <p:spPr>
            <a:xfrm>
              <a:off x="161733" y="579069"/>
              <a:ext cx="5628069" cy="31782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127" name="CaixaDeTexto 1"/>
            <p:cNvSpPr txBox="1">
              <a:spLocks noChangeArrowheads="1"/>
            </p:cNvSpPr>
            <p:nvPr/>
          </p:nvSpPr>
          <p:spPr bwMode="auto">
            <a:xfrm>
              <a:off x="836824" y="396234"/>
              <a:ext cx="4754086" cy="396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pt-BR" altLang="pt-BR" dirty="0"/>
                <a:t>Avaliação Nacional da Alfabetização </a:t>
              </a:r>
              <a:r>
                <a:rPr lang="pt-BR" altLang="pt-BR" dirty="0">
                  <a:solidFill>
                    <a:srgbClr val="0070C0"/>
                  </a:solidFill>
                </a:rPr>
                <a:t>(ANA)</a:t>
              </a:r>
              <a:r>
                <a:rPr lang="pt-BR" altLang="pt-BR" dirty="0"/>
                <a:t>* 2016 </a:t>
              </a:r>
            </a:p>
          </p:txBody>
        </p:sp>
      </p:grpSp>
      <p:graphicFrame>
        <p:nvGraphicFramePr>
          <p:cNvPr id="22" name="Gráfico 21">
            <a:extLst>
              <a:ext uri="{FF2B5EF4-FFF2-40B4-BE49-F238E27FC236}">
                <a16:creationId xmlns="" xmlns:a16="http://schemas.microsoft.com/office/drawing/2014/main" id="{1840EFB2-22D2-4E93-BF86-82C924FBB4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301350"/>
              </p:ext>
            </p:extLst>
          </p:nvPr>
        </p:nvGraphicFramePr>
        <p:xfrm>
          <a:off x="5887651" y="156968"/>
          <a:ext cx="2933700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28" name="CaixaDeTexto 2"/>
          <p:cNvSpPr txBox="1">
            <a:spLocks noChangeArrowheads="1"/>
          </p:cNvSpPr>
          <p:nvPr/>
        </p:nvSpPr>
        <p:spPr bwMode="auto">
          <a:xfrm>
            <a:off x="5101543" y="3262302"/>
            <a:ext cx="378709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Espera-se que, até o final do 3º ano do Ensino Fundamental, todos os alunos tenham concluído o processo de alfabetização e encontrem-se no Nível 4 da escala proposta. Contudo, garantir a alfabetização na idade certa ainda é um desafio no Brasil.</a:t>
            </a:r>
            <a:endParaRPr lang="pt-BR" altLang="pt-B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052061" y="459320"/>
            <a:ext cx="1555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1200" b="1" dirty="0">
                <a:latin typeface="+mn-lt"/>
              </a:rPr>
              <a:t>ESCRITA</a:t>
            </a:r>
          </a:p>
          <a:p>
            <a:pPr eaLnBrk="1" hangingPunct="1">
              <a:defRPr/>
            </a:pPr>
            <a:r>
              <a:rPr lang="pt-BR" sz="1200" dirty="0">
                <a:latin typeface="+mn-lt"/>
              </a:rPr>
              <a:t>RESULTADOS BRASIL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672206" y="2743734"/>
            <a:ext cx="5273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dirty="0">
                <a:latin typeface="+mn-lt"/>
              </a:rPr>
              <a:t>Fonte: </a:t>
            </a:r>
            <a:r>
              <a:rPr lang="pt-BR" sz="900" b="1" dirty="0">
                <a:latin typeface="+mn-lt"/>
              </a:rPr>
              <a:t>BRASIL, Ministério da Educação. Avaliação Nacional da Alfabetização.</a:t>
            </a:r>
            <a:r>
              <a:rPr lang="pt-BR" sz="900" dirty="0">
                <a:latin typeface="+mn-lt"/>
              </a:rPr>
              <a:t> Brasília, DF, 2016. Disponível em: </a:t>
            </a:r>
            <a:r>
              <a:rPr lang="pt-BR" sz="900" u="sng" dirty="0">
                <a:latin typeface="+mn-lt"/>
                <a:hlinkClick r:id="rId5"/>
              </a:rPr>
              <a:t>http://portal.inep.gov.br/educacao-basica/saeb/sobre-a-ana</a:t>
            </a:r>
            <a:r>
              <a:rPr lang="pt-BR" sz="900" dirty="0">
                <a:latin typeface="+mn-lt"/>
              </a:rPr>
              <a:t>.</a:t>
            </a:r>
          </a:p>
        </p:txBody>
      </p:sp>
      <p:pic>
        <p:nvPicPr>
          <p:cNvPr id="21" name="Picture 4" descr="https://www.cenpec.org.br/wp-content/uploads/2019/05/logo_cenpec_educacao_color.png">
            <a:extLst>
              <a:ext uri="{FF2B5EF4-FFF2-40B4-BE49-F238E27FC236}">
                <a16:creationId xmlns="" xmlns:a16="http://schemas.microsoft.com/office/drawing/2014/main" id="{9963BBD7-C672-437B-88E8-51933CF45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61" y="4142970"/>
            <a:ext cx="723516" cy="77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81D3AAC3-2976-43CE-B740-DF2B18FFDE27}"/>
              </a:ext>
            </a:extLst>
          </p:cNvPr>
          <p:cNvSpPr txBox="1"/>
          <p:nvPr/>
        </p:nvSpPr>
        <p:spPr>
          <a:xfrm>
            <a:off x="3702498" y="408330"/>
            <a:ext cx="21377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1200" b="1" dirty="0">
                <a:latin typeface="+mn-lt"/>
              </a:rPr>
              <a:t>LEITURA </a:t>
            </a:r>
            <a:endParaRPr lang="pt-BR" sz="1200" dirty="0">
              <a:latin typeface="+mn-lt"/>
            </a:endParaRPr>
          </a:p>
          <a:p>
            <a:pPr eaLnBrk="1" hangingPunct="1">
              <a:defRPr/>
            </a:pPr>
            <a:r>
              <a:rPr lang="pt-BR" sz="1200" dirty="0">
                <a:latin typeface="+mn-lt"/>
              </a:rPr>
              <a:t>RESULTADOS BRASIL 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="" xmlns:a16="http://schemas.microsoft.com/office/drawing/2014/main" id="{FF46EB30-6388-49A8-99A5-1084129AE6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464234"/>
              </p:ext>
            </p:extLst>
          </p:nvPr>
        </p:nvGraphicFramePr>
        <p:xfrm>
          <a:off x="3448821" y="1187868"/>
          <a:ext cx="1549655" cy="1792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Gráfico 26">
            <a:extLst>
              <a:ext uri="{FF2B5EF4-FFF2-40B4-BE49-F238E27FC236}">
                <a16:creationId xmlns="" xmlns:a16="http://schemas.microsoft.com/office/drawing/2014/main" id="{13097DFD-AD17-4404-9B5D-BC1B46CBC6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770106"/>
              </p:ext>
            </p:extLst>
          </p:nvPr>
        </p:nvGraphicFramePr>
        <p:xfrm>
          <a:off x="4554702" y="1050773"/>
          <a:ext cx="1549655" cy="1792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="" xmlns:a16="http://schemas.microsoft.com/office/drawing/2014/main" id="{70EA2416-F074-4743-8D90-1C7E546615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063563"/>
              </p:ext>
            </p:extLst>
          </p:nvPr>
        </p:nvGraphicFramePr>
        <p:xfrm>
          <a:off x="7544332" y="121304"/>
          <a:ext cx="2040150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Rectangle 10"/>
          <p:cNvSpPr/>
          <p:nvPr/>
        </p:nvSpPr>
        <p:spPr>
          <a:xfrm>
            <a:off x="254046" y="-52739"/>
            <a:ext cx="3045307" cy="17835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ALFABETIZAÇÃO E LETRAMENTO: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DESAFIO PERMANENTE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O BRASIL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72173826-36FC-424E-9E46-DA198CD8F596}"/>
              </a:ext>
            </a:extLst>
          </p:cNvPr>
          <p:cNvSpPr/>
          <p:nvPr/>
        </p:nvSpPr>
        <p:spPr>
          <a:xfrm>
            <a:off x="3166544" y="3500646"/>
            <a:ext cx="1796497" cy="1569660"/>
          </a:xfrm>
          <a:prstGeom prst="rect">
            <a:avLst/>
          </a:prstGeom>
          <a:solidFill>
            <a:srgbClr val="FFFFFF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marL="179388" indent="-179388"/>
            <a:r>
              <a:rPr lang="pt-BR" sz="1200" b="1" dirty="0"/>
              <a:t>*</a:t>
            </a:r>
            <a:r>
              <a:rPr lang="pt-BR" sz="1200" dirty="0"/>
              <a:t> 	Avaliação censitária que objetiva aferir os níveis de leitura, escrita e Matemática dos estudantes do 3º ano do Ensino Fundamental de escolas públicas. </a:t>
            </a:r>
            <a:endParaRPr lang="es-419" sz="1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Graphic spid="22" grpId="0">
        <p:bldAsOne/>
      </p:bldGraphic>
      <p:bldP spid="5128" grpId="0"/>
      <p:bldP spid="14" grpId="0"/>
      <p:bldP spid="18" grpId="0"/>
      <p:bldP spid="25" grpId="0"/>
      <p:bldGraphic spid="26" grpId="0">
        <p:bldAsOne/>
      </p:bldGraphic>
      <p:bldGraphic spid="27" grpId="0">
        <p:bldAsOne/>
      </p:bldGraphic>
      <p:bldGraphic spid="28" grpId="0">
        <p:bldAsOne/>
      </p:bldGraphic>
      <p:bldP spid="1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tângulo 51">
            <a:extLst>
              <a:ext uri="{FF2B5EF4-FFF2-40B4-BE49-F238E27FC236}">
                <a16:creationId xmlns="" xmlns:a16="http://schemas.microsoft.com/office/drawing/2014/main" id="{6131750E-C129-466D-B643-9F0BD48615F2}"/>
              </a:ext>
            </a:extLst>
          </p:cNvPr>
          <p:cNvSpPr/>
          <p:nvPr/>
        </p:nvSpPr>
        <p:spPr>
          <a:xfrm>
            <a:off x="3780129" y="1308738"/>
            <a:ext cx="873472" cy="3535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7" y="1672886"/>
            <a:ext cx="2751030" cy="2867593"/>
          </a:xfrm>
          <a:prstGeom prst="rect">
            <a:avLst/>
          </a:prstGeom>
        </p:spPr>
      </p:pic>
      <p:sp>
        <p:nvSpPr>
          <p:cNvPr id="30" name="Subtítulo 2"/>
          <p:cNvSpPr txBox="1">
            <a:spLocks/>
          </p:cNvSpPr>
          <p:nvPr/>
        </p:nvSpPr>
        <p:spPr bwMode="auto">
          <a:xfrm>
            <a:off x="3482017" y="4753615"/>
            <a:ext cx="231457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pt-BR" altLang="pt-BR" sz="1200">
              <a:solidFill>
                <a:srgbClr val="3F3943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tângulo: Cantos Arredondados 1">
            <a:extLst>
              <a:ext uri="{FF2B5EF4-FFF2-40B4-BE49-F238E27FC236}">
                <a16:creationId xmlns="" xmlns:a16="http://schemas.microsoft.com/office/drawing/2014/main" id="{CE12C956-E835-4682-8C04-BC53BD49E195}"/>
              </a:ext>
            </a:extLst>
          </p:cNvPr>
          <p:cNvSpPr/>
          <p:nvPr/>
        </p:nvSpPr>
        <p:spPr>
          <a:xfrm rot="7850279">
            <a:off x="5583621" y="2688373"/>
            <a:ext cx="5215808" cy="2861122"/>
          </a:xfrm>
          <a:custGeom>
            <a:avLst/>
            <a:gdLst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7747803 w 7867290"/>
              <a:gd name="connsiteY2" fmla="*/ 0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3935050 w 7867290"/>
              <a:gd name="connsiteY3" fmla="*/ 21177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7430"/>
              <a:gd name="connsiteX1" fmla="*/ 119487 w 7867290"/>
              <a:gd name="connsiteY1" fmla="*/ 0 h 6597430"/>
              <a:gd name="connsiteX2" fmla="*/ 3441658 w 7867290"/>
              <a:gd name="connsiteY2" fmla="*/ 2187186 h 6597430"/>
              <a:gd name="connsiteX3" fmla="*/ 3935050 w 7867290"/>
              <a:gd name="connsiteY3" fmla="*/ 2117787 h 6597430"/>
              <a:gd name="connsiteX4" fmla="*/ 7867290 w 7867290"/>
              <a:gd name="connsiteY4" fmla="*/ 6471094 h 6597430"/>
              <a:gd name="connsiteX5" fmla="*/ 6852049 w 7867290"/>
              <a:gd name="connsiteY5" fmla="*/ 6597430 h 6597430"/>
              <a:gd name="connsiteX6" fmla="*/ 119487 w 7867290"/>
              <a:gd name="connsiteY6" fmla="*/ 6590581 h 6597430"/>
              <a:gd name="connsiteX7" fmla="*/ 0 w 7867290"/>
              <a:gd name="connsiteY7" fmla="*/ 6471094 h 6597430"/>
              <a:gd name="connsiteX8" fmla="*/ 0 w 7867290"/>
              <a:gd name="connsiteY8" fmla="*/ 119487 h 6597430"/>
              <a:gd name="connsiteX0" fmla="*/ 0 w 6852049"/>
              <a:gd name="connsiteY0" fmla="*/ 119487 h 6597430"/>
              <a:gd name="connsiteX1" fmla="*/ 119487 w 6852049"/>
              <a:gd name="connsiteY1" fmla="*/ 0 h 6597430"/>
              <a:gd name="connsiteX2" fmla="*/ 3441658 w 6852049"/>
              <a:gd name="connsiteY2" fmla="*/ 2187186 h 6597430"/>
              <a:gd name="connsiteX3" fmla="*/ 3935050 w 6852049"/>
              <a:gd name="connsiteY3" fmla="*/ 2117787 h 6597430"/>
              <a:gd name="connsiteX4" fmla="*/ 6852049 w 6852049"/>
              <a:gd name="connsiteY4" fmla="*/ 6597430 h 6597430"/>
              <a:gd name="connsiteX5" fmla="*/ 119487 w 6852049"/>
              <a:gd name="connsiteY5" fmla="*/ 6590581 h 6597430"/>
              <a:gd name="connsiteX6" fmla="*/ 0 w 6852049"/>
              <a:gd name="connsiteY6" fmla="*/ 6471094 h 6597430"/>
              <a:gd name="connsiteX7" fmla="*/ 0 w 6852049"/>
              <a:gd name="connsiteY7" fmla="*/ 119487 h 6597430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935050 w 6954410"/>
              <a:gd name="connsiteY3" fmla="*/ 2117787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442949 w 6954410"/>
              <a:gd name="connsiteY3" fmla="*/ 2658234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621239 w 6954410"/>
              <a:gd name="connsiteY3" fmla="*/ 2753530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0 w 6954410"/>
              <a:gd name="connsiteY6" fmla="*/ 119487 h 6604879"/>
              <a:gd name="connsiteX0" fmla="*/ 30283 w 6954410"/>
              <a:gd name="connsiteY0" fmla="*/ 5925413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30283 w 6954410"/>
              <a:gd name="connsiteY6" fmla="*/ 5925413 h 6604879"/>
              <a:gd name="connsiteX0" fmla="*/ 30283 w 6954410"/>
              <a:gd name="connsiteY0" fmla="*/ 3175387 h 3854853"/>
              <a:gd name="connsiteX1" fmla="*/ 3621239 w 6954410"/>
              <a:gd name="connsiteY1" fmla="*/ 3504 h 3854853"/>
              <a:gd name="connsiteX2" fmla="*/ 6954410 w 6954410"/>
              <a:gd name="connsiteY2" fmla="*/ 3854853 h 3854853"/>
              <a:gd name="connsiteX3" fmla="*/ 119487 w 6954410"/>
              <a:gd name="connsiteY3" fmla="*/ 3840555 h 3854853"/>
              <a:gd name="connsiteX4" fmla="*/ 0 w 6954410"/>
              <a:gd name="connsiteY4" fmla="*/ 3721068 h 3854853"/>
              <a:gd name="connsiteX5" fmla="*/ 30283 w 6954410"/>
              <a:gd name="connsiteY5" fmla="*/ 3175387 h 3854853"/>
              <a:gd name="connsiteX0" fmla="*/ 30283 w 6954410"/>
              <a:gd name="connsiteY0" fmla="*/ 3175317 h 3854783"/>
              <a:gd name="connsiteX1" fmla="*/ 3621239 w 6954410"/>
              <a:gd name="connsiteY1" fmla="*/ 3434 h 3854783"/>
              <a:gd name="connsiteX2" fmla="*/ 6954410 w 6954410"/>
              <a:gd name="connsiteY2" fmla="*/ 3854783 h 3854783"/>
              <a:gd name="connsiteX3" fmla="*/ 119487 w 6954410"/>
              <a:gd name="connsiteY3" fmla="*/ 3840485 h 3854783"/>
              <a:gd name="connsiteX4" fmla="*/ 0 w 6954410"/>
              <a:gd name="connsiteY4" fmla="*/ 3720998 h 3854783"/>
              <a:gd name="connsiteX5" fmla="*/ 30283 w 6954410"/>
              <a:gd name="connsiteY5" fmla="*/ 3175317 h 3854783"/>
              <a:gd name="connsiteX0" fmla="*/ 30283 w 6954410"/>
              <a:gd name="connsiteY0" fmla="*/ 3171883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30283 w 6954410"/>
              <a:gd name="connsiteY5" fmla="*/ 3171883 h 3851349"/>
              <a:gd name="connsiteX0" fmla="*/ 14893 w 6954410"/>
              <a:gd name="connsiteY0" fmla="*/ 3197775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4893 w 6954410"/>
              <a:gd name="connsiteY5" fmla="*/ 3197775 h 3851349"/>
              <a:gd name="connsiteX0" fmla="*/ 11778 w 6954410"/>
              <a:gd name="connsiteY0" fmla="*/ 3194171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1778 w 6954410"/>
              <a:gd name="connsiteY5" fmla="*/ 3194171 h 3851349"/>
              <a:gd name="connsiteX0" fmla="*/ 11778 w 6954410"/>
              <a:gd name="connsiteY0" fmla="*/ 3164369 h 3821547"/>
              <a:gd name="connsiteX1" fmla="*/ 3659588 w 6954410"/>
              <a:gd name="connsiteY1" fmla="*/ 0 h 3821547"/>
              <a:gd name="connsiteX2" fmla="*/ 6954410 w 6954410"/>
              <a:gd name="connsiteY2" fmla="*/ 3821547 h 3821547"/>
              <a:gd name="connsiteX3" fmla="*/ 119487 w 6954410"/>
              <a:gd name="connsiteY3" fmla="*/ 3807249 h 3821547"/>
              <a:gd name="connsiteX4" fmla="*/ 0 w 6954410"/>
              <a:gd name="connsiteY4" fmla="*/ 3687762 h 3821547"/>
              <a:gd name="connsiteX5" fmla="*/ 11778 w 6954410"/>
              <a:gd name="connsiteY5" fmla="*/ 3164369 h 3821547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4410" h="3814829">
                <a:moveTo>
                  <a:pt x="11778" y="3157651"/>
                </a:moveTo>
                <a:cubicBezTo>
                  <a:pt x="674391" y="2576923"/>
                  <a:pt x="2434383" y="1048272"/>
                  <a:pt x="3659099" y="0"/>
                </a:cubicBezTo>
                <a:lnTo>
                  <a:pt x="6954410" y="3814829"/>
                </a:lnTo>
                <a:lnTo>
                  <a:pt x="119487" y="3800531"/>
                </a:lnTo>
                <a:cubicBezTo>
                  <a:pt x="53496" y="3800531"/>
                  <a:pt x="0" y="3747035"/>
                  <a:pt x="0" y="3681044"/>
                </a:cubicBezTo>
                <a:lnTo>
                  <a:pt x="11778" y="315765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35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="" xmlns:a16="http://schemas.microsoft.com/office/drawing/2014/main" id="{655EDE71-FBA9-43E5-A90A-AF4791739323}"/>
              </a:ext>
            </a:extLst>
          </p:cNvPr>
          <p:cNvSpPr/>
          <p:nvPr/>
        </p:nvSpPr>
        <p:spPr>
          <a:xfrm>
            <a:off x="6356448" y="3848019"/>
            <a:ext cx="2938471" cy="13200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ALFABETIZAÇÃO E LETRAMENTO: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DESAFIO PERMANENTE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O BRASIL</a:t>
            </a:r>
          </a:p>
        </p:txBody>
      </p:sp>
      <p:pic>
        <p:nvPicPr>
          <p:cNvPr id="22" name="Picture 4" descr="https://www.cenpec.org.br/wp-content/uploads/2019/05/logo_cenpec_educacao_color.png">
            <a:extLst>
              <a:ext uri="{FF2B5EF4-FFF2-40B4-BE49-F238E27FC236}">
                <a16:creationId xmlns="" xmlns:a16="http://schemas.microsoft.com/office/drawing/2014/main" id="{A22FADE8-5714-41D7-B0C2-A0AA5AAF2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12" y="2395745"/>
            <a:ext cx="627239" cy="6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Agrupar 39"/>
          <p:cNvGrpSpPr/>
          <p:nvPr/>
        </p:nvGrpSpPr>
        <p:grpSpPr>
          <a:xfrm>
            <a:off x="886905" y="1555054"/>
            <a:ext cx="2751030" cy="2985425"/>
            <a:chOff x="1371905" y="1576524"/>
            <a:chExt cx="4452176" cy="4628333"/>
          </a:xfrm>
        </p:grpSpPr>
        <p:pic>
          <p:nvPicPr>
            <p:cNvPr id="41" name="Imagem 4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9443"/>
            <a:stretch/>
          </p:blipFill>
          <p:spPr>
            <a:xfrm>
              <a:off x="1556521" y="1576524"/>
              <a:ext cx="4267560" cy="4514850"/>
            </a:xfrm>
            <a:prstGeom prst="rect">
              <a:avLst/>
            </a:prstGeom>
          </p:spPr>
        </p:pic>
        <p:sp>
          <p:nvSpPr>
            <p:cNvPr id="42" name="Retângulo 41"/>
            <p:cNvSpPr/>
            <p:nvPr/>
          </p:nvSpPr>
          <p:spPr>
            <a:xfrm>
              <a:off x="1371905" y="5773783"/>
              <a:ext cx="369231" cy="4310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3" name="CaixaDeTexto 42"/>
          <p:cNvSpPr txBox="1"/>
          <p:nvPr/>
        </p:nvSpPr>
        <p:spPr>
          <a:xfrm>
            <a:off x="293382" y="3139037"/>
            <a:ext cx="1802466" cy="1785104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2">
                    <a:lumMod val="75000"/>
                  </a:schemeClr>
                </a:solidFill>
              </a:rPr>
              <a:t>Mais de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1 milhão </a:t>
            </a:r>
            <a:r>
              <a:rPr lang="pt-BR" sz="1400" dirty="0">
                <a:solidFill>
                  <a:schemeClr val="accent2">
                    <a:lumMod val="75000"/>
                  </a:schemeClr>
                </a:solidFill>
              </a:rPr>
              <a:t>de crianças brasileiras matriculadas na rede pública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não </a:t>
            </a:r>
            <a:r>
              <a:rPr lang="pt-BR" sz="1400" dirty="0">
                <a:solidFill>
                  <a:schemeClr val="accent2">
                    <a:lumMod val="75000"/>
                  </a:schemeClr>
                </a:solidFill>
              </a:rPr>
              <a:t>alcançaram nível suficiente em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leitura.</a:t>
            </a:r>
            <a:r>
              <a:rPr lang="pt-BR" sz="14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1545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Nacional da Alfabetização 2016: </a:t>
            </a:r>
            <a:r>
              <a:rPr lang="pt-BR" altLang="pt-BR" dirty="0">
                <a:solidFill>
                  <a:schemeClr val="accent2">
                    <a:lumMod val="75000"/>
                  </a:schemeClr>
                </a:solidFill>
              </a:rPr>
              <a:t>o retrato das desigualdades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="" xmlns:a16="http://schemas.microsoft.com/office/drawing/2014/main" id="{6131750E-C129-466D-B643-9F0BD48615F2}"/>
              </a:ext>
            </a:extLst>
          </p:cNvPr>
          <p:cNvSpPr/>
          <p:nvPr/>
        </p:nvSpPr>
        <p:spPr>
          <a:xfrm>
            <a:off x="295785" y="1264802"/>
            <a:ext cx="873472" cy="3535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2"/>
          <p:cNvSpPr txBox="1">
            <a:spLocks noChangeArrowheads="1"/>
          </p:cNvSpPr>
          <p:nvPr/>
        </p:nvSpPr>
        <p:spPr bwMode="auto">
          <a:xfrm>
            <a:off x="295785" y="1254636"/>
            <a:ext cx="873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Leitura</a:t>
            </a:r>
          </a:p>
        </p:txBody>
      </p:sp>
      <p:sp>
        <p:nvSpPr>
          <p:cNvPr id="51" name="CaixaDeTexto 2"/>
          <p:cNvSpPr txBox="1">
            <a:spLocks noChangeArrowheads="1"/>
          </p:cNvSpPr>
          <p:nvPr/>
        </p:nvSpPr>
        <p:spPr bwMode="auto">
          <a:xfrm>
            <a:off x="3765831" y="1290048"/>
            <a:ext cx="8061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Escrita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3520369" y="3416036"/>
            <a:ext cx="1813631" cy="156966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2">
                    <a:lumMod val="75000"/>
                  </a:schemeClr>
                </a:solidFill>
              </a:rPr>
              <a:t>Na área da escrita,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mais da metade </a:t>
            </a:r>
            <a:r>
              <a:rPr lang="pt-BR" sz="1400" dirty="0">
                <a:solidFill>
                  <a:schemeClr val="accent2">
                    <a:lumMod val="75000"/>
                  </a:schemeClr>
                </a:solidFill>
              </a:rPr>
              <a:t>das crianças das regiões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Norte e Nordeste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1400" dirty="0">
                <a:solidFill>
                  <a:schemeClr val="accent2">
                    <a:lumMod val="75000"/>
                  </a:schemeClr>
                </a:solidFill>
              </a:rPr>
              <a:t>possuem nível insuficiente.</a:t>
            </a:r>
          </a:p>
        </p:txBody>
      </p:sp>
    </p:spTree>
    <p:extLst>
      <p:ext uri="{BB962C8B-B14F-4D97-AF65-F5344CB8AC3E}">
        <p14:creationId xmlns:p14="http://schemas.microsoft.com/office/powerpoint/2010/main" val="1120589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0" grpId="0"/>
      <p:bldP spid="20" grpId="0"/>
      <p:bldP spid="43" grpId="0" animBg="1"/>
      <p:bldP spid="49" grpId="0" animBg="1"/>
      <p:bldP spid="50" grpId="0"/>
      <p:bldP spid="51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E8D20AB0-CC85-42B5-9157-6F3DC431E5E5}"/>
              </a:ext>
            </a:extLst>
          </p:cNvPr>
          <p:cNvSpPr/>
          <p:nvPr/>
        </p:nvSpPr>
        <p:spPr>
          <a:xfrm>
            <a:off x="467833" y="0"/>
            <a:ext cx="5117901" cy="20898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ubtítulo 2"/>
          <p:cNvSpPr txBox="1">
            <a:spLocks/>
          </p:cNvSpPr>
          <p:nvPr/>
        </p:nvSpPr>
        <p:spPr bwMode="auto">
          <a:xfrm>
            <a:off x="1110292" y="4650427"/>
            <a:ext cx="2301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pt-BR" altLang="pt-BR" sz="1200">
              <a:solidFill>
                <a:srgbClr val="3F3943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Subtítulo 2"/>
          <p:cNvSpPr txBox="1">
            <a:spLocks/>
          </p:cNvSpPr>
          <p:nvPr/>
        </p:nvSpPr>
        <p:spPr bwMode="auto">
          <a:xfrm>
            <a:off x="3482017" y="4753615"/>
            <a:ext cx="231457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pt-BR" altLang="pt-BR" sz="1200">
              <a:solidFill>
                <a:srgbClr val="3F3943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tângulo: Cantos Arredondados 1">
            <a:extLst>
              <a:ext uri="{FF2B5EF4-FFF2-40B4-BE49-F238E27FC236}">
                <a16:creationId xmlns="" xmlns:a16="http://schemas.microsoft.com/office/drawing/2014/main" id="{CE12C956-E835-4682-8C04-BC53BD49E195}"/>
              </a:ext>
            </a:extLst>
          </p:cNvPr>
          <p:cNvSpPr/>
          <p:nvPr/>
        </p:nvSpPr>
        <p:spPr>
          <a:xfrm rot="7850279">
            <a:off x="5583621" y="2688373"/>
            <a:ext cx="5215808" cy="2861122"/>
          </a:xfrm>
          <a:custGeom>
            <a:avLst/>
            <a:gdLst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7747803 w 7867290"/>
              <a:gd name="connsiteY2" fmla="*/ 0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3935050 w 7867290"/>
              <a:gd name="connsiteY3" fmla="*/ 21177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7430"/>
              <a:gd name="connsiteX1" fmla="*/ 119487 w 7867290"/>
              <a:gd name="connsiteY1" fmla="*/ 0 h 6597430"/>
              <a:gd name="connsiteX2" fmla="*/ 3441658 w 7867290"/>
              <a:gd name="connsiteY2" fmla="*/ 2187186 h 6597430"/>
              <a:gd name="connsiteX3" fmla="*/ 3935050 w 7867290"/>
              <a:gd name="connsiteY3" fmla="*/ 2117787 h 6597430"/>
              <a:gd name="connsiteX4" fmla="*/ 7867290 w 7867290"/>
              <a:gd name="connsiteY4" fmla="*/ 6471094 h 6597430"/>
              <a:gd name="connsiteX5" fmla="*/ 6852049 w 7867290"/>
              <a:gd name="connsiteY5" fmla="*/ 6597430 h 6597430"/>
              <a:gd name="connsiteX6" fmla="*/ 119487 w 7867290"/>
              <a:gd name="connsiteY6" fmla="*/ 6590581 h 6597430"/>
              <a:gd name="connsiteX7" fmla="*/ 0 w 7867290"/>
              <a:gd name="connsiteY7" fmla="*/ 6471094 h 6597430"/>
              <a:gd name="connsiteX8" fmla="*/ 0 w 7867290"/>
              <a:gd name="connsiteY8" fmla="*/ 119487 h 6597430"/>
              <a:gd name="connsiteX0" fmla="*/ 0 w 6852049"/>
              <a:gd name="connsiteY0" fmla="*/ 119487 h 6597430"/>
              <a:gd name="connsiteX1" fmla="*/ 119487 w 6852049"/>
              <a:gd name="connsiteY1" fmla="*/ 0 h 6597430"/>
              <a:gd name="connsiteX2" fmla="*/ 3441658 w 6852049"/>
              <a:gd name="connsiteY2" fmla="*/ 2187186 h 6597430"/>
              <a:gd name="connsiteX3" fmla="*/ 3935050 w 6852049"/>
              <a:gd name="connsiteY3" fmla="*/ 2117787 h 6597430"/>
              <a:gd name="connsiteX4" fmla="*/ 6852049 w 6852049"/>
              <a:gd name="connsiteY4" fmla="*/ 6597430 h 6597430"/>
              <a:gd name="connsiteX5" fmla="*/ 119487 w 6852049"/>
              <a:gd name="connsiteY5" fmla="*/ 6590581 h 6597430"/>
              <a:gd name="connsiteX6" fmla="*/ 0 w 6852049"/>
              <a:gd name="connsiteY6" fmla="*/ 6471094 h 6597430"/>
              <a:gd name="connsiteX7" fmla="*/ 0 w 6852049"/>
              <a:gd name="connsiteY7" fmla="*/ 119487 h 6597430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935050 w 6954410"/>
              <a:gd name="connsiteY3" fmla="*/ 2117787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442949 w 6954410"/>
              <a:gd name="connsiteY3" fmla="*/ 2658234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621239 w 6954410"/>
              <a:gd name="connsiteY3" fmla="*/ 2753530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0 w 6954410"/>
              <a:gd name="connsiteY6" fmla="*/ 119487 h 6604879"/>
              <a:gd name="connsiteX0" fmla="*/ 30283 w 6954410"/>
              <a:gd name="connsiteY0" fmla="*/ 5925413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30283 w 6954410"/>
              <a:gd name="connsiteY6" fmla="*/ 5925413 h 6604879"/>
              <a:gd name="connsiteX0" fmla="*/ 30283 w 6954410"/>
              <a:gd name="connsiteY0" fmla="*/ 3175387 h 3854853"/>
              <a:gd name="connsiteX1" fmla="*/ 3621239 w 6954410"/>
              <a:gd name="connsiteY1" fmla="*/ 3504 h 3854853"/>
              <a:gd name="connsiteX2" fmla="*/ 6954410 w 6954410"/>
              <a:gd name="connsiteY2" fmla="*/ 3854853 h 3854853"/>
              <a:gd name="connsiteX3" fmla="*/ 119487 w 6954410"/>
              <a:gd name="connsiteY3" fmla="*/ 3840555 h 3854853"/>
              <a:gd name="connsiteX4" fmla="*/ 0 w 6954410"/>
              <a:gd name="connsiteY4" fmla="*/ 3721068 h 3854853"/>
              <a:gd name="connsiteX5" fmla="*/ 30283 w 6954410"/>
              <a:gd name="connsiteY5" fmla="*/ 3175387 h 3854853"/>
              <a:gd name="connsiteX0" fmla="*/ 30283 w 6954410"/>
              <a:gd name="connsiteY0" fmla="*/ 3175317 h 3854783"/>
              <a:gd name="connsiteX1" fmla="*/ 3621239 w 6954410"/>
              <a:gd name="connsiteY1" fmla="*/ 3434 h 3854783"/>
              <a:gd name="connsiteX2" fmla="*/ 6954410 w 6954410"/>
              <a:gd name="connsiteY2" fmla="*/ 3854783 h 3854783"/>
              <a:gd name="connsiteX3" fmla="*/ 119487 w 6954410"/>
              <a:gd name="connsiteY3" fmla="*/ 3840485 h 3854783"/>
              <a:gd name="connsiteX4" fmla="*/ 0 w 6954410"/>
              <a:gd name="connsiteY4" fmla="*/ 3720998 h 3854783"/>
              <a:gd name="connsiteX5" fmla="*/ 30283 w 6954410"/>
              <a:gd name="connsiteY5" fmla="*/ 3175317 h 3854783"/>
              <a:gd name="connsiteX0" fmla="*/ 30283 w 6954410"/>
              <a:gd name="connsiteY0" fmla="*/ 3171883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30283 w 6954410"/>
              <a:gd name="connsiteY5" fmla="*/ 3171883 h 3851349"/>
              <a:gd name="connsiteX0" fmla="*/ 14893 w 6954410"/>
              <a:gd name="connsiteY0" fmla="*/ 3197775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4893 w 6954410"/>
              <a:gd name="connsiteY5" fmla="*/ 3197775 h 3851349"/>
              <a:gd name="connsiteX0" fmla="*/ 11778 w 6954410"/>
              <a:gd name="connsiteY0" fmla="*/ 3194171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1778 w 6954410"/>
              <a:gd name="connsiteY5" fmla="*/ 3194171 h 3851349"/>
              <a:gd name="connsiteX0" fmla="*/ 11778 w 6954410"/>
              <a:gd name="connsiteY0" fmla="*/ 3164369 h 3821547"/>
              <a:gd name="connsiteX1" fmla="*/ 3659588 w 6954410"/>
              <a:gd name="connsiteY1" fmla="*/ 0 h 3821547"/>
              <a:gd name="connsiteX2" fmla="*/ 6954410 w 6954410"/>
              <a:gd name="connsiteY2" fmla="*/ 3821547 h 3821547"/>
              <a:gd name="connsiteX3" fmla="*/ 119487 w 6954410"/>
              <a:gd name="connsiteY3" fmla="*/ 3807249 h 3821547"/>
              <a:gd name="connsiteX4" fmla="*/ 0 w 6954410"/>
              <a:gd name="connsiteY4" fmla="*/ 3687762 h 3821547"/>
              <a:gd name="connsiteX5" fmla="*/ 11778 w 6954410"/>
              <a:gd name="connsiteY5" fmla="*/ 3164369 h 3821547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4410" h="3814829">
                <a:moveTo>
                  <a:pt x="11778" y="3157651"/>
                </a:moveTo>
                <a:cubicBezTo>
                  <a:pt x="674391" y="2576923"/>
                  <a:pt x="2434383" y="1048272"/>
                  <a:pt x="3659099" y="0"/>
                </a:cubicBezTo>
                <a:lnTo>
                  <a:pt x="6954410" y="3814829"/>
                </a:lnTo>
                <a:lnTo>
                  <a:pt x="119487" y="3800531"/>
                </a:lnTo>
                <a:cubicBezTo>
                  <a:pt x="53496" y="3800531"/>
                  <a:pt x="0" y="3747035"/>
                  <a:pt x="0" y="3681044"/>
                </a:cubicBezTo>
                <a:lnTo>
                  <a:pt x="11778" y="315765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350" dirty="0">
              <a:solidFill>
                <a:prstClr val="white"/>
              </a:solidFill>
              <a:latin typeface="Tahoma"/>
            </a:endParaRPr>
          </a:p>
        </p:txBody>
      </p:sp>
      <p:pic>
        <p:nvPicPr>
          <p:cNvPr id="19" name="Imagem 18" descr="Uma imagem contendo pessoa, menina, interior, rosa&#10;&#10;Descrição gerada com muito alta confiança">
            <a:extLst>
              <a:ext uri="{FF2B5EF4-FFF2-40B4-BE49-F238E27FC236}">
                <a16:creationId xmlns="" xmlns:a16="http://schemas.microsoft.com/office/drawing/2014/main" id="{5063093C-0650-4D87-955A-7422D3E28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-899"/>
          <a:stretch/>
        </p:blipFill>
        <p:spPr>
          <a:xfrm rot="11083570">
            <a:off x="5002535" y="-132578"/>
            <a:ext cx="5561506" cy="5188627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="" xmlns:a16="http://schemas.microsoft.com/office/drawing/2014/main" id="{655EDE71-FBA9-43E5-A90A-AF4791739323}"/>
              </a:ext>
            </a:extLst>
          </p:cNvPr>
          <p:cNvSpPr/>
          <p:nvPr/>
        </p:nvSpPr>
        <p:spPr>
          <a:xfrm>
            <a:off x="6356448" y="3848019"/>
            <a:ext cx="2938471" cy="13200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ALFABETIZAÇÃO E LETRAMENTO: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DESAFIO PERMANENTE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O BRASIL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="" xmlns:a16="http://schemas.microsoft.com/office/drawing/2014/main" id="{C2D09D86-5003-4BAD-883F-39DA6BA3241D}"/>
              </a:ext>
            </a:extLst>
          </p:cNvPr>
          <p:cNvSpPr/>
          <p:nvPr/>
        </p:nvSpPr>
        <p:spPr>
          <a:xfrm>
            <a:off x="208074" y="1725246"/>
            <a:ext cx="6094931" cy="341825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152" name="CaixaDeTexto 1"/>
          <p:cNvSpPr txBox="1">
            <a:spLocks noChangeArrowheads="1"/>
          </p:cNvSpPr>
          <p:nvPr/>
        </p:nvSpPr>
        <p:spPr bwMode="auto">
          <a:xfrm>
            <a:off x="1777354" y="1549576"/>
            <a:ext cx="260920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dirty="0"/>
              <a:t>Prova Brasil* </a:t>
            </a:r>
            <a:r>
              <a:rPr lang="pt-BR" altLang="pt-BR" dirty="0">
                <a:solidFill>
                  <a:srgbClr val="0070C0"/>
                </a:solidFill>
              </a:rPr>
              <a:t>(Saeb) </a:t>
            </a:r>
            <a:r>
              <a:rPr lang="pt-BR" altLang="pt-BR" dirty="0"/>
              <a:t>2017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72102" y="4620821"/>
            <a:ext cx="502449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900" dirty="0">
                <a:latin typeface="+mn-lt"/>
              </a:rPr>
              <a:t>Fonte: </a:t>
            </a:r>
            <a:r>
              <a:rPr lang="pt-BR" sz="900" b="1" dirty="0">
                <a:latin typeface="+mn-lt"/>
              </a:rPr>
              <a:t>BRASIL, Ministério da Educação. Prova Brasil</a:t>
            </a:r>
            <a:r>
              <a:rPr lang="pt-BR" sz="900" dirty="0">
                <a:latin typeface="+mn-lt"/>
              </a:rPr>
              <a:t>. </a:t>
            </a:r>
            <a:r>
              <a:rPr lang="pt-BR" sz="900" dirty="0"/>
              <a:t>Brasília, DF, 2017</a:t>
            </a:r>
            <a:r>
              <a:rPr lang="pt-BR" sz="900" dirty="0">
                <a:latin typeface="+mn-lt"/>
              </a:rPr>
              <a:t>. Disponível em: </a:t>
            </a:r>
            <a:r>
              <a:rPr lang="pt-BR" sz="900" u="sng" dirty="0">
                <a:latin typeface="+mn-lt"/>
                <a:hlinkClick r:id="rId3"/>
              </a:rPr>
              <a:t>https://www.qedu.org.br/brasil/evolucao</a:t>
            </a:r>
            <a:r>
              <a:rPr lang="pt-BR" sz="900" dirty="0">
                <a:latin typeface="+mn-lt"/>
              </a:rPr>
              <a:t>.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="" xmlns:a16="http://schemas.microsoft.com/office/drawing/2014/main" id="{CED2B116-DD2A-4854-95A3-04D5F2474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617026"/>
              </p:ext>
            </p:extLst>
          </p:nvPr>
        </p:nvGraphicFramePr>
        <p:xfrm>
          <a:off x="208074" y="1840557"/>
          <a:ext cx="312420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="" xmlns:a16="http://schemas.microsoft.com/office/drawing/2014/main" id="{A85401B0-9B66-4A74-BAF9-ED5CFCDA9E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933959"/>
              </p:ext>
            </p:extLst>
          </p:nvPr>
        </p:nvGraphicFramePr>
        <p:xfrm>
          <a:off x="3178805" y="1840556"/>
          <a:ext cx="312420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tângulo 1"/>
          <p:cNvSpPr/>
          <p:nvPr/>
        </p:nvSpPr>
        <p:spPr>
          <a:xfrm>
            <a:off x="5776732" y="318406"/>
            <a:ext cx="1521947" cy="83099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*Aplicada de forma censitária aos alunos do 5º e 9º anos das escolas públicas</a:t>
            </a:r>
            <a:endParaRPr lang="es-419" sz="1200" dirty="0"/>
          </a:p>
        </p:txBody>
      </p:sp>
      <p:pic>
        <p:nvPicPr>
          <p:cNvPr id="22" name="Picture 4" descr="https://www.cenpec.org.br/wp-content/uploads/2019/05/logo_cenpec_educacao_color.png">
            <a:extLst>
              <a:ext uri="{FF2B5EF4-FFF2-40B4-BE49-F238E27FC236}">
                <a16:creationId xmlns="" xmlns:a16="http://schemas.microsoft.com/office/drawing/2014/main" id="{A22FADE8-5714-41D7-B0C2-A0AA5AAF2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12" y="2395745"/>
            <a:ext cx="627239" cy="6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B5FDCA92-78EE-465B-AFE0-FCB7CE685BA8}"/>
              </a:ext>
            </a:extLst>
          </p:cNvPr>
          <p:cNvSpPr/>
          <p:nvPr/>
        </p:nvSpPr>
        <p:spPr>
          <a:xfrm>
            <a:off x="658831" y="241967"/>
            <a:ext cx="49269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 resultados da Prova Brasil explicitam que os problemas vividos durante o processo de alfabetização geram dificuldades que vão se ampliando no decorrer da escolaridade.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0" grpId="0"/>
      <p:bldP spid="20" grpId="0"/>
      <p:bldP spid="21" grpId="0" animBg="1"/>
      <p:bldP spid="6152" grpId="0" animBg="1"/>
      <p:bldP spid="14" grpId="0" animBg="1"/>
      <p:bldGraphic spid="15" grpId="0">
        <p:bldAsOne/>
      </p:bldGraphic>
      <p:bldGraphic spid="17" grpId="0">
        <p:bldAsOne/>
      </p:bldGraphic>
      <p:bldP spid="2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ítulo 2"/>
          <p:cNvSpPr txBox="1">
            <a:spLocks/>
          </p:cNvSpPr>
          <p:nvPr/>
        </p:nvSpPr>
        <p:spPr bwMode="auto">
          <a:xfrm>
            <a:off x="1033463" y="3089275"/>
            <a:ext cx="2301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pt-BR" altLang="pt-BR" sz="1200">
              <a:solidFill>
                <a:srgbClr val="3F3943"/>
              </a:solidFill>
              <a:latin typeface="Arial Narrow" panose="020B0606020202030204" pitchFamily="34" charset="0"/>
            </a:endParaRPr>
          </a:p>
        </p:txBody>
      </p:sp>
      <p:sp>
        <p:nvSpPr>
          <p:cNvPr id="7176" name="CaixaDeTexto 1"/>
          <p:cNvSpPr txBox="1">
            <a:spLocks noChangeArrowheads="1"/>
          </p:cNvSpPr>
          <p:nvPr/>
        </p:nvSpPr>
        <p:spPr bwMode="auto">
          <a:xfrm>
            <a:off x="3880710" y="167027"/>
            <a:ext cx="21628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2800" dirty="0">
                <a:solidFill>
                  <a:srgbClr val="0070C0"/>
                </a:solidFill>
              </a:rPr>
              <a:t>INAF* </a:t>
            </a:r>
            <a:r>
              <a:rPr lang="pt-BR" altLang="pt-BR" sz="2800" dirty="0"/>
              <a:t>2018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134897" y="1737782"/>
            <a:ext cx="2417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pt-BR" sz="1200" dirty="0"/>
              <a:t>*	Indicador de Alfabetismo Funcional, realizado desde 2001 pelo Instituto Paulo Montenegro e Ação Educativa. Avaliação amostral com 2.002 pessoas entre 15 e 64 anos de idade, em zonas urbanas e rurais de todas as regiões do país. </a:t>
            </a:r>
            <a:endParaRPr lang="es-419" sz="1200" dirty="0"/>
          </a:p>
        </p:txBody>
      </p:sp>
      <p:sp>
        <p:nvSpPr>
          <p:cNvPr id="15" name="Retângulo: Cantos Arredondados 1">
            <a:extLst>
              <a:ext uri="{FF2B5EF4-FFF2-40B4-BE49-F238E27FC236}">
                <a16:creationId xmlns="" xmlns:a16="http://schemas.microsoft.com/office/drawing/2014/main" id="{9CE80F98-294A-4DE8-97AC-0856F4DE1514}"/>
              </a:ext>
            </a:extLst>
          </p:cNvPr>
          <p:cNvSpPr/>
          <p:nvPr/>
        </p:nvSpPr>
        <p:spPr>
          <a:xfrm rot="19149721" flipH="1">
            <a:off x="-1635711" y="-431763"/>
            <a:ext cx="5215808" cy="2861122"/>
          </a:xfrm>
          <a:custGeom>
            <a:avLst/>
            <a:gdLst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7747803 w 7867290"/>
              <a:gd name="connsiteY2" fmla="*/ 0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3935050 w 7867290"/>
              <a:gd name="connsiteY3" fmla="*/ 21177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7430"/>
              <a:gd name="connsiteX1" fmla="*/ 119487 w 7867290"/>
              <a:gd name="connsiteY1" fmla="*/ 0 h 6597430"/>
              <a:gd name="connsiteX2" fmla="*/ 3441658 w 7867290"/>
              <a:gd name="connsiteY2" fmla="*/ 2187186 h 6597430"/>
              <a:gd name="connsiteX3" fmla="*/ 3935050 w 7867290"/>
              <a:gd name="connsiteY3" fmla="*/ 2117787 h 6597430"/>
              <a:gd name="connsiteX4" fmla="*/ 7867290 w 7867290"/>
              <a:gd name="connsiteY4" fmla="*/ 6471094 h 6597430"/>
              <a:gd name="connsiteX5" fmla="*/ 6852049 w 7867290"/>
              <a:gd name="connsiteY5" fmla="*/ 6597430 h 6597430"/>
              <a:gd name="connsiteX6" fmla="*/ 119487 w 7867290"/>
              <a:gd name="connsiteY6" fmla="*/ 6590581 h 6597430"/>
              <a:gd name="connsiteX7" fmla="*/ 0 w 7867290"/>
              <a:gd name="connsiteY7" fmla="*/ 6471094 h 6597430"/>
              <a:gd name="connsiteX8" fmla="*/ 0 w 7867290"/>
              <a:gd name="connsiteY8" fmla="*/ 119487 h 6597430"/>
              <a:gd name="connsiteX0" fmla="*/ 0 w 6852049"/>
              <a:gd name="connsiteY0" fmla="*/ 119487 h 6597430"/>
              <a:gd name="connsiteX1" fmla="*/ 119487 w 6852049"/>
              <a:gd name="connsiteY1" fmla="*/ 0 h 6597430"/>
              <a:gd name="connsiteX2" fmla="*/ 3441658 w 6852049"/>
              <a:gd name="connsiteY2" fmla="*/ 2187186 h 6597430"/>
              <a:gd name="connsiteX3" fmla="*/ 3935050 w 6852049"/>
              <a:gd name="connsiteY3" fmla="*/ 2117787 h 6597430"/>
              <a:gd name="connsiteX4" fmla="*/ 6852049 w 6852049"/>
              <a:gd name="connsiteY4" fmla="*/ 6597430 h 6597430"/>
              <a:gd name="connsiteX5" fmla="*/ 119487 w 6852049"/>
              <a:gd name="connsiteY5" fmla="*/ 6590581 h 6597430"/>
              <a:gd name="connsiteX6" fmla="*/ 0 w 6852049"/>
              <a:gd name="connsiteY6" fmla="*/ 6471094 h 6597430"/>
              <a:gd name="connsiteX7" fmla="*/ 0 w 6852049"/>
              <a:gd name="connsiteY7" fmla="*/ 119487 h 6597430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935050 w 6954410"/>
              <a:gd name="connsiteY3" fmla="*/ 2117787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442949 w 6954410"/>
              <a:gd name="connsiteY3" fmla="*/ 2658234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621239 w 6954410"/>
              <a:gd name="connsiteY3" fmla="*/ 2753530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0 w 6954410"/>
              <a:gd name="connsiteY6" fmla="*/ 119487 h 6604879"/>
              <a:gd name="connsiteX0" fmla="*/ 30283 w 6954410"/>
              <a:gd name="connsiteY0" fmla="*/ 5925413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30283 w 6954410"/>
              <a:gd name="connsiteY6" fmla="*/ 5925413 h 6604879"/>
              <a:gd name="connsiteX0" fmla="*/ 30283 w 6954410"/>
              <a:gd name="connsiteY0" fmla="*/ 3175387 h 3854853"/>
              <a:gd name="connsiteX1" fmla="*/ 3621239 w 6954410"/>
              <a:gd name="connsiteY1" fmla="*/ 3504 h 3854853"/>
              <a:gd name="connsiteX2" fmla="*/ 6954410 w 6954410"/>
              <a:gd name="connsiteY2" fmla="*/ 3854853 h 3854853"/>
              <a:gd name="connsiteX3" fmla="*/ 119487 w 6954410"/>
              <a:gd name="connsiteY3" fmla="*/ 3840555 h 3854853"/>
              <a:gd name="connsiteX4" fmla="*/ 0 w 6954410"/>
              <a:gd name="connsiteY4" fmla="*/ 3721068 h 3854853"/>
              <a:gd name="connsiteX5" fmla="*/ 30283 w 6954410"/>
              <a:gd name="connsiteY5" fmla="*/ 3175387 h 3854853"/>
              <a:gd name="connsiteX0" fmla="*/ 30283 w 6954410"/>
              <a:gd name="connsiteY0" fmla="*/ 3175317 h 3854783"/>
              <a:gd name="connsiteX1" fmla="*/ 3621239 w 6954410"/>
              <a:gd name="connsiteY1" fmla="*/ 3434 h 3854783"/>
              <a:gd name="connsiteX2" fmla="*/ 6954410 w 6954410"/>
              <a:gd name="connsiteY2" fmla="*/ 3854783 h 3854783"/>
              <a:gd name="connsiteX3" fmla="*/ 119487 w 6954410"/>
              <a:gd name="connsiteY3" fmla="*/ 3840485 h 3854783"/>
              <a:gd name="connsiteX4" fmla="*/ 0 w 6954410"/>
              <a:gd name="connsiteY4" fmla="*/ 3720998 h 3854783"/>
              <a:gd name="connsiteX5" fmla="*/ 30283 w 6954410"/>
              <a:gd name="connsiteY5" fmla="*/ 3175317 h 3854783"/>
              <a:gd name="connsiteX0" fmla="*/ 30283 w 6954410"/>
              <a:gd name="connsiteY0" fmla="*/ 3171883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30283 w 6954410"/>
              <a:gd name="connsiteY5" fmla="*/ 3171883 h 3851349"/>
              <a:gd name="connsiteX0" fmla="*/ 14893 w 6954410"/>
              <a:gd name="connsiteY0" fmla="*/ 3197775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4893 w 6954410"/>
              <a:gd name="connsiteY5" fmla="*/ 3197775 h 3851349"/>
              <a:gd name="connsiteX0" fmla="*/ 11778 w 6954410"/>
              <a:gd name="connsiteY0" fmla="*/ 3194171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1778 w 6954410"/>
              <a:gd name="connsiteY5" fmla="*/ 3194171 h 3851349"/>
              <a:gd name="connsiteX0" fmla="*/ 11778 w 6954410"/>
              <a:gd name="connsiteY0" fmla="*/ 3164369 h 3821547"/>
              <a:gd name="connsiteX1" fmla="*/ 3659588 w 6954410"/>
              <a:gd name="connsiteY1" fmla="*/ 0 h 3821547"/>
              <a:gd name="connsiteX2" fmla="*/ 6954410 w 6954410"/>
              <a:gd name="connsiteY2" fmla="*/ 3821547 h 3821547"/>
              <a:gd name="connsiteX3" fmla="*/ 119487 w 6954410"/>
              <a:gd name="connsiteY3" fmla="*/ 3807249 h 3821547"/>
              <a:gd name="connsiteX4" fmla="*/ 0 w 6954410"/>
              <a:gd name="connsiteY4" fmla="*/ 3687762 h 3821547"/>
              <a:gd name="connsiteX5" fmla="*/ 11778 w 6954410"/>
              <a:gd name="connsiteY5" fmla="*/ 3164369 h 3821547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4410" h="3814829">
                <a:moveTo>
                  <a:pt x="11778" y="3157651"/>
                </a:moveTo>
                <a:cubicBezTo>
                  <a:pt x="674391" y="2576923"/>
                  <a:pt x="2434383" y="1048272"/>
                  <a:pt x="3659099" y="0"/>
                </a:cubicBezTo>
                <a:lnTo>
                  <a:pt x="6954410" y="3814829"/>
                </a:lnTo>
                <a:lnTo>
                  <a:pt x="119487" y="3800531"/>
                </a:lnTo>
                <a:cubicBezTo>
                  <a:pt x="53496" y="3800531"/>
                  <a:pt x="0" y="3747035"/>
                  <a:pt x="0" y="3681044"/>
                </a:cubicBezTo>
                <a:lnTo>
                  <a:pt x="11778" y="315765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35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="" xmlns:a16="http://schemas.microsoft.com/office/drawing/2014/main" id="{C8150E80-809A-4C5A-8BE7-3DF11D86669B}"/>
              </a:ext>
            </a:extLst>
          </p:cNvPr>
          <p:cNvSpPr/>
          <p:nvPr/>
        </p:nvSpPr>
        <p:spPr>
          <a:xfrm>
            <a:off x="254046" y="-52739"/>
            <a:ext cx="3045307" cy="17835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ALFABETIZAÇÃO E LETRAMENTO: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DESAFIO PERMANENTE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O BRASIL</a:t>
            </a:r>
          </a:p>
        </p:txBody>
      </p:sp>
      <p:pic>
        <p:nvPicPr>
          <p:cNvPr id="25" name="Picture 4" descr="https://www.cenpec.org.br/wp-content/uploads/2019/05/logo_cenpec_educacao_color.png">
            <a:extLst>
              <a:ext uri="{FF2B5EF4-FFF2-40B4-BE49-F238E27FC236}">
                <a16:creationId xmlns="" xmlns:a16="http://schemas.microsoft.com/office/drawing/2014/main" id="{1E271567-6872-4940-8EE5-32A2D7BA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15" y="167027"/>
            <a:ext cx="627239" cy="6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86" y="1633058"/>
            <a:ext cx="4257368" cy="3239677"/>
          </a:xfrm>
          <a:prstGeom prst="rect">
            <a:avLst/>
          </a:prstGeom>
        </p:spPr>
      </p:pic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74384"/>
              </p:ext>
            </p:extLst>
          </p:nvPr>
        </p:nvGraphicFramePr>
        <p:xfrm>
          <a:off x="237675" y="3753910"/>
          <a:ext cx="4315128" cy="337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lanilha" r:id="rId5" imgW="5248254" imgH="323777" progId="Excel.Sheet.12">
                  <p:embed/>
                </p:oleObj>
              </mc:Choice>
              <mc:Fallback>
                <p:oleObj name="Planilha" r:id="rId5" imgW="5248254" imgH="323777" progId="Excel.Sheet.12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675" y="3753910"/>
                        <a:ext cx="4315128" cy="337070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ângulo 20"/>
          <p:cNvSpPr/>
          <p:nvPr/>
        </p:nvSpPr>
        <p:spPr>
          <a:xfrm>
            <a:off x="3678671" y="3377258"/>
            <a:ext cx="944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rgbClr val="000000"/>
                </a:solidFill>
              </a:rPr>
              <a:t>Proficiente</a:t>
            </a:r>
            <a:r>
              <a:rPr lang="pt-BR" dirty="0"/>
              <a:t>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82525" y="3464629"/>
            <a:ext cx="887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rgbClr val="000000"/>
                </a:solidFill>
              </a:rPr>
              <a:t>Analfabeto</a:t>
            </a:r>
            <a:endParaRPr lang="pt-BR" sz="1200" dirty="0"/>
          </a:p>
        </p:txBody>
      </p:sp>
      <p:sp>
        <p:nvSpPr>
          <p:cNvPr id="23" name="Retângulo 22"/>
          <p:cNvSpPr/>
          <p:nvPr/>
        </p:nvSpPr>
        <p:spPr>
          <a:xfrm>
            <a:off x="1066955" y="3377258"/>
            <a:ext cx="925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rgbClr val="000000"/>
                </a:solidFill>
              </a:rPr>
              <a:t>Rudimentar</a:t>
            </a:r>
            <a:r>
              <a:rPr lang="pt-BR" dirty="0">
                <a:solidFill>
                  <a:srgbClr val="000000"/>
                </a:solidFill>
              </a:rPr>
              <a:t> </a:t>
            </a:r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1885242" y="3463876"/>
            <a:ext cx="911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rgbClr val="000000"/>
                </a:solidFill>
              </a:rPr>
              <a:t>Elementar</a:t>
            </a:r>
            <a:endParaRPr lang="pt-BR" sz="1200" dirty="0"/>
          </a:p>
        </p:txBody>
      </p:sp>
      <p:sp>
        <p:nvSpPr>
          <p:cNvPr id="27" name="Retângulo 26"/>
          <p:cNvSpPr/>
          <p:nvPr/>
        </p:nvSpPr>
        <p:spPr>
          <a:xfrm>
            <a:off x="2750103" y="3381326"/>
            <a:ext cx="1051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I</a:t>
            </a:r>
            <a:r>
              <a:rPr lang="pt-BR" sz="1200" dirty="0">
                <a:solidFill>
                  <a:srgbClr val="000000"/>
                </a:solidFill>
              </a:rPr>
              <a:t>ntermediário</a:t>
            </a:r>
            <a:r>
              <a:rPr lang="pt-BR" dirty="0"/>
              <a:t> 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529689" y="4349515"/>
            <a:ext cx="1127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000000"/>
                </a:solidFill>
              </a:rPr>
              <a:t>analfabetos funcionais</a:t>
            </a:r>
            <a:endParaRPr lang="pt-BR" sz="1400" dirty="0"/>
          </a:p>
        </p:txBody>
      </p:sp>
      <p:grpSp>
        <p:nvGrpSpPr>
          <p:cNvPr id="29" name="Agrupar 28"/>
          <p:cNvGrpSpPr/>
          <p:nvPr/>
        </p:nvGrpSpPr>
        <p:grpSpPr>
          <a:xfrm>
            <a:off x="237675" y="4112335"/>
            <a:ext cx="1629891" cy="233927"/>
            <a:chOff x="664546" y="3248514"/>
            <a:chExt cx="2425342" cy="317646"/>
          </a:xfrm>
        </p:grpSpPr>
        <p:cxnSp>
          <p:nvCxnSpPr>
            <p:cNvPr id="30" name="Conector reto 29"/>
            <p:cNvCxnSpPr/>
            <p:nvPr/>
          </p:nvCxnSpPr>
          <p:spPr>
            <a:xfrm>
              <a:off x="664546" y="3252870"/>
              <a:ext cx="0" cy="3132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3089888" y="3248514"/>
              <a:ext cx="0" cy="3132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664546" y="3561804"/>
              <a:ext cx="24253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ângulo 32"/>
          <p:cNvSpPr/>
          <p:nvPr/>
        </p:nvSpPr>
        <p:spPr>
          <a:xfrm>
            <a:off x="2713525" y="4349515"/>
            <a:ext cx="1543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000000"/>
                </a:solidFill>
              </a:rPr>
              <a:t>alfabetizados funcionalmente</a:t>
            </a:r>
            <a:endParaRPr lang="pt-BR" sz="1400" dirty="0"/>
          </a:p>
        </p:txBody>
      </p:sp>
      <p:grpSp>
        <p:nvGrpSpPr>
          <p:cNvPr id="34" name="Agrupar 33"/>
          <p:cNvGrpSpPr/>
          <p:nvPr/>
        </p:nvGrpSpPr>
        <p:grpSpPr>
          <a:xfrm>
            <a:off x="2033400" y="4112335"/>
            <a:ext cx="2389082" cy="237180"/>
            <a:chOff x="664546" y="3248514"/>
            <a:chExt cx="2425342" cy="317646"/>
          </a:xfrm>
        </p:grpSpPr>
        <p:cxnSp>
          <p:nvCxnSpPr>
            <p:cNvPr id="35" name="Conector reto 34"/>
            <p:cNvCxnSpPr/>
            <p:nvPr/>
          </p:nvCxnSpPr>
          <p:spPr>
            <a:xfrm>
              <a:off x="664546" y="3252870"/>
              <a:ext cx="0" cy="3132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>
              <a:off x="3089888" y="3248514"/>
              <a:ext cx="0" cy="3132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>
              <a:off x="664546" y="3561804"/>
              <a:ext cx="24253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7" grpId="0"/>
      <p:bldP spid="21" grpId="0"/>
      <p:bldP spid="22" grpId="0"/>
      <p:bldP spid="23" grpId="0"/>
      <p:bldP spid="26" grpId="0"/>
      <p:bldP spid="27" grpId="0"/>
      <p:bldP spid="28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ítulo 2"/>
          <p:cNvSpPr txBox="1">
            <a:spLocks/>
          </p:cNvSpPr>
          <p:nvPr/>
        </p:nvSpPr>
        <p:spPr bwMode="auto">
          <a:xfrm>
            <a:off x="1033463" y="3089275"/>
            <a:ext cx="2301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pt-BR" altLang="pt-BR" sz="1200">
              <a:solidFill>
                <a:srgbClr val="3F3943"/>
              </a:solidFill>
              <a:latin typeface="Arial Narrow" panose="020B0606020202030204" pitchFamily="34" charset="0"/>
            </a:endParaRPr>
          </a:p>
        </p:txBody>
      </p:sp>
      <p:sp>
        <p:nvSpPr>
          <p:cNvPr id="7176" name="CaixaDeTexto 1"/>
          <p:cNvSpPr txBox="1">
            <a:spLocks noChangeArrowheads="1"/>
          </p:cNvSpPr>
          <p:nvPr/>
        </p:nvSpPr>
        <p:spPr bwMode="auto">
          <a:xfrm>
            <a:off x="3838469" y="20520"/>
            <a:ext cx="21628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2800" dirty="0">
                <a:solidFill>
                  <a:srgbClr val="0070C0"/>
                </a:solidFill>
              </a:rPr>
              <a:t>INAF </a:t>
            </a:r>
            <a:r>
              <a:rPr lang="pt-BR" altLang="pt-BR" sz="2800" dirty="0"/>
              <a:t>2018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880710" y="4364904"/>
            <a:ext cx="5200457" cy="5078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marL="446088" indent="-446088">
              <a:defRPr/>
            </a:pPr>
            <a:r>
              <a:rPr lang="pt-BR" sz="900" dirty="0">
                <a:latin typeface="+mn-lt"/>
              </a:rPr>
              <a:t>Fonte:	</a:t>
            </a:r>
            <a:r>
              <a:rPr lang="pt-BR" sz="900" b="1" dirty="0">
                <a:latin typeface="+mn-lt"/>
              </a:rPr>
              <a:t>AÇÃO EDUCATIVA. Indicador Nacional de Alfabetismo Funcional. </a:t>
            </a:r>
            <a:r>
              <a:rPr lang="pt-BR" sz="900" dirty="0">
                <a:latin typeface="+mn-lt"/>
              </a:rPr>
              <a:t>São Paulo, SP, 2018. Disponível em </a:t>
            </a:r>
            <a:r>
              <a:rPr lang="pt-BR" sz="900" dirty="0">
                <a:hlinkClick r:id="rId2"/>
              </a:rPr>
              <a:t>http://acaoeducativa.org.br/wp-content/ uploads/2018/08/Inaf2018_Relat%C3%B3rio-Resultados-Preliminares_v08Ago2018.pdf</a:t>
            </a:r>
            <a:r>
              <a:rPr lang="pt-BR" sz="900" dirty="0">
                <a:latin typeface="+mn-lt"/>
              </a:rPr>
              <a:t>.</a:t>
            </a:r>
          </a:p>
        </p:txBody>
      </p:sp>
      <p:sp>
        <p:nvSpPr>
          <p:cNvPr id="15" name="Retângulo: Cantos Arredondados 1">
            <a:extLst>
              <a:ext uri="{FF2B5EF4-FFF2-40B4-BE49-F238E27FC236}">
                <a16:creationId xmlns="" xmlns:a16="http://schemas.microsoft.com/office/drawing/2014/main" id="{9CE80F98-294A-4DE8-97AC-0856F4DE1514}"/>
              </a:ext>
            </a:extLst>
          </p:cNvPr>
          <p:cNvSpPr/>
          <p:nvPr/>
        </p:nvSpPr>
        <p:spPr>
          <a:xfrm rot="19149721" flipH="1">
            <a:off x="-1635711" y="-431763"/>
            <a:ext cx="5215808" cy="2861122"/>
          </a:xfrm>
          <a:custGeom>
            <a:avLst/>
            <a:gdLst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7747803 w 7867290"/>
              <a:gd name="connsiteY2" fmla="*/ 0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3935050 w 7867290"/>
              <a:gd name="connsiteY3" fmla="*/ 21177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7430"/>
              <a:gd name="connsiteX1" fmla="*/ 119487 w 7867290"/>
              <a:gd name="connsiteY1" fmla="*/ 0 h 6597430"/>
              <a:gd name="connsiteX2" fmla="*/ 3441658 w 7867290"/>
              <a:gd name="connsiteY2" fmla="*/ 2187186 h 6597430"/>
              <a:gd name="connsiteX3" fmla="*/ 3935050 w 7867290"/>
              <a:gd name="connsiteY3" fmla="*/ 2117787 h 6597430"/>
              <a:gd name="connsiteX4" fmla="*/ 7867290 w 7867290"/>
              <a:gd name="connsiteY4" fmla="*/ 6471094 h 6597430"/>
              <a:gd name="connsiteX5" fmla="*/ 6852049 w 7867290"/>
              <a:gd name="connsiteY5" fmla="*/ 6597430 h 6597430"/>
              <a:gd name="connsiteX6" fmla="*/ 119487 w 7867290"/>
              <a:gd name="connsiteY6" fmla="*/ 6590581 h 6597430"/>
              <a:gd name="connsiteX7" fmla="*/ 0 w 7867290"/>
              <a:gd name="connsiteY7" fmla="*/ 6471094 h 6597430"/>
              <a:gd name="connsiteX8" fmla="*/ 0 w 7867290"/>
              <a:gd name="connsiteY8" fmla="*/ 119487 h 6597430"/>
              <a:gd name="connsiteX0" fmla="*/ 0 w 6852049"/>
              <a:gd name="connsiteY0" fmla="*/ 119487 h 6597430"/>
              <a:gd name="connsiteX1" fmla="*/ 119487 w 6852049"/>
              <a:gd name="connsiteY1" fmla="*/ 0 h 6597430"/>
              <a:gd name="connsiteX2" fmla="*/ 3441658 w 6852049"/>
              <a:gd name="connsiteY2" fmla="*/ 2187186 h 6597430"/>
              <a:gd name="connsiteX3" fmla="*/ 3935050 w 6852049"/>
              <a:gd name="connsiteY3" fmla="*/ 2117787 h 6597430"/>
              <a:gd name="connsiteX4" fmla="*/ 6852049 w 6852049"/>
              <a:gd name="connsiteY4" fmla="*/ 6597430 h 6597430"/>
              <a:gd name="connsiteX5" fmla="*/ 119487 w 6852049"/>
              <a:gd name="connsiteY5" fmla="*/ 6590581 h 6597430"/>
              <a:gd name="connsiteX6" fmla="*/ 0 w 6852049"/>
              <a:gd name="connsiteY6" fmla="*/ 6471094 h 6597430"/>
              <a:gd name="connsiteX7" fmla="*/ 0 w 6852049"/>
              <a:gd name="connsiteY7" fmla="*/ 119487 h 6597430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935050 w 6954410"/>
              <a:gd name="connsiteY3" fmla="*/ 2117787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442949 w 6954410"/>
              <a:gd name="connsiteY3" fmla="*/ 2658234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621239 w 6954410"/>
              <a:gd name="connsiteY3" fmla="*/ 2753530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0 w 6954410"/>
              <a:gd name="connsiteY6" fmla="*/ 119487 h 6604879"/>
              <a:gd name="connsiteX0" fmla="*/ 30283 w 6954410"/>
              <a:gd name="connsiteY0" fmla="*/ 5925413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30283 w 6954410"/>
              <a:gd name="connsiteY6" fmla="*/ 5925413 h 6604879"/>
              <a:gd name="connsiteX0" fmla="*/ 30283 w 6954410"/>
              <a:gd name="connsiteY0" fmla="*/ 3175387 h 3854853"/>
              <a:gd name="connsiteX1" fmla="*/ 3621239 w 6954410"/>
              <a:gd name="connsiteY1" fmla="*/ 3504 h 3854853"/>
              <a:gd name="connsiteX2" fmla="*/ 6954410 w 6954410"/>
              <a:gd name="connsiteY2" fmla="*/ 3854853 h 3854853"/>
              <a:gd name="connsiteX3" fmla="*/ 119487 w 6954410"/>
              <a:gd name="connsiteY3" fmla="*/ 3840555 h 3854853"/>
              <a:gd name="connsiteX4" fmla="*/ 0 w 6954410"/>
              <a:gd name="connsiteY4" fmla="*/ 3721068 h 3854853"/>
              <a:gd name="connsiteX5" fmla="*/ 30283 w 6954410"/>
              <a:gd name="connsiteY5" fmla="*/ 3175387 h 3854853"/>
              <a:gd name="connsiteX0" fmla="*/ 30283 w 6954410"/>
              <a:gd name="connsiteY0" fmla="*/ 3175317 h 3854783"/>
              <a:gd name="connsiteX1" fmla="*/ 3621239 w 6954410"/>
              <a:gd name="connsiteY1" fmla="*/ 3434 h 3854783"/>
              <a:gd name="connsiteX2" fmla="*/ 6954410 w 6954410"/>
              <a:gd name="connsiteY2" fmla="*/ 3854783 h 3854783"/>
              <a:gd name="connsiteX3" fmla="*/ 119487 w 6954410"/>
              <a:gd name="connsiteY3" fmla="*/ 3840485 h 3854783"/>
              <a:gd name="connsiteX4" fmla="*/ 0 w 6954410"/>
              <a:gd name="connsiteY4" fmla="*/ 3720998 h 3854783"/>
              <a:gd name="connsiteX5" fmla="*/ 30283 w 6954410"/>
              <a:gd name="connsiteY5" fmla="*/ 3175317 h 3854783"/>
              <a:gd name="connsiteX0" fmla="*/ 30283 w 6954410"/>
              <a:gd name="connsiteY0" fmla="*/ 3171883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30283 w 6954410"/>
              <a:gd name="connsiteY5" fmla="*/ 3171883 h 3851349"/>
              <a:gd name="connsiteX0" fmla="*/ 14893 w 6954410"/>
              <a:gd name="connsiteY0" fmla="*/ 3197775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4893 w 6954410"/>
              <a:gd name="connsiteY5" fmla="*/ 3197775 h 3851349"/>
              <a:gd name="connsiteX0" fmla="*/ 11778 w 6954410"/>
              <a:gd name="connsiteY0" fmla="*/ 3194171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1778 w 6954410"/>
              <a:gd name="connsiteY5" fmla="*/ 3194171 h 3851349"/>
              <a:gd name="connsiteX0" fmla="*/ 11778 w 6954410"/>
              <a:gd name="connsiteY0" fmla="*/ 3164369 h 3821547"/>
              <a:gd name="connsiteX1" fmla="*/ 3659588 w 6954410"/>
              <a:gd name="connsiteY1" fmla="*/ 0 h 3821547"/>
              <a:gd name="connsiteX2" fmla="*/ 6954410 w 6954410"/>
              <a:gd name="connsiteY2" fmla="*/ 3821547 h 3821547"/>
              <a:gd name="connsiteX3" fmla="*/ 119487 w 6954410"/>
              <a:gd name="connsiteY3" fmla="*/ 3807249 h 3821547"/>
              <a:gd name="connsiteX4" fmla="*/ 0 w 6954410"/>
              <a:gd name="connsiteY4" fmla="*/ 3687762 h 3821547"/>
              <a:gd name="connsiteX5" fmla="*/ 11778 w 6954410"/>
              <a:gd name="connsiteY5" fmla="*/ 3164369 h 3821547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4410" h="3814829">
                <a:moveTo>
                  <a:pt x="11778" y="3157651"/>
                </a:moveTo>
                <a:cubicBezTo>
                  <a:pt x="674391" y="2576923"/>
                  <a:pt x="2434383" y="1048272"/>
                  <a:pt x="3659099" y="0"/>
                </a:cubicBezTo>
                <a:lnTo>
                  <a:pt x="6954410" y="3814829"/>
                </a:lnTo>
                <a:lnTo>
                  <a:pt x="119487" y="3800531"/>
                </a:lnTo>
                <a:cubicBezTo>
                  <a:pt x="53496" y="3800531"/>
                  <a:pt x="0" y="3747035"/>
                  <a:pt x="0" y="3681044"/>
                </a:cubicBezTo>
                <a:lnTo>
                  <a:pt x="11778" y="315765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35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="" xmlns:a16="http://schemas.microsoft.com/office/drawing/2014/main" id="{C8150E80-809A-4C5A-8BE7-3DF11D86669B}"/>
              </a:ext>
            </a:extLst>
          </p:cNvPr>
          <p:cNvSpPr/>
          <p:nvPr/>
        </p:nvSpPr>
        <p:spPr>
          <a:xfrm>
            <a:off x="254046" y="-52739"/>
            <a:ext cx="3045307" cy="17835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ALFABETIZAÇÃO E LETRAMENTO: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DESAFIO PERMANENTE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O BRASIL</a:t>
            </a:r>
          </a:p>
        </p:txBody>
      </p:sp>
      <p:pic>
        <p:nvPicPr>
          <p:cNvPr id="3" name="Imagem 2" descr="Uma imagem contendo interior, pessoa, laptop, sentado&#10;&#10;Descrição gerada com muito alta confiança">
            <a:extLst>
              <a:ext uri="{FF2B5EF4-FFF2-40B4-BE49-F238E27FC236}">
                <a16:creationId xmlns="" xmlns:a16="http://schemas.microsoft.com/office/drawing/2014/main" id="{F9ABC41F-0CEA-4E71-A058-EDE44E67B5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r="25791"/>
          <a:stretch/>
        </p:blipFill>
        <p:spPr>
          <a:xfrm>
            <a:off x="-531628" y="1315657"/>
            <a:ext cx="4086870" cy="3842441"/>
          </a:xfrm>
          <a:prstGeom prst="flowChartAlternateProcess">
            <a:avLst/>
          </a:prstGeom>
        </p:spPr>
      </p:pic>
      <p:sp>
        <p:nvSpPr>
          <p:cNvPr id="6153" name="CaixaDeTexto 2"/>
          <p:cNvSpPr txBox="1">
            <a:spLocks noChangeArrowheads="1"/>
          </p:cNvSpPr>
          <p:nvPr/>
        </p:nvSpPr>
        <p:spPr bwMode="auto">
          <a:xfrm>
            <a:off x="2986257" y="795868"/>
            <a:ext cx="3360254" cy="1770698"/>
          </a:xfrm>
          <a:prstGeom prst="wedgeRoundRectCallout">
            <a:avLst>
              <a:gd name="adj1" fmla="val -54690"/>
              <a:gd name="adj2" fmla="val 75110"/>
              <a:gd name="adj3" fmla="val 16667"/>
            </a:avLst>
          </a:prstGeom>
          <a:solidFill>
            <a:srgbClr val="FAC82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defRPr/>
            </a:pPr>
            <a:r>
              <a:rPr lang="pt-BR" altLang="pt-BR" sz="1400" dirty="0"/>
              <a:t>Muitas vezes os alunos sabem o suficiente para “passar de ano”, mas isso não significa que tenham tido uma alfabetização plena. Os dados do INAF - Indicador de Alfabetismo Funcional aplicado na população brasileira entre 15 e 64 anos - explicitam essa realidade:  </a:t>
            </a:r>
            <a:endParaRPr lang="pt-BR" alt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FDBFF115-A57D-4E8E-A930-236724D27180}"/>
              </a:ext>
            </a:extLst>
          </p:cNvPr>
          <p:cNvSpPr/>
          <p:nvPr/>
        </p:nvSpPr>
        <p:spPr>
          <a:xfrm>
            <a:off x="4238025" y="2860912"/>
            <a:ext cx="214699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60000"/>
              </a:lnSpc>
              <a:spcAft>
                <a:spcPts val="0"/>
              </a:spcAft>
            </a:pPr>
            <a:r>
              <a:rPr lang="pt-BR" altLang="pt-BR" sz="4400" dirty="0"/>
              <a:t>13% </a:t>
            </a:r>
            <a:endParaRPr lang="pt-BR" sz="4400" dirty="0"/>
          </a:p>
          <a:p>
            <a:pPr marL="0" lvl="1" indent="0" algn="ctr" defTabSz="844550">
              <a:lnSpc>
                <a:spcPct val="90000"/>
              </a:lnSpc>
              <a:spcAft>
                <a:spcPct val="15000"/>
              </a:spcAft>
            </a:pPr>
            <a:r>
              <a:rPr lang="pt-BR" altLang="pt-BR" sz="1400" dirty="0"/>
              <a:t>daqueles que chegam ou concluem o Ensino Médio podem ser considerados analfabetos funcionais</a:t>
            </a:r>
            <a:endParaRPr lang="pt-BR" sz="1200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123FFFE5-68DC-4131-A04D-449BF19C4E33}"/>
              </a:ext>
            </a:extLst>
          </p:cNvPr>
          <p:cNvSpPr/>
          <p:nvPr/>
        </p:nvSpPr>
        <p:spPr>
          <a:xfrm>
            <a:off x="6385017" y="2860912"/>
            <a:ext cx="223509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66800">
              <a:lnSpc>
                <a:spcPct val="60000"/>
              </a:lnSpc>
              <a:spcAft>
                <a:spcPts val="0"/>
              </a:spcAft>
            </a:pPr>
            <a:r>
              <a:rPr lang="pt-BR" altLang="pt-BR" sz="4400" dirty="0"/>
              <a:t>34% </a:t>
            </a:r>
          </a:p>
          <a:p>
            <a:pPr marL="0" lvl="1" indent="0" algn="ctr" defTabSz="844550">
              <a:lnSpc>
                <a:spcPct val="90000"/>
              </a:lnSpc>
              <a:spcAft>
                <a:spcPct val="15000"/>
              </a:spcAft>
            </a:pPr>
            <a:r>
              <a:rPr lang="pt-BR" altLang="pt-BR" sz="1400" dirty="0"/>
              <a:t>das pessoas que atingem o nível superior podem ser consideradas proficientes pela escala do INAF</a:t>
            </a:r>
          </a:p>
        </p:txBody>
      </p:sp>
      <p:pic>
        <p:nvPicPr>
          <p:cNvPr id="25" name="Picture 4" descr="https://www.cenpec.org.br/wp-content/uploads/2019/05/logo_cenpec_educacao_color.png">
            <a:extLst>
              <a:ext uri="{FF2B5EF4-FFF2-40B4-BE49-F238E27FC236}">
                <a16:creationId xmlns="" xmlns:a16="http://schemas.microsoft.com/office/drawing/2014/main" id="{1E271567-6872-4940-8EE5-32A2D7BA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15" y="167027"/>
            <a:ext cx="627239" cy="6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57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">
            <a:extLst>
              <a:ext uri="{FF2B5EF4-FFF2-40B4-BE49-F238E27FC236}">
                <a16:creationId xmlns="" xmlns:a16="http://schemas.microsoft.com/office/drawing/2014/main" id="{C944F526-DCC2-41F7-8432-729E109883AA}"/>
              </a:ext>
            </a:extLst>
          </p:cNvPr>
          <p:cNvSpPr/>
          <p:nvPr/>
        </p:nvSpPr>
        <p:spPr>
          <a:xfrm rot="19149721" flipH="1">
            <a:off x="-1635711" y="-431763"/>
            <a:ext cx="5215808" cy="2861122"/>
          </a:xfrm>
          <a:custGeom>
            <a:avLst/>
            <a:gdLst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7747803 w 7867290"/>
              <a:gd name="connsiteY2" fmla="*/ 0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3935050 w 7867290"/>
              <a:gd name="connsiteY3" fmla="*/ 21177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7430"/>
              <a:gd name="connsiteX1" fmla="*/ 119487 w 7867290"/>
              <a:gd name="connsiteY1" fmla="*/ 0 h 6597430"/>
              <a:gd name="connsiteX2" fmla="*/ 3441658 w 7867290"/>
              <a:gd name="connsiteY2" fmla="*/ 2187186 h 6597430"/>
              <a:gd name="connsiteX3" fmla="*/ 3935050 w 7867290"/>
              <a:gd name="connsiteY3" fmla="*/ 2117787 h 6597430"/>
              <a:gd name="connsiteX4" fmla="*/ 7867290 w 7867290"/>
              <a:gd name="connsiteY4" fmla="*/ 6471094 h 6597430"/>
              <a:gd name="connsiteX5" fmla="*/ 6852049 w 7867290"/>
              <a:gd name="connsiteY5" fmla="*/ 6597430 h 6597430"/>
              <a:gd name="connsiteX6" fmla="*/ 119487 w 7867290"/>
              <a:gd name="connsiteY6" fmla="*/ 6590581 h 6597430"/>
              <a:gd name="connsiteX7" fmla="*/ 0 w 7867290"/>
              <a:gd name="connsiteY7" fmla="*/ 6471094 h 6597430"/>
              <a:gd name="connsiteX8" fmla="*/ 0 w 7867290"/>
              <a:gd name="connsiteY8" fmla="*/ 119487 h 6597430"/>
              <a:gd name="connsiteX0" fmla="*/ 0 w 6852049"/>
              <a:gd name="connsiteY0" fmla="*/ 119487 h 6597430"/>
              <a:gd name="connsiteX1" fmla="*/ 119487 w 6852049"/>
              <a:gd name="connsiteY1" fmla="*/ 0 h 6597430"/>
              <a:gd name="connsiteX2" fmla="*/ 3441658 w 6852049"/>
              <a:gd name="connsiteY2" fmla="*/ 2187186 h 6597430"/>
              <a:gd name="connsiteX3" fmla="*/ 3935050 w 6852049"/>
              <a:gd name="connsiteY3" fmla="*/ 2117787 h 6597430"/>
              <a:gd name="connsiteX4" fmla="*/ 6852049 w 6852049"/>
              <a:gd name="connsiteY4" fmla="*/ 6597430 h 6597430"/>
              <a:gd name="connsiteX5" fmla="*/ 119487 w 6852049"/>
              <a:gd name="connsiteY5" fmla="*/ 6590581 h 6597430"/>
              <a:gd name="connsiteX6" fmla="*/ 0 w 6852049"/>
              <a:gd name="connsiteY6" fmla="*/ 6471094 h 6597430"/>
              <a:gd name="connsiteX7" fmla="*/ 0 w 6852049"/>
              <a:gd name="connsiteY7" fmla="*/ 119487 h 6597430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935050 w 6954410"/>
              <a:gd name="connsiteY3" fmla="*/ 2117787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442949 w 6954410"/>
              <a:gd name="connsiteY3" fmla="*/ 2658234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621239 w 6954410"/>
              <a:gd name="connsiteY3" fmla="*/ 2753530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0 w 6954410"/>
              <a:gd name="connsiteY6" fmla="*/ 119487 h 6604879"/>
              <a:gd name="connsiteX0" fmla="*/ 30283 w 6954410"/>
              <a:gd name="connsiteY0" fmla="*/ 5925413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30283 w 6954410"/>
              <a:gd name="connsiteY6" fmla="*/ 5925413 h 6604879"/>
              <a:gd name="connsiteX0" fmla="*/ 30283 w 6954410"/>
              <a:gd name="connsiteY0" fmla="*/ 3175387 h 3854853"/>
              <a:gd name="connsiteX1" fmla="*/ 3621239 w 6954410"/>
              <a:gd name="connsiteY1" fmla="*/ 3504 h 3854853"/>
              <a:gd name="connsiteX2" fmla="*/ 6954410 w 6954410"/>
              <a:gd name="connsiteY2" fmla="*/ 3854853 h 3854853"/>
              <a:gd name="connsiteX3" fmla="*/ 119487 w 6954410"/>
              <a:gd name="connsiteY3" fmla="*/ 3840555 h 3854853"/>
              <a:gd name="connsiteX4" fmla="*/ 0 w 6954410"/>
              <a:gd name="connsiteY4" fmla="*/ 3721068 h 3854853"/>
              <a:gd name="connsiteX5" fmla="*/ 30283 w 6954410"/>
              <a:gd name="connsiteY5" fmla="*/ 3175387 h 3854853"/>
              <a:gd name="connsiteX0" fmla="*/ 30283 w 6954410"/>
              <a:gd name="connsiteY0" fmla="*/ 3175317 h 3854783"/>
              <a:gd name="connsiteX1" fmla="*/ 3621239 w 6954410"/>
              <a:gd name="connsiteY1" fmla="*/ 3434 h 3854783"/>
              <a:gd name="connsiteX2" fmla="*/ 6954410 w 6954410"/>
              <a:gd name="connsiteY2" fmla="*/ 3854783 h 3854783"/>
              <a:gd name="connsiteX3" fmla="*/ 119487 w 6954410"/>
              <a:gd name="connsiteY3" fmla="*/ 3840485 h 3854783"/>
              <a:gd name="connsiteX4" fmla="*/ 0 w 6954410"/>
              <a:gd name="connsiteY4" fmla="*/ 3720998 h 3854783"/>
              <a:gd name="connsiteX5" fmla="*/ 30283 w 6954410"/>
              <a:gd name="connsiteY5" fmla="*/ 3175317 h 3854783"/>
              <a:gd name="connsiteX0" fmla="*/ 30283 w 6954410"/>
              <a:gd name="connsiteY0" fmla="*/ 3171883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30283 w 6954410"/>
              <a:gd name="connsiteY5" fmla="*/ 3171883 h 3851349"/>
              <a:gd name="connsiteX0" fmla="*/ 14893 w 6954410"/>
              <a:gd name="connsiteY0" fmla="*/ 3197775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4893 w 6954410"/>
              <a:gd name="connsiteY5" fmla="*/ 3197775 h 3851349"/>
              <a:gd name="connsiteX0" fmla="*/ 11778 w 6954410"/>
              <a:gd name="connsiteY0" fmla="*/ 3194171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1778 w 6954410"/>
              <a:gd name="connsiteY5" fmla="*/ 3194171 h 3851349"/>
              <a:gd name="connsiteX0" fmla="*/ 11778 w 6954410"/>
              <a:gd name="connsiteY0" fmla="*/ 3164369 h 3821547"/>
              <a:gd name="connsiteX1" fmla="*/ 3659588 w 6954410"/>
              <a:gd name="connsiteY1" fmla="*/ 0 h 3821547"/>
              <a:gd name="connsiteX2" fmla="*/ 6954410 w 6954410"/>
              <a:gd name="connsiteY2" fmla="*/ 3821547 h 3821547"/>
              <a:gd name="connsiteX3" fmla="*/ 119487 w 6954410"/>
              <a:gd name="connsiteY3" fmla="*/ 3807249 h 3821547"/>
              <a:gd name="connsiteX4" fmla="*/ 0 w 6954410"/>
              <a:gd name="connsiteY4" fmla="*/ 3687762 h 3821547"/>
              <a:gd name="connsiteX5" fmla="*/ 11778 w 6954410"/>
              <a:gd name="connsiteY5" fmla="*/ 3164369 h 3821547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4410" h="3814829">
                <a:moveTo>
                  <a:pt x="11778" y="3157651"/>
                </a:moveTo>
                <a:cubicBezTo>
                  <a:pt x="674391" y="2576923"/>
                  <a:pt x="2434383" y="1048272"/>
                  <a:pt x="3659099" y="0"/>
                </a:cubicBezTo>
                <a:lnTo>
                  <a:pt x="6954410" y="3814829"/>
                </a:lnTo>
                <a:lnTo>
                  <a:pt x="119487" y="3800531"/>
                </a:lnTo>
                <a:cubicBezTo>
                  <a:pt x="53496" y="3800531"/>
                  <a:pt x="0" y="3747035"/>
                  <a:pt x="0" y="3681044"/>
                </a:cubicBezTo>
                <a:lnTo>
                  <a:pt x="11778" y="315765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35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84B66169-60F9-446D-8EA5-F0577F802C53}"/>
              </a:ext>
            </a:extLst>
          </p:cNvPr>
          <p:cNvSpPr/>
          <p:nvPr/>
        </p:nvSpPr>
        <p:spPr>
          <a:xfrm>
            <a:off x="254046" y="-52739"/>
            <a:ext cx="3045307" cy="17835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ALFABETIZAÇÃO E LETRAMENTO: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DESAFIO PERMANENTE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O BRASIL</a:t>
            </a:r>
          </a:p>
        </p:txBody>
      </p:sp>
      <p:pic>
        <p:nvPicPr>
          <p:cNvPr id="17" name="Picture 4" descr="https://www.cenpec.org.br/wp-content/uploads/2019/05/logo_cenpec_educacao_color.png">
            <a:extLst>
              <a:ext uri="{FF2B5EF4-FFF2-40B4-BE49-F238E27FC236}">
                <a16:creationId xmlns="" xmlns:a16="http://schemas.microsoft.com/office/drawing/2014/main" id="{F11A1DB1-1CD2-42FE-9CA6-49E36842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15" y="167027"/>
            <a:ext cx="627239" cy="6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40B31D6B-944F-4C5C-A44A-33E2B96576CB}"/>
              </a:ext>
            </a:extLst>
          </p:cNvPr>
          <p:cNvSpPr/>
          <p:nvPr/>
        </p:nvSpPr>
        <p:spPr>
          <a:xfrm>
            <a:off x="4114181" y="4225405"/>
            <a:ext cx="39630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400" dirty="0"/>
              <a:t>Daí a importância de toda a rede municipal garantir a </a:t>
            </a:r>
            <a:r>
              <a:rPr lang="pt-BR" altLang="pt-BR" sz="1400" b="1" dirty="0">
                <a:solidFill>
                  <a:srgbClr val="627CBB"/>
                </a:solidFill>
              </a:rPr>
              <a:t>alfabetização plena de cada um dos alunos </a:t>
            </a:r>
            <a:r>
              <a:rPr lang="pt-BR" altLang="pt-BR" sz="1400" dirty="0"/>
              <a:t>até o 3º do Ensino Fundamental.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CD61BD82-1795-46FA-B727-7918DD4F3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004943"/>
              </p:ext>
            </p:extLst>
          </p:nvPr>
        </p:nvGraphicFramePr>
        <p:xfrm>
          <a:off x="4111407" y="1396207"/>
          <a:ext cx="4778548" cy="11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092D16CC-476D-44DC-AFD2-CDD61B240DAB}"/>
              </a:ext>
            </a:extLst>
          </p:cNvPr>
          <p:cNvSpPr/>
          <p:nvPr/>
        </p:nvSpPr>
        <p:spPr>
          <a:xfrm>
            <a:off x="4114182" y="633931"/>
            <a:ext cx="3963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altLang="pt-BR" sz="1400" dirty="0"/>
              <a:t>A </a:t>
            </a:r>
            <a:r>
              <a:rPr lang="pt-BR" altLang="pt-BR" sz="1400" b="1" dirty="0">
                <a:solidFill>
                  <a:schemeClr val="accent4">
                    <a:lumMod val="75000"/>
                  </a:schemeClr>
                </a:solidFill>
              </a:rPr>
              <a:t>origem desse problema</a:t>
            </a:r>
            <a:r>
              <a:rPr lang="pt-BR" altLang="pt-BR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BR" altLang="pt-BR" sz="1400" dirty="0"/>
              <a:t>está associada às inúmeras variáveis presentes na</a:t>
            </a:r>
            <a:r>
              <a:rPr lang="pt-BR" altLang="pt-BR" sz="1400" b="1" dirty="0">
                <a:solidFill>
                  <a:schemeClr val="accent4">
                    <a:lumMod val="75000"/>
                  </a:schemeClr>
                </a:solidFill>
              </a:rPr>
              <a:t> relação entre  ensino e aprendizagem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F078B409-EB83-44E0-B5C3-9E762E655ED6}"/>
              </a:ext>
            </a:extLst>
          </p:cNvPr>
          <p:cNvSpPr/>
          <p:nvPr/>
        </p:nvSpPr>
        <p:spPr>
          <a:xfrm>
            <a:off x="4114182" y="2940163"/>
            <a:ext cx="41485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1400" dirty="0"/>
              <a:t>Quando </a:t>
            </a:r>
            <a:r>
              <a:rPr lang="pt-BR" altLang="pt-BR" sz="1400" b="1" dirty="0">
                <a:solidFill>
                  <a:srgbClr val="A13837"/>
                </a:solidFill>
              </a:rPr>
              <a:t>a alfabetização acontece até o 3º ano do Ensino Fundamental </a:t>
            </a:r>
            <a:r>
              <a:rPr lang="pt-BR" altLang="pt-BR" sz="1400" dirty="0"/>
              <a:t>de forma plena e consistente, esses problemas diminuem </a:t>
            </a:r>
            <a:r>
              <a:rPr lang="pt-BR" altLang="pt-BR" sz="1400" dirty="0" err="1"/>
              <a:t>significativamente,pois</a:t>
            </a:r>
            <a:r>
              <a:rPr lang="pt-BR" altLang="pt-BR" sz="1400" dirty="0"/>
              <a:t> os alunos tem condições de </a:t>
            </a:r>
            <a:r>
              <a:rPr lang="pt-BR" altLang="pt-BR" sz="1400" b="1" dirty="0">
                <a:solidFill>
                  <a:srgbClr val="A13837"/>
                </a:solidFill>
              </a:rPr>
              <a:t>seguir nos estudos com autonomia</a:t>
            </a:r>
            <a:r>
              <a:rPr lang="pt-BR" altLang="pt-BR" sz="1400" dirty="0"/>
              <a:t>.</a:t>
            </a:r>
            <a:endParaRPr lang="pt-BR" sz="1400" dirty="0"/>
          </a:p>
        </p:txBody>
      </p:sp>
      <p:pic>
        <p:nvPicPr>
          <p:cNvPr id="15" name="Imagem 14" descr="Uma imagem contendo interior, pessoa, laptop, sentado&#10;&#10;Descrição gerada com muito alta confiança">
            <a:extLst>
              <a:ext uri="{FF2B5EF4-FFF2-40B4-BE49-F238E27FC236}">
                <a16:creationId xmlns="" xmlns:a16="http://schemas.microsoft.com/office/drawing/2014/main" id="{43AD420B-4681-4CCE-AF24-D39FFAA38E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r="25791"/>
          <a:stretch/>
        </p:blipFill>
        <p:spPr>
          <a:xfrm>
            <a:off x="-531628" y="1315657"/>
            <a:ext cx="4086870" cy="3842441"/>
          </a:xfrm>
          <a:prstGeom prst="flowChartAlternateProcess">
            <a:avLst/>
          </a:prstGeom>
        </p:spPr>
      </p:pic>
      <p:pic>
        <p:nvPicPr>
          <p:cNvPr id="8" name="Gráfico 7" descr="Lupa">
            <a:extLst>
              <a:ext uri="{FF2B5EF4-FFF2-40B4-BE49-F238E27FC236}">
                <a16:creationId xmlns="" xmlns:a16="http://schemas.microsoft.com/office/drawing/2014/main" id="{ECFA183B-3E11-4D76-BBA5-F141D9033A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54207" y="2930919"/>
            <a:ext cx="457200" cy="457200"/>
          </a:xfrm>
          <a:prstGeom prst="rect">
            <a:avLst/>
          </a:prstGeom>
        </p:spPr>
      </p:pic>
      <p:pic>
        <p:nvPicPr>
          <p:cNvPr id="16" name="Gráfico 15" descr="Lupa">
            <a:extLst>
              <a:ext uri="{FF2B5EF4-FFF2-40B4-BE49-F238E27FC236}">
                <a16:creationId xmlns="" xmlns:a16="http://schemas.microsoft.com/office/drawing/2014/main" id="{E1BA693A-5CAF-4362-963D-261660AF59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20073" y="4184096"/>
            <a:ext cx="457200" cy="457200"/>
          </a:xfrm>
          <a:prstGeom prst="rect">
            <a:avLst/>
          </a:prstGeom>
        </p:spPr>
      </p:pic>
      <p:pic>
        <p:nvPicPr>
          <p:cNvPr id="18" name="Gráfico 17" descr="Lupa">
            <a:extLst>
              <a:ext uri="{FF2B5EF4-FFF2-40B4-BE49-F238E27FC236}">
                <a16:creationId xmlns="" xmlns:a16="http://schemas.microsoft.com/office/drawing/2014/main" id="{3CC5D480-E014-40B6-8E2F-BB781BE9FF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20073" y="637844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7C95A6-0604-45F0-94E5-202AFC5BA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D17C95A6-0604-45F0-94E5-202AFC5BA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D17C95A6-0604-45F0-94E5-202AFC5BA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D17C95A6-0604-45F0-94E5-202AFC5BA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3D8540-6B24-490F-BB22-EC6E4E408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853D8540-6B24-490F-BB22-EC6E4E408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853D8540-6B24-490F-BB22-EC6E4E408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853D8540-6B24-490F-BB22-EC6E4E408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A325D3-6E0A-4770-A619-F9017A9F7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19A325D3-6E0A-4770-A619-F9017A9F7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19A325D3-6E0A-4770-A619-F9017A9F7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19A325D3-6E0A-4770-A619-F9017A9F7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A86B6D-94D0-4A97-B501-1B0CC9697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F5A86B6D-94D0-4A97-B501-1B0CC9697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F5A86B6D-94D0-4A97-B501-1B0CC9697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F5A86B6D-94D0-4A97-B501-1B0CC9697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2F6FFA-E0F0-4106-997F-0FACA5CAE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212F6FFA-E0F0-4106-997F-0FACA5CAE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212F6FFA-E0F0-4106-997F-0FACA5CAE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212F6FFA-E0F0-4106-997F-0FACA5CAE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7F8210-C4B4-4A46-B8CC-0F7117FFC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087F8210-C4B4-4A46-B8CC-0F7117FFC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087F8210-C4B4-4A46-B8CC-0F7117FFC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087F8210-C4B4-4A46-B8CC-0F7117FFC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Graphic spid="3" grpId="0" uiExpand="1">
        <p:bldSub>
          <a:bldDgm bld="one"/>
        </p:bldSub>
      </p:bldGraphic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7"/>
          <a:stretch/>
        </p:blipFill>
        <p:spPr>
          <a:xfrm>
            <a:off x="0" y="-8362"/>
            <a:ext cx="9239250" cy="5188776"/>
          </a:xfrm>
          <a:prstGeom prst="rect">
            <a:avLst/>
          </a:prstGeom>
        </p:spPr>
      </p:pic>
      <p:sp>
        <p:nvSpPr>
          <p:cNvPr id="12" name="Retângulo: Cantos Arredondados 1">
            <a:extLst>
              <a:ext uri="{FF2B5EF4-FFF2-40B4-BE49-F238E27FC236}">
                <a16:creationId xmlns="" xmlns:a16="http://schemas.microsoft.com/office/drawing/2014/main" id="{A1D1B30F-9C8E-4413-AAC0-F957C8FB2FF6}"/>
              </a:ext>
            </a:extLst>
          </p:cNvPr>
          <p:cNvSpPr/>
          <p:nvPr/>
        </p:nvSpPr>
        <p:spPr>
          <a:xfrm rot="18650279">
            <a:off x="-1614945" y="-399812"/>
            <a:ext cx="5215808" cy="2861122"/>
          </a:xfrm>
          <a:custGeom>
            <a:avLst/>
            <a:gdLst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7747803 w 7867290"/>
              <a:gd name="connsiteY2" fmla="*/ 0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3935050 w 7867290"/>
              <a:gd name="connsiteY3" fmla="*/ 21177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7430"/>
              <a:gd name="connsiteX1" fmla="*/ 119487 w 7867290"/>
              <a:gd name="connsiteY1" fmla="*/ 0 h 6597430"/>
              <a:gd name="connsiteX2" fmla="*/ 3441658 w 7867290"/>
              <a:gd name="connsiteY2" fmla="*/ 2187186 h 6597430"/>
              <a:gd name="connsiteX3" fmla="*/ 3935050 w 7867290"/>
              <a:gd name="connsiteY3" fmla="*/ 2117787 h 6597430"/>
              <a:gd name="connsiteX4" fmla="*/ 7867290 w 7867290"/>
              <a:gd name="connsiteY4" fmla="*/ 6471094 h 6597430"/>
              <a:gd name="connsiteX5" fmla="*/ 6852049 w 7867290"/>
              <a:gd name="connsiteY5" fmla="*/ 6597430 h 6597430"/>
              <a:gd name="connsiteX6" fmla="*/ 119487 w 7867290"/>
              <a:gd name="connsiteY6" fmla="*/ 6590581 h 6597430"/>
              <a:gd name="connsiteX7" fmla="*/ 0 w 7867290"/>
              <a:gd name="connsiteY7" fmla="*/ 6471094 h 6597430"/>
              <a:gd name="connsiteX8" fmla="*/ 0 w 7867290"/>
              <a:gd name="connsiteY8" fmla="*/ 119487 h 6597430"/>
              <a:gd name="connsiteX0" fmla="*/ 0 w 6852049"/>
              <a:gd name="connsiteY0" fmla="*/ 119487 h 6597430"/>
              <a:gd name="connsiteX1" fmla="*/ 119487 w 6852049"/>
              <a:gd name="connsiteY1" fmla="*/ 0 h 6597430"/>
              <a:gd name="connsiteX2" fmla="*/ 3441658 w 6852049"/>
              <a:gd name="connsiteY2" fmla="*/ 2187186 h 6597430"/>
              <a:gd name="connsiteX3" fmla="*/ 3935050 w 6852049"/>
              <a:gd name="connsiteY3" fmla="*/ 2117787 h 6597430"/>
              <a:gd name="connsiteX4" fmla="*/ 6852049 w 6852049"/>
              <a:gd name="connsiteY4" fmla="*/ 6597430 h 6597430"/>
              <a:gd name="connsiteX5" fmla="*/ 119487 w 6852049"/>
              <a:gd name="connsiteY5" fmla="*/ 6590581 h 6597430"/>
              <a:gd name="connsiteX6" fmla="*/ 0 w 6852049"/>
              <a:gd name="connsiteY6" fmla="*/ 6471094 h 6597430"/>
              <a:gd name="connsiteX7" fmla="*/ 0 w 6852049"/>
              <a:gd name="connsiteY7" fmla="*/ 119487 h 6597430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935050 w 6954410"/>
              <a:gd name="connsiteY3" fmla="*/ 2117787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442949 w 6954410"/>
              <a:gd name="connsiteY3" fmla="*/ 2658234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621239 w 6954410"/>
              <a:gd name="connsiteY3" fmla="*/ 2753530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0 w 6954410"/>
              <a:gd name="connsiteY6" fmla="*/ 119487 h 6604879"/>
              <a:gd name="connsiteX0" fmla="*/ 30283 w 6954410"/>
              <a:gd name="connsiteY0" fmla="*/ 5925413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30283 w 6954410"/>
              <a:gd name="connsiteY6" fmla="*/ 5925413 h 6604879"/>
              <a:gd name="connsiteX0" fmla="*/ 30283 w 6954410"/>
              <a:gd name="connsiteY0" fmla="*/ 3175387 h 3854853"/>
              <a:gd name="connsiteX1" fmla="*/ 3621239 w 6954410"/>
              <a:gd name="connsiteY1" fmla="*/ 3504 h 3854853"/>
              <a:gd name="connsiteX2" fmla="*/ 6954410 w 6954410"/>
              <a:gd name="connsiteY2" fmla="*/ 3854853 h 3854853"/>
              <a:gd name="connsiteX3" fmla="*/ 119487 w 6954410"/>
              <a:gd name="connsiteY3" fmla="*/ 3840555 h 3854853"/>
              <a:gd name="connsiteX4" fmla="*/ 0 w 6954410"/>
              <a:gd name="connsiteY4" fmla="*/ 3721068 h 3854853"/>
              <a:gd name="connsiteX5" fmla="*/ 30283 w 6954410"/>
              <a:gd name="connsiteY5" fmla="*/ 3175387 h 3854853"/>
              <a:gd name="connsiteX0" fmla="*/ 30283 w 6954410"/>
              <a:gd name="connsiteY0" fmla="*/ 3175317 h 3854783"/>
              <a:gd name="connsiteX1" fmla="*/ 3621239 w 6954410"/>
              <a:gd name="connsiteY1" fmla="*/ 3434 h 3854783"/>
              <a:gd name="connsiteX2" fmla="*/ 6954410 w 6954410"/>
              <a:gd name="connsiteY2" fmla="*/ 3854783 h 3854783"/>
              <a:gd name="connsiteX3" fmla="*/ 119487 w 6954410"/>
              <a:gd name="connsiteY3" fmla="*/ 3840485 h 3854783"/>
              <a:gd name="connsiteX4" fmla="*/ 0 w 6954410"/>
              <a:gd name="connsiteY4" fmla="*/ 3720998 h 3854783"/>
              <a:gd name="connsiteX5" fmla="*/ 30283 w 6954410"/>
              <a:gd name="connsiteY5" fmla="*/ 3175317 h 3854783"/>
              <a:gd name="connsiteX0" fmla="*/ 30283 w 6954410"/>
              <a:gd name="connsiteY0" fmla="*/ 3171883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30283 w 6954410"/>
              <a:gd name="connsiteY5" fmla="*/ 3171883 h 3851349"/>
              <a:gd name="connsiteX0" fmla="*/ 14893 w 6954410"/>
              <a:gd name="connsiteY0" fmla="*/ 3197775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4893 w 6954410"/>
              <a:gd name="connsiteY5" fmla="*/ 3197775 h 3851349"/>
              <a:gd name="connsiteX0" fmla="*/ 11778 w 6954410"/>
              <a:gd name="connsiteY0" fmla="*/ 3194171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1778 w 6954410"/>
              <a:gd name="connsiteY5" fmla="*/ 3194171 h 3851349"/>
              <a:gd name="connsiteX0" fmla="*/ 11778 w 6954410"/>
              <a:gd name="connsiteY0" fmla="*/ 3164369 h 3821547"/>
              <a:gd name="connsiteX1" fmla="*/ 3659588 w 6954410"/>
              <a:gd name="connsiteY1" fmla="*/ 0 h 3821547"/>
              <a:gd name="connsiteX2" fmla="*/ 6954410 w 6954410"/>
              <a:gd name="connsiteY2" fmla="*/ 3821547 h 3821547"/>
              <a:gd name="connsiteX3" fmla="*/ 119487 w 6954410"/>
              <a:gd name="connsiteY3" fmla="*/ 3807249 h 3821547"/>
              <a:gd name="connsiteX4" fmla="*/ 0 w 6954410"/>
              <a:gd name="connsiteY4" fmla="*/ 3687762 h 3821547"/>
              <a:gd name="connsiteX5" fmla="*/ 11778 w 6954410"/>
              <a:gd name="connsiteY5" fmla="*/ 3164369 h 3821547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4410" h="3814829">
                <a:moveTo>
                  <a:pt x="11778" y="3157651"/>
                </a:moveTo>
                <a:cubicBezTo>
                  <a:pt x="674391" y="2576923"/>
                  <a:pt x="2434383" y="1048272"/>
                  <a:pt x="3659099" y="0"/>
                </a:cubicBezTo>
                <a:lnTo>
                  <a:pt x="6954410" y="3814829"/>
                </a:lnTo>
                <a:lnTo>
                  <a:pt x="119487" y="3800531"/>
                </a:lnTo>
                <a:cubicBezTo>
                  <a:pt x="53496" y="3800531"/>
                  <a:pt x="0" y="3747035"/>
                  <a:pt x="0" y="3681044"/>
                </a:cubicBezTo>
                <a:lnTo>
                  <a:pt x="11778" y="315765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35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24" name="Subtítulo 2"/>
          <p:cNvSpPr txBox="1">
            <a:spLocks/>
          </p:cNvSpPr>
          <p:nvPr/>
        </p:nvSpPr>
        <p:spPr bwMode="auto">
          <a:xfrm>
            <a:off x="1033463" y="3089275"/>
            <a:ext cx="2301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pt-BR" altLang="pt-BR" sz="1200">
              <a:solidFill>
                <a:srgbClr val="3F3943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4" descr="https://www.cenpec.org.br/wp-content/uploads/2019/05/logo_cenpec_educacao_color.png">
            <a:extLst>
              <a:ext uri="{FF2B5EF4-FFF2-40B4-BE49-F238E27FC236}">
                <a16:creationId xmlns="" xmlns:a16="http://schemas.microsoft.com/office/drawing/2014/main" id="{4A08D01E-D5BF-4890-B4C6-33887D64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4" y="4320629"/>
            <a:ext cx="544146" cy="5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84B66169-60F9-446D-8EA5-F0577F802C53}"/>
              </a:ext>
            </a:extLst>
          </p:cNvPr>
          <p:cNvSpPr/>
          <p:nvPr/>
        </p:nvSpPr>
        <p:spPr>
          <a:xfrm>
            <a:off x="254046" y="-52739"/>
            <a:ext cx="3045307" cy="17835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ALFABETIZAÇÃO E LETRAMENTO: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DESAFIO PERMANENTE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O BRASIL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420749" y="2738937"/>
            <a:ext cx="2455135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8 em 10 crianças </a:t>
            </a:r>
            <a:r>
              <a:rPr lang="pt-BR" dirty="0"/>
              <a:t>matriculadas nos 1º e 2º anos frequentam a rede pública de ensino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114636" y="1846385"/>
            <a:ext cx="2274474" cy="209288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Em </a:t>
            </a:r>
            <a:r>
              <a:rPr lang="pt-BR" sz="1600" b="1" dirty="0"/>
              <a:t>2014</a:t>
            </a:r>
            <a:r>
              <a:rPr lang="pt-BR" sz="1600" dirty="0"/>
              <a:t>,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</a:rPr>
              <a:t>1 em cada 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</a:rPr>
              <a:t>5 Escolas</a:t>
            </a:r>
          </a:p>
          <a:p>
            <a:pPr algn="ctr"/>
            <a:r>
              <a:rPr lang="pt-BR" sz="1600" dirty="0"/>
              <a:t>de Educação Básica tinha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</a:rPr>
              <a:t>mais de 75% </a:t>
            </a:r>
          </a:p>
          <a:p>
            <a:pPr algn="ctr"/>
            <a:r>
              <a:rPr lang="pt-BR" sz="1600" dirty="0"/>
              <a:t>de suas matriculas de </a:t>
            </a:r>
          </a:p>
          <a:p>
            <a:pPr algn="ctr"/>
            <a:r>
              <a:rPr lang="pt-BR" sz="1600" dirty="0"/>
              <a:t>alunos beneficiários do</a:t>
            </a:r>
          </a:p>
          <a:p>
            <a:pPr algn="ctr"/>
            <a:r>
              <a:rPr lang="pt-BR" sz="1600" dirty="0"/>
              <a:t> </a:t>
            </a:r>
            <a:r>
              <a:rPr lang="pt-BR" sz="1600" b="1" dirty="0"/>
              <a:t>Programa Bolsa Família</a:t>
            </a:r>
            <a:r>
              <a:rPr lang="pt-BR" dirty="0"/>
              <a:t>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723113" y="1384721"/>
            <a:ext cx="2144662" cy="255454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Em </a:t>
            </a:r>
            <a:r>
              <a:rPr lang="pt-BR" sz="1600" b="1" dirty="0"/>
              <a:t>2014</a:t>
            </a:r>
            <a:r>
              <a:rPr lang="pt-BR" sz="1600" dirty="0"/>
              <a:t>,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</a:rPr>
              <a:t>1 em cada 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</a:rPr>
              <a:t>5 Escolas</a:t>
            </a:r>
          </a:p>
          <a:p>
            <a:pPr algn="ctr"/>
            <a:r>
              <a:rPr lang="pt-BR" sz="1600" dirty="0"/>
              <a:t>de Educação Básica tinha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</a:rPr>
              <a:t>mais de 75% </a:t>
            </a:r>
          </a:p>
          <a:p>
            <a:pPr algn="ctr"/>
            <a:r>
              <a:rPr lang="pt-BR" sz="1600" dirty="0"/>
              <a:t>de suas matriculas de </a:t>
            </a:r>
          </a:p>
          <a:p>
            <a:pPr algn="ctr"/>
            <a:r>
              <a:rPr lang="pt-BR" sz="1600" dirty="0"/>
              <a:t>alunos beneficiários do</a:t>
            </a:r>
          </a:p>
          <a:p>
            <a:pPr algn="ctr"/>
            <a:r>
              <a:rPr lang="pt-BR" sz="1600" dirty="0"/>
              <a:t> </a:t>
            </a:r>
            <a:r>
              <a:rPr lang="pt-BR" sz="1600" b="1" dirty="0"/>
              <a:t>Programa Bolsa Família</a:t>
            </a:r>
            <a:r>
              <a:rPr lang="pt-BR" sz="1600" dirty="0"/>
              <a:t>.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420749" y="4503725"/>
            <a:ext cx="7447026" cy="4001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000000"/>
                </a:solidFill>
              </a:rPr>
              <a:t>Fonte: MEC - Inep/Censo Escolar e Sistema Presença </a:t>
            </a:r>
            <a:r>
              <a:rPr lang="pt-BR" sz="1000" dirty="0"/>
              <a:t>. Sampaio, Gabriela T. C.: “Direito à educação para populações vulneráveis: desigualdades educacionais e o Programa Bolsa Família”. 2017. FE-USP.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9" grpId="0"/>
      <p:bldP spid="21" grpId="0" animBg="1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7"/>
          <a:stretch/>
        </p:blipFill>
        <p:spPr>
          <a:xfrm>
            <a:off x="0" y="-8362"/>
            <a:ext cx="9239250" cy="5188776"/>
          </a:xfrm>
          <a:prstGeom prst="rect">
            <a:avLst/>
          </a:prstGeom>
        </p:spPr>
      </p:pic>
      <p:sp>
        <p:nvSpPr>
          <p:cNvPr id="12" name="Retângulo: Cantos Arredondados 1">
            <a:extLst>
              <a:ext uri="{FF2B5EF4-FFF2-40B4-BE49-F238E27FC236}">
                <a16:creationId xmlns="" xmlns:a16="http://schemas.microsoft.com/office/drawing/2014/main" id="{A1D1B30F-9C8E-4413-AAC0-F957C8FB2FF6}"/>
              </a:ext>
            </a:extLst>
          </p:cNvPr>
          <p:cNvSpPr/>
          <p:nvPr/>
        </p:nvSpPr>
        <p:spPr>
          <a:xfrm rot="18650279">
            <a:off x="-1614945" y="-399812"/>
            <a:ext cx="5215808" cy="2861122"/>
          </a:xfrm>
          <a:custGeom>
            <a:avLst/>
            <a:gdLst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7747803 w 7867290"/>
              <a:gd name="connsiteY2" fmla="*/ 0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7867290 w 7867290"/>
              <a:gd name="connsiteY3" fmla="*/ 1194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0581"/>
              <a:gd name="connsiteX1" fmla="*/ 119487 w 7867290"/>
              <a:gd name="connsiteY1" fmla="*/ 0 h 6590581"/>
              <a:gd name="connsiteX2" fmla="*/ 3441658 w 7867290"/>
              <a:gd name="connsiteY2" fmla="*/ 2187186 h 6590581"/>
              <a:gd name="connsiteX3" fmla="*/ 3935050 w 7867290"/>
              <a:gd name="connsiteY3" fmla="*/ 2117787 h 6590581"/>
              <a:gd name="connsiteX4" fmla="*/ 7867290 w 7867290"/>
              <a:gd name="connsiteY4" fmla="*/ 6471094 h 6590581"/>
              <a:gd name="connsiteX5" fmla="*/ 7747803 w 7867290"/>
              <a:gd name="connsiteY5" fmla="*/ 6590581 h 6590581"/>
              <a:gd name="connsiteX6" fmla="*/ 119487 w 7867290"/>
              <a:gd name="connsiteY6" fmla="*/ 6590581 h 6590581"/>
              <a:gd name="connsiteX7" fmla="*/ 0 w 7867290"/>
              <a:gd name="connsiteY7" fmla="*/ 6471094 h 6590581"/>
              <a:gd name="connsiteX8" fmla="*/ 0 w 7867290"/>
              <a:gd name="connsiteY8" fmla="*/ 119487 h 6590581"/>
              <a:gd name="connsiteX0" fmla="*/ 0 w 7867290"/>
              <a:gd name="connsiteY0" fmla="*/ 119487 h 6597430"/>
              <a:gd name="connsiteX1" fmla="*/ 119487 w 7867290"/>
              <a:gd name="connsiteY1" fmla="*/ 0 h 6597430"/>
              <a:gd name="connsiteX2" fmla="*/ 3441658 w 7867290"/>
              <a:gd name="connsiteY2" fmla="*/ 2187186 h 6597430"/>
              <a:gd name="connsiteX3" fmla="*/ 3935050 w 7867290"/>
              <a:gd name="connsiteY3" fmla="*/ 2117787 h 6597430"/>
              <a:gd name="connsiteX4" fmla="*/ 7867290 w 7867290"/>
              <a:gd name="connsiteY4" fmla="*/ 6471094 h 6597430"/>
              <a:gd name="connsiteX5" fmla="*/ 6852049 w 7867290"/>
              <a:gd name="connsiteY5" fmla="*/ 6597430 h 6597430"/>
              <a:gd name="connsiteX6" fmla="*/ 119487 w 7867290"/>
              <a:gd name="connsiteY6" fmla="*/ 6590581 h 6597430"/>
              <a:gd name="connsiteX7" fmla="*/ 0 w 7867290"/>
              <a:gd name="connsiteY7" fmla="*/ 6471094 h 6597430"/>
              <a:gd name="connsiteX8" fmla="*/ 0 w 7867290"/>
              <a:gd name="connsiteY8" fmla="*/ 119487 h 6597430"/>
              <a:gd name="connsiteX0" fmla="*/ 0 w 6852049"/>
              <a:gd name="connsiteY0" fmla="*/ 119487 h 6597430"/>
              <a:gd name="connsiteX1" fmla="*/ 119487 w 6852049"/>
              <a:gd name="connsiteY1" fmla="*/ 0 h 6597430"/>
              <a:gd name="connsiteX2" fmla="*/ 3441658 w 6852049"/>
              <a:gd name="connsiteY2" fmla="*/ 2187186 h 6597430"/>
              <a:gd name="connsiteX3" fmla="*/ 3935050 w 6852049"/>
              <a:gd name="connsiteY3" fmla="*/ 2117787 h 6597430"/>
              <a:gd name="connsiteX4" fmla="*/ 6852049 w 6852049"/>
              <a:gd name="connsiteY4" fmla="*/ 6597430 h 6597430"/>
              <a:gd name="connsiteX5" fmla="*/ 119487 w 6852049"/>
              <a:gd name="connsiteY5" fmla="*/ 6590581 h 6597430"/>
              <a:gd name="connsiteX6" fmla="*/ 0 w 6852049"/>
              <a:gd name="connsiteY6" fmla="*/ 6471094 h 6597430"/>
              <a:gd name="connsiteX7" fmla="*/ 0 w 6852049"/>
              <a:gd name="connsiteY7" fmla="*/ 119487 h 6597430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935050 w 6954410"/>
              <a:gd name="connsiteY3" fmla="*/ 2117787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442949 w 6954410"/>
              <a:gd name="connsiteY3" fmla="*/ 2658234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441658 w 6954410"/>
              <a:gd name="connsiteY2" fmla="*/ 2187186 h 6604879"/>
              <a:gd name="connsiteX3" fmla="*/ 3621239 w 6954410"/>
              <a:gd name="connsiteY3" fmla="*/ 2753530 h 6604879"/>
              <a:gd name="connsiteX4" fmla="*/ 6954410 w 6954410"/>
              <a:gd name="connsiteY4" fmla="*/ 6604879 h 6604879"/>
              <a:gd name="connsiteX5" fmla="*/ 119487 w 6954410"/>
              <a:gd name="connsiteY5" fmla="*/ 6590581 h 6604879"/>
              <a:gd name="connsiteX6" fmla="*/ 0 w 6954410"/>
              <a:gd name="connsiteY6" fmla="*/ 6471094 h 6604879"/>
              <a:gd name="connsiteX7" fmla="*/ 0 w 6954410"/>
              <a:gd name="connsiteY7" fmla="*/ 119487 h 6604879"/>
              <a:gd name="connsiteX0" fmla="*/ 0 w 6954410"/>
              <a:gd name="connsiteY0" fmla="*/ 119487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0 w 6954410"/>
              <a:gd name="connsiteY6" fmla="*/ 119487 h 6604879"/>
              <a:gd name="connsiteX0" fmla="*/ 30283 w 6954410"/>
              <a:gd name="connsiteY0" fmla="*/ 5925413 h 6604879"/>
              <a:gd name="connsiteX1" fmla="*/ 119487 w 6954410"/>
              <a:gd name="connsiteY1" fmla="*/ 0 h 6604879"/>
              <a:gd name="connsiteX2" fmla="*/ 3621239 w 6954410"/>
              <a:gd name="connsiteY2" fmla="*/ 2753530 h 6604879"/>
              <a:gd name="connsiteX3" fmla="*/ 6954410 w 6954410"/>
              <a:gd name="connsiteY3" fmla="*/ 6604879 h 6604879"/>
              <a:gd name="connsiteX4" fmla="*/ 119487 w 6954410"/>
              <a:gd name="connsiteY4" fmla="*/ 6590581 h 6604879"/>
              <a:gd name="connsiteX5" fmla="*/ 0 w 6954410"/>
              <a:gd name="connsiteY5" fmla="*/ 6471094 h 6604879"/>
              <a:gd name="connsiteX6" fmla="*/ 30283 w 6954410"/>
              <a:gd name="connsiteY6" fmla="*/ 5925413 h 6604879"/>
              <a:gd name="connsiteX0" fmla="*/ 30283 w 6954410"/>
              <a:gd name="connsiteY0" fmla="*/ 3175387 h 3854853"/>
              <a:gd name="connsiteX1" fmla="*/ 3621239 w 6954410"/>
              <a:gd name="connsiteY1" fmla="*/ 3504 h 3854853"/>
              <a:gd name="connsiteX2" fmla="*/ 6954410 w 6954410"/>
              <a:gd name="connsiteY2" fmla="*/ 3854853 h 3854853"/>
              <a:gd name="connsiteX3" fmla="*/ 119487 w 6954410"/>
              <a:gd name="connsiteY3" fmla="*/ 3840555 h 3854853"/>
              <a:gd name="connsiteX4" fmla="*/ 0 w 6954410"/>
              <a:gd name="connsiteY4" fmla="*/ 3721068 h 3854853"/>
              <a:gd name="connsiteX5" fmla="*/ 30283 w 6954410"/>
              <a:gd name="connsiteY5" fmla="*/ 3175387 h 3854853"/>
              <a:gd name="connsiteX0" fmla="*/ 30283 w 6954410"/>
              <a:gd name="connsiteY0" fmla="*/ 3175317 h 3854783"/>
              <a:gd name="connsiteX1" fmla="*/ 3621239 w 6954410"/>
              <a:gd name="connsiteY1" fmla="*/ 3434 h 3854783"/>
              <a:gd name="connsiteX2" fmla="*/ 6954410 w 6954410"/>
              <a:gd name="connsiteY2" fmla="*/ 3854783 h 3854783"/>
              <a:gd name="connsiteX3" fmla="*/ 119487 w 6954410"/>
              <a:gd name="connsiteY3" fmla="*/ 3840485 h 3854783"/>
              <a:gd name="connsiteX4" fmla="*/ 0 w 6954410"/>
              <a:gd name="connsiteY4" fmla="*/ 3720998 h 3854783"/>
              <a:gd name="connsiteX5" fmla="*/ 30283 w 6954410"/>
              <a:gd name="connsiteY5" fmla="*/ 3175317 h 3854783"/>
              <a:gd name="connsiteX0" fmla="*/ 30283 w 6954410"/>
              <a:gd name="connsiteY0" fmla="*/ 3171883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30283 w 6954410"/>
              <a:gd name="connsiteY5" fmla="*/ 3171883 h 3851349"/>
              <a:gd name="connsiteX0" fmla="*/ 14893 w 6954410"/>
              <a:gd name="connsiteY0" fmla="*/ 3197775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4893 w 6954410"/>
              <a:gd name="connsiteY5" fmla="*/ 3197775 h 3851349"/>
              <a:gd name="connsiteX0" fmla="*/ 11778 w 6954410"/>
              <a:gd name="connsiteY0" fmla="*/ 3194171 h 3851349"/>
              <a:gd name="connsiteX1" fmla="*/ 3621239 w 6954410"/>
              <a:gd name="connsiteY1" fmla="*/ 0 h 3851349"/>
              <a:gd name="connsiteX2" fmla="*/ 6954410 w 6954410"/>
              <a:gd name="connsiteY2" fmla="*/ 3851349 h 3851349"/>
              <a:gd name="connsiteX3" fmla="*/ 119487 w 6954410"/>
              <a:gd name="connsiteY3" fmla="*/ 3837051 h 3851349"/>
              <a:gd name="connsiteX4" fmla="*/ 0 w 6954410"/>
              <a:gd name="connsiteY4" fmla="*/ 3717564 h 3851349"/>
              <a:gd name="connsiteX5" fmla="*/ 11778 w 6954410"/>
              <a:gd name="connsiteY5" fmla="*/ 3194171 h 3851349"/>
              <a:gd name="connsiteX0" fmla="*/ 11778 w 6954410"/>
              <a:gd name="connsiteY0" fmla="*/ 3164369 h 3821547"/>
              <a:gd name="connsiteX1" fmla="*/ 3659588 w 6954410"/>
              <a:gd name="connsiteY1" fmla="*/ 0 h 3821547"/>
              <a:gd name="connsiteX2" fmla="*/ 6954410 w 6954410"/>
              <a:gd name="connsiteY2" fmla="*/ 3821547 h 3821547"/>
              <a:gd name="connsiteX3" fmla="*/ 119487 w 6954410"/>
              <a:gd name="connsiteY3" fmla="*/ 3807249 h 3821547"/>
              <a:gd name="connsiteX4" fmla="*/ 0 w 6954410"/>
              <a:gd name="connsiteY4" fmla="*/ 3687762 h 3821547"/>
              <a:gd name="connsiteX5" fmla="*/ 11778 w 6954410"/>
              <a:gd name="connsiteY5" fmla="*/ 3164369 h 3821547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  <a:gd name="connsiteX0" fmla="*/ 11778 w 6954410"/>
              <a:gd name="connsiteY0" fmla="*/ 3157651 h 3814829"/>
              <a:gd name="connsiteX1" fmla="*/ 3659099 w 6954410"/>
              <a:gd name="connsiteY1" fmla="*/ 0 h 3814829"/>
              <a:gd name="connsiteX2" fmla="*/ 6954410 w 6954410"/>
              <a:gd name="connsiteY2" fmla="*/ 3814829 h 3814829"/>
              <a:gd name="connsiteX3" fmla="*/ 119487 w 6954410"/>
              <a:gd name="connsiteY3" fmla="*/ 3800531 h 3814829"/>
              <a:gd name="connsiteX4" fmla="*/ 0 w 6954410"/>
              <a:gd name="connsiteY4" fmla="*/ 3681044 h 3814829"/>
              <a:gd name="connsiteX5" fmla="*/ 11778 w 6954410"/>
              <a:gd name="connsiteY5" fmla="*/ 3157651 h 38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4410" h="3814829">
                <a:moveTo>
                  <a:pt x="11778" y="3157651"/>
                </a:moveTo>
                <a:cubicBezTo>
                  <a:pt x="674391" y="2576923"/>
                  <a:pt x="2434383" y="1048272"/>
                  <a:pt x="3659099" y="0"/>
                </a:cubicBezTo>
                <a:lnTo>
                  <a:pt x="6954410" y="3814829"/>
                </a:lnTo>
                <a:lnTo>
                  <a:pt x="119487" y="3800531"/>
                </a:lnTo>
                <a:cubicBezTo>
                  <a:pt x="53496" y="3800531"/>
                  <a:pt x="0" y="3747035"/>
                  <a:pt x="0" y="3681044"/>
                </a:cubicBezTo>
                <a:lnTo>
                  <a:pt x="11778" y="315765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35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24" name="Subtítulo 2"/>
          <p:cNvSpPr txBox="1">
            <a:spLocks/>
          </p:cNvSpPr>
          <p:nvPr/>
        </p:nvSpPr>
        <p:spPr bwMode="auto">
          <a:xfrm>
            <a:off x="1033463" y="3089275"/>
            <a:ext cx="2301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pt-BR" altLang="pt-BR" sz="1200">
              <a:solidFill>
                <a:srgbClr val="3F3943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4" descr="https://www.cenpec.org.br/wp-content/uploads/2019/05/logo_cenpec_educacao_color.png">
            <a:extLst>
              <a:ext uri="{FF2B5EF4-FFF2-40B4-BE49-F238E27FC236}">
                <a16:creationId xmlns="" xmlns:a16="http://schemas.microsoft.com/office/drawing/2014/main" id="{4A08D01E-D5BF-4890-B4C6-33887D64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4" y="4320629"/>
            <a:ext cx="544146" cy="5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84B66169-60F9-446D-8EA5-F0577F802C53}"/>
              </a:ext>
            </a:extLst>
          </p:cNvPr>
          <p:cNvSpPr/>
          <p:nvPr/>
        </p:nvSpPr>
        <p:spPr>
          <a:xfrm>
            <a:off x="254046" y="-52739"/>
            <a:ext cx="3045307" cy="17835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ALFABETIZAÇÃO E LETRAMENTO: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DESAFIO PERMANENTE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O BRASIL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638101" y="4657614"/>
            <a:ext cx="3609532" cy="246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000000"/>
                </a:solidFill>
              </a:rPr>
              <a:t>Fonte: MEC - Inep/Censo Escolar 2016 e 2017</a:t>
            </a:r>
            <a:endParaRPr lang="pt-BR" sz="1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638101" y="2862048"/>
            <a:ext cx="3609532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Infraestrutura</a:t>
            </a:r>
          </a:p>
          <a:p>
            <a:pPr algn="ctr"/>
            <a:r>
              <a:rPr lang="pt-BR" sz="1600" dirty="0"/>
              <a:t>Do total das </a:t>
            </a:r>
            <a:r>
              <a:rPr lang="pt-BR" sz="1600" b="1" dirty="0"/>
              <a:t>107.512 </a:t>
            </a:r>
            <a:r>
              <a:rPr lang="pt-BR" sz="1600" dirty="0"/>
              <a:t>escolas públicas do ensino fundamental, apenas </a:t>
            </a:r>
            <a:r>
              <a:rPr lang="pt-BR" sz="1600" b="1" dirty="0">
                <a:solidFill>
                  <a:srgbClr val="0070C0"/>
                </a:solidFill>
              </a:rPr>
              <a:t>34%</a:t>
            </a:r>
            <a:r>
              <a:rPr lang="pt-BR" sz="1600" dirty="0">
                <a:solidFill>
                  <a:srgbClr val="0070C0"/>
                </a:solidFill>
              </a:rPr>
              <a:t> </a:t>
            </a:r>
            <a:r>
              <a:rPr lang="pt-BR" sz="1600" dirty="0"/>
              <a:t>contam com biblioteca</a:t>
            </a:r>
            <a:r>
              <a:rPr lang="pt-BR" sz="1600" b="1" dirty="0">
                <a:solidFill>
                  <a:srgbClr val="8C3C84"/>
                </a:solidFill>
              </a:rPr>
              <a:t> </a:t>
            </a:r>
            <a:r>
              <a:rPr lang="pt-BR" sz="1600" dirty="0"/>
              <a:t>e </a:t>
            </a:r>
            <a:r>
              <a:rPr lang="pt-BR" sz="1600" b="1" dirty="0">
                <a:solidFill>
                  <a:srgbClr val="0070C0"/>
                </a:solidFill>
              </a:rPr>
              <a:t>21%</a:t>
            </a:r>
            <a:r>
              <a:rPr lang="pt-BR" sz="1600" dirty="0">
                <a:solidFill>
                  <a:srgbClr val="0070C0"/>
                </a:solidFill>
              </a:rPr>
              <a:t> </a:t>
            </a:r>
            <a:r>
              <a:rPr lang="pt-BR" sz="1600" dirty="0"/>
              <a:t>com sala para leitura.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299353" y="783076"/>
            <a:ext cx="194828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Formação adequada</a:t>
            </a:r>
          </a:p>
          <a:p>
            <a:pPr algn="ctr"/>
            <a:r>
              <a:rPr lang="pt-BR" sz="1600" dirty="0"/>
              <a:t>Do total dos professores </a:t>
            </a:r>
          </a:p>
          <a:p>
            <a:pPr algn="ctr"/>
            <a:r>
              <a:rPr lang="pt-BR" sz="1600" dirty="0"/>
              <a:t>dos anos iniciais do ensino fundamental, </a:t>
            </a:r>
            <a:r>
              <a:rPr lang="pt-BR" sz="1600" b="1" dirty="0">
                <a:solidFill>
                  <a:srgbClr val="0070C0"/>
                </a:solidFill>
              </a:rPr>
              <a:t>23% não possuem ensino superior.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575350" y="-272164"/>
            <a:ext cx="3435300" cy="545257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5575350" y="738361"/>
            <a:ext cx="343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Indicadores de </a:t>
            </a:r>
            <a:r>
              <a:rPr lang="pt-BR" sz="1600" b="1" dirty="0">
                <a:solidFill>
                  <a:srgbClr val="0070C0"/>
                </a:solidFill>
              </a:rPr>
              <a:t>fluxo escolar </a:t>
            </a:r>
            <a:r>
              <a:rPr lang="pt-BR" sz="1600" dirty="0"/>
              <a:t>na rede pública de ensino - 2016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926" y="1367512"/>
            <a:ext cx="3575980" cy="145564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5566265" y="2862048"/>
            <a:ext cx="3435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A perspectiva de concluir o processo de alfabetização, em sua concepção mais restrita, no 2º ano do Ensino Fundamental, como determina a BNCC, não pode resultar no aumento da reprovação, que atualmente é bastante expressiva no 3º ano.</a:t>
            </a:r>
          </a:p>
        </p:txBody>
      </p:sp>
    </p:spTree>
    <p:extLst>
      <p:ext uri="{BB962C8B-B14F-4D97-AF65-F5344CB8AC3E}">
        <p14:creationId xmlns:p14="http://schemas.microsoft.com/office/powerpoint/2010/main" val="42249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9" grpId="0"/>
      <p:bldP spid="25" grpId="0" animBg="1"/>
      <p:bldP spid="11" grpId="0" animBg="1"/>
      <p:bldP spid="14" grpId="0" animBg="1"/>
      <p:bldP spid="15" grpId="0" animBg="1"/>
      <p:bldP spid="16" grpId="0"/>
      <p:bldP spid="18" grpId="0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Open Sans bold"/>
        <a:ea typeface=""/>
        <a:cs typeface=""/>
      </a:majorFont>
      <a:minorFont>
        <a:latin typeface="Tahoma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5108</TotalTime>
  <Words>1167</Words>
  <Application>Microsoft Office PowerPoint</Application>
  <PresentationFormat>Apresentação na tela (16:9)</PresentationFormat>
  <Paragraphs>134</Paragraphs>
  <Slides>16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8" baseType="lpstr">
      <vt:lpstr>MS PGothic</vt:lpstr>
      <vt:lpstr>MS PGothic</vt:lpstr>
      <vt:lpstr>Arial</vt:lpstr>
      <vt:lpstr>Arial Narrow</vt:lpstr>
      <vt:lpstr>Calibri</vt:lpstr>
      <vt:lpstr>Calibri Light</vt:lpstr>
      <vt:lpstr>Open Sans bold</vt:lpstr>
      <vt:lpstr>Tahoma</vt:lpstr>
      <vt:lpstr>Trebuchet MS</vt:lpstr>
      <vt:lpstr>1_Tema do Office</vt:lpstr>
      <vt:lpstr>Office Theme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Grato</Company>
  <LinksUpToDate>false</LinksUpToDate>
  <SharedDoc>false</SharedDoc>
  <HyperlinkBase>www.grato.vc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que o Brasil merece</dc:title>
  <dc:creator>Paulo Pereira</dc:creator>
  <cp:lastModifiedBy>Alex Ribeiro Oliveira Santos</cp:lastModifiedBy>
  <cp:revision>362</cp:revision>
  <dcterms:created xsi:type="dcterms:W3CDTF">2015-06-24T13:51:04Z</dcterms:created>
  <dcterms:modified xsi:type="dcterms:W3CDTF">2019-08-07T12:08:53Z</dcterms:modified>
</cp:coreProperties>
</file>