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2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tags/tag3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tags/tag47.xml" ContentType="application/vnd.openxmlformats-officedocument.presentationml.tags+xml"/>
  <Override PartName="/ppt/notesSlides/notesSlide12.xml" ContentType="application/vnd.openxmlformats-officedocument.presentationml.notesSlide+xml"/>
  <Override PartName="/ppt/tags/tag48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tags/tag49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729" r:id="rId3"/>
  </p:sldMasterIdLst>
  <p:notesMasterIdLst>
    <p:notesMasterId r:id="rId29"/>
  </p:notesMasterIdLst>
  <p:handoutMasterIdLst>
    <p:handoutMasterId r:id="rId30"/>
  </p:handoutMasterIdLst>
  <p:sldIdLst>
    <p:sldId id="256" r:id="rId4"/>
    <p:sldId id="826" r:id="rId5"/>
    <p:sldId id="725" r:id="rId6"/>
    <p:sldId id="726" r:id="rId7"/>
    <p:sldId id="727" r:id="rId8"/>
    <p:sldId id="732" r:id="rId9"/>
    <p:sldId id="803" r:id="rId10"/>
    <p:sldId id="804" r:id="rId11"/>
    <p:sldId id="802" r:id="rId12"/>
    <p:sldId id="716" r:id="rId13"/>
    <p:sldId id="825" r:id="rId14"/>
    <p:sldId id="810" r:id="rId15"/>
    <p:sldId id="817" r:id="rId16"/>
    <p:sldId id="818" r:id="rId17"/>
    <p:sldId id="737" r:id="rId18"/>
    <p:sldId id="807" r:id="rId19"/>
    <p:sldId id="806" r:id="rId20"/>
    <p:sldId id="793" r:id="rId21"/>
    <p:sldId id="819" r:id="rId22"/>
    <p:sldId id="827" r:id="rId23"/>
    <p:sldId id="820" r:id="rId24"/>
    <p:sldId id="821" r:id="rId25"/>
    <p:sldId id="822" r:id="rId26"/>
    <p:sldId id="823" r:id="rId27"/>
    <p:sldId id="649" r:id="rId28"/>
  </p:sldIdLst>
  <p:sldSz cx="12192000" cy="6858000"/>
  <p:notesSz cx="6805613" cy="99441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a Pacheco Fortes Rabelo" initials="NPFR" lastIdx="1" clrIdx="0">
    <p:extLst>
      <p:ext uri="{19B8F6BF-5375-455C-9EA6-DF929625EA0E}">
        <p15:presenceInfo xmlns:p15="http://schemas.microsoft.com/office/powerpoint/2012/main" userId="S-1-5-21-2000478354-682003330-1417001333-151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C55"/>
    <a:srgbClr val="E4A302"/>
    <a:srgbClr val="60943C"/>
    <a:srgbClr val="462300"/>
    <a:srgbClr val="361B00"/>
    <a:srgbClr val="6633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340" autoAdjust="0"/>
    <p:restoredTop sz="94125" autoAdjust="0"/>
  </p:normalViewPr>
  <p:slideViewPr>
    <p:cSldViewPr snapToGrid="0">
      <p:cViewPr varScale="1">
        <p:scale>
          <a:sx n="55" d="100"/>
          <a:sy n="55" d="100"/>
        </p:scale>
        <p:origin x="120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ayri_000\Documents\fsb\Freelas\CNI%20quanti\An&#225;lise%20-%20CNI%20joven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ayri_000\Documents\fsb\Freelas\CNI%20quanti\An&#225;lise%20-%20CNI%20joven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Planilha_do_Microsoft_Excel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3.bin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792718918407967"/>
          <c:y val="5.8447942621727873E-2"/>
          <c:w val="0.79733245844269396"/>
          <c:h val="0.824668239729967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'imp tecnico primeiro emp'!$C$1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E85C0E"/>
              </a:solidFill>
            </a:ln>
          </c:spPr>
          <c:invertIfNegative val="0"/>
          <c:dLbls>
            <c:dLbl>
              <c:idx val="8"/>
              <c:layout>
                <c:manualLayout>
                  <c:x val="8.550422040752792E-3"/>
                  <c:y val="-2.46884420669669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254047412447689E-16"/>
                  <c:y val="-1.23442210334834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'imp tecnico primeiro emp'!$A$2:$A$12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'imp tecnico primeiro emp'!$C$2:$C$12</c:f>
              <c:numCache>
                <c:formatCode>0.0%</c:formatCode>
                <c:ptCount val="11"/>
                <c:pt idx="0">
                  <c:v>1.0135135135135101E-2</c:v>
                </c:pt>
                <c:pt idx="1">
                  <c:v>4.2229729729729697E-3</c:v>
                </c:pt>
                <c:pt idx="2">
                  <c:v>4.2229729729729697E-3</c:v>
                </c:pt>
                <c:pt idx="3">
                  <c:v>4.2229729729729697E-3</c:v>
                </c:pt>
                <c:pt idx="4">
                  <c:v>1.68918918918919E-2</c:v>
                </c:pt>
                <c:pt idx="5">
                  <c:v>5.1520270270270285E-2</c:v>
                </c:pt>
                <c:pt idx="6">
                  <c:v>3.4628378378378406E-2</c:v>
                </c:pt>
                <c:pt idx="7">
                  <c:v>8.3614864864865052E-2</c:v>
                </c:pt>
                <c:pt idx="8">
                  <c:v>0.22128378378378397</c:v>
                </c:pt>
                <c:pt idx="9">
                  <c:v>0.168918918918919</c:v>
                </c:pt>
                <c:pt idx="10">
                  <c:v>0.28716216216216212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"/>
        <c:axId val="137561880"/>
        <c:axId val="137564624"/>
      </c:barChart>
      <c:catAx>
        <c:axId val="137561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pt-BR"/>
          </a:p>
        </c:txPr>
        <c:crossAx val="137564624"/>
        <c:crosses val="autoZero"/>
        <c:auto val="1"/>
        <c:lblAlgn val="ctr"/>
        <c:lblOffset val="100"/>
        <c:noMultiLvlLbl val="0"/>
      </c:catAx>
      <c:valAx>
        <c:axId val="137564624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pt-BR"/>
          </a:p>
        </c:txPr>
        <c:crossAx val="137561880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200">
          <a:solidFill>
            <a:schemeClr val="bg1"/>
          </a:solidFill>
          <a:latin typeface="+mn-lt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85904538666622"/>
          <c:y val="2.8817185395577177E-2"/>
          <c:w val="0.79733245844269396"/>
          <c:h val="0.824668239729967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'imp tecnico futuro profissional'!$C$1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E85C0E"/>
              </a:solidFill>
            </a:ln>
          </c:spPr>
          <c:invertIfNegative val="0"/>
          <c:dLbls>
            <c:dLbl>
              <c:idx val="9"/>
              <c:layout>
                <c:manualLayout>
                  <c:x val="3.9225376038545881E-3"/>
                  <c:y val="-5.89624226347284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'imp tecnico futuro profissional'!$A$2:$A$12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'imp tecnico futuro profissional'!$C$2:$C$12</c:f>
              <c:numCache>
                <c:formatCode>0.0%</c:formatCode>
                <c:ptCount val="11"/>
                <c:pt idx="0">
                  <c:v>4.2229729729729697E-3</c:v>
                </c:pt>
                <c:pt idx="1">
                  <c:v>1.6891891891891904E-3</c:v>
                </c:pt>
                <c:pt idx="2">
                  <c:v>2.53378378378378E-3</c:v>
                </c:pt>
                <c:pt idx="3">
                  <c:v>5.0675675675675696E-3</c:v>
                </c:pt>
                <c:pt idx="4">
                  <c:v>6.7567567567567597E-3</c:v>
                </c:pt>
                <c:pt idx="5">
                  <c:v>3.4628378378378406E-2</c:v>
                </c:pt>
                <c:pt idx="6">
                  <c:v>3.7162162162162199E-2</c:v>
                </c:pt>
                <c:pt idx="7">
                  <c:v>6.50337837837838E-2</c:v>
                </c:pt>
                <c:pt idx="8">
                  <c:v>0.16216216216216206</c:v>
                </c:pt>
                <c:pt idx="9">
                  <c:v>0.17567567567567588</c:v>
                </c:pt>
                <c:pt idx="10">
                  <c:v>0.39189189189189222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"/>
        <c:axId val="137561488"/>
        <c:axId val="137563056"/>
      </c:barChart>
      <c:catAx>
        <c:axId val="137561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chemeClr val="accent5">
                    <a:lumMod val="50000"/>
                  </a:schemeClr>
                </a:solidFill>
                <a:latin typeface="+mn-lt"/>
              </a:defRPr>
            </a:pPr>
            <a:endParaRPr lang="pt-BR"/>
          </a:p>
        </c:txPr>
        <c:crossAx val="137563056"/>
        <c:crosses val="autoZero"/>
        <c:auto val="1"/>
        <c:lblAlgn val="ctr"/>
        <c:lblOffset val="100"/>
        <c:noMultiLvlLbl val="0"/>
      </c:catAx>
      <c:valAx>
        <c:axId val="137563056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chemeClr val="accent5">
                    <a:lumMod val="50000"/>
                  </a:schemeClr>
                </a:solidFill>
                <a:latin typeface="+mn-lt"/>
              </a:defRPr>
            </a:pPr>
            <a:endParaRPr lang="pt-BR"/>
          </a:p>
        </c:txPr>
        <c:crossAx val="137561488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Trebuchet MS" panose="020B0603020202020204" pitchFamily="34" charset="0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163873029558047E-2"/>
          <c:y val="2.4295768136323278E-2"/>
          <c:w val="0.949420954877501"/>
          <c:h val="0.681063733772796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Plan1!$B$3</c:f>
              <c:strCache>
                <c:ptCount val="1"/>
                <c:pt idx="0">
                  <c:v>Aprendizes por 1000 empregados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2"/>
              <c:tx>
                <c:rich>
                  <a:bodyPr/>
                  <a:lstStyle/>
                  <a:p>
                    <a:r>
                      <a:rPr lang="en-US" b="1" dirty="0" smtClean="0"/>
                      <a:t>0,7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Plan1!$A$4:$A$16</c:f>
              <c:strCache>
                <c:ptCount val="13"/>
                <c:pt idx="1">
                  <c:v>Suíça</c:v>
                </c:pt>
                <c:pt idx="2">
                  <c:v>Austrália</c:v>
                </c:pt>
                <c:pt idx="3">
                  <c:v>Alemanha</c:v>
                </c:pt>
                <c:pt idx="4">
                  <c:v>Áustria</c:v>
                </c:pt>
                <c:pt idx="5">
                  <c:v>Canadá</c:v>
                </c:pt>
                <c:pt idx="6">
                  <c:v>Dinamarca</c:v>
                </c:pt>
                <c:pt idx="7">
                  <c:v>Itália</c:v>
                </c:pt>
                <c:pt idx="8">
                  <c:v>Reino Unido</c:v>
                </c:pt>
                <c:pt idx="9">
                  <c:v>França</c:v>
                </c:pt>
                <c:pt idx="10">
                  <c:v>EUA</c:v>
                </c:pt>
                <c:pt idx="11">
                  <c:v>Irlanda</c:v>
                </c:pt>
                <c:pt idx="12">
                  <c:v>Brasil</c:v>
                </c:pt>
              </c:strCache>
            </c:strRef>
          </c:cat>
          <c:val>
            <c:numRef>
              <c:f>Plan1!$B$4:$B$16</c:f>
              <c:numCache>
                <c:formatCode>General</c:formatCode>
                <c:ptCount val="13"/>
                <c:pt idx="1">
                  <c:v>4.4000000000000004</c:v>
                </c:pt>
                <c:pt idx="2">
                  <c:v>4</c:v>
                </c:pt>
                <c:pt idx="3">
                  <c:v>3.9</c:v>
                </c:pt>
                <c:pt idx="4">
                  <c:v>3.2</c:v>
                </c:pt>
                <c:pt idx="5">
                  <c:v>3</c:v>
                </c:pt>
                <c:pt idx="6">
                  <c:v>2.7</c:v>
                </c:pt>
                <c:pt idx="7">
                  <c:v>2.4</c:v>
                </c:pt>
                <c:pt idx="8">
                  <c:v>2</c:v>
                </c:pt>
                <c:pt idx="9">
                  <c:v>1.7</c:v>
                </c:pt>
                <c:pt idx="10">
                  <c:v>1.4</c:v>
                </c:pt>
                <c:pt idx="11">
                  <c:v>1</c:v>
                </c:pt>
                <c:pt idx="12">
                  <c:v>0.70000000000000018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6192312"/>
        <c:axId val="156192704"/>
      </c:barChart>
      <c:catAx>
        <c:axId val="15619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156192704"/>
        <c:crosses val="autoZero"/>
        <c:auto val="1"/>
        <c:lblAlgn val="ctr"/>
        <c:lblOffset val="100"/>
        <c:noMultiLvlLbl val="0"/>
      </c:catAx>
      <c:valAx>
        <c:axId val="156192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56192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0062AC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62A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2524366358624236"/>
                  <c:y val="-0.19410535384467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1814129542111263"/>
                  <c:y val="0.18786221587919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pt-BR" sz="14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pt-BR"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gráficos!$A$6:$A$7</c:f>
              <c:numCache>
                <c:formatCode>0%</c:formatCode>
                <c:ptCount val="2"/>
                <c:pt idx="0">
                  <c:v>0.73000000000000032</c:v>
                </c:pt>
                <c:pt idx="1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lang="pt-BR" sz="1800" b="1" kern="1200">
          <a:solidFill>
            <a:schemeClr val="tx2"/>
          </a:solidFill>
          <a:latin typeface="Century Gothic" pitchFamily="34" charset="0"/>
          <a:ea typeface="+mn-ea"/>
          <a:cs typeface="+mn-cs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0062AC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62A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24772478630423544"/>
                  <c:y val="-8.06094687074126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3688169382264859"/>
                  <c:y val="3.682479463886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gráficos!$A$8:$A$9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62AC"/>
            </a:solidFill>
          </c:spPr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Lbls>
            <c:delete val="1"/>
          </c:dLbls>
          <c:cat>
            <c:numRef>
              <c:f>'[gráfico aprendizagem.xlsx]Plan1'!$H$6:$H$7</c:f>
              <c:numCache>
                <c:formatCode>General</c:formatCode>
                <c:ptCount val="2"/>
              </c:numCache>
            </c:numRef>
          </c:cat>
          <c:val>
            <c:numRef>
              <c:f>'[gráfico aprendizagem.xlsx]Plan1'!$I$6:$I$7</c:f>
              <c:numCache>
                <c:formatCode>#.#00%</c:formatCode>
                <c:ptCount val="2"/>
                <c:pt idx="0">
                  <c:v>0.10299999999999999</c:v>
                </c:pt>
                <c:pt idx="1">
                  <c:v>0.89700000000000002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536F90-9D94-4A27-9F51-C82FD9A11C2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C047694-1425-4F69-8183-60F6421FAB4F}">
      <dgm:prSet phldrT="[Texto]" custT="1"/>
      <dgm:spPr>
        <a:xfrm>
          <a:off x="3656682" y="3925"/>
          <a:ext cx="1397455" cy="733222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Linguagens</a:t>
          </a:r>
          <a:endParaRPr lang="pt-BR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60BCA8F-C2D1-40DC-8813-58C89ADDE0B9}" type="parTrans" cxnId="{15D057D6-9E77-45F8-A7FE-4EC4EFDD3167}">
      <dgm:prSet/>
      <dgm:spPr>
        <a:xfrm rot="19671995">
          <a:off x="1942807" y="1201119"/>
          <a:ext cx="2127617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2127617" y="16611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B8295EDE-D629-4D1A-BB7A-6E0B3220964F}" type="sibTrans" cxnId="{15D057D6-9E77-45F8-A7FE-4EC4EFDD3167}">
      <dgm:prSet/>
      <dgm:spPr/>
      <dgm:t>
        <a:bodyPr/>
        <a:lstStyle/>
        <a:p>
          <a:endParaRPr lang="pt-BR"/>
        </a:p>
      </dgm:t>
    </dgm:pt>
    <dgm:pt modelId="{B4E0EC6F-8F34-4B54-992D-38CEB603314F}">
      <dgm:prSet phldrT="[Texto]" custT="1"/>
      <dgm:spPr>
        <a:xfrm>
          <a:off x="4175914" y="781011"/>
          <a:ext cx="1397455" cy="733222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Matemática</a:t>
          </a:r>
          <a:endParaRPr lang="pt-BR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9CD7329-D380-4E09-A708-F129AE988C6E}" type="parTrans" cxnId="{45FC134B-BDB2-4439-B572-3D0B602D4B9B}">
      <dgm:prSet/>
      <dgm:spPr>
        <a:xfrm rot="20658933">
          <a:off x="2064140" y="1606245"/>
          <a:ext cx="2236077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2236077" y="16611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E8CDE0F8-757C-463F-9E9E-61364ECA4DA6}" type="sibTrans" cxnId="{45FC134B-BDB2-4439-B572-3D0B602D4B9B}">
      <dgm:prSet/>
      <dgm:spPr/>
      <dgm:t>
        <a:bodyPr/>
        <a:lstStyle/>
        <a:p>
          <a:endParaRPr lang="pt-BR"/>
        </a:p>
      </dgm:t>
    </dgm:pt>
    <dgm:pt modelId="{AF27EF37-13D3-414D-A677-386290A475A8}">
      <dgm:prSet phldrT="[Texto]" custT="1"/>
      <dgm:spPr>
        <a:xfrm>
          <a:off x="4358244" y="1697646"/>
          <a:ext cx="1397455" cy="733222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Ciências da natureza</a:t>
          </a:r>
          <a:endParaRPr lang="pt-BR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3B9A32E-B234-41CB-AE2F-A13CE2C906D3}" type="parTrans" cxnId="{B4C7169F-AB57-429B-9DE0-6032353F18D9}">
      <dgm:prSet/>
      <dgm:spPr>
        <a:xfrm rot="25299">
          <a:off x="2105740" y="2034216"/>
          <a:ext cx="2252603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2252603" y="16611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2E3866A0-6559-4E5F-928B-B74B4C2EE7FA}" type="sibTrans" cxnId="{B4C7169F-AB57-429B-9DE0-6032353F18D9}">
      <dgm:prSet/>
      <dgm:spPr/>
      <dgm:t>
        <a:bodyPr/>
        <a:lstStyle/>
        <a:p>
          <a:endParaRPr lang="pt-BR"/>
        </a:p>
      </dgm:t>
    </dgm:pt>
    <dgm:pt modelId="{D338437C-5843-4F9A-901C-814174CBA37A}">
      <dgm:prSet custT="1"/>
      <dgm:spPr>
        <a:xfrm>
          <a:off x="4175914" y="2614282"/>
          <a:ext cx="1397455" cy="733222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Ciências Humanas</a:t>
          </a:r>
          <a:endParaRPr lang="pt-BR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FCB0CDC-064C-41FD-AB49-3C99255730F6}" type="parTrans" cxnId="{227DFCF1-80E1-4B5F-9013-A4F18EC92228}">
      <dgm:prSet/>
      <dgm:spPr>
        <a:xfrm rot="990456">
          <a:off x="2059331" y="2463843"/>
          <a:ext cx="2253363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2253363" y="16611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D7268D33-6C5C-42BD-8A10-FDD1E90CD770}" type="sibTrans" cxnId="{227DFCF1-80E1-4B5F-9013-A4F18EC92228}">
      <dgm:prSet/>
      <dgm:spPr/>
      <dgm:t>
        <a:bodyPr/>
        <a:lstStyle/>
        <a:p>
          <a:endParaRPr lang="pt-BR"/>
        </a:p>
      </dgm:t>
    </dgm:pt>
    <dgm:pt modelId="{2F4C345C-7B78-44E1-AD87-C313C440C685}">
      <dgm:prSet custT="1"/>
      <dgm:spPr>
        <a:xfrm>
          <a:off x="3445446" y="3350382"/>
          <a:ext cx="1735433" cy="749284"/>
        </a:xfrm>
        <a:prstGeom prst="ellipse">
          <a:avLst/>
        </a:prstGeom>
        <a:solidFill>
          <a:srgbClr val="ED7D31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Formação técnica e profissional</a:t>
          </a:r>
          <a:endParaRPr lang="pt-BR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DF8AFDF-0862-4F5B-8803-58E4AD3F21DD}" type="parTrans" cxnId="{4DA1DF9A-AE3A-41A4-9BA0-03F31733466E}">
      <dgm:prSet/>
      <dgm:spPr>
        <a:xfrm rot="1968258">
          <a:off x="1942176" y="2841380"/>
          <a:ext cx="2051673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2051673" y="16611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ABED826D-4882-40E8-9123-AD6E3A536E01}" type="sibTrans" cxnId="{4DA1DF9A-AE3A-41A4-9BA0-03F31733466E}">
      <dgm:prSet/>
      <dgm:spPr/>
      <dgm:t>
        <a:bodyPr/>
        <a:lstStyle/>
        <a:p>
          <a:endParaRPr lang="pt-BR"/>
        </a:p>
      </dgm:t>
    </dgm:pt>
    <dgm:pt modelId="{BB21E02C-31BC-4702-A16B-A9B6F4CCD77C}" type="pres">
      <dgm:prSet presAssocID="{1D536F90-9D94-4A27-9F51-C82FD9A11C2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14CD63C-8918-4E62-A872-834C55EAC8DF}" type="pres">
      <dgm:prSet presAssocID="{1D536F90-9D94-4A27-9F51-C82FD9A11C2F}" presName="cycle" presStyleCnt="0"/>
      <dgm:spPr/>
    </dgm:pt>
    <dgm:pt modelId="{2C3FFBDC-B631-4664-8FEC-E24AC8D401C6}" type="pres">
      <dgm:prSet presAssocID="{1D536F90-9D94-4A27-9F51-C82FD9A11C2F}" presName="centerShape" presStyleCnt="0"/>
      <dgm:spPr/>
    </dgm:pt>
    <dgm:pt modelId="{06CE8EE4-FB62-431A-AC35-A70670FEB976}" type="pres">
      <dgm:prSet presAssocID="{1D536F90-9D94-4A27-9F51-C82FD9A11C2F}" presName="connSite" presStyleLbl="node1" presStyleIdx="0" presStyleCnt="6"/>
      <dgm:spPr/>
    </dgm:pt>
    <dgm:pt modelId="{FC71F3CC-6F7C-4FD9-89F6-3A0D3986A03E}" type="pres">
      <dgm:prSet presAssocID="{1D536F90-9D94-4A27-9F51-C82FD9A11C2F}" presName="visible" presStyleLbl="node1" presStyleIdx="0" presStyleCnt="6" custScaleX="142236" custScaleY="97834" custLinFactNeighborX="-20374" custLinFactNeighborY="-1111"/>
      <dgm:spPr>
        <a:xfrm>
          <a:off x="632911" y="1457019"/>
          <a:ext cx="1656180" cy="113916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E31FC0D6-738E-4190-BF08-EED059DFC30A}" type="pres">
      <dgm:prSet presAssocID="{F60BCA8F-C2D1-40DC-8813-58C89ADDE0B9}" presName="Name25" presStyleLbl="parChTrans1D1" presStyleIdx="0" presStyleCnt="5"/>
      <dgm:spPr/>
      <dgm:t>
        <a:bodyPr/>
        <a:lstStyle/>
        <a:p>
          <a:endParaRPr lang="pt-BR"/>
        </a:p>
      </dgm:t>
    </dgm:pt>
    <dgm:pt modelId="{D14C94C3-FC7E-47B3-A532-763F56253308}" type="pres">
      <dgm:prSet presAssocID="{2C047694-1425-4F69-8183-60F6421FAB4F}" presName="node" presStyleCnt="0"/>
      <dgm:spPr/>
    </dgm:pt>
    <dgm:pt modelId="{53A56580-53AB-4119-A873-64FB117FAC73}" type="pres">
      <dgm:prSet presAssocID="{2C047694-1425-4F69-8183-60F6421FAB4F}" presName="parentNode" presStyleLbl="node1" presStyleIdx="1" presStyleCnt="6" custScaleX="291721" custScaleY="104951" custLinFactX="100000" custLinFactNeighborX="130409" custLinFactNeighborY="353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38D094-64CB-4BC7-853E-656E99B0213E}" type="pres">
      <dgm:prSet presAssocID="{2C047694-1425-4F69-8183-60F6421FAB4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261B57-87BA-4BED-89DD-C5EC8FEC8F35}" type="pres">
      <dgm:prSet presAssocID="{99CD7329-D380-4E09-A708-F129AE988C6E}" presName="Name25" presStyleLbl="parChTrans1D1" presStyleIdx="1" presStyleCnt="5"/>
      <dgm:spPr/>
      <dgm:t>
        <a:bodyPr/>
        <a:lstStyle/>
        <a:p>
          <a:endParaRPr lang="pt-BR"/>
        </a:p>
      </dgm:t>
    </dgm:pt>
    <dgm:pt modelId="{45916740-FE3A-45C4-94FA-1E3953C8D197}" type="pres">
      <dgm:prSet presAssocID="{B4E0EC6F-8F34-4B54-992D-38CEB603314F}" presName="node" presStyleCnt="0"/>
      <dgm:spPr/>
    </dgm:pt>
    <dgm:pt modelId="{A820738C-8376-4292-B407-7E5ABEBDEBA9}" type="pres">
      <dgm:prSet presAssocID="{B4E0EC6F-8F34-4B54-992D-38CEB603314F}" presName="parentNode" presStyleLbl="node1" presStyleIdx="2" presStyleCnt="6" custScaleX="291721" custScaleY="104951" custLinFactX="100000" custLinFactNeighborX="130409" custLinFactNeighborY="353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6CF510-76C4-427A-8FE6-59A95A241D77}" type="pres">
      <dgm:prSet presAssocID="{B4E0EC6F-8F34-4B54-992D-38CEB603314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CFD6D8-7D3E-432A-A2E9-ADC031DA58D5}" type="pres">
      <dgm:prSet presAssocID="{93B9A32E-B234-41CB-AE2F-A13CE2C906D3}" presName="Name25" presStyleLbl="parChTrans1D1" presStyleIdx="2" presStyleCnt="5"/>
      <dgm:spPr/>
      <dgm:t>
        <a:bodyPr/>
        <a:lstStyle/>
        <a:p>
          <a:endParaRPr lang="pt-BR"/>
        </a:p>
      </dgm:t>
    </dgm:pt>
    <dgm:pt modelId="{585A1FF2-566D-4E5A-A84A-DF3CF2980F4C}" type="pres">
      <dgm:prSet presAssocID="{AF27EF37-13D3-414D-A677-386290A475A8}" presName="node" presStyleCnt="0"/>
      <dgm:spPr/>
    </dgm:pt>
    <dgm:pt modelId="{0489115D-2C61-464C-9CE4-42C9C3BE2519}" type="pres">
      <dgm:prSet presAssocID="{AF27EF37-13D3-414D-A677-386290A475A8}" presName="parentNode" presStyleLbl="node1" presStyleIdx="3" presStyleCnt="6" custScaleX="291721" custScaleY="104951" custLinFactX="100000" custLinFactNeighborX="130409" custLinFactNeighborY="353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102246-BBE6-4E87-85A4-A8165C81EDD6}" type="pres">
      <dgm:prSet presAssocID="{AF27EF37-13D3-414D-A677-386290A475A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0C2924-CA33-4A0D-B1A0-37401485A450}" type="pres">
      <dgm:prSet presAssocID="{AFCB0CDC-064C-41FD-AB49-3C99255730F6}" presName="Name25" presStyleLbl="parChTrans1D1" presStyleIdx="3" presStyleCnt="5"/>
      <dgm:spPr/>
      <dgm:t>
        <a:bodyPr/>
        <a:lstStyle/>
        <a:p>
          <a:endParaRPr lang="pt-BR"/>
        </a:p>
      </dgm:t>
    </dgm:pt>
    <dgm:pt modelId="{F1ED19B4-98E9-4F9A-807C-0BC5B1DC405D}" type="pres">
      <dgm:prSet presAssocID="{D338437C-5843-4F9A-901C-814174CBA37A}" presName="node" presStyleCnt="0"/>
      <dgm:spPr/>
    </dgm:pt>
    <dgm:pt modelId="{15A962D0-B628-4C30-9908-F646FF162783}" type="pres">
      <dgm:prSet presAssocID="{D338437C-5843-4F9A-901C-814174CBA37A}" presName="parentNode" presStyleLbl="node1" presStyleIdx="4" presStyleCnt="6" custScaleX="291721" custScaleY="104951" custLinFactX="100000" custLinFactNeighborX="130409" custLinFactNeighborY="353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F207B0-97A6-4BF9-B667-19C1DAF84DE4}" type="pres">
      <dgm:prSet presAssocID="{D338437C-5843-4F9A-901C-814174CBA37A}" presName="childNode" presStyleLbl="revTx" presStyleIdx="0" presStyleCnt="0">
        <dgm:presLayoutVars>
          <dgm:bulletEnabled val="1"/>
        </dgm:presLayoutVars>
      </dgm:prSet>
      <dgm:spPr/>
    </dgm:pt>
    <dgm:pt modelId="{2B19FB60-F7E5-4339-914E-7CBB691E44C3}" type="pres">
      <dgm:prSet presAssocID="{DDF8AFDF-0862-4F5B-8803-58E4AD3F21DD}" presName="Name25" presStyleLbl="parChTrans1D1" presStyleIdx="4" presStyleCnt="5"/>
      <dgm:spPr/>
      <dgm:t>
        <a:bodyPr/>
        <a:lstStyle/>
        <a:p>
          <a:endParaRPr lang="pt-BR"/>
        </a:p>
      </dgm:t>
    </dgm:pt>
    <dgm:pt modelId="{16F3E808-A0CF-4C95-808C-162AB791352A}" type="pres">
      <dgm:prSet presAssocID="{2F4C345C-7B78-44E1-AD87-C313C440C685}" presName="node" presStyleCnt="0"/>
      <dgm:spPr/>
    </dgm:pt>
    <dgm:pt modelId="{74BF9B37-B887-4C33-87BE-6E0DE47D9CC5}" type="pres">
      <dgm:prSet presAssocID="{2F4C345C-7B78-44E1-AD87-C313C440C685}" presName="parentNode" presStyleLbl="node1" presStyleIdx="5" presStyleCnt="6" custScaleX="335323" custScaleY="107250" custLinFactX="100000" custLinFactNeighborX="130409" custLinFactNeighborY="-117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3FC8D5-0728-433D-B668-E28899BD3258}" type="pres">
      <dgm:prSet presAssocID="{2F4C345C-7B78-44E1-AD87-C313C440C68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27DFCF1-80E1-4B5F-9013-A4F18EC92228}" srcId="{1D536F90-9D94-4A27-9F51-C82FD9A11C2F}" destId="{D338437C-5843-4F9A-901C-814174CBA37A}" srcOrd="3" destOrd="0" parTransId="{AFCB0CDC-064C-41FD-AB49-3C99255730F6}" sibTransId="{D7268D33-6C5C-42BD-8A10-FDD1E90CD770}"/>
    <dgm:cxn modelId="{A9C7E753-51E0-435B-8FD7-58821881EBE8}" type="presOf" srcId="{AF27EF37-13D3-414D-A677-386290A475A8}" destId="{0489115D-2C61-464C-9CE4-42C9C3BE2519}" srcOrd="0" destOrd="0" presId="urn:microsoft.com/office/officeart/2005/8/layout/radial2"/>
    <dgm:cxn modelId="{52C6A750-A0FF-4EA3-9B75-2F9430B0A9B7}" type="presOf" srcId="{F60BCA8F-C2D1-40DC-8813-58C89ADDE0B9}" destId="{E31FC0D6-738E-4190-BF08-EED059DFC30A}" srcOrd="0" destOrd="0" presId="urn:microsoft.com/office/officeart/2005/8/layout/radial2"/>
    <dgm:cxn modelId="{B030E7B9-97EC-48B9-B792-00F0B25968C0}" type="presOf" srcId="{AFCB0CDC-064C-41FD-AB49-3C99255730F6}" destId="{D80C2924-CA33-4A0D-B1A0-37401485A450}" srcOrd="0" destOrd="0" presId="urn:microsoft.com/office/officeart/2005/8/layout/radial2"/>
    <dgm:cxn modelId="{94ECD5F8-12FC-484F-9334-9DA59386DFE0}" type="presOf" srcId="{93B9A32E-B234-41CB-AE2F-A13CE2C906D3}" destId="{D3CFD6D8-7D3E-432A-A2E9-ADC031DA58D5}" srcOrd="0" destOrd="0" presId="urn:microsoft.com/office/officeart/2005/8/layout/radial2"/>
    <dgm:cxn modelId="{2F0A54D9-5B0F-41C5-A5F3-D2BAD5FECDF3}" type="presOf" srcId="{99CD7329-D380-4E09-A708-F129AE988C6E}" destId="{B8261B57-87BA-4BED-89DD-C5EC8FEC8F35}" srcOrd="0" destOrd="0" presId="urn:microsoft.com/office/officeart/2005/8/layout/radial2"/>
    <dgm:cxn modelId="{15D057D6-9E77-45F8-A7FE-4EC4EFDD3167}" srcId="{1D536F90-9D94-4A27-9F51-C82FD9A11C2F}" destId="{2C047694-1425-4F69-8183-60F6421FAB4F}" srcOrd="0" destOrd="0" parTransId="{F60BCA8F-C2D1-40DC-8813-58C89ADDE0B9}" sibTransId="{B8295EDE-D629-4D1A-BB7A-6E0B3220964F}"/>
    <dgm:cxn modelId="{392E4BE2-FD00-4DD6-B77A-456FF11A0779}" type="presOf" srcId="{DDF8AFDF-0862-4F5B-8803-58E4AD3F21DD}" destId="{2B19FB60-F7E5-4339-914E-7CBB691E44C3}" srcOrd="0" destOrd="0" presId="urn:microsoft.com/office/officeart/2005/8/layout/radial2"/>
    <dgm:cxn modelId="{45FC134B-BDB2-4439-B572-3D0B602D4B9B}" srcId="{1D536F90-9D94-4A27-9F51-C82FD9A11C2F}" destId="{B4E0EC6F-8F34-4B54-992D-38CEB603314F}" srcOrd="1" destOrd="0" parTransId="{99CD7329-D380-4E09-A708-F129AE988C6E}" sibTransId="{E8CDE0F8-757C-463F-9E9E-61364ECA4DA6}"/>
    <dgm:cxn modelId="{162E3E10-536F-478F-9B2D-7E69685E2EE5}" type="presOf" srcId="{D338437C-5843-4F9A-901C-814174CBA37A}" destId="{15A962D0-B628-4C30-9908-F646FF162783}" srcOrd="0" destOrd="0" presId="urn:microsoft.com/office/officeart/2005/8/layout/radial2"/>
    <dgm:cxn modelId="{B4C7169F-AB57-429B-9DE0-6032353F18D9}" srcId="{1D536F90-9D94-4A27-9F51-C82FD9A11C2F}" destId="{AF27EF37-13D3-414D-A677-386290A475A8}" srcOrd="2" destOrd="0" parTransId="{93B9A32E-B234-41CB-AE2F-A13CE2C906D3}" sibTransId="{2E3866A0-6559-4E5F-928B-B74B4C2EE7FA}"/>
    <dgm:cxn modelId="{A8B1DD7A-73EC-4F74-A919-D4FF6791FE45}" type="presOf" srcId="{B4E0EC6F-8F34-4B54-992D-38CEB603314F}" destId="{A820738C-8376-4292-B407-7E5ABEBDEBA9}" srcOrd="0" destOrd="0" presId="urn:microsoft.com/office/officeart/2005/8/layout/radial2"/>
    <dgm:cxn modelId="{7EE7E76D-51F7-40AA-B537-19E4BE548CC2}" type="presOf" srcId="{2F4C345C-7B78-44E1-AD87-C313C440C685}" destId="{74BF9B37-B887-4C33-87BE-6E0DE47D9CC5}" srcOrd="0" destOrd="0" presId="urn:microsoft.com/office/officeart/2005/8/layout/radial2"/>
    <dgm:cxn modelId="{4DA1DF9A-AE3A-41A4-9BA0-03F31733466E}" srcId="{1D536F90-9D94-4A27-9F51-C82FD9A11C2F}" destId="{2F4C345C-7B78-44E1-AD87-C313C440C685}" srcOrd="4" destOrd="0" parTransId="{DDF8AFDF-0862-4F5B-8803-58E4AD3F21DD}" sibTransId="{ABED826D-4882-40E8-9123-AD6E3A536E01}"/>
    <dgm:cxn modelId="{0B2A3B23-AFC7-482D-BC46-98A2560C53CA}" type="presOf" srcId="{2C047694-1425-4F69-8183-60F6421FAB4F}" destId="{53A56580-53AB-4119-A873-64FB117FAC73}" srcOrd="0" destOrd="0" presId="urn:microsoft.com/office/officeart/2005/8/layout/radial2"/>
    <dgm:cxn modelId="{DDD86FB2-E65F-4F7C-90D5-5BCC0E76AEA2}" type="presOf" srcId="{1D536F90-9D94-4A27-9F51-C82FD9A11C2F}" destId="{BB21E02C-31BC-4702-A16B-A9B6F4CCD77C}" srcOrd="0" destOrd="0" presId="urn:microsoft.com/office/officeart/2005/8/layout/radial2"/>
    <dgm:cxn modelId="{F81BD7FD-7AE4-4C11-A0C7-79230F7A9FF4}" type="presParOf" srcId="{BB21E02C-31BC-4702-A16B-A9B6F4CCD77C}" destId="{B14CD63C-8918-4E62-A872-834C55EAC8DF}" srcOrd="0" destOrd="0" presId="urn:microsoft.com/office/officeart/2005/8/layout/radial2"/>
    <dgm:cxn modelId="{193BCA75-1122-47A4-9FB5-32EC79C095CE}" type="presParOf" srcId="{B14CD63C-8918-4E62-A872-834C55EAC8DF}" destId="{2C3FFBDC-B631-4664-8FEC-E24AC8D401C6}" srcOrd="0" destOrd="0" presId="urn:microsoft.com/office/officeart/2005/8/layout/radial2"/>
    <dgm:cxn modelId="{B220FD26-5ED9-4453-A0A2-91221DC3A8E7}" type="presParOf" srcId="{2C3FFBDC-B631-4664-8FEC-E24AC8D401C6}" destId="{06CE8EE4-FB62-431A-AC35-A70670FEB976}" srcOrd="0" destOrd="0" presId="urn:microsoft.com/office/officeart/2005/8/layout/radial2"/>
    <dgm:cxn modelId="{7A8EBDAF-64BE-4057-9A82-1EE3E95B5479}" type="presParOf" srcId="{2C3FFBDC-B631-4664-8FEC-E24AC8D401C6}" destId="{FC71F3CC-6F7C-4FD9-89F6-3A0D3986A03E}" srcOrd="1" destOrd="0" presId="urn:microsoft.com/office/officeart/2005/8/layout/radial2"/>
    <dgm:cxn modelId="{4897CAC6-FC24-4C9C-A2B0-AC7BF1B40B1C}" type="presParOf" srcId="{B14CD63C-8918-4E62-A872-834C55EAC8DF}" destId="{E31FC0D6-738E-4190-BF08-EED059DFC30A}" srcOrd="1" destOrd="0" presId="urn:microsoft.com/office/officeart/2005/8/layout/radial2"/>
    <dgm:cxn modelId="{3EC021DC-62E4-4BE8-9633-3D6A107313A1}" type="presParOf" srcId="{B14CD63C-8918-4E62-A872-834C55EAC8DF}" destId="{D14C94C3-FC7E-47B3-A532-763F56253308}" srcOrd="2" destOrd="0" presId="urn:microsoft.com/office/officeart/2005/8/layout/radial2"/>
    <dgm:cxn modelId="{1CE66729-E2A3-498C-BFBB-B5030E9ABADD}" type="presParOf" srcId="{D14C94C3-FC7E-47B3-A532-763F56253308}" destId="{53A56580-53AB-4119-A873-64FB117FAC73}" srcOrd="0" destOrd="0" presId="urn:microsoft.com/office/officeart/2005/8/layout/radial2"/>
    <dgm:cxn modelId="{5230C0F6-2A28-4544-B47D-828A2322DBF9}" type="presParOf" srcId="{D14C94C3-FC7E-47B3-A532-763F56253308}" destId="{C538D094-64CB-4BC7-853E-656E99B0213E}" srcOrd="1" destOrd="0" presId="urn:microsoft.com/office/officeart/2005/8/layout/radial2"/>
    <dgm:cxn modelId="{A94519AD-EB8C-415C-952A-6E23A94ACC32}" type="presParOf" srcId="{B14CD63C-8918-4E62-A872-834C55EAC8DF}" destId="{B8261B57-87BA-4BED-89DD-C5EC8FEC8F35}" srcOrd="3" destOrd="0" presId="urn:microsoft.com/office/officeart/2005/8/layout/radial2"/>
    <dgm:cxn modelId="{71D40957-2D74-4A05-BC17-18BC71D70232}" type="presParOf" srcId="{B14CD63C-8918-4E62-A872-834C55EAC8DF}" destId="{45916740-FE3A-45C4-94FA-1E3953C8D197}" srcOrd="4" destOrd="0" presId="urn:microsoft.com/office/officeart/2005/8/layout/radial2"/>
    <dgm:cxn modelId="{5570F3EC-E5BF-405E-B25C-3E90BF141B20}" type="presParOf" srcId="{45916740-FE3A-45C4-94FA-1E3953C8D197}" destId="{A820738C-8376-4292-B407-7E5ABEBDEBA9}" srcOrd="0" destOrd="0" presId="urn:microsoft.com/office/officeart/2005/8/layout/radial2"/>
    <dgm:cxn modelId="{1543516F-CA05-4184-8CD2-653271D8A958}" type="presParOf" srcId="{45916740-FE3A-45C4-94FA-1E3953C8D197}" destId="{166CF510-76C4-427A-8FE6-59A95A241D77}" srcOrd="1" destOrd="0" presId="urn:microsoft.com/office/officeart/2005/8/layout/radial2"/>
    <dgm:cxn modelId="{CB0DE528-5EF8-44B0-AA27-5B6BDC1DD9AC}" type="presParOf" srcId="{B14CD63C-8918-4E62-A872-834C55EAC8DF}" destId="{D3CFD6D8-7D3E-432A-A2E9-ADC031DA58D5}" srcOrd="5" destOrd="0" presId="urn:microsoft.com/office/officeart/2005/8/layout/radial2"/>
    <dgm:cxn modelId="{57444710-19FE-4A77-BC3A-8645C413FE0C}" type="presParOf" srcId="{B14CD63C-8918-4E62-A872-834C55EAC8DF}" destId="{585A1FF2-566D-4E5A-A84A-DF3CF2980F4C}" srcOrd="6" destOrd="0" presId="urn:microsoft.com/office/officeart/2005/8/layout/radial2"/>
    <dgm:cxn modelId="{B13E5E18-CAC9-470A-A8EE-B60F3355960F}" type="presParOf" srcId="{585A1FF2-566D-4E5A-A84A-DF3CF2980F4C}" destId="{0489115D-2C61-464C-9CE4-42C9C3BE2519}" srcOrd="0" destOrd="0" presId="urn:microsoft.com/office/officeart/2005/8/layout/radial2"/>
    <dgm:cxn modelId="{FE86C8D1-E634-4424-850E-6EC783D252C0}" type="presParOf" srcId="{585A1FF2-566D-4E5A-A84A-DF3CF2980F4C}" destId="{2E102246-BBE6-4E87-85A4-A8165C81EDD6}" srcOrd="1" destOrd="0" presId="urn:microsoft.com/office/officeart/2005/8/layout/radial2"/>
    <dgm:cxn modelId="{7AF32D33-98CC-4228-B504-2834C677FA55}" type="presParOf" srcId="{B14CD63C-8918-4E62-A872-834C55EAC8DF}" destId="{D80C2924-CA33-4A0D-B1A0-37401485A450}" srcOrd="7" destOrd="0" presId="urn:microsoft.com/office/officeart/2005/8/layout/radial2"/>
    <dgm:cxn modelId="{F5FDAFEE-47F6-4B1D-9ACA-B2DC26263CB7}" type="presParOf" srcId="{B14CD63C-8918-4E62-A872-834C55EAC8DF}" destId="{F1ED19B4-98E9-4F9A-807C-0BC5B1DC405D}" srcOrd="8" destOrd="0" presId="urn:microsoft.com/office/officeart/2005/8/layout/radial2"/>
    <dgm:cxn modelId="{968010FC-6EC9-4D91-A6C7-759DA08A84ED}" type="presParOf" srcId="{F1ED19B4-98E9-4F9A-807C-0BC5B1DC405D}" destId="{15A962D0-B628-4C30-9908-F646FF162783}" srcOrd="0" destOrd="0" presId="urn:microsoft.com/office/officeart/2005/8/layout/radial2"/>
    <dgm:cxn modelId="{F63CEC4F-523B-477B-A58F-107DB2E364EA}" type="presParOf" srcId="{F1ED19B4-98E9-4F9A-807C-0BC5B1DC405D}" destId="{17F207B0-97A6-4BF9-B667-19C1DAF84DE4}" srcOrd="1" destOrd="0" presId="urn:microsoft.com/office/officeart/2005/8/layout/radial2"/>
    <dgm:cxn modelId="{69576B10-CCA8-47C8-812B-E018B309E81E}" type="presParOf" srcId="{B14CD63C-8918-4E62-A872-834C55EAC8DF}" destId="{2B19FB60-F7E5-4339-914E-7CBB691E44C3}" srcOrd="9" destOrd="0" presId="urn:microsoft.com/office/officeart/2005/8/layout/radial2"/>
    <dgm:cxn modelId="{33CCE2DA-3A44-4BDC-9D4D-99830BA76516}" type="presParOf" srcId="{B14CD63C-8918-4E62-A872-834C55EAC8DF}" destId="{16F3E808-A0CF-4C95-808C-162AB791352A}" srcOrd="10" destOrd="0" presId="urn:microsoft.com/office/officeart/2005/8/layout/radial2"/>
    <dgm:cxn modelId="{06BF2AD7-891A-4A76-A2BA-575C5492373E}" type="presParOf" srcId="{16F3E808-A0CF-4C95-808C-162AB791352A}" destId="{74BF9B37-B887-4C33-87BE-6E0DE47D9CC5}" srcOrd="0" destOrd="0" presId="urn:microsoft.com/office/officeart/2005/8/layout/radial2"/>
    <dgm:cxn modelId="{1AE735D3-A092-4981-BF85-BA64D9EB3CC8}" type="presParOf" srcId="{16F3E808-A0CF-4C95-808C-162AB791352A}" destId="{2E3FC8D5-0728-433D-B668-E28899BD325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F5B933-D10C-4067-9276-E7C92560DC2C}" type="doc">
      <dgm:prSet loTypeId="urn:microsoft.com/office/officeart/2005/8/layout/lProcess2" loCatId="list" qsTypeId="urn:microsoft.com/office/officeart/2005/8/quickstyle/simple1#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C8D3735C-966B-4606-BFA1-F55A9F816108}">
      <dgm:prSet phldrT="[Texto]" custT="1"/>
      <dgm:spPr>
        <a:xfrm>
          <a:off x="59272" y="0"/>
          <a:ext cx="3639758" cy="4201610"/>
        </a:xfrm>
        <a:prstGeom prst="roundRect">
          <a:avLst>
            <a:gd name="adj" fmla="val 10000"/>
          </a:avLst>
        </a:prstGeom>
        <a:solidFill>
          <a:srgbClr val="5B9BD5">
            <a:lumMod val="20000"/>
            <a:lumOff val="80000"/>
          </a:srgbClr>
        </a:solidFill>
        <a:ln>
          <a:noFill/>
        </a:ln>
        <a:effectLst/>
      </dgm:spPr>
      <dgm:t>
        <a:bodyPr/>
        <a:lstStyle/>
        <a:p>
          <a:r>
            <a:rPr lang="pt-BR" sz="3600" b="1" dirty="0" smtClean="0">
              <a:solidFill>
                <a:srgbClr val="4472C4">
                  <a:lumMod val="50000"/>
                </a:srgbClr>
              </a:solidFill>
              <a:latin typeface="Century Gothic" pitchFamily="34" charset="0"/>
              <a:ea typeface="+mn-ea"/>
              <a:cs typeface="+mn-cs"/>
            </a:rPr>
            <a:t>1º ANO</a:t>
          </a:r>
          <a:endParaRPr lang="pt-BR" sz="3600" b="1" dirty="0">
            <a:solidFill>
              <a:srgbClr val="4472C4">
                <a:lumMod val="50000"/>
              </a:srgbClr>
            </a:solidFill>
            <a:latin typeface="Century Gothic" pitchFamily="34" charset="0"/>
            <a:ea typeface="+mn-ea"/>
            <a:cs typeface="+mn-cs"/>
          </a:endParaRPr>
        </a:p>
      </dgm:t>
    </dgm:pt>
    <dgm:pt modelId="{CE8E3DE1-9E46-4F16-BE69-30A3CDBD2BEC}" type="parTrans" cxnId="{A5888693-9F7F-49EB-BE5A-AF95CF720A8A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73ED0520-B195-454D-88C0-8434F5BF5553}" type="sibTrans" cxnId="{A5888693-9F7F-49EB-BE5A-AF95CF720A8A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502BA8CD-D9B6-4F77-BE4F-A6BFEA4D94B8}">
      <dgm:prSet phldrT="[Texto]" custT="1"/>
      <dgm:spPr>
        <a:xfrm>
          <a:off x="150630" y="2097972"/>
          <a:ext cx="3341298" cy="1123536"/>
        </a:xfrm>
        <a:prstGeom prst="roundRect">
          <a:avLst>
            <a:gd name="adj" fmla="val 10000"/>
          </a:avLst>
        </a:prstGeom>
        <a:solidFill>
          <a:srgbClr val="4472C4">
            <a:lumMod val="5000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pt-BR" sz="1600" b="0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EP – Formação tecnológica: fundamentos técnicos e científicos</a:t>
          </a:r>
        </a:p>
        <a:p>
          <a:r>
            <a:rPr lang="pt-BR" sz="1600" b="0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Iniciação profissional</a:t>
          </a:r>
          <a:endParaRPr lang="pt-BR" sz="1600" b="0" dirty="0">
            <a:solidFill>
              <a:sysClr val="window" lastClr="FFFFFF"/>
            </a:solidFill>
            <a:latin typeface="Century Gothic" pitchFamily="34" charset="0"/>
            <a:ea typeface="+mn-ea"/>
            <a:cs typeface="+mn-cs"/>
          </a:endParaRPr>
        </a:p>
      </dgm:t>
    </dgm:pt>
    <dgm:pt modelId="{5119BD57-2B1D-4FC0-A1E7-C0D868A859EF}" type="parTrans" cxnId="{41254432-29BD-4D95-8501-BBAD2EF5714B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DD20FFAE-E751-4EFC-BC70-FCE0D50F01A1}" type="sibTrans" cxnId="{41254432-29BD-4D95-8501-BBAD2EF5714B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E35007D5-E0D5-4D53-8F91-5052C1C133B0}">
      <dgm:prSet phldrT="[Texto]" custT="1"/>
      <dgm:spPr>
        <a:xfrm>
          <a:off x="169847" y="3324087"/>
          <a:ext cx="3302862" cy="666759"/>
        </a:xfrm>
        <a:prstGeom prst="roundRect">
          <a:avLst>
            <a:gd name="adj" fmla="val 10000"/>
          </a:avLst>
        </a:prstGeom>
        <a:solidFill>
          <a:srgbClr val="4472C4">
            <a:lumMod val="5000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pt-BR" sz="1600" b="0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90% BNCC – 900h</a:t>
          </a:r>
        </a:p>
        <a:p>
          <a:r>
            <a:rPr lang="pt-BR" sz="1600" b="0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10% EP – 100h</a:t>
          </a:r>
          <a:endParaRPr lang="pt-BR" sz="1600" b="0" dirty="0">
            <a:solidFill>
              <a:sysClr val="window" lastClr="FFFFFF"/>
            </a:solidFill>
            <a:latin typeface="Century Gothic" pitchFamily="34" charset="0"/>
            <a:ea typeface="+mn-ea"/>
            <a:cs typeface="+mn-cs"/>
          </a:endParaRPr>
        </a:p>
      </dgm:t>
    </dgm:pt>
    <dgm:pt modelId="{F6F218DC-9BDF-40E9-A830-1D7C1018F845}" type="parTrans" cxnId="{6514AB06-FB82-46A3-8574-675DE1C343C4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253718F9-651C-4A26-994C-D60BE656BF33}" type="sibTrans" cxnId="{6514AB06-FB82-46A3-8574-675DE1C343C4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065CE7BD-0972-4620-AF77-394BA19E5400}">
      <dgm:prSet phldrT="[Texto]" custT="1"/>
      <dgm:spPr>
        <a:xfrm>
          <a:off x="3914140" y="0"/>
          <a:ext cx="3639758" cy="4201610"/>
        </a:xfrm>
        <a:prstGeom prst="roundRect">
          <a:avLst>
            <a:gd name="adj" fmla="val 10000"/>
          </a:avLst>
        </a:prstGeom>
        <a:solidFill>
          <a:srgbClr val="5B9BD5">
            <a:lumMod val="20000"/>
            <a:lumOff val="80000"/>
          </a:srgbClr>
        </a:solidFill>
        <a:ln>
          <a:noFill/>
        </a:ln>
        <a:effectLst/>
      </dgm:spPr>
      <dgm:t>
        <a:bodyPr/>
        <a:lstStyle/>
        <a:p>
          <a:r>
            <a:rPr lang="pt-BR" sz="3600" b="1" dirty="0" smtClean="0">
              <a:solidFill>
                <a:srgbClr val="4472C4">
                  <a:lumMod val="50000"/>
                </a:srgbClr>
              </a:solidFill>
              <a:latin typeface="Century Gothic" pitchFamily="34" charset="0"/>
              <a:ea typeface="+mn-ea"/>
              <a:cs typeface="+mn-cs"/>
            </a:rPr>
            <a:t>2º ANO</a:t>
          </a:r>
          <a:endParaRPr lang="pt-BR" sz="3600" b="1" dirty="0">
            <a:solidFill>
              <a:srgbClr val="4472C4">
                <a:lumMod val="50000"/>
              </a:srgbClr>
            </a:solidFill>
            <a:latin typeface="Century Gothic" pitchFamily="34" charset="0"/>
            <a:ea typeface="+mn-ea"/>
            <a:cs typeface="+mn-cs"/>
          </a:endParaRPr>
        </a:p>
      </dgm:t>
    </dgm:pt>
    <dgm:pt modelId="{E16B19EB-0328-4FFD-AC26-B9A553894587}" type="parTrans" cxnId="{C2DE049C-461C-4E95-8A27-5A2DC38367D0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9F766650-60FB-4CC7-8D00-F9DF53C3B083}" type="sibTrans" cxnId="{C2DE049C-461C-4E95-8A27-5A2DC38367D0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7361E41B-6F8A-423C-BC31-3B3068C81F77}">
      <dgm:prSet phldrT="[Texto]" custT="1"/>
      <dgm:spPr>
        <a:xfrm>
          <a:off x="7828280" y="0"/>
          <a:ext cx="3639758" cy="4201610"/>
        </a:xfrm>
        <a:prstGeom prst="roundRect">
          <a:avLst>
            <a:gd name="adj" fmla="val 10000"/>
          </a:avLst>
        </a:prstGeom>
        <a:solidFill>
          <a:srgbClr val="5B9BD5">
            <a:lumMod val="20000"/>
            <a:lumOff val="80000"/>
          </a:srgbClr>
        </a:solidFill>
        <a:ln>
          <a:noFill/>
        </a:ln>
        <a:effectLst/>
      </dgm:spPr>
      <dgm:t>
        <a:bodyPr/>
        <a:lstStyle/>
        <a:p>
          <a:r>
            <a:rPr lang="pt-BR" sz="3600" b="1" dirty="0" smtClean="0">
              <a:solidFill>
                <a:srgbClr val="4472C4">
                  <a:lumMod val="50000"/>
                </a:srgbClr>
              </a:solidFill>
              <a:latin typeface="Century Gothic" pitchFamily="34" charset="0"/>
              <a:ea typeface="+mn-ea"/>
              <a:cs typeface="+mn-cs"/>
            </a:rPr>
            <a:t>3º ANO</a:t>
          </a:r>
          <a:endParaRPr lang="pt-BR" sz="3600" b="1" dirty="0">
            <a:solidFill>
              <a:srgbClr val="4472C4">
                <a:lumMod val="50000"/>
              </a:srgbClr>
            </a:solidFill>
            <a:latin typeface="Century Gothic" pitchFamily="34" charset="0"/>
            <a:ea typeface="+mn-ea"/>
            <a:cs typeface="+mn-cs"/>
          </a:endParaRPr>
        </a:p>
      </dgm:t>
    </dgm:pt>
    <dgm:pt modelId="{B7175B88-70ED-49C0-869A-A98C9D55F29F}" type="parTrans" cxnId="{659C1E1E-AC03-4C6D-B43B-A75774CCE44E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5E8CFB4F-6743-416F-A1FD-F46DD4D9639A}" type="sibTrans" cxnId="{659C1E1E-AC03-4C6D-B43B-A75774CCE44E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0DB84460-0BC1-4623-B4E9-7ED71CF9AE42}">
      <dgm:prSet phldrT="[Texto]" custT="1"/>
      <dgm:spPr>
        <a:xfrm>
          <a:off x="7973899" y="3250085"/>
          <a:ext cx="3494139" cy="748032"/>
        </a:xfrm>
        <a:prstGeom prst="roundRect">
          <a:avLst>
            <a:gd name="adj" fmla="val 10000"/>
          </a:avLst>
        </a:prstGeom>
        <a:solidFill>
          <a:srgbClr val="4472C4">
            <a:lumMod val="5000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pt-BR" sz="1600" b="0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30% BNCC – 300h</a:t>
          </a:r>
        </a:p>
        <a:p>
          <a:r>
            <a:rPr lang="pt-BR" sz="1600" b="0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70% EP – 700h</a:t>
          </a:r>
          <a:endParaRPr lang="pt-BR" sz="1600" b="0" dirty="0">
            <a:solidFill>
              <a:sysClr val="window" lastClr="FFFFFF"/>
            </a:solidFill>
            <a:latin typeface="Century Gothic" pitchFamily="34" charset="0"/>
            <a:ea typeface="+mn-ea"/>
            <a:cs typeface="+mn-cs"/>
          </a:endParaRPr>
        </a:p>
      </dgm:t>
    </dgm:pt>
    <dgm:pt modelId="{99DE1C35-42B5-4D0A-B31D-4A1A9020A681}" type="parTrans" cxnId="{814F1026-185A-4F5B-894F-9A5F92FA6C48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678EAD6D-B448-4BFA-A0CE-99E001498439}" type="sibTrans" cxnId="{814F1026-185A-4F5B-894F-9A5F92FA6C48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E5707A8E-56B4-43E4-AF79-12A9FB067F99}">
      <dgm:prSet phldrT="[Texto]" custT="1"/>
      <dgm:spPr>
        <a:xfrm>
          <a:off x="4135350" y="3250646"/>
          <a:ext cx="3197338" cy="740235"/>
        </a:xfrm>
        <a:prstGeom prst="roundRect">
          <a:avLst>
            <a:gd name="adj" fmla="val 10000"/>
          </a:avLst>
        </a:prstGeom>
        <a:solidFill>
          <a:srgbClr val="4472C4">
            <a:lumMod val="5000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pt-BR" sz="1600" b="0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60% BNCC – 600h</a:t>
          </a:r>
        </a:p>
        <a:p>
          <a:r>
            <a:rPr lang="pt-BR" sz="1600" b="0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40% EP – 400h</a:t>
          </a:r>
          <a:endParaRPr lang="pt-BR" sz="1600" b="0" dirty="0">
            <a:solidFill>
              <a:sysClr val="window" lastClr="FFFFFF"/>
            </a:solidFill>
            <a:latin typeface="Century Gothic" pitchFamily="34" charset="0"/>
            <a:ea typeface="+mn-ea"/>
            <a:cs typeface="+mn-cs"/>
          </a:endParaRPr>
        </a:p>
      </dgm:t>
    </dgm:pt>
    <dgm:pt modelId="{23649E9D-53BA-415B-9C94-478DC492A5CC}" type="parTrans" cxnId="{E216AE75-C6AD-48FC-A517-BFD180D5A901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CC1F7DE8-2F87-4484-9581-7436F265A58F}" type="sibTrans" cxnId="{E216AE75-C6AD-48FC-A517-BFD180D5A901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9BB6BA21-474E-4367-BBBE-D43C2B635BEE}">
      <dgm:prSet phldrT="[Texto]" custT="1"/>
      <dgm:spPr>
        <a:xfrm>
          <a:off x="169847" y="1261165"/>
          <a:ext cx="3302862" cy="734228"/>
        </a:xfrm>
        <a:prstGeom prst="roundRect">
          <a:avLst>
            <a:gd name="adj" fmla="val 10000"/>
          </a:avLst>
        </a:prstGeom>
        <a:solidFill>
          <a:srgbClr val="4472C4">
            <a:lumMod val="5000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pt-BR" sz="1800" b="0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BNCC – Formação Básica por área de conhecimento</a:t>
          </a:r>
          <a:endParaRPr lang="pt-BR" sz="1800" b="0" dirty="0">
            <a:solidFill>
              <a:sysClr val="window" lastClr="FFFFFF"/>
            </a:solidFill>
            <a:latin typeface="Century Gothic" pitchFamily="34" charset="0"/>
            <a:ea typeface="+mn-ea"/>
            <a:cs typeface="+mn-cs"/>
          </a:endParaRPr>
        </a:p>
      </dgm:t>
    </dgm:pt>
    <dgm:pt modelId="{3155B719-1B4C-4FAC-A34D-7CEC47FC803E}" type="parTrans" cxnId="{3C28483D-7F71-4E24-93C5-75C33D6C32EB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45078558-C331-4ECB-82F7-B6FDB663CE26}" type="sibTrans" cxnId="{3C28483D-7F71-4E24-93C5-75C33D6C32EB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7C3EBA98-F6A9-4875-8C01-91BEFC04D627}">
      <dgm:prSet phldrT="[Texto]" custT="1"/>
      <dgm:spPr>
        <a:xfrm>
          <a:off x="4098632" y="2354646"/>
          <a:ext cx="3270774" cy="802346"/>
        </a:xfrm>
        <a:prstGeom prst="roundRect">
          <a:avLst>
            <a:gd name="adj" fmla="val 10000"/>
          </a:avLst>
        </a:prstGeom>
        <a:solidFill>
          <a:srgbClr val="4472C4">
            <a:lumMod val="5000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pt-BR" sz="1600" b="0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EP – Formação tecnológica: Capacidades técnicas </a:t>
          </a:r>
        </a:p>
        <a:p>
          <a:r>
            <a:rPr lang="pt-BR" sz="1600" b="0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Qualificação técnica</a:t>
          </a:r>
        </a:p>
      </dgm:t>
    </dgm:pt>
    <dgm:pt modelId="{EB89BF28-66B6-41E5-AD94-6FBAF2102C7E}" type="parTrans" cxnId="{626BE677-611C-4383-B4DA-D8E08514ADE3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FBF8A505-ACA4-4405-85FF-04DB1D10592E}" type="sibTrans" cxnId="{626BE677-611C-4383-B4DA-D8E08514ADE3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FE293F50-14B3-4687-809A-7997E3C5E1EE}">
      <dgm:prSet phldrT="[Texto]" custT="1"/>
      <dgm:spPr>
        <a:xfrm>
          <a:off x="7976110" y="2380607"/>
          <a:ext cx="3341298" cy="765625"/>
        </a:xfrm>
        <a:prstGeom prst="roundRect">
          <a:avLst>
            <a:gd name="adj" fmla="val 10000"/>
          </a:avLst>
        </a:prstGeom>
        <a:solidFill>
          <a:srgbClr val="4472C4">
            <a:lumMod val="5000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pt-BR" sz="1600" b="0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EP – Formação tecnológica: Capacidades técnicas </a:t>
          </a:r>
        </a:p>
        <a:p>
          <a:r>
            <a:rPr lang="pt-BR" sz="1600" b="0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Habilitação Profissional</a:t>
          </a:r>
          <a:endParaRPr lang="pt-BR" sz="1600" b="0" dirty="0">
            <a:solidFill>
              <a:sysClr val="window" lastClr="FFFFFF"/>
            </a:solidFill>
            <a:latin typeface="Century Gothic" pitchFamily="34" charset="0"/>
            <a:ea typeface="+mn-ea"/>
            <a:cs typeface="+mn-cs"/>
          </a:endParaRPr>
        </a:p>
      </dgm:t>
    </dgm:pt>
    <dgm:pt modelId="{C68C8883-AFAC-445B-B96E-5C70E5943269}" type="parTrans" cxnId="{F54AAAA2-F22C-4B44-A8E5-D6FFC407F358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3A3BE2CF-FA98-46DD-AEEC-F64570F406DA}" type="sibTrans" cxnId="{F54AAAA2-F22C-4B44-A8E5-D6FFC407F358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7D8A8DAD-9CBE-42B7-B9B0-43BFB0B923A1}">
      <dgm:prSet phldrT="[Texto]" custT="1"/>
      <dgm:spPr>
        <a:xfrm>
          <a:off x="4082588" y="1261130"/>
          <a:ext cx="3302862" cy="999861"/>
        </a:xfrm>
        <a:prstGeom prst="roundRect">
          <a:avLst>
            <a:gd name="adj" fmla="val 10000"/>
          </a:avLst>
        </a:prstGeom>
        <a:solidFill>
          <a:srgbClr val="4472C4">
            <a:lumMod val="5000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pt-BR" sz="1600" b="0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BNCC – Formação Básica por área de conhecimento</a:t>
          </a:r>
          <a:endParaRPr lang="pt-BR" sz="1600" b="0" dirty="0">
            <a:solidFill>
              <a:sysClr val="window" lastClr="FFFFFF"/>
            </a:solidFill>
            <a:latin typeface="Century Gothic" pitchFamily="34" charset="0"/>
            <a:ea typeface="+mn-ea"/>
            <a:cs typeface="+mn-cs"/>
          </a:endParaRPr>
        </a:p>
      </dgm:t>
    </dgm:pt>
    <dgm:pt modelId="{897653A3-68BC-4BCF-B559-18F08A55DCDA}" type="parTrans" cxnId="{4AAB4495-A5A9-4C7B-B1FF-0A62EE3F7F67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9B2172C2-56CF-488E-B4D9-A847028B48C7}" type="sibTrans" cxnId="{4AAB4495-A5A9-4C7B-B1FF-0A62EE3F7F67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D9275D27-102B-49BA-9125-52324D2F2222}">
      <dgm:prSet phldrT="[Texto]" custT="1"/>
      <dgm:spPr>
        <a:xfrm>
          <a:off x="7995328" y="1261939"/>
          <a:ext cx="3302862" cy="1022859"/>
        </a:xfrm>
        <a:prstGeom prst="roundRect">
          <a:avLst>
            <a:gd name="adj" fmla="val 10000"/>
          </a:avLst>
        </a:prstGeom>
        <a:solidFill>
          <a:srgbClr val="4472C4">
            <a:lumMod val="5000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pt-BR" sz="1600" b="0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BNCC – Formação Básica por área de conhecimento</a:t>
          </a:r>
          <a:endParaRPr lang="pt-BR" sz="1600" b="0" dirty="0">
            <a:solidFill>
              <a:sysClr val="window" lastClr="FFFFFF"/>
            </a:solidFill>
            <a:latin typeface="Century Gothic" pitchFamily="34" charset="0"/>
            <a:ea typeface="+mn-ea"/>
            <a:cs typeface="+mn-cs"/>
          </a:endParaRPr>
        </a:p>
      </dgm:t>
    </dgm:pt>
    <dgm:pt modelId="{8399FF16-AD4E-46DA-95F3-C65A5C69115D}" type="parTrans" cxnId="{B2780925-4D70-47A1-8EDE-5B7B7FF4F3E4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633369D7-B9EC-4512-908D-C88352BDE14F}" type="sibTrans" cxnId="{B2780925-4D70-47A1-8EDE-5B7B7FF4F3E4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1D95D5B5-1846-4F26-BBF3-FCA846B0CDC5}" type="pres">
      <dgm:prSet presAssocID="{EEF5B933-D10C-4067-9276-E7C92560DC2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B980E40-B78E-4541-8255-D9CDA3B9AE37}" type="pres">
      <dgm:prSet presAssocID="{C8D3735C-966B-4606-BFA1-F55A9F816108}" presName="compNode" presStyleCnt="0"/>
      <dgm:spPr/>
    </dgm:pt>
    <dgm:pt modelId="{CDAB324A-A669-4D7A-B8C7-18638EB5950C}" type="pres">
      <dgm:prSet presAssocID="{C8D3735C-966B-4606-BFA1-F55A9F816108}" presName="aNode" presStyleLbl="bgShp" presStyleIdx="0" presStyleCnt="3" custLinFactNeighborX="1590"/>
      <dgm:spPr/>
      <dgm:t>
        <a:bodyPr/>
        <a:lstStyle/>
        <a:p>
          <a:endParaRPr lang="pt-BR"/>
        </a:p>
      </dgm:t>
    </dgm:pt>
    <dgm:pt modelId="{02EFA539-ED5E-4C5A-87D4-1866E2FDBF81}" type="pres">
      <dgm:prSet presAssocID="{C8D3735C-966B-4606-BFA1-F55A9F816108}" presName="textNode" presStyleLbl="bgShp" presStyleIdx="0" presStyleCnt="3"/>
      <dgm:spPr/>
      <dgm:t>
        <a:bodyPr/>
        <a:lstStyle/>
        <a:p>
          <a:endParaRPr lang="pt-BR"/>
        </a:p>
      </dgm:t>
    </dgm:pt>
    <dgm:pt modelId="{AF433428-7B3B-45ED-92DC-8314F8BE0B3B}" type="pres">
      <dgm:prSet presAssocID="{C8D3735C-966B-4606-BFA1-F55A9F816108}" presName="compChildNode" presStyleCnt="0"/>
      <dgm:spPr/>
    </dgm:pt>
    <dgm:pt modelId="{132DA744-38FB-4AE4-9F37-CC203AC48C2B}" type="pres">
      <dgm:prSet presAssocID="{C8D3735C-966B-4606-BFA1-F55A9F816108}" presName="theInnerList" presStyleCnt="0"/>
      <dgm:spPr/>
    </dgm:pt>
    <dgm:pt modelId="{18F74A77-22EC-493D-9A18-09DE0B9A51D0}" type="pres">
      <dgm:prSet presAssocID="{9BB6BA21-474E-4367-BBBE-D43C2B635BEE}" presName="childNode" presStyleLbl="node1" presStyleIdx="0" presStyleCnt="9" custScaleX="113430" custScaleY="1101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460E69-03FA-455D-B70D-80ED8D469F2A}" type="pres">
      <dgm:prSet presAssocID="{9BB6BA21-474E-4367-BBBE-D43C2B635BEE}" presName="aSpace2" presStyleCnt="0"/>
      <dgm:spPr/>
    </dgm:pt>
    <dgm:pt modelId="{0C7AA5D8-DE0F-48FF-BB25-7FA8C89C6538}" type="pres">
      <dgm:prSet presAssocID="{502BA8CD-D9B6-4F77-BE4F-A6BFEA4D94B8}" presName="childNode" presStyleLbl="node1" presStyleIdx="1" presStyleCnt="9" custAng="0" custScaleX="114750" custScaleY="1685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184F92-44FE-4DE7-A485-EC6E190C925B}" type="pres">
      <dgm:prSet presAssocID="{502BA8CD-D9B6-4F77-BE4F-A6BFEA4D94B8}" presName="aSpace2" presStyleCnt="0"/>
      <dgm:spPr/>
    </dgm:pt>
    <dgm:pt modelId="{333E7FA7-D5BC-4353-9187-2EF0E9AD30F7}" type="pres">
      <dgm:prSet presAssocID="{E35007D5-E0D5-4D53-8F91-5052C1C133B0}" presName="childNode" presStyleLbl="node1" presStyleIdx="2" presStyleCnt="9" custScaleX="1134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4A466D-A567-4688-A5CE-A21F0EC7B7DA}" type="pres">
      <dgm:prSet presAssocID="{C8D3735C-966B-4606-BFA1-F55A9F816108}" presName="aSpace" presStyleCnt="0"/>
      <dgm:spPr/>
    </dgm:pt>
    <dgm:pt modelId="{4543EA46-317C-4196-8F12-1E104ECA8C21}" type="pres">
      <dgm:prSet presAssocID="{065CE7BD-0972-4620-AF77-394BA19E5400}" presName="compNode" presStyleCnt="0"/>
      <dgm:spPr/>
    </dgm:pt>
    <dgm:pt modelId="{98555483-8963-44CF-A30F-A37A943BF277}" type="pres">
      <dgm:prSet presAssocID="{065CE7BD-0972-4620-AF77-394BA19E5400}" presName="aNode" presStyleLbl="bgShp" presStyleIdx="1" presStyleCnt="3"/>
      <dgm:spPr/>
      <dgm:t>
        <a:bodyPr/>
        <a:lstStyle/>
        <a:p>
          <a:endParaRPr lang="pt-BR"/>
        </a:p>
      </dgm:t>
    </dgm:pt>
    <dgm:pt modelId="{621C6622-0C3D-4A68-88BC-C4FF3FE917A4}" type="pres">
      <dgm:prSet presAssocID="{065CE7BD-0972-4620-AF77-394BA19E5400}" presName="textNode" presStyleLbl="bgShp" presStyleIdx="1" presStyleCnt="3"/>
      <dgm:spPr/>
      <dgm:t>
        <a:bodyPr/>
        <a:lstStyle/>
        <a:p>
          <a:endParaRPr lang="pt-BR"/>
        </a:p>
      </dgm:t>
    </dgm:pt>
    <dgm:pt modelId="{5C3ECD86-6C1C-4890-BA5A-EF855AAF64FE}" type="pres">
      <dgm:prSet presAssocID="{065CE7BD-0972-4620-AF77-394BA19E5400}" presName="compChildNode" presStyleCnt="0"/>
      <dgm:spPr/>
    </dgm:pt>
    <dgm:pt modelId="{16C6AD05-CDCE-457A-8972-F67D512A7258}" type="pres">
      <dgm:prSet presAssocID="{065CE7BD-0972-4620-AF77-394BA19E5400}" presName="theInnerList" presStyleCnt="0"/>
      <dgm:spPr/>
    </dgm:pt>
    <dgm:pt modelId="{895715DA-367B-4C97-92D2-B1FA2DA8814A}" type="pres">
      <dgm:prSet presAssocID="{7D8A8DAD-9CBE-42B7-B9B0-43BFB0B923A1}" presName="childNode" presStyleLbl="node1" presStyleIdx="3" presStyleCnt="9" custScaleX="113430" custScaleY="1642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E9A420-B306-4B6C-B74C-5AC6C5FEE9A1}" type="pres">
      <dgm:prSet presAssocID="{7D8A8DAD-9CBE-42B7-B9B0-43BFB0B923A1}" presName="aSpace2" presStyleCnt="0"/>
      <dgm:spPr/>
    </dgm:pt>
    <dgm:pt modelId="{77B3AC0A-684F-4F4A-89EF-B3E7A5A84069}" type="pres">
      <dgm:prSet presAssocID="{7C3EBA98-F6A9-4875-8C01-91BEFC04D627}" presName="childNode" presStyleLbl="node1" presStyleIdx="4" presStyleCnt="9" custScaleX="112328" custScaleY="1318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F9672C-FFB9-48B8-B3C4-C1B677483F26}" type="pres">
      <dgm:prSet presAssocID="{7C3EBA98-F6A9-4875-8C01-91BEFC04D627}" presName="aSpace2" presStyleCnt="0"/>
      <dgm:spPr/>
    </dgm:pt>
    <dgm:pt modelId="{EA534238-1B4E-4DB7-9614-4FDBDBB91362}" type="pres">
      <dgm:prSet presAssocID="{E5707A8E-56B4-43E4-AF79-12A9FB067F99}" presName="childNode" presStyleLbl="node1" presStyleIdx="5" presStyleCnt="9" custScaleX="109806" custScaleY="1215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9672E5-F25E-4616-823B-DCD9C3683317}" type="pres">
      <dgm:prSet presAssocID="{065CE7BD-0972-4620-AF77-394BA19E5400}" presName="aSpace" presStyleCnt="0"/>
      <dgm:spPr/>
    </dgm:pt>
    <dgm:pt modelId="{573ED573-4B3B-455B-8287-D595C8F9D28A}" type="pres">
      <dgm:prSet presAssocID="{7361E41B-6F8A-423C-BC31-3B3068C81F77}" presName="compNode" presStyleCnt="0"/>
      <dgm:spPr/>
    </dgm:pt>
    <dgm:pt modelId="{4DBA3309-1333-4A66-8BD6-AD5F5D5B8305}" type="pres">
      <dgm:prSet presAssocID="{7361E41B-6F8A-423C-BC31-3B3068C81F77}" presName="aNode" presStyleLbl="bgShp" presStyleIdx="2" presStyleCnt="3" custLinFactNeighborX="3574" custLinFactNeighborY="-2427"/>
      <dgm:spPr/>
      <dgm:t>
        <a:bodyPr/>
        <a:lstStyle/>
        <a:p>
          <a:endParaRPr lang="pt-BR"/>
        </a:p>
      </dgm:t>
    </dgm:pt>
    <dgm:pt modelId="{D0446328-EA8B-4F0F-91C9-6DA22826E38F}" type="pres">
      <dgm:prSet presAssocID="{7361E41B-6F8A-423C-BC31-3B3068C81F77}" presName="textNode" presStyleLbl="bgShp" presStyleIdx="2" presStyleCnt="3"/>
      <dgm:spPr/>
      <dgm:t>
        <a:bodyPr/>
        <a:lstStyle/>
        <a:p>
          <a:endParaRPr lang="pt-BR"/>
        </a:p>
      </dgm:t>
    </dgm:pt>
    <dgm:pt modelId="{A9CEF0F9-DB86-48C0-B94B-3B8BC5C14D90}" type="pres">
      <dgm:prSet presAssocID="{7361E41B-6F8A-423C-BC31-3B3068C81F77}" presName="compChildNode" presStyleCnt="0"/>
      <dgm:spPr/>
    </dgm:pt>
    <dgm:pt modelId="{93CC9B30-46D7-45DB-9C13-BC63D8ADE45F}" type="pres">
      <dgm:prSet presAssocID="{7361E41B-6F8A-423C-BC31-3B3068C81F77}" presName="theInnerList" presStyleCnt="0"/>
      <dgm:spPr/>
    </dgm:pt>
    <dgm:pt modelId="{44BE69AB-9637-4DCE-9C2C-177DC65BC87C}" type="pres">
      <dgm:prSet presAssocID="{D9275D27-102B-49BA-9125-52324D2F2222}" presName="childNode" presStyleLbl="node1" presStyleIdx="6" presStyleCnt="9" custScaleX="113430" custScaleY="1642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45249F-DA00-4CDE-B5F9-73B72FAFD89B}" type="pres">
      <dgm:prSet presAssocID="{D9275D27-102B-49BA-9125-52324D2F2222}" presName="aSpace2" presStyleCnt="0"/>
      <dgm:spPr/>
    </dgm:pt>
    <dgm:pt modelId="{479B1B13-4D0A-4573-A571-DDBC5E0A8883}" type="pres">
      <dgm:prSet presAssocID="{FE293F50-14B3-4687-809A-7997E3C5E1EE}" presName="childNode" presStyleLbl="node1" presStyleIdx="7" presStyleCnt="9" custAng="0" custScaleX="114750" custScaleY="1229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FBAEA5-742E-42A4-A97C-50B3CBCF8688}" type="pres">
      <dgm:prSet presAssocID="{FE293F50-14B3-4687-809A-7997E3C5E1EE}" presName="aSpace2" presStyleCnt="0"/>
      <dgm:spPr/>
    </dgm:pt>
    <dgm:pt modelId="{45EA8BD9-FD5E-4806-B2EE-A9A51A41DDE9}" type="pres">
      <dgm:prSet presAssocID="{0DB84460-0BC1-4623-B4E9-7ED71CF9AE42}" presName="childNode" presStyleLbl="node1" presStyleIdx="8" presStyleCnt="9" custScaleX="119999" custScaleY="120117" custLinFactNeighborX="8530" custLinFactNeighborY="83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514AB06-FB82-46A3-8574-675DE1C343C4}" srcId="{C8D3735C-966B-4606-BFA1-F55A9F816108}" destId="{E35007D5-E0D5-4D53-8F91-5052C1C133B0}" srcOrd="2" destOrd="0" parTransId="{F6F218DC-9BDF-40E9-A830-1D7C1018F845}" sibTransId="{253718F9-651C-4A26-994C-D60BE656BF33}"/>
    <dgm:cxn modelId="{80940AE9-11E3-4F8E-822B-713A5152177A}" type="presOf" srcId="{065CE7BD-0972-4620-AF77-394BA19E5400}" destId="{98555483-8963-44CF-A30F-A37A943BF277}" srcOrd="0" destOrd="0" presId="urn:microsoft.com/office/officeart/2005/8/layout/lProcess2"/>
    <dgm:cxn modelId="{3C28483D-7F71-4E24-93C5-75C33D6C32EB}" srcId="{C8D3735C-966B-4606-BFA1-F55A9F816108}" destId="{9BB6BA21-474E-4367-BBBE-D43C2B635BEE}" srcOrd="0" destOrd="0" parTransId="{3155B719-1B4C-4FAC-A34D-7CEC47FC803E}" sibTransId="{45078558-C331-4ECB-82F7-B6FDB663CE26}"/>
    <dgm:cxn modelId="{F4084653-C826-4975-B9EE-B6D7F29918D9}" type="presOf" srcId="{FE293F50-14B3-4687-809A-7997E3C5E1EE}" destId="{479B1B13-4D0A-4573-A571-DDBC5E0A8883}" srcOrd="0" destOrd="0" presId="urn:microsoft.com/office/officeart/2005/8/layout/lProcess2"/>
    <dgm:cxn modelId="{27E4824C-6255-4872-8A7F-312A7E836A70}" type="presOf" srcId="{0DB84460-0BC1-4623-B4E9-7ED71CF9AE42}" destId="{45EA8BD9-FD5E-4806-B2EE-A9A51A41DDE9}" srcOrd="0" destOrd="0" presId="urn:microsoft.com/office/officeart/2005/8/layout/lProcess2"/>
    <dgm:cxn modelId="{869151BD-3B75-4D5E-8DAD-2DB72EA60EBF}" type="presOf" srcId="{C8D3735C-966B-4606-BFA1-F55A9F816108}" destId="{CDAB324A-A669-4D7A-B8C7-18638EB5950C}" srcOrd="0" destOrd="0" presId="urn:microsoft.com/office/officeart/2005/8/layout/lProcess2"/>
    <dgm:cxn modelId="{B2780925-4D70-47A1-8EDE-5B7B7FF4F3E4}" srcId="{7361E41B-6F8A-423C-BC31-3B3068C81F77}" destId="{D9275D27-102B-49BA-9125-52324D2F2222}" srcOrd="0" destOrd="0" parTransId="{8399FF16-AD4E-46DA-95F3-C65A5C69115D}" sibTransId="{633369D7-B9EC-4512-908D-C88352BDE14F}"/>
    <dgm:cxn modelId="{7F4CDD75-96A7-4BE7-9908-B4B46D8E331E}" type="presOf" srcId="{E5707A8E-56B4-43E4-AF79-12A9FB067F99}" destId="{EA534238-1B4E-4DB7-9614-4FDBDBB91362}" srcOrd="0" destOrd="0" presId="urn:microsoft.com/office/officeart/2005/8/layout/lProcess2"/>
    <dgm:cxn modelId="{C2DE049C-461C-4E95-8A27-5A2DC38367D0}" srcId="{EEF5B933-D10C-4067-9276-E7C92560DC2C}" destId="{065CE7BD-0972-4620-AF77-394BA19E5400}" srcOrd="1" destOrd="0" parTransId="{E16B19EB-0328-4FFD-AC26-B9A553894587}" sibTransId="{9F766650-60FB-4CC7-8D00-F9DF53C3B083}"/>
    <dgm:cxn modelId="{F54AAAA2-F22C-4B44-A8E5-D6FFC407F358}" srcId="{7361E41B-6F8A-423C-BC31-3B3068C81F77}" destId="{FE293F50-14B3-4687-809A-7997E3C5E1EE}" srcOrd="1" destOrd="0" parTransId="{C68C8883-AFAC-445B-B96E-5C70E5943269}" sibTransId="{3A3BE2CF-FA98-46DD-AEEC-F64570F406DA}"/>
    <dgm:cxn modelId="{41254432-29BD-4D95-8501-BBAD2EF5714B}" srcId="{C8D3735C-966B-4606-BFA1-F55A9F816108}" destId="{502BA8CD-D9B6-4F77-BE4F-A6BFEA4D94B8}" srcOrd="1" destOrd="0" parTransId="{5119BD57-2B1D-4FC0-A1E7-C0D868A859EF}" sibTransId="{DD20FFAE-E751-4EFC-BC70-FCE0D50F01A1}"/>
    <dgm:cxn modelId="{626BE677-611C-4383-B4DA-D8E08514ADE3}" srcId="{065CE7BD-0972-4620-AF77-394BA19E5400}" destId="{7C3EBA98-F6A9-4875-8C01-91BEFC04D627}" srcOrd="1" destOrd="0" parTransId="{EB89BF28-66B6-41E5-AD94-6FBAF2102C7E}" sibTransId="{FBF8A505-ACA4-4405-85FF-04DB1D10592E}"/>
    <dgm:cxn modelId="{BF94137E-3139-4960-A350-1FF81C4D9DDF}" type="presOf" srcId="{E35007D5-E0D5-4D53-8F91-5052C1C133B0}" destId="{333E7FA7-D5BC-4353-9187-2EF0E9AD30F7}" srcOrd="0" destOrd="0" presId="urn:microsoft.com/office/officeart/2005/8/layout/lProcess2"/>
    <dgm:cxn modelId="{E216AE75-C6AD-48FC-A517-BFD180D5A901}" srcId="{065CE7BD-0972-4620-AF77-394BA19E5400}" destId="{E5707A8E-56B4-43E4-AF79-12A9FB067F99}" srcOrd="2" destOrd="0" parTransId="{23649E9D-53BA-415B-9C94-478DC492A5CC}" sibTransId="{CC1F7DE8-2F87-4484-9581-7436F265A58F}"/>
    <dgm:cxn modelId="{D195F8EF-6B78-446C-B2A4-58E94E7C2DF9}" type="presOf" srcId="{C8D3735C-966B-4606-BFA1-F55A9F816108}" destId="{02EFA539-ED5E-4C5A-87D4-1866E2FDBF81}" srcOrd="1" destOrd="0" presId="urn:microsoft.com/office/officeart/2005/8/layout/lProcess2"/>
    <dgm:cxn modelId="{E3DA3AC9-5CFC-4DD7-9179-638E6EF22EB6}" type="presOf" srcId="{9BB6BA21-474E-4367-BBBE-D43C2B635BEE}" destId="{18F74A77-22EC-493D-9A18-09DE0B9A51D0}" srcOrd="0" destOrd="0" presId="urn:microsoft.com/office/officeart/2005/8/layout/lProcess2"/>
    <dgm:cxn modelId="{900C8BA4-741A-4C18-8274-1C26C888C9C5}" type="presOf" srcId="{7C3EBA98-F6A9-4875-8C01-91BEFC04D627}" destId="{77B3AC0A-684F-4F4A-89EF-B3E7A5A84069}" srcOrd="0" destOrd="0" presId="urn:microsoft.com/office/officeart/2005/8/layout/lProcess2"/>
    <dgm:cxn modelId="{57486A5E-2636-40C6-8DB8-495CA3B2E1AB}" type="presOf" srcId="{502BA8CD-D9B6-4F77-BE4F-A6BFEA4D94B8}" destId="{0C7AA5D8-DE0F-48FF-BB25-7FA8C89C6538}" srcOrd="0" destOrd="0" presId="urn:microsoft.com/office/officeart/2005/8/layout/lProcess2"/>
    <dgm:cxn modelId="{1A9C35C3-8DF2-45D7-AA22-8DA1E3917153}" type="presOf" srcId="{EEF5B933-D10C-4067-9276-E7C92560DC2C}" destId="{1D95D5B5-1846-4F26-BBF3-FCA846B0CDC5}" srcOrd="0" destOrd="0" presId="urn:microsoft.com/office/officeart/2005/8/layout/lProcess2"/>
    <dgm:cxn modelId="{659C1E1E-AC03-4C6D-B43B-A75774CCE44E}" srcId="{EEF5B933-D10C-4067-9276-E7C92560DC2C}" destId="{7361E41B-6F8A-423C-BC31-3B3068C81F77}" srcOrd="2" destOrd="0" parTransId="{B7175B88-70ED-49C0-869A-A98C9D55F29F}" sibTransId="{5E8CFB4F-6743-416F-A1FD-F46DD4D9639A}"/>
    <dgm:cxn modelId="{7D651ABA-FE1D-40E7-A5AF-E58065C9D3C9}" type="presOf" srcId="{065CE7BD-0972-4620-AF77-394BA19E5400}" destId="{621C6622-0C3D-4A68-88BC-C4FF3FE917A4}" srcOrd="1" destOrd="0" presId="urn:microsoft.com/office/officeart/2005/8/layout/lProcess2"/>
    <dgm:cxn modelId="{A5888693-9F7F-49EB-BE5A-AF95CF720A8A}" srcId="{EEF5B933-D10C-4067-9276-E7C92560DC2C}" destId="{C8D3735C-966B-4606-BFA1-F55A9F816108}" srcOrd="0" destOrd="0" parTransId="{CE8E3DE1-9E46-4F16-BE69-30A3CDBD2BEC}" sibTransId="{73ED0520-B195-454D-88C0-8434F5BF5553}"/>
    <dgm:cxn modelId="{E621D993-9143-477F-B4C6-366A66CB70E5}" type="presOf" srcId="{7361E41B-6F8A-423C-BC31-3B3068C81F77}" destId="{4DBA3309-1333-4A66-8BD6-AD5F5D5B8305}" srcOrd="0" destOrd="0" presId="urn:microsoft.com/office/officeart/2005/8/layout/lProcess2"/>
    <dgm:cxn modelId="{846BF593-8328-4EB3-8271-5CB99F8B8EF8}" type="presOf" srcId="{7D8A8DAD-9CBE-42B7-B9B0-43BFB0B923A1}" destId="{895715DA-367B-4C97-92D2-B1FA2DA8814A}" srcOrd="0" destOrd="0" presId="urn:microsoft.com/office/officeart/2005/8/layout/lProcess2"/>
    <dgm:cxn modelId="{7C4356BC-952A-4116-B2FE-66B4A7DE4CEC}" type="presOf" srcId="{7361E41B-6F8A-423C-BC31-3B3068C81F77}" destId="{D0446328-EA8B-4F0F-91C9-6DA22826E38F}" srcOrd="1" destOrd="0" presId="urn:microsoft.com/office/officeart/2005/8/layout/lProcess2"/>
    <dgm:cxn modelId="{2731369F-147D-45FB-94C0-A18125253B35}" type="presOf" srcId="{D9275D27-102B-49BA-9125-52324D2F2222}" destId="{44BE69AB-9637-4DCE-9C2C-177DC65BC87C}" srcOrd="0" destOrd="0" presId="urn:microsoft.com/office/officeart/2005/8/layout/lProcess2"/>
    <dgm:cxn modelId="{814F1026-185A-4F5B-894F-9A5F92FA6C48}" srcId="{7361E41B-6F8A-423C-BC31-3B3068C81F77}" destId="{0DB84460-0BC1-4623-B4E9-7ED71CF9AE42}" srcOrd="2" destOrd="0" parTransId="{99DE1C35-42B5-4D0A-B31D-4A1A9020A681}" sibTransId="{678EAD6D-B448-4BFA-A0CE-99E001498439}"/>
    <dgm:cxn modelId="{4AAB4495-A5A9-4C7B-B1FF-0A62EE3F7F67}" srcId="{065CE7BD-0972-4620-AF77-394BA19E5400}" destId="{7D8A8DAD-9CBE-42B7-B9B0-43BFB0B923A1}" srcOrd="0" destOrd="0" parTransId="{897653A3-68BC-4BCF-B559-18F08A55DCDA}" sibTransId="{9B2172C2-56CF-488E-B4D9-A847028B48C7}"/>
    <dgm:cxn modelId="{85C6D0FC-DA08-4782-BAC7-273EA242A43B}" type="presParOf" srcId="{1D95D5B5-1846-4F26-BBF3-FCA846B0CDC5}" destId="{4B980E40-B78E-4541-8255-D9CDA3B9AE37}" srcOrd="0" destOrd="0" presId="urn:microsoft.com/office/officeart/2005/8/layout/lProcess2"/>
    <dgm:cxn modelId="{E90B6143-210B-4FB0-BE04-EA395AADAFDE}" type="presParOf" srcId="{4B980E40-B78E-4541-8255-D9CDA3B9AE37}" destId="{CDAB324A-A669-4D7A-B8C7-18638EB5950C}" srcOrd="0" destOrd="0" presId="urn:microsoft.com/office/officeart/2005/8/layout/lProcess2"/>
    <dgm:cxn modelId="{0463B247-3FB7-4729-8FC2-F8D362BC05B0}" type="presParOf" srcId="{4B980E40-B78E-4541-8255-D9CDA3B9AE37}" destId="{02EFA539-ED5E-4C5A-87D4-1866E2FDBF81}" srcOrd="1" destOrd="0" presId="urn:microsoft.com/office/officeart/2005/8/layout/lProcess2"/>
    <dgm:cxn modelId="{988D2622-E697-47B8-A639-A638F2F072AF}" type="presParOf" srcId="{4B980E40-B78E-4541-8255-D9CDA3B9AE37}" destId="{AF433428-7B3B-45ED-92DC-8314F8BE0B3B}" srcOrd="2" destOrd="0" presId="urn:microsoft.com/office/officeart/2005/8/layout/lProcess2"/>
    <dgm:cxn modelId="{BBF1A828-FE84-4116-AD96-14AAEB876345}" type="presParOf" srcId="{AF433428-7B3B-45ED-92DC-8314F8BE0B3B}" destId="{132DA744-38FB-4AE4-9F37-CC203AC48C2B}" srcOrd="0" destOrd="0" presId="urn:microsoft.com/office/officeart/2005/8/layout/lProcess2"/>
    <dgm:cxn modelId="{393E7831-FF4C-4C7D-B2FD-EB8D3ED8AF11}" type="presParOf" srcId="{132DA744-38FB-4AE4-9F37-CC203AC48C2B}" destId="{18F74A77-22EC-493D-9A18-09DE0B9A51D0}" srcOrd="0" destOrd="0" presId="urn:microsoft.com/office/officeart/2005/8/layout/lProcess2"/>
    <dgm:cxn modelId="{ED3C5197-CB96-4D9C-8F36-557EAE9EBF87}" type="presParOf" srcId="{132DA744-38FB-4AE4-9F37-CC203AC48C2B}" destId="{64460E69-03FA-455D-B70D-80ED8D469F2A}" srcOrd="1" destOrd="0" presId="urn:microsoft.com/office/officeart/2005/8/layout/lProcess2"/>
    <dgm:cxn modelId="{90FA5D38-FF8F-4F64-AFB4-695987489C92}" type="presParOf" srcId="{132DA744-38FB-4AE4-9F37-CC203AC48C2B}" destId="{0C7AA5D8-DE0F-48FF-BB25-7FA8C89C6538}" srcOrd="2" destOrd="0" presId="urn:microsoft.com/office/officeart/2005/8/layout/lProcess2"/>
    <dgm:cxn modelId="{732E4BC4-627E-40AB-9D7D-FFD0A0630341}" type="presParOf" srcId="{132DA744-38FB-4AE4-9F37-CC203AC48C2B}" destId="{9D184F92-44FE-4DE7-A485-EC6E190C925B}" srcOrd="3" destOrd="0" presId="urn:microsoft.com/office/officeart/2005/8/layout/lProcess2"/>
    <dgm:cxn modelId="{F5E99318-C98C-429D-83F1-939B1A859FF7}" type="presParOf" srcId="{132DA744-38FB-4AE4-9F37-CC203AC48C2B}" destId="{333E7FA7-D5BC-4353-9187-2EF0E9AD30F7}" srcOrd="4" destOrd="0" presId="urn:microsoft.com/office/officeart/2005/8/layout/lProcess2"/>
    <dgm:cxn modelId="{5D5B9B09-ACA8-48AC-83D4-7F9AB176053C}" type="presParOf" srcId="{1D95D5B5-1846-4F26-BBF3-FCA846B0CDC5}" destId="{684A466D-A567-4688-A5CE-A21F0EC7B7DA}" srcOrd="1" destOrd="0" presId="urn:microsoft.com/office/officeart/2005/8/layout/lProcess2"/>
    <dgm:cxn modelId="{610698D7-D7AF-408F-A2A4-3885F580F442}" type="presParOf" srcId="{1D95D5B5-1846-4F26-BBF3-FCA846B0CDC5}" destId="{4543EA46-317C-4196-8F12-1E104ECA8C21}" srcOrd="2" destOrd="0" presId="urn:microsoft.com/office/officeart/2005/8/layout/lProcess2"/>
    <dgm:cxn modelId="{890B04E3-72AD-42FA-9B96-01AFF3561BD3}" type="presParOf" srcId="{4543EA46-317C-4196-8F12-1E104ECA8C21}" destId="{98555483-8963-44CF-A30F-A37A943BF277}" srcOrd="0" destOrd="0" presId="urn:microsoft.com/office/officeart/2005/8/layout/lProcess2"/>
    <dgm:cxn modelId="{FAF94E6B-E7D8-48A4-A178-1D2AA61000F1}" type="presParOf" srcId="{4543EA46-317C-4196-8F12-1E104ECA8C21}" destId="{621C6622-0C3D-4A68-88BC-C4FF3FE917A4}" srcOrd="1" destOrd="0" presId="urn:microsoft.com/office/officeart/2005/8/layout/lProcess2"/>
    <dgm:cxn modelId="{85E868EB-6244-4233-88D5-0B4BF7032F84}" type="presParOf" srcId="{4543EA46-317C-4196-8F12-1E104ECA8C21}" destId="{5C3ECD86-6C1C-4890-BA5A-EF855AAF64FE}" srcOrd="2" destOrd="0" presId="urn:microsoft.com/office/officeart/2005/8/layout/lProcess2"/>
    <dgm:cxn modelId="{9C7F0401-15E9-41EE-99DA-235C2E4C778B}" type="presParOf" srcId="{5C3ECD86-6C1C-4890-BA5A-EF855AAF64FE}" destId="{16C6AD05-CDCE-457A-8972-F67D512A7258}" srcOrd="0" destOrd="0" presId="urn:microsoft.com/office/officeart/2005/8/layout/lProcess2"/>
    <dgm:cxn modelId="{8AF0E412-68F9-4B8F-AF2B-5408484ABFF5}" type="presParOf" srcId="{16C6AD05-CDCE-457A-8972-F67D512A7258}" destId="{895715DA-367B-4C97-92D2-B1FA2DA8814A}" srcOrd="0" destOrd="0" presId="urn:microsoft.com/office/officeart/2005/8/layout/lProcess2"/>
    <dgm:cxn modelId="{7D6ADE5C-9BF2-48BB-9DCF-7110E550CE58}" type="presParOf" srcId="{16C6AD05-CDCE-457A-8972-F67D512A7258}" destId="{25E9A420-B306-4B6C-B74C-5AC6C5FEE9A1}" srcOrd="1" destOrd="0" presId="urn:microsoft.com/office/officeart/2005/8/layout/lProcess2"/>
    <dgm:cxn modelId="{074BD54B-27C4-478B-A457-CFBA6A4A1DAD}" type="presParOf" srcId="{16C6AD05-CDCE-457A-8972-F67D512A7258}" destId="{77B3AC0A-684F-4F4A-89EF-B3E7A5A84069}" srcOrd="2" destOrd="0" presId="urn:microsoft.com/office/officeart/2005/8/layout/lProcess2"/>
    <dgm:cxn modelId="{5CE94790-1FB0-405D-ACD4-3E8A7B49C1CB}" type="presParOf" srcId="{16C6AD05-CDCE-457A-8972-F67D512A7258}" destId="{F0F9672C-FFB9-48B8-B3C4-C1B677483F26}" srcOrd="3" destOrd="0" presId="urn:microsoft.com/office/officeart/2005/8/layout/lProcess2"/>
    <dgm:cxn modelId="{CDDBB623-8BE5-4339-BAEA-B30622FAB417}" type="presParOf" srcId="{16C6AD05-CDCE-457A-8972-F67D512A7258}" destId="{EA534238-1B4E-4DB7-9614-4FDBDBB91362}" srcOrd="4" destOrd="0" presId="urn:microsoft.com/office/officeart/2005/8/layout/lProcess2"/>
    <dgm:cxn modelId="{FC45A25A-D48B-45D5-9076-B3DC16B390D6}" type="presParOf" srcId="{1D95D5B5-1846-4F26-BBF3-FCA846B0CDC5}" destId="{969672E5-F25E-4616-823B-DCD9C3683317}" srcOrd="3" destOrd="0" presId="urn:microsoft.com/office/officeart/2005/8/layout/lProcess2"/>
    <dgm:cxn modelId="{4431EAC4-ED29-4855-8D12-D91A5ED6E85A}" type="presParOf" srcId="{1D95D5B5-1846-4F26-BBF3-FCA846B0CDC5}" destId="{573ED573-4B3B-455B-8287-D595C8F9D28A}" srcOrd="4" destOrd="0" presId="urn:microsoft.com/office/officeart/2005/8/layout/lProcess2"/>
    <dgm:cxn modelId="{7DED7E69-DBCE-4CE1-9700-E8F249216078}" type="presParOf" srcId="{573ED573-4B3B-455B-8287-D595C8F9D28A}" destId="{4DBA3309-1333-4A66-8BD6-AD5F5D5B8305}" srcOrd="0" destOrd="0" presId="urn:microsoft.com/office/officeart/2005/8/layout/lProcess2"/>
    <dgm:cxn modelId="{A6202F53-BFCD-47EA-A9B2-166437F787A7}" type="presParOf" srcId="{573ED573-4B3B-455B-8287-D595C8F9D28A}" destId="{D0446328-EA8B-4F0F-91C9-6DA22826E38F}" srcOrd="1" destOrd="0" presId="urn:microsoft.com/office/officeart/2005/8/layout/lProcess2"/>
    <dgm:cxn modelId="{E7DB2D86-A270-4721-A6B0-0B5D6A406C5A}" type="presParOf" srcId="{573ED573-4B3B-455B-8287-D595C8F9D28A}" destId="{A9CEF0F9-DB86-48C0-B94B-3B8BC5C14D90}" srcOrd="2" destOrd="0" presId="urn:microsoft.com/office/officeart/2005/8/layout/lProcess2"/>
    <dgm:cxn modelId="{BD39271B-A9E1-4C83-BF52-763AE8AA3B9B}" type="presParOf" srcId="{A9CEF0F9-DB86-48C0-B94B-3B8BC5C14D90}" destId="{93CC9B30-46D7-45DB-9C13-BC63D8ADE45F}" srcOrd="0" destOrd="0" presId="urn:microsoft.com/office/officeart/2005/8/layout/lProcess2"/>
    <dgm:cxn modelId="{663895CC-46A3-4E40-88D9-DE5EBCF89411}" type="presParOf" srcId="{93CC9B30-46D7-45DB-9C13-BC63D8ADE45F}" destId="{44BE69AB-9637-4DCE-9C2C-177DC65BC87C}" srcOrd="0" destOrd="0" presId="urn:microsoft.com/office/officeart/2005/8/layout/lProcess2"/>
    <dgm:cxn modelId="{212F30BA-436A-4EBF-BC75-2574022CA3FF}" type="presParOf" srcId="{93CC9B30-46D7-45DB-9C13-BC63D8ADE45F}" destId="{B445249F-DA00-4CDE-B5F9-73B72FAFD89B}" srcOrd="1" destOrd="0" presId="urn:microsoft.com/office/officeart/2005/8/layout/lProcess2"/>
    <dgm:cxn modelId="{C8172F60-BBD8-4835-9A51-1C146FE40744}" type="presParOf" srcId="{93CC9B30-46D7-45DB-9C13-BC63D8ADE45F}" destId="{479B1B13-4D0A-4573-A571-DDBC5E0A8883}" srcOrd="2" destOrd="0" presId="urn:microsoft.com/office/officeart/2005/8/layout/lProcess2"/>
    <dgm:cxn modelId="{701284B9-D6D3-481C-B919-096AE474B60E}" type="presParOf" srcId="{93CC9B30-46D7-45DB-9C13-BC63D8ADE45F}" destId="{41FBAEA5-742E-42A4-A97C-50B3CBCF8688}" srcOrd="3" destOrd="0" presId="urn:microsoft.com/office/officeart/2005/8/layout/lProcess2"/>
    <dgm:cxn modelId="{F622C728-88CD-4928-AD82-06CB218DD864}" type="presParOf" srcId="{93CC9B30-46D7-45DB-9C13-BC63D8ADE45F}" destId="{45EA8BD9-FD5E-4806-B2EE-A9A51A41DDE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9FB60-F7E5-4339-914E-7CBB691E44C3}">
      <dsp:nvSpPr>
        <dsp:cNvPr id="0" name=""/>
        <dsp:cNvSpPr/>
      </dsp:nvSpPr>
      <dsp:spPr>
        <a:xfrm rot="2014235">
          <a:off x="2229426" y="3306833"/>
          <a:ext cx="2270415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2051673" y="16611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C2924-CA33-4A0D-B1A0-37401485A450}">
      <dsp:nvSpPr>
        <dsp:cNvPr id="0" name=""/>
        <dsp:cNvSpPr/>
      </dsp:nvSpPr>
      <dsp:spPr>
        <a:xfrm rot="1014434">
          <a:off x="2368479" y="2846496"/>
          <a:ext cx="2327159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2253363" y="16611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FD6D8-7D3E-432A-A2E9-ADC031DA58D5}">
      <dsp:nvSpPr>
        <dsp:cNvPr id="0" name=""/>
        <dsp:cNvSpPr/>
      </dsp:nvSpPr>
      <dsp:spPr>
        <a:xfrm rot="25931">
          <a:off x="2418742" y="2375322"/>
          <a:ext cx="2158719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2252603" y="16611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61B57-87BA-4BED-89DD-C5EC8FEC8F35}">
      <dsp:nvSpPr>
        <dsp:cNvPr id="0" name=""/>
        <dsp:cNvSpPr/>
      </dsp:nvSpPr>
      <dsp:spPr>
        <a:xfrm rot="20636059">
          <a:off x="2373933" y="1908951"/>
          <a:ext cx="2296256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2236077" y="16611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FC0D6-738E-4190-BF08-EED059DFC30A}">
      <dsp:nvSpPr>
        <dsp:cNvPr id="0" name=""/>
        <dsp:cNvSpPr/>
      </dsp:nvSpPr>
      <dsp:spPr>
        <a:xfrm rot="19624739">
          <a:off x="2232068" y="1423887"/>
          <a:ext cx="2325386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2127617" y="16611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1F3CC-6F7C-4FD9-89F6-3A0D3986A03E}">
      <dsp:nvSpPr>
        <dsp:cNvPr id="0" name=""/>
        <dsp:cNvSpPr/>
      </dsp:nvSpPr>
      <dsp:spPr>
        <a:xfrm>
          <a:off x="700614" y="1699834"/>
          <a:ext cx="1932011" cy="132889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56580-53AB-4119-A873-64FB117FAC73}">
      <dsp:nvSpPr>
        <dsp:cNvPr id="0" name=""/>
        <dsp:cNvSpPr/>
      </dsp:nvSpPr>
      <dsp:spPr>
        <a:xfrm>
          <a:off x="3759397" y="6258"/>
          <a:ext cx="2377492" cy="855338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Linguagens</a:t>
          </a:r>
          <a:endParaRPr lang="pt-BR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107573" y="131519"/>
        <a:ext cx="1681140" cy="604816"/>
      </dsp:txXfrm>
    </dsp:sp>
    <dsp:sp modelId="{A820738C-8376-4292-B407-7E5ABEBDEBA9}">
      <dsp:nvSpPr>
        <dsp:cNvPr id="0" name=""/>
        <dsp:cNvSpPr/>
      </dsp:nvSpPr>
      <dsp:spPr>
        <a:xfrm>
          <a:off x="4364638" y="912065"/>
          <a:ext cx="2377492" cy="855338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Matemática</a:t>
          </a:r>
          <a:endParaRPr lang="pt-BR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12814" y="1037326"/>
        <a:ext cx="1681140" cy="604816"/>
      </dsp:txXfrm>
    </dsp:sp>
    <dsp:sp modelId="{0489115D-2C61-464C-9CE4-42C9C3BE2519}">
      <dsp:nvSpPr>
        <dsp:cNvPr id="0" name=""/>
        <dsp:cNvSpPr/>
      </dsp:nvSpPr>
      <dsp:spPr>
        <a:xfrm>
          <a:off x="4577170" y="1980536"/>
          <a:ext cx="2377492" cy="855338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Ciências da natureza</a:t>
          </a:r>
          <a:endParaRPr lang="pt-BR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925346" y="2105797"/>
        <a:ext cx="1681140" cy="604816"/>
      </dsp:txXfrm>
    </dsp:sp>
    <dsp:sp modelId="{15A962D0-B628-4C30-9908-F646FF162783}">
      <dsp:nvSpPr>
        <dsp:cNvPr id="0" name=""/>
        <dsp:cNvSpPr/>
      </dsp:nvSpPr>
      <dsp:spPr>
        <a:xfrm>
          <a:off x="4364638" y="3049007"/>
          <a:ext cx="2377492" cy="855338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Ciências Humanas</a:t>
          </a:r>
          <a:endParaRPr lang="pt-BR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12814" y="3174268"/>
        <a:ext cx="1681140" cy="604816"/>
      </dsp:txXfrm>
    </dsp:sp>
    <dsp:sp modelId="{74BF9B37-B887-4C33-87BE-6E0DE47D9CC5}">
      <dsp:nvSpPr>
        <dsp:cNvPr id="0" name=""/>
        <dsp:cNvSpPr/>
      </dsp:nvSpPr>
      <dsp:spPr>
        <a:xfrm>
          <a:off x="3537303" y="3907002"/>
          <a:ext cx="2732843" cy="874074"/>
        </a:xfrm>
        <a:prstGeom prst="ellipse">
          <a:avLst/>
        </a:prstGeom>
        <a:solidFill>
          <a:srgbClr val="ED7D31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Formação técnica e profissional</a:t>
          </a:r>
          <a:endParaRPr lang="pt-BR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937519" y="4035007"/>
        <a:ext cx="1932411" cy="618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B324A-A669-4D7A-B8C7-18638EB5950C}">
      <dsp:nvSpPr>
        <dsp:cNvPr id="0" name=""/>
        <dsp:cNvSpPr/>
      </dsp:nvSpPr>
      <dsp:spPr>
        <a:xfrm>
          <a:off x="59272" y="0"/>
          <a:ext cx="3639758" cy="4201610"/>
        </a:xfrm>
        <a:prstGeom prst="roundRect">
          <a:avLst>
            <a:gd name="adj" fmla="val 10000"/>
          </a:avLst>
        </a:prstGeom>
        <a:solidFill>
          <a:srgbClr val="5B9BD5">
            <a:lumMod val="20000"/>
            <a:lumOff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rgbClr val="4472C4">
                  <a:lumMod val="50000"/>
                </a:srgbClr>
              </a:solidFill>
              <a:latin typeface="Century Gothic" pitchFamily="34" charset="0"/>
              <a:ea typeface="+mn-ea"/>
              <a:cs typeface="+mn-cs"/>
            </a:rPr>
            <a:t>1º ANO</a:t>
          </a:r>
          <a:endParaRPr lang="pt-BR" sz="3600" b="1" kern="1200" dirty="0">
            <a:solidFill>
              <a:srgbClr val="4472C4">
                <a:lumMod val="50000"/>
              </a:srgbClr>
            </a:solidFill>
            <a:latin typeface="Century Gothic" pitchFamily="34" charset="0"/>
            <a:ea typeface="+mn-ea"/>
            <a:cs typeface="+mn-cs"/>
          </a:endParaRPr>
        </a:p>
      </dsp:txBody>
      <dsp:txXfrm>
        <a:off x="96190" y="36918"/>
        <a:ext cx="3565922" cy="1186647"/>
      </dsp:txXfrm>
    </dsp:sp>
    <dsp:sp modelId="{18F74A77-22EC-493D-9A18-09DE0B9A51D0}">
      <dsp:nvSpPr>
        <dsp:cNvPr id="0" name=""/>
        <dsp:cNvSpPr/>
      </dsp:nvSpPr>
      <dsp:spPr>
        <a:xfrm>
          <a:off x="169847" y="1261165"/>
          <a:ext cx="3302862" cy="734228"/>
        </a:xfrm>
        <a:prstGeom prst="roundRect">
          <a:avLst>
            <a:gd name="adj" fmla="val 10000"/>
          </a:avLst>
        </a:prstGeom>
        <a:solidFill>
          <a:srgbClr val="4472C4">
            <a:lumMod val="5000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BNCC – Formação Básica por área de conhecimento</a:t>
          </a:r>
          <a:endParaRPr lang="pt-BR" sz="1800" b="0" kern="1200" dirty="0">
            <a:solidFill>
              <a:sysClr val="window" lastClr="FFFFFF"/>
            </a:solidFill>
            <a:latin typeface="Century Gothic" pitchFamily="34" charset="0"/>
            <a:ea typeface="+mn-ea"/>
            <a:cs typeface="+mn-cs"/>
          </a:endParaRPr>
        </a:p>
      </dsp:txBody>
      <dsp:txXfrm>
        <a:off x="191352" y="1282670"/>
        <a:ext cx="3259852" cy="691218"/>
      </dsp:txXfrm>
    </dsp:sp>
    <dsp:sp modelId="{0C7AA5D8-DE0F-48FF-BB25-7FA8C89C6538}">
      <dsp:nvSpPr>
        <dsp:cNvPr id="0" name=""/>
        <dsp:cNvSpPr/>
      </dsp:nvSpPr>
      <dsp:spPr>
        <a:xfrm>
          <a:off x="150630" y="2097972"/>
          <a:ext cx="3341298" cy="1123536"/>
        </a:xfrm>
        <a:prstGeom prst="roundRect">
          <a:avLst>
            <a:gd name="adj" fmla="val 10000"/>
          </a:avLst>
        </a:prstGeom>
        <a:solidFill>
          <a:srgbClr val="4472C4">
            <a:lumMod val="5000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EP – Formação tecnológica: fundamentos técnicos e científicos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Iniciação profissional</a:t>
          </a:r>
          <a:endParaRPr lang="pt-BR" sz="1600" b="0" kern="1200" dirty="0">
            <a:solidFill>
              <a:sysClr val="window" lastClr="FFFFFF"/>
            </a:solidFill>
            <a:latin typeface="Century Gothic" pitchFamily="34" charset="0"/>
            <a:ea typeface="+mn-ea"/>
            <a:cs typeface="+mn-cs"/>
          </a:endParaRPr>
        </a:p>
      </dsp:txBody>
      <dsp:txXfrm>
        <a:off x="183537" y="2130879"/>
        <a:ext cx="3275484" cy="1057722"/>
      </dsp:txXfrm>
    </dsp:sp>
    <dsp:sp modelId="{333E7FA7-D5BC-4353-9187-2EF0E9AD30F7}">
      <dsp:nvSpPr>
        <dsp:cNvPr id="0" name=""/>
        <dsp:cNvSpPr/>
      </dsp:nvSpPr>
      <dsp:spPr>
        <a:xfrm>
          <a:off x="169847" y="3324087"/>
          <a:ext cx="3302862" cy="666759"/>
        </a:xfrm>
        <a:prstGeom prst="roundRect">
          <a:avLst>
            <a:gd name="adj" fmla="val 10000"/>
          </a:avLst>
        </a:prstGeom>
        <a:solidFill>
          <a:srgbClr val="4472C4">
            <a:lumMod val="5000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90% BNCC – 900h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10% EP – 100h</a:t>
          </a:r>
          <a:endParaRPr lang="pt-BR" sz="1600" b="0" kern="1200" dirty="0">
            <a:solidFill>
              <a:sysClr val="window" lastClr="FFFFFF"/>
            </a:solidFill>
            <a:latin typeface="Century Gothic" pitchFamily="34" charset="0"/>
            <a:ea typeface="+mn-ea"/>
            <a:cs typeface="+mn-cs"/>
          </a:endParaRPr>
        </a:p>
      </dsp:txBody>
      <dsp:txXfrm>
        <a:off x="189376" y="3343616"/>
        <a:ext cx="3263804" cy="627701"/>
      </dsp:txXfrm>
    </dsp:sp>
    <dsp:sp modelId="{98555483-8963-44CF-A30F-A37A943BF277}">
      <dsp:nvSpPr>
        <dsp:cNvPr id="0" name=""/>
        <dsp:cNvSpPr/>
      </dsp:nvSpPr>
      <dsp:spPr>
        <a:xfrm>
          <a:off x="3914140" y="0"/>
          <a:ext cx="3639758" cy="4201610"/>
        </a:xfrm>
        <a:prstGeom prst="roundRect">
          <a:avLst>
            <a:gd name="adj" fmla="val 10000"/>
          </a:avLst>
        </a:prstGeom>
        <a:solidFill>
          <a:srgbClr val="5B9BD5">
            <a:lumMod val="20000"/>
            <a:lumOff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rgbClr val="4472C4">
                  <a:lumMod val="50000"/>
                </a:srgbClr>
              </a:solidFill>
              <a:latin typeface="Century Gothic" pitchFamily="34" charset="0"/>
              <a:ea typeface="+mn-ea"/>
              <a:cs typeface="+mn-cs"/>
            </a:rPr>
            <a:t>2º ANO</a:t>
          </a:r>
          <a:endParaRPr lang="pt-BR" sz="3600" b="1" kern="1200" dirty="0">
            <a:solidFill>
              <a:srgbClr val="4472C4">
                <a:lumMod val="50000"/>
              </a:srgbClr>
            </a:solidFill>
            <a:latin typeface="Century Gothic" pitchFamily="34" charset="0"/>
            <a:ea typeface="+mn-ea"/>
            <a:cs typeface="+mn-cs"/>
          </a:endParaRPr>
        </a:p>
      </dsp:txBody>
      <dsp:txXfrm>
        <a:off x="3951058" y="36918"/>
        <a:ext cx="3565922" cy="1186647"/>
      </dsp:txXfrm>
    </dsp:sp>
    <dsp:sp modelId="{895715DA-367B-4C97-92D2-B1FA2DA8814A}">
      <dsp:nvSpPr>
        <dsp:cNvPr id="0" name=""/>
        <dsp:cNvSpPr/>
      </dsp:nvSpPr>
      <dsp:spPr>
        <a:xfrm>
          <a:off x="4082588" y="1261130"/>
          <a:ext cx="3302862" cy="999861"/>
        </a:xfrm>
        <a:prstGeom prst="roundRect">
          <a:avLst>
            <a:gd name="adj" fmla="val 10000"/>
          </a:avLst>
        </a:prstGeom>
        <a:solidFill>
          <a:srgbClr val="4472C4">
            <a:lumMod val="5000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BNCC – Formação Básica por área de conhecimento</a:t>
          </a:r>
          <a:endParaRPr lang="pt-BR" sz="1600" b="0" kern="1200" dirty="0">
            <a:solidFill>
              <a:sysClr val="window" lastClr="FFFFFF"/>
            </a:solidFill>
            <a:latin typeface="Century Gothic" pitchFamily="34" charset="0"/>
            <a:ea typeface="+mn-ea"/>
            <a:cs typeface="+mn-cs"/>
          </a:endParaRPr>
        </a:p>
      </dsp:txBody>
      <dsp:txXfrm>
        <a:off x="4111873" y="1290415"/>
        <a:ext cx="3244292" cy="941291"/>
      </dsp:txXfrm>
    </dsp:sp>
    <dsp:sp modelId="{77B3AC0A-684F-4F4A-89EF-B3E7A5A84069}">
      <dsp:nvSpPr>
        <dsp:cNvPr id="0" name=""/>
        <dsp:cNvSpPr/>
      </dsp:nvSpPr>
      <dsp:spPr>
        <a:xfrm>
          <a:off x="4098632" y="2354646"/>
          <a:ext cx="3270774" cy="802346"/>
        </a:xfrm>
        <a:prstGeom prst="roundRect">
          <a:avLst>
            <a:gd name="adj" fmla="val 10000"/>
          </a:avLst>
        </a:prstGeom>
        <a:solidFill>
          <a:srgbClr val="4472C4">
            <a:lumMod val="5000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EP – Formação tecnológica: Capacidades técnicas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Qualificação técnica</a:t>
          </a:r>
        </a:p>
      </dsp:txBody>
      <dsp:txXfrm>
        <a:off x="4122132" y="2378146"/>
        <a:ext cx="3223774" cy="755346"/>
      </dsp:txXfrm>
    </dsp:sp>
    <dsp:sp modelId="{EA534238-1B4E-4DB7-9614-4FDBDBB91362}">
      <dsp:nvSpPr>
        <dsp:cNvPr id="0" name=""/>
        <dsp:cNvSpPr/>
      </dsp:nvSpPr>
      <dsp:spPr>
        <a:xfrm>
          <a:off x="4135350" y="3250646"/>
          <a:ext cx="3197338" cy="740235"/>
        </a:xfrm>
        <a:prstGeom prst="roundRect">
          <a:avLst>
            <a:gd name="adj" fmla="val 10000"/>
          </a:avLst>
        </a:prstGeom>
        <a:solidFill>
          <a:srgbClr val="4472C4">
            <a:lumMod val="5000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60% BNCC – 600h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40% EP – 400h</a:t>
          </a:r>
          <a:endParaRPr lang="pt-BR" sz="1600" b="0" kern="1200" dirty="0">
            <a:solidFill>
              <a:sysClr val="window" lastClr="FFFFFF"/>
            </a:solidFill>
            <a:latin typeface="Century Gothic" pitchFamily="34" charset="0"/>
            <a:ea typeface="+mn-ea"/>
            <a:cs typeface="+mn-cs"/>
          </a:endParaRPr>
        </a:p>
      </dsp:txBody>
      <dsp:txXfrm>
        <a:off x="4157031" y="3272327"/>
        <a:ext cx="3153976" cy="696873"/>
      </dsp:txXfrm>
    </dsp:sp>
    <dsp:sp modelId="{4DBA3309-1333-4A66-8BD6-AD5F5D5B8305}">
      <dsp:nvSpPr>
        <dsp:cNvPr id="0" name=""/>
        <dsp:cNvSpPr/>
      </dsp:nvSpPr>
      <dsp:spPr>
        <a:xfrm>
          <a:off x="7828280" y="0"/>
          <a:ext cx="3639758" cy="4201610"/>
        </a:xfrm>
        <a:prstGeom prst="roundRect">
          <a:avLst>
            <a:gd name="adj" fmla="val 10000"/>
          </a:avLst>
        </a:prstGeom>
        <a:solidFill>
          <a:srgbClr val="5B9BD5">
            <a:lumMod val="20000"/>
            <a:lumOff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rgbClr val="4472C4">
                  <a:lumMod val="50000"/>
                </a:srgbClr>
              </a:solidFill>
              <a:latin typeface="Century Gothic" pitchFamily="34" charset="0"/>
              <a:ea typeface="+mn-ea"/>
              <a:cs typeface="+mn-cs"/>
            </a:rPr>
            <a:t>3º ANO</a:t>
          </a:r>
          <a:endParaRPr lang="pt-BR" sz="3600" b="1" kern="1200" dirty="0">
            <a:solidFill>
              <a:srgbClr val="4472C4">
                <a:lumMod val="50000"/>
              </a:srgbClr>
            </a:solidFill>
            <a:latin typeface="Century Gothic" pitchFamily="34" charset="0"/>
            <a:ea typeface="+mn-ea"/>
            <a:cs typeface="+mn-cs"/>
          </a:endParaRPr>
        </a:p>
      </dsp:txBody>
      <dsp:txXfrm>
        <a:off x="7865198" y="36918"/>
        <a:ext cx="3565922" cy="1186647"/>
      </dsp:txXfrm>
    </dsp:sp>
    <dsp:sp modelId="{44BE69AB-9637-4DCE-9C2C-177DC65BC87C}">
      <dsp:nvSpPr>
        <dsp:cNvPr id="0" name=""/>
        <dsp:cNvSpPr/>
      </dsp:nvSpPr>
      <dsp:spPr>
        <a:xfrm>
          <a:off x="7995328" y="1261939"/>
          <a:ext cx="3302862" cy="1022859"/>
        </a:xfrm>
        <a:prstGeom prst="roundRect">
          <a:avLst>
            <a:gd name="adj" fmla="val 10000"/>
          </a:avLst>
        </a:prstGeom>
        <a:solidFill>
          <a:srgbClr val="4472C4">
            <a:lumMod val="5000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BNCC – Formação Básica por área de conhecimento</a:t>
          </a:r>
          <a:endParaRPr lang="pt-BR" sz="1600" b="0" kern="1200" dirty="0">
            <a:solidFill>
              <a:sysClr val="window" lastClr="FFFFFF"/>
            </a:solidFill>
            <a:latin typeface="Century Gothic" pitchFamily="34" charset="0"/>
            <a:ea typeface="+mn-ea"/>
            <a:cs typeface="+mn-cs"/>
          </a:endParaRPr>
        </a:p>
      </dsp:txBody>
      <dsp:txXfrm>
        <a:off x="8025287" y="1291898"/>
        <a:ext cx="3242944" cy="962941"/>
      </dsp:txXfrm>
    </dsp:sp>
    <dsp:sp modelId="{479B1B13-4D0A-4573-A571-DDBC5E0A8883}">
      <dsp:nvSpPr>
        <dsp:cNvPr id="0" name=""/>
        <dsp:cNvSpPr/>
      </dsp:nvSpPr>
      <dsp:spPr>
        <a:xfrm>
          <a:off x="7976110" y="2380607"/>
          <a:ext cx="3341298" cy="765625"/>
        </a:xfrm>
        <a:prstGeom prst="roundRect">
          <a:avLst>
            <a:gd name="adj" fmla="val 10000"/>
          </a:avLst>
        </a:prstGeom>
        <a:solidFill>
          <a:srgbClr val="4472C4">
            <a:lumMod val="5000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EP – Formação tecnológica: Capacidades técnicas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Habilitação Profissional</a:t>
          </a:r>
          <a:endParaRPr lang="pt-BR" sz="1600" b="0" kern="1200" dirty="0">
            <a:solidFill>
              <a:sysClr val="window" lastClr="FFFFFF"/>
            </a:solidFill>
            <a:latin typeface="Century Gothic" pitchFamily="34" charset="0"/>
            <a:ea typeface="+mn-ea"/>
            <a:cs typeface="+mn-cs"/>
          </a:endParaRPr>
        </a:p>
      </dsp:txBody>
      <dsp:txXfrm>
        <a:off x="7998534" y="2403031"/>
        <a:ext cx="3296450" cy="720777"/>
      </dsp:txXfrm>
    </dsp:sp>
    <dsp:sp modelId="{45EA8BD9-FD5E-4806-B2EE-A9A51A41DDE9}">
      <dsp:nvSpPr>
        <dsp:cNvPr id="0" name=""/>
        <dsp:cNvSpPr/>
      </dsp:nvSpPr>
      <dsp:spPr>
        <a:xfrm>
          <a:off x="7973899" y="3250085"/>
          <a:ext cx="3494139" cy="748032"/>
        </a:xfrm>
        <a:prstGeom prst="roundRect">
          <a:avLst>
            <a:gd name="adj" fmla="val 10000"/>
          </a:avLst>
        </a:prstGeom>
        <a:solidFill>
          <a:srgbClr val="4472C4">
            <a:lumMod val="5000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30% BNCC – 300h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70% EP – 700h</a:t>
          </a:r>
          <a:endParaRPr lang="pt-BR" sz="1600" b="0" kern="1200" dirty="0">
            <a:solidFill>
              <a:sysClr val="window" lastClr="FFFFFF"/>
            </a:solidFill>
            <a:latin typeface="Century Gothic" pitchFamily="34" charset="0"/>
            <a:ea typeface="+mn-ea"/>
            <a:cs typeface="+mn-cs"/>
          </a:endParaRPr>
        </a:p>
      </dsp:txBody>
      <dsp:txXfrm>
        <a:off x="7995808" y="3271994"/>
        <a:ext cx="3450321" cy="704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575" cy="496888"/>
          </a:xfrm>
          <a:prstGeom prst="rect">
            <a:avLst/>
          </a:prstGeom>
        </p:spPr>
        <p:txBody>
          <a:bodyPr vert="horz" lIns="91388" tIns="45693" rIns="91388" bIns="4569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4452" y="0"/>
            <a:ext cx="2949575" cy="496888"/>
          </a:xfrm>
          <a:prstGeom prst="rect">
            <a:avLst/>
          </a:prstGeom>
        </p:spPr>
        <p:txBody>
          <a:bodyPr vert="horz" lIns="91388" tIns="45693" rIns="91388" bIns="45693" rtlCol="0"/>
          <a:lstStyle>
            <a:lvl1pPr algn="r">
              <a:defRPr sz="1200"/>
            </a:lvl1pPr>
          </a:lstStyle>
          <a:p>
            <a:fld id="{5F02E4C3-08DB-4F25-B13E-D3E0DDB03606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3" y="9445625"/>
            <a:ext cx="2949575" cy="496888"/>
          </a:xfrm>
          <a:prstGeom prst="rect">
            <a:avLst/>
          </a:prstGeom>
        </p:spPr>
        <p:txBody>
          <a:bodyPr vert="horz" lIns="91388" tIns="45693" rIns="91388" bIns="4569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4452" y="9445625"/>
            <a:ext cx="2949575" cy="496888"/>
          </a:xfrm>
          <a:prstGeom prst="rect">
            <a:avLst/>
          </a:prstGeom>
        </p:spPr>
        <p:txBody>
          <a:bodyPr vert="horz" lIns="91388" tIns="45693" rIns="91388" bIns="45693" rtlCol="0" anchor="b"/>
          <a:lstStyle>
            <a:lvl1pPr algn="r">
              <a:defRPr sz="1200"/>
            </a:lvl1pPr>
          </a:lstStyle>
          <a:p>
            <a:fld id="{CA552C29-9553-433F-A7A8-2F1461D9CD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075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9099" cy="497205"/>
          </a:xfrm>
          <a:prstGeom prst="rect">
            <a:avLst/>
          </a:prstGeom>
        </p:spPr>
        <p:txBody>
          <a:bodyPr vert="horz" lIns="91388" tIns="45693" rIns="91388" bIns="4569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4944" y="2"/>
            <a:ext cx="2949099" cy="497205"/>
          </a:xfrm>
          <a:prstGeom prst="rect">
            <a:avLst/>
          </a:prstGeom>
        </p:spPr>
        <p:txBody>
          <a:bodyPr vert="horz" lIns="91388" tIns="45693" rIns="91388" bIns="45693" rtlCol="0"/>
          <a:lstStyle>
            <a:lvl1pPr algn="r">
              <a:defRPr sz="1200"/>
            </a:lvl1pPr>
          </a:lstStyle>
          <a:p>
            <a:fld id="{FEDCDDEA-3908-45CF-9C28-6EDBAE2AE446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8" tIns="45693" rIns="91388" bIns="4569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562" y="4723450"/>
            <a:ext cx="5444490" cy="4474845"/>
          </a:xfrm>
          <a:prstGeom prst="rect">
            <a:avLst/>
          </a:prstGeom>
        </p:spPr>
        <p:txBody>
          <a:bodyPr vert="horz" lIns="91388" tIns="45693" rIns="91388" bIns="45693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4" y="9445173"/>
            <a:ext cx="2949099" cy="497205"/>
          </a:xfrm>
          <a:prstGeom prst="rect">
            <a:avLst/>
          </a:prstGeom>
        </p:spPr>
        <p:txBody>
          <a:bodyPr vert="horz" lIns="91388" tIns="45693" rIns="91388" bIns="4569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4944" y="9445173"/>
            <a:ext cx="2949099" cy="497205"/>
          </a:xfrm>
          <a:prstGeom prst="rect">
            <a:avLst/>
          </a:prstGeom>
        </p:spPr>
        <p:txBody>
          <a:bodyPr vert="horz" lIns="91388" tIns="45693" rIns="91388" bIns="45693" rtlCol="0" anchor="b"/>
          <a:lstStyle>
            <a:lvl1pPr algn="r">
              <a:defRPr sz="1200"/>
            </a:lvl1pPr>
          </a:lstStyle>
          <a:p>
            <a:fld id="{5319595F-A6C1-4E79-8119-6B9C000667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67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638" y="517525"/>
            <a:ext cx="6275387" cy="353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8314" y="5191689"/>
            <a:ext cx="5559593" cy="23923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49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2863" y="725488"/>
            <a:ext cx="6438900" cy="36226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3493">
              <a:defRPr/>
            </a:pPr>
            <a:r>
              <a:rPr lang="pt-BR" dirty="0">
                <a:solidFill>
                  <a:schemeClr val="tx2"/>
                </a:solidFill>
                <a:latin typeface="Century Gothic" pitchFamily="34" charset="0"/>
              </a:rPr>
              <a:t>A OCDE avaliou 76 países, 1/3 dos países do mundo, por meio do desempenho de alunos de 15 anos em testes de ciências e matemática.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9595F-A6C1-4E79-8119-6B9C00066733}" type="slidenum">
              <a:rPr lang="pt-BR" smtClean="0">
                <a:solidFill>
                  <a:prstClr val="black"/>
                </a:solidFill>
              </a:rPr>
              <a:pPr/>
              <a:t>19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638" y="517525"/>
            <a:ext cx="6275387" cy="353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8314" y="5191689"/>
            <a:ext cx="5559593" cy="23923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22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638" y="517525"/>
            <a:ext cx="6275387" cy="353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8314" y="5191689"/>
            <a:ext cx="5559593" cy="23923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27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638" y="517525"/>
            <a:ext cx="6275387" cy="353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8314" y="5191689"/>
            <a:ext cx="5559593" cy="23923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25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638" y="517525"/>
            <a:ext cx="6275387" cy="353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8314" y="5191689"/>
            <a:ext cx="5559593" cy="23923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5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638" y="517525"/>
            <a:ext cx="6275387" cy="353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8314" y="5191689"/>
            <a:ext cx="5559593" cy="23923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09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638" y="517525"/>
            <a:ext cx="6275387" cy="353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8314" y="5191689"/>
            <a:ext cx="5559593" cy="23923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13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638" y="517525"/>
            <a:ext cx="6275387" cy="353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8314" y="5191689"/>
            <a:ext cx="5559593" cy="23923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98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2863" y="725488"/>
            <a:ext cx="6438900" cy="36226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3493">
              <a:defRPr/>
            </a:pPr>
            <a:r>
              <a:rPr lang="pt-BR" dirty="0">
                <a:solidFill>
                  <a:schemeClr val="tx2"/>
                </a:solidFill>
                <a:latin typeface="Century Gothic" pitchFamily="34" charset="0"/>
              </a:rPr>
              <a:t>A OCDE avaliou 76 países, 1/3 dos países do mundo, por meio do desempenho de alunos de 15 anos em testes de ciências e matemática.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9595F-A6C1-4E79-8119-6B9C00066733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22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9595F-A6C1-4E79-8119-6B9C00066733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86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9595F-A6C1-4E79-8119-6B9C00066733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866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9595F-A6C1-4E79-8119-6B9C00066733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08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08750" cy="36623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528314" y="5191688"/>
            <a:ext cx="5559593" cy="23923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9595F-A6C1-4E79-8119-6B9C00066733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73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5754688"/>
            <a:ext cx="1220787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/>
          <p:nvPr userDrawn="1"/>
        </p:nvSpPr>
        <p:spPr>
          <a:xfrm>
            <a:off x="3" y="300038"/>
            <a:ext cx="1019503" cy="109537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19508" y="274638"/>
            <a:ext cx="10615285" cy="1143000"/>
          </a:xfrm>
        </p:spPr>
        <p:txBody>
          <a:bodyPr>
            <a:normAutofit/>
          </a:bodyPr>
          <a:lstStyle>
            <a:lvl1pPr algn="l">
              <a:defRPr lang="en-US" sz="44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19508" y="1600204"/>
            <a:ext cx="10615285" cy="3802117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en-US" dirty="0"/>
          </a:p>
        </p:txBody>
      </p:sp>
      <p:sp>
        <p:nvSpPr>
          <p:cNvPr id="12" name="Triângulo isósceles 11"/>
          <p:cNvSpPr/>
          <p:nvPr userDrawn="1"/>
        </p:nvSpPr>
        <p:spPr>
          <a:xfrm rot="5400000">
            <a:off x="788284" y="2364830"/>
            <a:ext cx="630621" cy="58857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riângulo isósceles 12"/>
          <p:cNvSpPr/>
          <p:nvPr userDrawn="1"/>
        </p:nvSpPr>
        <p:spPr>
          <a:xfrm rot="5400000">
            <a:off x="360622" y="649077"/>
            <a:ext cx="394193" cy="39413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29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793-8DB7-4B68-ABF3-254AC5D0EA0E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70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793-8DB7-4B68-ABF3-254AC5D0EA0E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23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6525344"/>
            <a:ext cx="4847861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5542916" y="6525345"/>
            <a:ext cx="3295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0" cap="none" spc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</a:rPr>
              <a:t>Diretoria de Educação e Tecnologia - DIRET</a:t>
            </a:r>
            <a:endParaRPr lang="pt-BR" sz="1400" b="0" cap="none" spc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>
            <a:off x="2259258" y="4077375"/>
            <a:ext cx="521367" cy="50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IDV Planejamento Estratégico Integrado_Fase 2 V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092273" y="188640"/>
            <a:ext cx="175379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59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"/>
            <a:ext cx="12192000" cy="685771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3200" y="4074160"/>
            <a:ext cx="10520160" cy="1185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3600"/>
              </a:lnSpc>
              <a:spcBef>
                <a:spcPts val="0"/>
              </a:spcBef>
              <a:buNone/>
              <a:defRPr sz="320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123200" y="889200"/>
            <a:ext cx="10520160" cy="318496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lnSpc>
                <a:spcPts val="9000"/>
              </a:lnSpc>
              <a:defRPr sz="96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edit title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80171" y="701411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800">
                <a:solidFill>
                  <a:srgbClr val="8383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mtClean="0"/>
              <a:t>WSI_filename - Demo Template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0000" y="6930526"/>
            <a:ext cx="3600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5CC6C2-2EFE-4F8E-A6C1-ED43C6889947}" type="slidenum">
              <a:rPr lang="en-GB" smtClean="0">
                <a:solidFill>
                  <a:prstClr val="white"/>
                </a:solidFill>
              </a:rPr>
              <a:pPr/>
              <a:t>‹nº›</a:t>
            </a:fld>
            <a:r>
              <a:rPr lang="en-GB" smtClean="0">
                <a:solidFill>
                  <a:prstClr val="white"/>
                </a:solidFill>
              </a:rPr>
              <a:t>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01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8" b="1773"/>
          <a:stretch/>
        </p:blipFill>
        <p:spPr>
          <a:xfrm>
            <a:off x="0" y="286"/>
            <a:ext cx="12192000" cy="6857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"/>
            <a:ext cx="12192000" cy="6857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3575" y="4546600"/>
            <a:ext cx="6134100" cy="1325563"/>
          </a:xfrm>
          <a:prstGeom prst="rect">
            <a:avLst/>
          </a:prstGeom>
        </p:spPr>
        <p:txBody>
          <a:bodyPr anchor="ctr"/>
          <a:lstStyle>
            <a:lvl1pPr algn="r">
              <a:defRPr sz="3600" b="1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 Master title style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80171" y="7022819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800">
                <a:solidFill>
                  <a:srgbClr val="8383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mtClean="0"/>
              <a:t>WSI_filename - Demo Template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0000" y="6939235"/>
            <a:ext cx="3600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5CC6C2-2EFE-4F8E-A6C1-ED43C6889947}" type="slidenum">
              <a:rPr lang="en-GB" smtClean="0">
                <a:solidFill>
                  <a:prstClr val="white"/>
                </a:solidFill>
              </a:rPr>
              <a:pPr/>
              <a:t>‹nº›</a:t>
            </a:fld>
            <a:r>
              <a:rPr lang="en-GB" smtClean="0">
                <a:solidFill>
                  <a:prstClr val="white"/>
                </a:solidFill>
              </a:rPr>
              <a:t>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53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0000" y="404240"/>
            <a:ext cx="9235120" cy="63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3600"/>
              </a:lnSpc>
              <a:defRPr sz="3600" b="1" i="0" cap="all" baseline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0" y="1034240"/>
            <a:ext cx="9235120" cy="46858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23875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utiger LT Com 45 Light" panose="020B0303030504020204" pitchFamily="34" charset="0"/>
              </a:defRPr>
            </a:lvl2pPr>
            <a:lvl3pPr marL="361950" indent="0">
              <a:buNone/>
              <a:defRPr sz="2400">
                <a:solidFill>
                  <a:schemeClr val="tx1"/>
                </a:solidFill>
                <a:latin typeface="Frutiger LT Com 45 Light" panose="020B0303030504020204" pitchFamily="34" charset="0"/>
              </a:defRPr>
            </a:lvl3pPr>
            <a:lvl4pPr marL="714375" indent="-171450">
              <a:defRPr sz="2400">
                <a:solidFill>
                  <a:schemeClr val="tx1"/>
                </a:solidFill>
                <a:latin typeface="Frutiger LT Com 45 Light" panose="020B0303030504020204" pitchFamily="34" charset="0"/>
              </a:defRPr>
            </a:lvl4pPr>
            <a:lvl5pPr marL="895350" indent="-180975">
              <a:defRPr sz="2400">
                <a:solidFill>
                  <a:schemeClr val="tx1"/>
                </a:solidFill>
                <a:latin typeface="Frutiger LT Com 45 Light" panose="020B0303030504020204" pitchFamily="34" charset="0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80171" y="6273881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800">
                <a:solidFill>
                  <a:srgbClr val="8383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mtClean="0"/>
              <a:t>WSI_filename - Demo Template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0000" y="6190297"/>
            <a:ext cx="3600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5CC6C2-2EFE-4F8E-A6C1-ED43C6889947}" type="slidenum">
              <a:rPr lang="en-GB" smtClean="0">
                <a:solidFill>
                  <a:prstClr val="white"/>
                </a:solidFill>
              </a:rPr>
              <a:pPr/>
              <a:t>‹nº›</a:t>
            </a:fld>
            <a:r>
              <a:rPr lang="en-GB" smtClean="0">
                <a:solidFill>
                  <a:prstClr val="white"/>
                </a:solidFill>
              </a:rPr>
              <a:t>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47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0000" y="404240"/>
            <a:ext cx="9235120" cy="63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3600"/>
              </a:lnSpc>
              <a:defRPr sz="3600" b="1" i="0" cap="all" baseline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80177" y="6268705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800">
                <a:solidFill>
                  <a:srgbClr val="8383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mtClean="0"/>
              <a:t>WSI_filename - Demo Template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0000" y="6190297"/>
            <a:ext cx="3600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5CC6C2-2EFE-4F8E-A6C1-ED43C6889947}" type="slidenum">
              <a:rPr lang="en-GB" smtClean="0">
                <a:solidFill>
                  <a:prstClr val="white"/>
                </a:solidFill>
              </a:rPr>
              <a:pPr/>
              <a:t>‹nº›</a:t>
            </a:fld>
            <a:r>
              <a:rPr lang="en-GB" smtClean="0">
                <a:solidFill>
                  <a:prstClr val="white"/>
                </a:solidFill>
              </a:rPr>
              <a:t>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50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80171" y="6270199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800">
                <a:solidFill>
                  <a:srgbClr val="8383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mtClean="0"/>
              <a:t>WSI_filename - Demo Template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0000" y="6190297"/>
            <a:ext cx="3600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5CC6C2-2EFE-4F8E-A6C1-ED43C6889947}" type="slidenum">
              <a:rPr lang="en-GB" smtClean="0">
                <a:solidFill>
                  <a:prstClr val="white"/>
                </a:solidFill>
              </a:rPr>
              <a:pPr/>
              <a:t>‹nº›</a:t>
            </a:fld>
            <a:r>
              <a:rPr lang="en-GB" smtClean="0">
                <a:solidFill>
                  <a:prstClr val="white"/>
                </a:solidFill>
              </a:rPr>
              <a:t>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10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"/>
            <a:ext cx="12192000" cy="6857714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80171" y="701411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800">
                <a:solidFill>
                  <a:srgbClr val="8383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mtClean="0"/>
              <a:t>WSI_filename - Demo Template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0000" y="6930526"/>
            <a:ext cx="3600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5CC6C2-2EFE-4F8E-A6C1-ED43C6889947}" type="slidenum">
              <a:rPr lang="en-GB" smtClean="0">
                <a:solidFill>
                  <a:prstClr val="white"/>
                </a:solidFill>
              </a:rPr>
              <a:pPr/>
              <a:t>‹nº›</a:t>
            </a:fld>
            <a:r>
              <a:rPr lang="en-GB" smtClean="0">
                <a:solidFill>
                  <a:prstClr val="white"/>
                </a:solidFill>
              </a:rPr>
              <a:t>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40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16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793-8DB7-4B68-ABF3-254AC5D0EA0E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060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737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573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0" descr="bg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c id" hidden="1"/>
          <p:cNvSpPr txBox="1">
            <a:spLocks noChangeArrowheads="1"/>
          </p:cNvSpPr>
          <p:nvPr userDrawn="1"/>
        </p:nvSpPr>
        <p:spPr bwMode="auto">
          <a:xfrm>
            <a:off x="11595907" y="37256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endParaRPr sz="1089" dirty="0" smtClean="0">
              <a:solidFill>
                <a:srgbClr val="482A06"/>
              </a:solidFill>
              <a:latin typeface="Arial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2397334" y="2314074"/>
            <a:ext cx="9600292" cy="785070"/>
          </a:xfrm>
          <a:prstGeom prst="rect">
            <a:avLst/>
          </a:prstGeom>
        </p:spPr>
        <p:txBody>
          <a:bodyPr anchor="ctr"/>
          <a:lstStyle>
            <a:lvl1pPr>
              <a:defRPr lang="x-none" sz="5102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dirty="0" smtClean="0"/>
              <a:t>Click to edit Master title style</a:t>
            </a:r>
            <a:endParaRPr lang="x-none" noProof="0" dirty="0" smtClean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2397333" y="3766853"/>
            <a:ext cx="8478152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428" cap="all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 smtClean="0"/>
              <a:t>Click to edit Master subtitle style</a:t>
            </a:r>
            <a:endParaRPr lang="x-none" noProof="0" dirty="0" smtClean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2375121" y="4096832"/>
            <a:ext cx="847815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1428" dirty="0" smtClean="0">
                <a:solidFill>
                  <a:srgbClr val="FFFFFF"/>
                </a:solidFill>
                <a:latin typeface="Arial"/>
              </a:rPr>
              <a:t>Document type | Date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7" y="2147797"/>
            <a:ext cx="2180209" cy="1117624"/>
            <a:chOff x="6" y="2105039"/>
            <a:chExt cx="2136775" cy="1095375"/>
          </a:xfrm>
        </p:grpSpPr>
        <p:sp>
          <p:nvSpPr>
            <p:cNvPr id="15" name="Rectangle 9"/>
            <p:cNvSpPr/>
            <p:nvPr userDrawn="1"/>
          </p:nvSpPr>
          <p:spPr>
            <a:xfrm>
              <a:off x="6" y="2105039"/>
              <a:ext cx="2136775" cy="10953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66481">
                <a:defRPr/>
              </a:pPr>
              <a:endParaRPr lang="en-US" sz="1632" dirty="0">
                <a:solidFill>
                  <a:prstClr val="white"/>
                </a:solidFill>
              </a:endParaRPr>
            </a:p>
          </p:txBody>
        </p:sp>
        <p:sp>
          <p:nvSpPr>
            <p:cNvPr id="16" name="Triângulo isósceles 9"/>
            <p:cNvSpPr/>
            <p:nvPr userDrawn="1"/>
          </p:nvSpPr>
          <p:spPr>
            <a:xfrm rot="5400000">
              <a:off x="788287" y="2358437"/>
              <a:ext cx="630621" cy="58857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BR" sz="1632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1474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>
          <a:xfrm>
            <a:off x="907070" y="234865"/>
            <a:ext cx="10980400" cy="471042"/>
          </a:xfrm>
        </p:spPr>
        <p:txBody>
          <a:bodyPr/>
          <a:lstStyle>
            <a:lvl1pPr>
              <a:defRPr sz="3061"/>
            </a:lvl1pPr>
          </a:lstStyle>
          <a:p>
            <a:r>
              <a:rPr lang="en-US" smtClean="0"/>
              <a:t>Click to edit Master title style</a:t>
            </a:r>
            <a:endParaRPr lang="x-none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gray">
          <a:xfrm>
            <a:off x="11652053" y="6639224"/>
            <a:ext cx="170101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sz="816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sz="816" dirty="0">
              <a:solidFill>
                <a:srgbClr val="FFFFFF"/>
              </a:solidFill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95" fontAlgn="base">
              <a:spcBef>
                <a:spcPct val="0"/>
              </a:spcBef>
              <a:spcAft>
                <a:spcPct val="0"/>
              </a:spcAft>
            </a:pPr>
            <a:endParaRPr lang="x-none" sz="612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595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x-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x-none" dirty="0"/>
          </a:p>
        </p:txBody>
      </p:sp>
      <p:sp>
        <p:nvSpPr>
          <p:cNvPr id="9" name="Slide Number"/>
          <p:cNvSpPr txBox="1">
            <a:spLocks/>
          </p:cNvSpPr>
          <p:nvPr userDrawn="1"/>
        </p:nvSpPr>
        <p:spPr bwMode="black">
          <a:xfrm>
            <a:off x="11652053" y="6639224"/>
            <a:ext cx="170101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sz="816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sz="816" dirty="0">
              <a:solidFill>
                <a:srgbClr val="FFFFFF"/>
              </a:solidFill>
            </a:endParaRPr>
          </a:p>
        </p:txBody>
      </p:sp>
      <p:sp>
        <p:nvSpPr>
          <p:cNvPr id="10" name="SlideLogoText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black">
          <a:xfrm>
            <a:off x="10465075" y="6639224"/>
            <a:ext cx="1050047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218095" fontAlgn="base">
              <a:spcBef>
                <a:spcPct val="0"/>
              </a:spcBef>
              <a:spcAft>
                <a:spcPct val="0"/>
              </a:spcAft>
            </a:pPr>
            <a:r>
              <a:rPr lang="x-none" sz="816" dirty="0">
                <a:solidFill>
                  <a:srgbClr val="FFFFFF"/>
                </a:solidFill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95" fontAlgn="base">
              <a:spcBef>
                <a:spcPct val="0"/>
              </a:spcBef>
              <a:spcAft>
                <a:spcPct val="0"/>
              </a:spcAft>
            </a:pPr>
            <a:endParaRPr lang="x-none" sz="612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879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00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96">
          <p15:clr>
            <a:srgbClr val="00000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4" y="5754688"/>
            <a:ext cx="1220787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/>
          <p:nvPr userDrawn="1"/>
        </p:nvSpPr>
        <p:spPr>
          <a:xfrm>
            <a:off x="4" y="300039"/>
            <a:ext cx="1019503" cy="109537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457152">
              <a:defRPr/>
            </a:pPr>
            <a:endParaRPr lang="en-US" sz="1632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19509" y="274638"/>
            <a:ext cx="10615285" cy="1143000"/>
          </a:xfrm>
        </p:spPr>
        <p:txBody>
          <a:bodyPr>
            <a:normAutofit/>
          </a:bodyPr>
          <a:lstStyle>
            <a:lvl1pPr algn="l">
              <a:defRPr lang="en-US" sz="4387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19509" y="1600204"/>
            <a:ext cx="10615285" cy="1256112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en-US" dirty="0"/>
          </a:p>
        </p:txBody>
      </p:sp>
      <p:sp>
        <p:nvSpPr>
          <p:cNvPr id="12" name="Triângulo isósceles 11"/>
          <p:cNvSpPr/>
          <p:nvPr userDrawn="1"/>
        </p:nvSpPr>
        <p:spPr>
          <a:xfrm rot="5400000">
            <a:off x="788285" y="2364831"/>
            <a:ext cx="630621" cy="58857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632">
              <a:solidFill>
                <a:srgbClr val="FFFFFF"/>
              </a:solidFill>
            </a:endParaRPr>
          </a:p>
        </p:txBody>
      </p:sp>
      <p:sp>
        <p:nvSpPr>
          <p:cNvPr id="13" name="Triângulo isósceles 12"/>
          <p:cNvSpPr/>
          <p:nvPr userDrawn="1"/>
        </p:nvSpPr>
        <p:spPr>
          <a:xfrm rot="5400000">
            <a:off x="360622" y="649078"/>
            <a:ext cx="394193" cy="39413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632">
              <a:solidFill>
                <a:srgbClr val="FFFFFF"/>
              </a:solidFill>
            </a:endParaRPr>
          </a:p>
        </p:txBody>
      </p:sp>
      <p:pic>
        <p:nvPicPr>
          <p:cNvPr id="11" name="Picture 2" descr="C:\Users\marcelo.prim\Downloads\Logo SENAI Cx Md Azul Inic Port.pn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645" y="6006573"/>
            <a:ext cx="1858861" cy="68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719217" y="6566446"/>
            <a:ext cx="21299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992977-4C82-4F2A-B0A8-72285BF91C5B}" type="slidenum">
              <a:rPr lang="pt-BR" sz="102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z="102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719217" y="6566446"/>
            <a:ext cx="21299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F86D27-31C7-4B6D-AA7F-54CBDE603357}" type="slidenum">
              <a:rPr lang="pt-BR" sz="102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z="102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719217" y="6566446"/>
            <a:ext cx="21299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B1133D-0083-4242-8ACC-46D25813A315}" type="slidenum">
              <a:rPr lang="pt-BR" sz="102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z="102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719217" y="6566446"/>
            <a:ext cx="21299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88ABE4-EDC9-4386-907B-F163E9CD4B84}" type="slidenum">
              <a:rPr lang="pt-BR" sz="102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z="102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719217" y="6566446"/>
            <a:ext cx="21299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51B30-85FA-42B9-84EE-A43FF92E899A}" type="slidenum">
              <a:rPr lang="pt-BR" sz="102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z="102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719217" y="6566446"/>
            <a:ext cx="21299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6E55A8-111B-4B47-9078-A9A1C6780C65}" type="slidenum">
              <a:rPr lang="pt-BR" sz="102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z="102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3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4" y="5754688"/>
            <a:ext cx="1220787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/>
          <p:nvPr userDrawn="1"/>
        </p:nvSpPr>
        <p:spPr>
          <a:xfrm>
            <a:off x="4" y="300039"/>
            <a:ext cx="1019503" cy="109537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457152">
              <a:defRPr/>
            </a:pPr>
            <a:endParaRPr lang="en-US" sz="1632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19509" y="274638"/>
            <a:ext cx="10615285" cy="1143000"/>
          </a:xfrm>
        </p:spPr>
        <p:txBody>
          <a:bodyPr>
            <a:normAutofit/>
          </a:bodyPr>
          <a:lstStyle>
            <a:lvl1pPr algn="l">
              <a:defRPr lang="en-US" sz="4387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19509" y="1600204"/>
            <a:ext cx="10615285" cy="1256112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en-US" dirty="0"/>
          </a:p>
        </p:txBody>
      </p:sp>
      <p:sp>
        <p:nvSpPr>
          <p:cNvPr id="12" name="Triângulo isósceles 11"/>
          <p:cNvSpPr/>
          <p:nvPr userDrawn="1"/>
        </p:nvSpPr>
        <p:spPr>
          <a:xfrm rot="5400000">
            <a:off x="788285" y="2364831"/>
            <a:ext cx="630621" cy="58857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632">
              <a:solidFill>
                <a:srgbClr val="FFFFFF"/>
              </a:solidFill>
            </a:endParaRPr>
          </a:p>
        </p:txBody>
      </p:sp>
      <p:sp>
        <p:nvSpPr>
          <p:cNvPr id="13" name="Triângulo isósceles 12"/>
          <p:cNvSpPr/>
          <p:nvPr userDrawn="1"/>
        </p:nvSpPr>
        <p:spPr>
          <a:xfrm rot="5400000">
            <a:off x="360622" y="649078"/>
            <a:ext cx="394193" cy="39413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632">
              <a:solidFill>
                <a:srgbClr val="FFFFFF"/>
              </a:solidFill>
            </a:endParaRPr>
          </a:p>
        </p:txBody>
      </p:sp>
      <p:pic>
        <p:nvPicPr>
          <p:cNvPr id="11" name="Picture 2" descr="C:\Users\marcelo.prim\Downloads\Logo SENAI Cx Md Azul Inic Port.pn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645" y="6006573"/>
            <a:ext cx="1858861" cy="68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719217" y="6566446"/>
            <a:ext cx="21299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62299D-58D3-4CE7-9306-2556484F7CF7}" type="slidenum">
              <a:rPr lang="pt-BR" sz="102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z="102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5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4" y="5754688"/>
            <a:ext cx="1220787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/>
          <p:nvPr userDrawn="1"/>
        </p:nvSpPr>
        <p:spPr>
          <a:xfrm>
            <a:off x="4" y="300039"/>
            <a:ext cx="1019503" cy="109537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457152">
              <a:defRPr/>
            </a:pPr>
            <a:endParaRPr lang="en-US" sz="1632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19509" y="274638"/>
            <a:ext cx="10615285" cy="1143000"/>
          </a:xfrm>
        </p:spPr>
        <p:txBody>
          <a:bodyPr>
            <a:normAutofit/>
          </a:bodyPr>
          <a:lstStyle>
            <a:lvl1pPr algn="l">
              <a:defRPr lang="en-US" sz="4387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19509" y="1600204"/>
            <a:ext cx="10615285" cy="1256112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en-US" dirty="0"/>
          </a:p>
        </p:txBody>
      </p:sp>
      <p:sp>
        <p:nvSpPr>
          <p:cNvPr id="12" name="Triângulo isósceles 11"/>
          <p:cNvSpPr/>
          <p:nvPr userDrawn="1"/>
        </p:nvSpPr>
        <p:spPr>
          <a:xfrm rot="5400000">
            <a:off x="788285" y="2364831"/>
            <a:ext cx="630621" cy="58857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632">
              <a:solidFill>
                <a:srgbClr val="FFFFFF"/>
              </a:solidFill>
            </a:endParaRPr>
          </a:p>
        </p:txBody>
      </p:sp>
      <p:sp>
        <p:nvSpPr>
          <p:cNvPr id="13" name="Triângulo isósceles 12"/>
          <p:cNvSpPr/>
          <p:nvPr userDrawn="1"/>
        </p:nvSpPr>
        <p:spPr>
          <a:xfrm rot="5400000">
            <a:off x="360622" y="649078"/>
            <a:ext cx="394193" cy="39413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632">
              <a:solidFill>
                <a:srgbClr val="FFFFFF"/>
              </a:solidFill>
            </a:endParaRPr>
          </a:p>
        </p:txBody>
      </p:sp>
      <p:pic>
        <p:nvPicPr>
          <p:cNvPr id="11" name="Picture 2" descr="C:\Users\marcelo.prim\Downloads\Logo SENAI Cx Md Azul Inic Port.pn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645" y="6006573"/>
            <a:ext cx="1858861" cy="68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719217" y="6566446"/>
            <a:ext cx="21299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C01E7B-AC4D-4DFE-820D-84421DCF2A47}" type="slidenum">
              <a:rPr lang="pt-BR" sz="102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z="102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719217" y="6566446"/>
            <a:ext cx="21299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6FEFEA-D0A7-4A4C-B0C2-E1DBBFBCB19B}" type="slidenum">
              <a:rPr lang="pt-BR" sz="102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z="102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719217" y="6566446"/>
            <a:ext cx="21299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EB50C5-9BB1-4166-91A7-F7E311F48D33}" type="slidenum">
              <a:rPr lang="pt-BR" sz="102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z="102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719217" y="6566446"/>
            <a:ext cx="21299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640AB6-636A-475E-809B-6CAD219AD4DA}" type="slidenum">
              <a:rPr lang="pt-BR" sz="102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z="102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719217" y="6566446"/>
            <a:ext cx="21299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6F6F32-9749-43BD-B10C-16609289F223}" type="slidenum">
              <a:rPr lang="pt-BR" sz="102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z="102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719217" y="6566446"/>
            <a:ext cx="21299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B360B3-5D37-45CD-8C2C-C293509980F8}" type="slidenum">
              <a:rPr lang="pt-BR" sz="102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z="102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719217" y="6566446"/>
            <a:ext cx="21299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3DB717-8A7E-4A2D-83B1-5E512FCD1354}" type="slidenum">
              <a:rPr lang="pt-BR" sz="102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z="102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719217" y="6566446"/>
            <a:ext cx="21299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6D3EFA-C872-43EF-9DB9-5BFD575D6A4E}" type="slidenum">
              <a:rPr lang="pt-BR" sz="102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z="102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719217" y="6566446"/>
            <a:ext cx="21299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283EB9-380D-422E-892D-886F37A5A642}" type="slidenum">
              <a:rPr lang="pt-BR" sz="102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z="102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719217" y="6566446"/>
            <a:ext cx="21299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823B78-1A99-43EF-8B61-AFDBED57BFA5}" type="slidenum">
              <a:rPr lang="pt-BR" sz="102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z="102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719217" y="6566446"/>
            <a:ext cx="21299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0EB6FA-658A-4136-9CBA-7E5AF3C8A251}" type="slidenum">
              <a:rPr lang="pt-BR" sz="102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z="102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8719217" y="6566446"/>
            <a:ext cx="21299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915446-3F0A-4D0D-B7C5-8C659E8EB17B}" type="slidenum">
              <a:rPr lang="pt-BR" sz="102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z="102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8719217" y="6566446"/>
            <a:ext cx="21299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87CF81-8312-4AE9-A01F-0D515DF667BC}" type="slidenum">
              <a:rPr lang="pt-BR" sz="102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z="102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69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ot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4" y="5754688"/>
            <a:ext cx="1220787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/>
          <p:nvPr userDrawn="1"/>
        </p:nvSpPr>
        <p:spPr>
          <a:xfrm>
            <a:off x="4" y="300039"/>
            <a:ext cx="1019503" cy="109537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457152">
              <a:defRPr/>
            </a:pPr>
            <a:endParaRPr lang="en-US" sz="1632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19509" y="274638"/>
            <a:ext cx="10615285" cy="1143000"/>
          </a:xfrm>
        </p:spPr>
        <p:txBody>
          <a:bodyPr>
            <a:normAutofit/>
          </a:bodyPr>
          <a:lstStyle>
            <a:lvl1pPr algn="l">
              <a:defRPr lang="en-US" sz="4387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19509" y="1600204"/>
            <a:ext cx="10615285" cy="1256112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en-US" dirty="0"/>
          </a:p>
        </p:txBody>
      </p:sp>
      <p:sp>
        <p:nvSpPr>
          <p:cNvPr id="12" name="Triângulo isósceles 11"/>
          <p:cNvSpPr/>
          <p:nvPr userDrawn="1"/>
        </p:nvSpPr>
        <p:spPr>
          <a:xfrm rot="5400000">
            <a:off x="788285" y="2364831"/>
            <a:ext cx="630621" cy="58857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632">
              <a:solidFill>
                <a:srgbClr val="FFFFFF"/>
              </a:solidFill>
            </a:endParaRPr>
          </a:p>
        </p:txBody>
      </p:sp>
      <p:sp>
        <p:nvSpPr>
          <p:cNvPr id="13" name="Triângulo isósceles 12"/>
          <p:cNvSpPr/>
          <p:nvPr userDrawn="1"/>
        </p:nvSpPr>
        <p:spPr>
          <a:xfrm rot="5400000">
            <a:off x="360622" y="649078"/>
            <a:ext cx="394193" cy="39413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632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8719217" y="6566446"/>
            <a:ext cx="21299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2FFD60-E116-4C4C-B533-8703F02ED0C4}" type="slidenum">
              <a:rPr lang="pt-BR" sz="102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z="102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5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4" y="5754688"/>
            <a:ext cx="1220787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/>
          <p:nvPr userDrawn="1"/>
        </p:nvSpPr>
        <p:spPr>
          <a:xfrm>
            <a:off x="7" y="300043"/>
            <a:ext cx="1019503" cy="109537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457152">
              <a:defRPr/>
            </a:pPr>
            <a:endParaRPr lang="en-US" sz="1632">
              <a:solidFill>
                <a:prstClr val="white"/>
              </a:solidFill>
            </a:endParaRPr>
          </a:p>
        </p:txBody>
      </p:sp>
      <p:sp>
        <p:nvSpPr>
          <p:cNvPr id="12" name="Triângulo isósceles 11"/>
          <p:cNvSpPr/>
          <p:nvPr userDrawn="1"/>
        </p:nvSpPr>
        <p:spPr>
          <a:xfrm rot="5400000">
            <a:off x="788288" y="2364833"/>
            <a:ext cx="630621" cy="58857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632">
              <a:solidFill>
                <a:srgbClr val="FFFFFF"/>
              </a:solidFill>
            </a:endParaRPr>
          </a:p>
        </p:txBody>
      </p:sp>
      <p:sp>
        <p:nvSpPr>
          <p:cNvPr id="13" name="Triângulo isósceles 12"/>
          <p:cNvSpPr/>
          <p:nvPr userDrawn="1"/>
        </p:nvSpPr>
        <p:spPr>
          <a:xfrm rot="5400000">
            <a:off x="360625" y="649082"/>
            <a:ext cx="394193" cy="39413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632">
              <a:solidFill>
                <a:srgbClr val="FFFFFF"/>
              </a:solidFill>
            </a:endParaRPr>
          </a:p>
        </p:txBody>
      </p:sp>
      <p:pic>
        <p:nvPicPr>
          <p:cNvPr id="11" name="Picture 2" descr="C:\Users\marcelo.prim\Downloads\Logo SENAI Cx Md Azul Inic Port.pn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645" y="6006573"/>
            <a:ext cx="1858861" cy="68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719217" y="6566446"/>
            <a:ext cx="21299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C7D581-667B-4C20-A453-BCF931ED1F71}" type="slidenum">
              <a:rPr lang="pt-BR" sz="102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z="102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54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49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793-8DB7-4B68-ABF3-254AC5D0EA0E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05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793-8DB7-4B68-ABF3-254AC5D0EA0E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52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793-8DB7-4B68-ABF3-254AC5D0EA0E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55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793-8DB7-4B68-ABF3-254AC5D0EA0E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22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793-8DB7-4B68-ABF3-254AC5D0EA0E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23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92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793-8DB7-4B68-ABF3-254AC5D0EA0E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13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92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793-8DB7-4B68-ABF3-254AC5D0EA0E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82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ags" Target="../tags/tag3.xml"/><Relationship Id="rId18" Type="http://schemas.openxmlformats.org/officeDocument/2006/relationships/tags" Target="../tags/tag8.xml"/><Relationship Id="rId26" Type="http://schemas.openxmlformats.org/officeDocument/2006/relationships/tags" Target="../tags/tag16.xml"/><Relationship Id="rId3" Type="http://schemas.openxmlformats.org/officeDocument/2006/relationships/slideLayout" Target="../slideLayouts/slideLayout24.xml"/><Relationship Id="rId21" Type="http://schemas.openxmlformats.org/officeDocument/2006/relationships/tags" Target="../tags/tag11.xml"/><Relationship Id="rId7" Type="http://schemas.openxmlformats.org/officeDocument/2006/relationships/slideLayout" Target="../slideLayouts/slideLayout28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5" Type="http://schemas.openxmlformats.org/officeDocument/2006/relationships/tags" Target="../tags/tag15.xml"/><Relationship Id="rId2" Type="http://schemas.openxmlformats.org/officeDocument/2006/relationships/slideLayout" Target="../slideLayouts/slideLayout23.xml"/><Relationship Id="rId16" Type="http://schemas.openxmlformats.org/officeDocument/2006/relationships/tags" Target="../tags/tag6.xml"/><Relationship Id="rId20" Type="http://schemas.openxmlformats.org/officeDocument/2006/relationships/tags" Target="../tags/tag10.xml"/><Relationship Id="rId29" Type="http://schemas.openxmlformats.org/officeDocument/2006/relationships/image" Target="../media/image9.emf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ags" Target="../tags/tag1.xml"/><Relationship Id="rId24" Type="http://schemas.openxmlformats.org/officeDocument/2006/relationships/tags" Target="../tags/tag14.xml"/><Relationship Id="rId5" Type="http://schemas.openxmlformats.org/officeDocument/2006/relationships/slideLayout" Target="../slideLayouts/slideLayout26.xml"/><Relationship Id="rId15" Type="http://schemas.openxmlformats.org/officeDocument/2006/relationships/tags" Target="../tags/tag5.xml"/><Relationship Id="rId23" Type="http://schemas.openxmlformats.org/officeDocument/2006/relationships/tags" Target="../tags/tag13.xml"/><Relationship Id="rId28" Type="http://schemas.openxmlformats.org/officeDocument/2006/relationships/oleObject" Target="../embeddings/oleObject1.bin"/><Relationship Id="rId10" Type="http://schemas.openxmlformats.org/officeDocument/2006/relationships/vmlDrawing" Target="../drawings/vmlDrawing1.vml"/><Relationship Id="rId19" Type="http://schemas.openxmlformats.org/officeDocument/2006/relationships/tags" Target="../tags/tag9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Relationship Id="rId14" Type="http://schemas.openxmlformats.org/officeDocument/2006/relationships/tags" Target="../tags/tag4.xml"/><Relationship Id="rId22" Type="http://schemas.openxmlformats.org/officeDocument/2006/relationships/tags" Target="../tags/tag12.xml"/><Relationship Id="rId27" Type="http://schemas.openxmlformats.org/officeDocument/2006/relationships/tags" Target="../tags/tag17.xml"/><Relationship Id="rId30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1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7F793-8DB7-4B68-ABF3-254AC5D0EA0E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1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1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13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"/>
            <a:ext cx="12192000" cy="68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9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/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12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x-none" sz="2176" dirty="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-1" y="6434030"/>
            <a:ext cx="9553397" cy="42397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632" dirty="0" err="1" smtClean="0">
              <a:solidFill>
                <a:srgbClr val="000000"/>
              </a:solidFill>
            </a:endParaRPr>
          </a:p>
        </p:txBody>
      </p:sp>
      <p:pic>
        <p:nvPicPr>
          <p:cNvPr id="62" name="Picture 10" descr="bg.png"/>
          <p:cNvPicPr>
            <a:picLocks noChangeAspect="1"/>
          </p:cNvPicPr>
          <p:nvPr userDrawn="1"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60"/>
          <a:stretch/>
        </p:blipFill>
        <p:spPr bwMode="auto">
          <a:xfrm>
            <a:off x="-1" y="6560370"/>
            <a:ext cx="12192001" cy="29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doc id" hidden="1"/>
          <p:cNvSpPr>
            <a:spLocks noChangeArrowheads="1"/>
          </p:cNvSpPr>
          <p:nvPr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95" fontAlgn="base">
              <a:spcBef>
                <a:spcPct val="0"/>
              </a:spcBef>
              <a:spcAft>
                <a:spcPct val="0"/>
              </a:spcAft>
            </a:pPr>
            <a:endParaRPr lang="x-none" sz="612" dirty="0">
              <a:solidFill>
                <a:srgbClr val="80808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907070" y="234865"/>
            <a:ext cx="10980400" cy="47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x-none" noProof="0" dirty="0" smtClean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61985" y="77303"/>
            <a:ext cx="51193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x-none" sz="816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903830" y="828534"/>
            <a:ext cx="10972314" cy="28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1837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161985" y="6432420"/>
            <a:ext cx="11630454" cy="333668"/>
            <a:chOff x="75" y="3935"/>
            <a:chExt cx="5385" cy="206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35"/>
              <a:ext cx="5385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7465" indent="-87465" fontAlgn="base">
                <a:spcBef>
                  <a:spcPct val="0"/>
                </a:spcBef>
                <a:spcAft>
                  <a:spcPct val="0"/>
                </a:spcAft>
                <a:defRPr lang="x-none"/>
              </a:pPr>
              <a:r>
                <a:rPr sz="816" dirty="0" smtClean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62"/>
              <a:ext cx="4702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503735" indent="-503735" defTabSz="1218095"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816" dirty="0">
                  <a:solidFill>
                    <a:srgbClr val="FFFFFF"/>
                  </a:solidFill>
                </a:rPr>
                <a:t>SOURCE 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976209" y="1991016"/>
            <a:ext cx="3675333" cy="1256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 smtClean="0"/>
              <a:t>Click to edit Master text styles</a:t>
            </a:r>
          </a:p>
          <a:p>
            <a:pPr lvl="1" latinLnBrk="0"/>
            <a:r>
              <a:rPr lang="en-US" smtClean="0"/>
              <a:t>Second level</a:t>
            </a:r>
          </a:p>
          <a:p>
            <a:pPr lvl="2" latinLnBrk="0"/>
            <a:r>
              <a:rPr lang="en-US" smtClean="0"/>
              <a:t>Third level</a:t>
            </a:r>
          </a:p>
          <a:p>
            <a:pPr lvl="3" latinLnBrk="0"/>
            <a:r>
              <a:rPr lang="en-US" smtClean="0"/>
              <a:t>Fourth level</a:t>
            </a:r>
          </a:p>
          <a:p>
            <a:pPr lvl="4" latinLnBrk="0"/>
            <a:r>
              <a:rPr lang="en-US" smtClean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976207" y="1270343"/>
            <a:ext cx="5801188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1632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1632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11394692" y="291554"/>
            <a:ext cx="492770" cy="156360"/>
            <a:chOff x="8378576" y="285750"/>
            <a:chExt cx="362199" cy="153247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78576" y="285750"/>
              <a:ext cx="362199" cy="15324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218095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x-none" sz="816" dirty="0" smtClean="0">
                  <a:solidFill>
                    <a:srgbClr val="808080"/>
                  </a:solidFill>
                </a:rPr>
                <a:t>STICKER</a:t>
              </a:r>
              <a:endParaRPr lang="x-none" sz="816" dirty="0">
                <a:solidFill>
                  <a:srgbClr val="808080"/>
                </a:solidFill>
              </a:endParaRP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8576" y="285750"/>
              <a:ext cx="0" cy="153247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8576" y="438997"/>
              <a:ext cx="36219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11108191" y="285075"/>
            <a:ext cx="789093" cy="1021522"/>
            <a:chOff x="7835905" y="279400"/>
            <a:chExt cx="773373" cy="1001186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1632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1632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1632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1632" dirty="0">
                <a:solidFill>
                  <a:srgbClr val="000000"/>
                </a:solidFill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x-none" sz="1224" dirty="0" smtClean="0">
                  <a:solidFill>
                    <a:srgbClr val="000000"/>
                  </a:solidFill>
                </a:rPr>
                <a:t>Legend</a:t>
              </a:r>
              <a:endParaRPr lang="x-none" sz="1224" dirty="0">
                <a:solidFill>
                  <a:srgbClr val="000000"/>
                </a:solidFill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x-none" sz="1224" dirty="0" smtClean="0">
                  <a:solidFill>
                    <a:srgbClr val="000000"/>
                  </a:solidFill>
                </a:rPr>
                <a:t>Legend</a:t>
              </a:r>
              <a:endParaRPr lang="x-none" sz="1224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x-none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x-none" sz="1224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10794126" y="285075"/>
            <a:ext cx="1103328" cy="749405"/>
            <a:chOff x="7540629" y="279400"/>
            <a:chExt cx="1081348" cy="734486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1632" dirty="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1632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1632" dirty="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x-none" sz="1224" dirty="0" smtClean="0">
                  <a:solidFill>
                    <a:srgbClr val="000000"/>
                  </a:solidFill>
                </a:rPr>
                <a:t>Legend</a:t>
              </a:r>
              <a:endParaRPr lang="x-none" sz="1224" dirty="0">
                <a:solidFill>
                  <a:srgbClr val="000000"/>
                </a:solidFill>
              </a:endParaRP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x-none" sz="1224" dirty="0" smtClean="0">
                  <a:solidFill>
                    <a:srgbClr val="000000"/>
                  </a:solidFill>
                </a:rPr>
                <a:t>Legend</a:t>
              </a:r>
              <a:endParaRPr lang="x-none" sz="1224" dirty="0">
                <a:solidFill>
                  <a:srgbClr val="000000"/>
                </a:solidFill>
              </a:endParaRP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x-none" sz="1224" dirty="0" smtClean="0">
                  <a:solidFill>
                    <a:srgbClr val="000000"/>
                  </a:solidFill>
                </a:rPr>
                <a:t>Legend</a:t>
              </a:r>
              <a:endParaRPr lang="x-none" sz="1224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11040160" y="255920"/>
            <a:ext cx="857123" cy="1333054"/>
            <a:chOff x="7769225" y="250825"/>
            <a:chExt cx="840048" cy="1306516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163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1632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163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1632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163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1632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163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1632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163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1632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x-none" sz="1224" dirty="0" smtClean="0">
                  <a:solidFill>
                    <a:srgbClr val="000000"/>
                  </a:solidFill>
                </a:rPr>
                <a:t>Legend</a:t>
              </a:r>
              <a:endParaRPr lang="x-none" sz="1224" dirty="0">
                <a:solidFill>
                  <a:srgbClr val="000000"/>
                </a:solidFill>
              </a:endParaRP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x-none" sz="1224" dirty="0" smtClean="0">
                  <a:solidFill>
                    <a:srgbClr val="000000"/>
                  </a:solidFill>
                </a:rPr>
                <a:t>Legend</a:t>
              </a:r>
              <a:endParaRPr lang="x-none" sz="1224" dirty="0">
                <a:solidFill>
                  <a:srgbClr val="000000"/>
                </a:solidFill>
              </a:endParaRP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x-none" sz="1224" dirty="0" smtClean="0">
                  <a:solidFill>
                    <a:srgbClr val="000000"/>
                  </a:solidFill>
                </a:rPr>
                <a:t>Legend</a:t>
              </a:r>
              <a:endParaRPr lang="x-none" sz="1224" dirty="0">
                <a:solidFill>
                  <a:srgbClr val="000000"/>
                </a:solidFill>
              </a:endParaRP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x-none" sz="1224" dirty="0" smtClean="0">
                  <a:solidFill>
                    <a:srgbClr val="000000"/>
                  </a:solidFill>
                </a:rPr>
                <a:t>Legend</a:t>
              </a:r>
              <a:endParaRPr lang="x-none" sz="1224" dirty="0">
                <a:solidFill>
                  <a:srgbClr val="000000"/>
                </a:solidFill>
              </a:endParaRP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x-none" sz="1224" dirty="0" smtClean="0">
                  <a:solidFill>
                    <a:srgbClr val="000000"/>
                  </a:solidFill>
                </a:rPr>
                <a:t>Legend</a:t>
              </a:r>
              <a:endParaRPr lang="x-none" sz="1224" dirty="0">
                <a:solidFill>
                  <a:srgbClr val="000000"/>
                </a:solidFill>
              </a:endParaRPr>
            </a:p>
          </p:txBody>
        </p:sp>
      </p:grpSp>
      <p:sp>
        <p:nvSpPr>
          <p:cNvPr id="60" name="SlideBottomBar" hidden="1"/>
          <p:cNvSpPr/>
          <p:nvPr userDrawn="1"/>
        </p:nvSpPr>
        <p:spPr>
          <a:xfrm>
            <a:off x="12003218" y="6639739"/>
            <a:ext cx="46648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x-none" sz="1632" dirty="0" smtClean="0">
              <a:solidFill>
                <a:srgbClr val="000000"/>
              </a:solidFill>
            </a:endParaRPr>
          </a:p>
        </p:txBody>
      </p:sp>
      <p:grpSp>
        <p:nvGrpSpPr>
          <p:cNvPr id="63" name="Group 62"/>
          <p:cNvGrpSpPr/>
          <p:nvPr userDrawn="1"/>
        </p:nvGrpSpPr>
        <p:grpSpPr>
          <a:xfrm>
            <a:off x="10715244" y="6066629"/>
            <a:ext cx="1287974" cy="416599"/>
            <a:chOff x="6229350" y="936625"/>
            <a:chExt cx="4554538" cy="1473201"/>
          </a:xfrm>
          <a:solidFill>
            <a:schemeClr val="accent4"/>
          </a:solidFill>
        </p:grpSpPr>
        <p:sp>
          <p:nvSpPr>
            <p:cNvPr id="64" name="Freeform 277"/>
            <p:cNvSpPr>
              <a:spLocks noEditPoints="1"/>
            </p:cNvSpPr>
            <p:nvPr/>
          </p:nvSpPr>
          <p:spPr bwMode="auto">
            <a:xfrm>
              <a:off x="6681788" y="1963738"/>
              <a:ext cx="3663950" cy="446088"/>
            </a:xfrm>
            <a:custGeom>
              <a:avLst/>
              <a:gdLst>
                <a:gd name="T0" fmla="*/ 6430 w 13563"/>
                <a:gd name="T1" fmla="*/ 1003 h 1650"/>
                <a:gd name="T2" fmla="*/ 6915 w 13563"/>
                <a:gd name="T3" fmla="*/ 1187 h 1650"/>
                <a:gd name="T4" fmla="*/ 6820 w 13563"/>
                <a:gd name="T5" fmla="*/ 1339 h 1650"/>
                <a:gd name="T6" fmla="*/ 7208 w 13563"/>
                <a:gd name="T7" fmla="*/ 1638 h 1650"/>
                <a:gd name="T8" fmla="*/ 7601 w 13563"/>
                <a:gd name="T9" fmla="*/ 1178 h 1650"/>
                <a:gd name="T10" fmla="*/ 8157 w 13563"/>
                <a:gd name="T11" fmla="*/ 1229 h 1650"/>
                <a:gd name="T12" fmla="*/ 8868 w 13563"/>
                <a:gd name="T13" fmla="*/ 1569 h 1650"/>
                <a:gd name="T14" fmla="*/ 9104 w 13563"/>
                <a:gd name="T15" fmla="*/ 1178 h 1650"/>
                <a:gd name="T16" fmla="*/ 9183 w 13563"/>
                <a:gd name="T17" fmla="*/ 1414 h 1650"/>
                <a:gd name="T18" fmla="*/ 9258 w 13563"/>
                <a:gd name="T19" fmla="*/ 1650 h 1650"/>
                <a:gd name="T20" fmla="*/ 9634 w 13563"/>
                <a:gd name="T21" fmla="*/ 1476 h 1650"/>
                <a:gd name="T22" fmla="*/ 10307 w 13563"/>
                <a:gd name="T23" fmla="*/ 1191 h 1650"/>
                <a:gd name="T24" fmla="*/ 10219 w 13563"/>
                <a:gd name="T25" fmla="*/ 1638 h 1650"/>
                <a:gd name="T26" fmla="*/ 10483 w 13563"/>
                <a:gd name="T27" fmla="*/ 1611 h 1650"/>
                <a:gd name="T28" fmla="*/ 10646 w 13563"/>
                <a:gd name="T29" fmla="*/ 1564 h 1650"/>
                <a:gd name="T30" fmla="*/ 393 w 13563"/>
                <a:gd name="T31" fmla="*/ 187 h 1650"/>
                <a:gd name="T32" fmla="*/ 1059 w 13563"/>
                <a:gd name="T33" fmla="*/ 187 h 1650"/>
                <a:gd name="T34" fmla="*/ 1088 w 13563"/>
                <a:gd name="T35" fmla="*/ 595 h 1650"/>
                <a:gd name="T36" fmla="*/ 1969 w 13563"/>
                <a:gd name="T37" fmla="*/ 329 h 1650"/>
                <a:gd name="T38" fmla="*/ 1786 w 13563"/>
                <a:gd name="T39" fmla="*/ 523 h 1650"/>
                <a:gd name="T40" fmla="*/ 2029 w 13563"/>
                <a:gd name="T41" fmla="*/ 551 h 1650"/>
                <a:gd name="T42" fmla="*/ 2305 w 13563"/>
                <a:gd name="T43" fmla="*/ 571 h 1650"/>
                <a:gd name="T44" fmla="*/ 2713 w 13563"/>
                <a:gd name="T45" fmla="*/ 187 h 1650"/>
                <a:gd name="T46" fmla="*/ 3395 w 13563"/>
                <a:gd name="T47" fmla="*/ 309 h 1650"/>
                <a:gd name="T48" fmla="*/ 3355 w 13563"/>
                <a:gd name="T49" fmla="*/ 453 h 1650"/>
                <a:gd name="T50" fmla="*/ 3600 w 13563"/>
                <a:gd name="T51" fmla="*/ 511 h 1650"/>
                <a:gd name="T52" fmla="*/ 4221 w 13563"/>
                <a:gd name="T53" fmla="*/ 408 h 1650"/>
                <a:gd name="T54" fmla="*/ 5009 w 13563"/>
                <a:gd name="T55" fmla="*/ 496 h 1650"/>
                <a:gd name="T56" fmla="*/ 4879 w 13563"/>
                <a:gd name="T57" fmla="*/ 270 h 1650"/>
                <a:gd name="T58" fmla="*/ 5594 w 13563"/>
                <a:gd name="T59" fmla="*/ 658 h 1650"/>
                <a:gd name="T60" fmla="*/ 5972 w 13563"/>
                <a:gd name="T61" fmla="*/ 647 h 1650"/>
                <a:gd name="T62" fmla="*/ 7144 w 13563"/>
                <a:gd name="T63" fmla="*/ 478 h 1650"/>
                <a:gd name="T64" fmla="*/ 8162 w 13563"/>
                <a:gd name="T65" fmla="*/ 139 h 1650"/>
                <a:gd name="T66" fmla="*/ 8382 w 13563"/>
                <a:gd name="T67" fmla="*/ 630 h 1650"/>
                <a:gd name="T68" fmla="*/ 9208 w 13563"/>
                <a:gd name="T69" fmla="*/ 282 h 1650"/>
                <a:gd name="T70" fmla="*/ 9463 w 13563"/>
                <a:gd name="T71" fmla="*/ 187 h 1650"/>
                <a:gd name="T72" fmla="*/ 9386 w 13563"/>
                <a:gd name="T73" fmla="*/ 647 h 1650"/>
                <a:gd name="T74" fmla="*/ 9881 w 13563"/>
                <a:gd name="T75" fmla="*/ 567 h 1650"/>
                <a:gd name="T76" fmla="*/ 10317 w 13563"/>
                <a:gd name="T77" fmla="*/ 238 h 1650"/>
                <a:gd name="T78" fmla="*/ 11130 w 13563"/>
                <a:gd name="T79" fmla="*/ 522 h 1650"/>
                <a:gd name="T80" fmla="*/ 11004 w 13563"/>
                <a:gd name="T81" fmla="*/ 270 h 1650"/>
                <a:gd name="T82" fmla="*/ 11357 w 13563"/>
                <a:gd name="T83" fmla="*/ 505 h 1650"/>
                <a:gd name="T84" fmla="*/ 11658 w 13563"/>
                <a:gd name="T85" fmla="*/ 659 h 1650"/>
                <a:gd name="T86" fmla="*/ 11679 w 13563"/>
                <a:gd name="T87" fmla="*/ 554 h 1650"/>
                <a:gd name="T88" fmla="*/ 12491 w 13563"/>
                <a:gd name="T89" fmla="*/ 492 h 1650"/>
                <a:gd name="T90" fmla="*/ 12122 w 13563"/>
                <a:gd name="T91" fmla="*/ 702 h 1650"/>
                <a:gd name="T92" fmla="*/ 12925 w 13563"/>
                <a:gd name="T93" fmla="*/ 585 h 1650"/>
                <a:gd name="T94" fmla="*/ 12763 w 13563"/>
                <a:gd name="T95" fmla="*/ 283 h 1650"/>
                <a:gd name="T96" fmla="*/ 12844 w 13563"/>
                <a:gd name="T97" fmla="*/ 18 h 1650"/>
                <a:gd name="T98" fmla="*/ 13247 w 13563"/>
                <a:gd name="T99" fmla="*/ 207 h 1650"/>
                <a:gd name="T100" fmla="*/ 13256 w 13563"/>
                <a:gd name="T101" fmla="*/ 313 h 1650"/>
                <a:gd name="T102" fmla="*/ 2953 w 13563"/>
                <a:gd name="T103" fmla="*/ 1168 h 1650"/>
                <a:gd name="T104" fmla="*/ 2846 w 13563"/>
                <a:gd name="T105" fmla="*/ 1369 h 1650"/>
                <a:gd name="T106" fmla="*/ 2948 w 13563"/>
                <a:gd name="T107" fmla="*/ 1418 h 1650"/>
                <a:gd name="T108" fmla="*/ 3281 w 13563"/>
                <a:gd name="T109" fmla="*/ 1232 h 1650"/>
                <a:gd name="T110" fmla="*/ 4084 w 13563"/>
                <a:gd name="T111" fmla="*/ 1198 h 1650"/>
                <a:gd name="T112" fmla="*/ 4093 w 13563"/>
                <a:gd name="T113" fmla="*/ 1304 h 1650"/>
                <a:gd name="T114" fmla="*/ 4812 w 13563"/>
                <a:gd name="T115" fmla="*/ 1168 h 1650"/>
                <a:gd name="T116" fmla="*/ 5222 w 13563"/>
                <a:gd name="T117" fmla="*/ 1638 h 1650"/>
                <a:gd name="T118" fmla="*/ 5266 w 13563"/>
                <a:gd name="T119" fmla="*/ 1418 h 1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563" h="1650">
                  <a:moveTo>
                    <a:pt x="0" y="647"/>
                  </a:moveTo>
                  <a:lnTo>
                    <a:pt x="200" y="12"/>
                  </a:lnTo>
                  <a:lnTo>
                    <a:pt x="329" y="12"/>
                  </a:lnTo>
                  <a:lnTo>
                    <a:pt x="129" y="647"/>
                  </a:lnTo>
                  <a:lnTo>
                    <a:pt x="0" y="647"/>
                  </a:lnTo>
                  <a:close/>
                  <a:moveTo>
                    <a:pt x="6352" y="1638"/>
                  </a:moveTo>
                  <a:lnTo>
                    <a:pt x="6239" y="1638"/>
                  </a:lnTo>
                  <a:lnTo>
                    <a:pt x="6261" y="1571"/>
                  </a:lnTo>
                  <a:cubicBezTo>
                    <a:pt x="6233" y="1597"/>
                    <a:pt x="6205" y="1617"/>
                    <a:pt x="6175" y="1630"/>
                  </a:cubicBezTo>
                  <a:cubicBezTo>
                    <a:pt x="6145" y="1643"/>
                    <a:pt x="6117" y="1650"/>
                    <a:pt x="6091" y="1650"/>
                  </a:cubicBezTo>
                  <a:cubicBezTo>
                    <a:pt x="6038" y="1650"/>
                    <a:pt x="6000" y="1629"/>
                    <a:pt x="5975" y="1586"/>
                  </a:cubicBezTo>
                  <a:cubicBezTo>
                    <a:pt x="5951" y="1543"/>
                    <a:pt x="5951" y="1484"/>
                    <a:pt x="5975" y="1407"/>
                  </a:cubicBezTo>
                  <a:cubicBezTo>
                    <a:pt x="5999" y="1329"/>
                    <a:pt x="6036" y="1270"/>
                    <a:pt x="6086" y="1229"/>
                  </a:cubicBezTo>
                  <a:cubicBezTo>
                    <a:pt x="6136" y="1188"/>
                    <a:pt x="6189" y="1168"/>
                    <a:pt x="6245" y="1168"/>
                  </a:cubicBezTo>
                  <a:cubicBezTo>
                    <a:pt x="6296" y="1168"/>
                    <a:pt x="6334" y="1190"/>
                    <a:pt x="6358" y="1232"/>
                  </a:cubicBezTo>
                  <a:lnTo>
                    <a:pt x="6430" y="1003"/>
                  </a:lnTo>
                  <a:lnTo>
                    <a:pt x="6552" y="1003"/>
                  </a:lnTo>
                  <a:lnTo>
                    <a:pt x="6352" y="1638"/>
                  </a:lnTo>
                  <a:close/>
                  <a:moveTo>
                    <a:pt x="6102" y="1399"/>
                  </a:moveTo>
                  <a:cubicBezTo>
                    <a:pt x="6087" y="1449"/>
                    <a:pt x="6083" y="1484"/>
                    <a:pt x="6089" y="1506"/>
                  </a:cubicBezTo>
                  <a:cubicBezTo>
                    <a:pt x="6099" y="1538"/>
                    <a:pt x="6121" y="1554"/>
                    <a:pt x="6156" y="1554"/>
                  </a:cubicBezTo>
                  <a:cubicBezTo>
                    <a:pt x="6184" y="1554"/>
                    <a:pt x="6212" y="1542"/>
                    <a:pt x="6239" y="1518"/>
                  </a:cubicBezTo>
                  <a:cubicBezTo>
                    <a:pt x="6266" y="1494"/>
                    <a:pt x="6287" y="1459"/>
                    <a:pt x="6302" y="1411"/>
                  </a:cubicBezTo>
                  <a:cubicBezTo>
                    <a:pt x="6319" y="1358"/>
                    <a:pt x="6321" y="1320"/>
                    <a:pt x="6310" y="1296"/>
                  </a:cubicBezTo>
                  <a:cubicBezTo>
                    <a:pt x="6298" y="1273"/>
                    <a:pt x="6277" y="1261"/>
                    <a:pt x="6248" y="1261"/>
                  </a:cubicBezTo>
                  <a:cubicBezTo>
                    <a:pt x="6219" y="1261"/>
                    <a:pt x="6191" y="1273"/>
                    <a:pt x="6164" y="1296"/>
                  </a:cubicBezTo>
                  <a:cubicBezTo>
                    <a:pt x="6138" y="1319"/>
                    <a:pt x="6117" y="1353"/>
                    <a:pt x="6102" y="1399"/>
                  </a:cubicBezTo>
                  <a:close/>
                  <a:moveTo>
                    <a:pt x="6662" y="1320"/>
                  </a:moveTo>
                  <a:lnTo>
                    <a:pt x="6559" y="1300"/>
                  </a:lnTo>
                  <a:cubicBezTo>
                    <a:pt x="6585" y="1255"/>
                    <a:pt x="6617" y="1222"/>
                    <a:pt x="6654" y="1200"/>
                  </a:cubicBezTo>
                  <a:cubicBezTo>
                    <a:pt x="6691" y="1179"/>
                    <a:pt x="6740" y="1168"/>
                    <a:pt x="6799" y="1168"/>
                  </a:cubicBezTo>
                  <a:cubicBezTo>
                    <a:pt x="6854" y="1168"/>
                    <a:pt x="6892" y="1174"/>
                    <a:pt x="6915" y="1187"/>
                  </a:cubicBezTo>
                  <a:cubicBezTo>
                    <a:pt x="6937" y="1200"/>
                    <a:pt x="6951" y="1216"/>
                    <a:pt x="6956" y="1236"/>
                  </a:cubicBezTo>
                  <a:cubicBezTo>
                    <a:pt x="6960" y="1256"/>
                    <a:pt x="6954" y="1292"/>
                    <a:pt x="6937" y="1345"/>
                  </a:cubicBezTo>
                  <a:lnTo>
                    <a:pt x="6891" y="1487"/>
                  </a:lnTo>
                  <a:cubicBezTo>
                    <a:pt x="6878" y="1528"/>
                    <a:pt x="6871" y="1558"/>
                    <a:pt x="6869" y="1577"/>
                  </a:cubicBezTo>
                  <a:cubicBezTo>
                    <a:pt x="6866" y="1596"/>
                    <a:pt x="6867" y="1617"/>
                    <a:pt x="6871" y="1638"/>
                  </a:cubicBezTo>
                  <a:lnTo>
                    <a:pt x="6750" y="1638"/>
                  </a:lnTo>
                  <a:cubicBezTo>
                    <a:pt x="6750" y="1630"/>
                    <a:pt x="6749" y="1619"/>
                    <a:pt x="6750" y="1603"/>
                  </a:cubicBezTo>
                  <a:cubicBezTo>
                    <a:pt x="6750" y="1596"/>
                    <a:pt x="6750" y="1591"/>
                    <a:pt x="6750" y="1589"/>
                  </a:cubicBezTo>
                  <a:cubicBezTo>
                    <a:pt x="6723" y="1609"/>
                    <a:pt x="6696" y="1624"/>
                    <a:pt x="6669" y="1635"/>
                  </a:cubicBezTo>
                  <a:cubicBezTo>
                    <a:pt x="6642" y="1645"/>
                    <a:pt x="6615" y="1650"/>
                    <a:pt x="6589" y="1650"/>
                  </a:cubicBezTo>
                  <a:cubicBezTo>
                    <a:pt x="6541" y="1650"/>
                    <a:pt x="6508" y="1637"/>
                    <a:pt x="6489" y="1611"/>
                  </a:cubicBezTo>
                  <a:cubicBezTo>
                    <a:pt x="6470" y="1586"/>
                    <a:pt x="6466" y="1553"/>
                    <a:pt x="6479" y="1514"/>
                  </a:cubicBezTo>
                  <a:cubicBezTo>
                    <a:pt x="6487" y="1488"/>
                    <a:pt x="6501" y="1465"/>
                    <a:pt x="6519" y="1444"/>
                  </a:cubicBezTo>
                  <a:cubicBezTo>
                    <a:pt x="6538" y="1424"/>
                    <a:pt x="6560" y="1408"/>
                    <a:pt x="6586" y="1398"/>
                  </a:cubicBezTo>
                  <a:cubicBezTo>
                    <a:pt x="6612" y="1387"/>
                    <a:pt x="6647" y="1377"/>
                    <a:pt x="6692" y="1369"/>
                  </a:cubicBezTo>
                  <a:cubicBezTo>
                    <a:pt x="6752" y="1359"/>
                    <a:pt x="6795" y="1349"/>
                    <a:pt x="6820" y="1339"/>
                  </a:cubicBezTo>
                  <a:lnTo>
                    <a:pt x="6823" y="1327"/>
                  </a:lnTo>
                  <a:cubicBezTo>
                    <a:pt x="6831" y="1303"/>
                    <a:pt x="6830" y="1287"/>
                    <a:pt x="6822" y="1276"/>
                  </a:cubicBezTo>
                  <a:cubicBezTo>
                    <a:pt x="6814" y="1266"/>
                    <a:pt x="6793" y="1261"/>
                    <a:pt x="6761" y="1261"/>
                  </a:cubicBezTo>
                  <a:cubicBezTo>
                    <a:pt x="6739" y="1261"/>
                    <a:pt x="6721" y="1266"/>
                    <a:pt x="6706" y="1274"/>
                  </a:cubicBezTo>
                  <a:cubicBezTo>
                    <a:pt x="6691" y="1283"/>
                    <a:pt x="6677" y="1298"/>
                    <a:pt x="6662" y="1320"/>
                  </a:cubicBezTo>
                  <a:close/>
                  <a:moveTo>
                    <a:pt x="6795" y="1418"/>
                  </a:moveTo>
                  <a:cubicBezTo>
                    <a:pt x="6778" y="1424"/>
                    <a:pt x="6751" y="1430"/>
                    <a:pt x="6715" y="1437"/>
                  </a:cubicBezTo>
                  <a:cubicBezTo>
                    <a:pt x="6679" y="1444"/>
                    <a:pt x="6654" y="1451"/>
                    <a:pt x="6642" y="1458"/>
                  </a:cubicBezTo>
                  <a:cubicBezTo>
                    <a:pt x="6622" y="1470"/>
                    <a:pt x="6610" y="1484"/>
                    <a:pt x="6604" y="1501"/>
                  </a:cubicBezTo>
                  <a:cubicBezTo>
                    <a:pt x="6599" y="1518"/>
                    <a:pt x="6601" y="1533"/>
                    <a:pt x="6610" y="1545"/>
                  </a:cubicBezTo>
                  <a:cubicBezTo>
                    <a:pt x="6618" y="1558"/>
                    <a:pt x="6633" y="1564"/>
                    <a:pt x="6652" y="1564"/>
                  </a:cubicBezTo>
                  <a:cubicBezTo>
                    <a:pt x="6674" y="1564"/>
                    <a:pt x="6697" y="1557"/>
                    <a:pt x="6722" y="1542"/>
                  </a:cubicBezTo>
                  <a:cubicBezTo>
                    <a:pt x="6740" y="1531"/>
                    <a:pt x="6754" y="1518"/>
                    <a:pt x="6764" y="1502"/>
                  </a:cubicBezTo>
                  <a:cubicBezTo>
                    <a:pt x="6770" y="1492"/>
                    <a:pt x="6778" y="1472"/>
                    <a:pt x="6787" y="1443"/>
                  </a:cubicBezTo>
                  <a:lnTo>
                    <a:pt x="6795" y="1418"/>
                  </a:lnTo>
                  <a:close/>
                  <a:moveTo>
                    <a:pt x="7208" y="1638"/>
                  </a:moveTo>
                  <a:lnTo>
                    <a:pt x="7408" y="1003"/>
                  </a:lnTo>
                  <a:lnTo>
                    <a:pt x="7537" y="1003"/>
                  </a:lnTo>
                  <a:lnTo>
                    <a:pt x="7337" y="1638"/>
                  </a:lnTo>
                  <a:lnTo>
                    <a:pt x="7208" y="1638"/>
                  </a:lnTo>
                  <a:close/>
                  <a:moveTo>
                    <a:pt x="7877" y="1638"/>
                  </a:moveTo>
                  <a:lnTo>
                    <a:pt x="7755" y="1638"/>
                  </a:lnTo>
                  <a:lnTo>
                    <a:pt x="7829" y="1404"/>
                  </a:lnTo>
                  <a:cubicBezTo>
                    <a:pt x="7845" y="1354"/>
                    <a:pt x="7852" y="1322"/>
                    <a:pt x="7852" y="1307"/>
                  </a:cubicBezTo>
                  <a:cubicBezTo>
                    <a:pt x="7851" y="1293"/>
                    <a:pt x="7846" y="1282"/>
                    <a:pt x="7837" y="1273"/>
                  </a:cubicBezTo>
                  <a:cubicBezTo>
                    <a:pt x="7828" y="1265"/>
                    <a:pt x="7815" y="1261"/>
                    <a:pt x="7798" y="1261"/>
                  </a:cubicBezTo>
                  <a:cubicBezTo>
                    <a:pt x="7777" y="1261"/>
                    <a:pt x="7756" y="1267"/>
                    <a:pt x="7735" y="1279"/>
                  </a:cubicBezTo>
                  <a:cubicBezTo>
                    <a:pt x="7715" y="1290"/>
                    <a:pt x="7698" y="1305"/>
                    <a:pt x="7686" y="1324"/>
                  </a:cubicBezTo>
                  <a:cubicBezTo>
                    <a:pt x="7674" y="1344"/>
                    <a:pt x="7660" y="1379"/>
                    <a:pt x="7644" y="1430"/>
                  </a:cubicBezTo>
                  <a:lnTo>
                    <a:pt x="7578" y="1638"/>
                  </a:lnTo>
                  <a:lnTo>
                    <a:pt x="7456" y="1638"/>
                  </a:lnTo>
                  <a:lnTo>
                    <a:pt x="7601" y="1178"/>
                  </a:lnTo>
                  <a:lnTo>
                    <a:pt x="7714" y="1178"/>
                  </a:lnTo>
                  <a:lnTo>
                    <a:pt x="7693" y="1245"/>
                  </a:lnTo>
                  <a:cubicBezTo>
                    <a:pt x="7749" y="1194"/>
                    <a:pt x="7808" y="1168"/>
                    <a:pt x="7870" y="1168"/>
                  </a:cubicBezTo>
                  <a:cubicBezTo>
                    <a:pt x="7897" y="1168"/>
                    <a:pt x="7920" y="1173"/>
                    <a:pt x="7939" y="1183"/>
                  </a:cubicBezTo>
                  <a:cubicBezTo>
                    <a:pt x="7958" y="1192"/>
                    <a:pt x="7971" y="1205"/>
                    <a:pt x="7978" y="1220"/>
                  </a:cubicBezTo>
                  <a:cubicBezTo>
                    <a:pt x="7985" y="1235"/>
                    <a:pt x="7988" y="1252"/>
                    <a:pt x="7986" y="1271"/>
                  </a:cubicBezTo>
                  <a:cubicBezTo>
                    <a:pt x="7985" y="1290"/>
                    <a:pt x="7978" y="1317"/>
                    <a:pt x="7967" y="1353"/>
                  </a:cubicBezTo>
                  <a:lnTo>
                    <a:pt x="7877" y="1638"/>
                  </a:lnTo>
                  <a:close/>
                  <a:moveTo>
                    <a:pt x="8423" y="1638"/>
                  </a:moveTo>
                  <a:lnTo>
                    <a:pt x="8310" y="1638"/>
                  </a:lnTo>
                  <a:lnTo>
                    <a:pt x="8331" y="1571"/>
                  </a:lnTo>
                  <a:cubicBezTo>
                    <a:pt x="8304" y="1597"/>
                    <a:pt x="8276" y="1617"/>
                    <a:pt x="8246" y="1630"/>
                  </a:cubicBezTo>
                  <a:cubicBezTo>
                    <a:pt x="8216" y="1643"/>
                    <a:pt x="8188" y="1650"/>
                    <a:pt x="8162" y="1650"/>
                  </a:cubicBezTo>
                  <a:cubicBezTo>
                    <a:pt x="8109" y="1650"/>
                    <a:pt x="8070" y="1629"/>
                    <a:pt x="8046" y="1586"/>
                  </a:cubicBezTo>
                  <a:cubicBezTo>
                    <a:pt x="8022" y="1543"/>
                    <a:pt x="8021" y="1484"/>
                    <a:pt x="8045" y="1407"/>
                  </a:cubicBezTo>
                  <a:cubicBezTo>
                    <a:pt x="8070" y="1329"/>
                    <a:pt x="8107" y="1270"/>
                    <a:pt x="8157" y="1229"/>
                  </a:cubicBezTo>
                  <a:cubicBezTo>
                    <a:pt x="8206" y="1188"/>
                    <a:pt x="8259" y="1168"/>
                    <a:pt x="8315" y="1168"/>
                  </a:cubicBezTo>
                  <a:cubicBezTo>
                    <a:pt x="8367" y="1168"/>
                    <a:pt x="8405" y="1190"/>
                    <a:pt x="8429" y="1232"/>
                  </a:cubicBezTo>
                  <a:lnTo>
                    <a:pt x="8501" y="1003"/>
                  </a:lnTo>
                  <a:lnTo>
                    <a:pt x="8623" y="1003"/>
                  </a:lnTo>
                  <a:lnTo>
                    <a:pt x="8423" y="1638"/>
                  </a:lnTo>
                  <a:close/>
                  <a:moveTo>
                    <a:pt x="8173" y="1399"/>
                  </a:moveTo>
                  <a:cubicBezTo>
                    <a:pt x="8158" y="1449"/>
                    <a:pt x="8153" y="1484"/>
                    <a:pt x="8160" y="1506"/>
                  </a:cubicBezTo>
                  <a:cubicBezTo>
                    <a:pt x="8169" y="1538"/>
                    <a:pt x="8192" y="1554"/>
                    <a:pt x="8227" y="1554"/>
                  </a:cubicBezTo>
                  <a:cubicBezTo>
                    <a:pt x="8255" y="1554"/>
                    <a:pt x="8282" y="1542"/>
                    <a:pt x="8309" y="1518"/>
                  </a:cubicBezTo>
                  <a:cubicBezTo>
                    <a:pt x="8337" y="1494"/>
                    <a:pt x="8358" y="1459"/>
                    <a:pt x="8373" y="1411"/>
                  </a:cubicBezTo>
                  <a:cubicBezTo>
                    <a:pt x="8389" y="1358"/>
                    <a:pt x="8392" y="1320"/>
                    <a:pt x="8380" y="1296"/>
                  </a:cubicBezTo>
                  <a:cubicBezTo>
                    <a:pt x="8368" y="1273"/>
                    <a:pt x="8348" y="1261"/>
                    <a:pt x="8318" y="1261"/>
                  </a:cubicBezTo>
                  <a:cubicBezTo>
                    <a:pt x="8289" y="1261"/>
                    <a:pt x="8262" y="1273"/>
                    <a:pt x="8235" y="1296"/>
                  </a:cubicBezTo>
                  <a:cubicBezTo>
                    <a:pt x="8208" y="1319"/>
                    <a:pt x="8188" y="1353"/>
                    <a:pt x="8173" y="1399"/>
                  </a:cubicBezTo>
                  <a:close/>
                  <a:moveTo>
                    <a:pt x="8847" y="1638"/>
                  </a:moveTo>
                  <a:lnTo>
                    <a:pt x="8868" y="1569"/>
                  </a:lnTo>
                  <a:cubicBezTo>
                    <a:pt x="8844" y="1594"/>
                    <a:pt x="8816" y="1614"/>
                    <a:pt x="8784" y="1628"/>
                  </a:cubicBezTo>
                  <a:cubicBezTo>
                    <a:pt x="8752" y="1643"/>
                    <a:pt x="8721" y="1650"/>
                    <a:pt x="8690" y="1650"/>
                  </a:cubicBezTo>
                  <a:cubicBezTo>
                    <a:pt x="8659" y="1650"/>
                    <a:pt x="8633" y="1643"/>
                    <a:pt x="8613" y="1630"/>
                  </a:cubicBezTo>
                  <a:cubicBezTo>
                    <a:pt x="8593" y="1616"/>
                    <a:pt x="8581" y="1597"/>
                    <a:pt x="8578" y="1572"/>
                  </a:cubicBezTo>
                  <a:cubicBezTo>
                    <a:pt x="8575" y="1547"/>
                    <a:pt x="8580" y="1513"/>
                    <a:pt x="8593" y="1470"/>
                  </a:cubicBezTo>
                  <a:lnTo>
                    <a:pt x="8685" y="1178"/>
                  </a:lnTo>
                  <a:lnTo>
                    <a:pt x="8807" y="1178"/>
                  </a:lnTo>
                  <a:lnTo>
                    <a:pt x="8740" y="1390"/>
                  </a:lnTo>
                  <a:cubicBezTo>
                    <a:pt x="8720" y="1455"/>
                    <a:pt x="8710" y="1495"/>
                    <a:pt x="8710" y="1509"/>
                  </a:cubicBezTo>
                  <a:cubicBezTo>
                    <a:pt x="8709" y="1524"/>
                    <a:pt x="8714" y="1535"/>
                    <a:pt x="8723" y="1544"/>
                  </a:cubicBezTo>
                  <a:cubicBezTo>
                    <a:pt x="8732" y="1552"/>
                    <a:pt x="8746" y="1557"/>
                    <a:pt x="8764" y="1557"/>
                  </a:cubicBezTo>
                  <a:cubicBezTo>
                    <a:pt x="8785" y="1557"/>
                    <a:pt x="8806" y="1551"/>
                    <a:pt x="8826" y="1540"/>
                  </a:cubicBezTo>
                  <a:cubicBezTo>
                    <a:pt x="8846" y="1528"/>
                    <a:pt x="8862" y="1514"/>
                    <a:pt x="8873" y="1497"/>
                  </a:cubicBezTo>
                  <a:cubicBezTo>
                    <a:pt x="8884" y="1480"/>
                    <a:pt x="8901" y="1439"/>
                    <a:pt x="8921" y="1372"/>
                  </a:cubicBezTo>
                  <a:lnTo>
                    <a:pt x="8983" y="1178"/>
                  </a:lnTo>
                  <a:lnTo>
                    <a:pt x="9104" y="1178"/>
                  </a:lnTo>
                  <a:lnTo>
                    <a:pt x="8959" y="1638"/>
                  </a:lnTo>
                  <a:lnTo>
                    <a:pt x="8847" y="1638"/>
                  </a:lnTo>
                  <a:close/>
                  <a:moveTo>
                    <a:pt x="8850" y="1118"/>
                  </a:moveTo>
                  <a:lnTo>
                    <a:pt x="8951" y="989"/>
                  </a:lnTo>
                  <a:lnTo>
                    <a:pt x="9087" y="989"/>
                  </a:lnTo>
                  <a:lnTo>
                    <a:pt x="8926" y="1118"/>
                  </a:lnTo>
                  <a:lnTo>
                    <a:pt x="8850" y="1118"/>
                  </a:lnTo>
                  <a:close/>
                  <a:moveTo>
                    <a:pt x="9082" y="1509"/>
                  </a:moveTo>
                  <a:lnTo>
                    <a:pt x="9210" y="1490"/>
                  </a:lnTo>
                  <a:cubicBezTo>
                    <a:pt x="9208" y="1514"/>
                    <a:pt x="9213" y="1532"/>
                    <a:pt x="9225" y="1544"/>
                  </a:cubicBezTo>
                  <a:cubicBezTo>
                    <a:pt x="9237" y="1556"/>
                    <a:pt x="9257" y="1562"/>
                    <a:pt x="9286" y="1562"/>
                  </a:cubicBezTo>
                  <a:cubicBezTo>
                    <a:pt x="9317" y="1562"/>
                    <a:pt x="9343" y="1556"/>
                    <a:pt x="9362" y="1545"/>
                  </a:cubicBezTo>
                  <a:cubicBezTo>
                    <a:pt x="9375" y="1537"/>
                    <a:pt x="9384" y="1526"/>
                    <a:pt x="9388" y="1512"/>
                  </a:cubicBezTo>
                  <a:cubicBezTo>
                    <a:pt x="9391" y="1503"/>
                    <a:pt x="9391" y="1495"/>
                    <a:pt x="9387" y="1489"/>
                  </a:cubicBezTo>
                  <a:cubicBezTo>
                    <a:pt x="9383" y="1483"/>
                    <a:pt x="9371" y="1478"/>
                    <a:pt x="9351" y="1473"/>
                  </a:cubicBezTo>
                  <a:cubicBezTo>
                    <a:pt x="9260" y="1451"/>
                    <a:pt x="9204" y="1432"/>
                    <a:pt x="9183" y="1414"/>
                  </a:cubicBezTo>
                  <a:cubicBezTo>
                    <a:pt x="9154" y="1389"/>
                    <a:pt x="9147" y="1354"/>
                    <a:pt x="9161" y="1310"/>
                  </a:cubicBezTo>
                  <a:cubicBezTo>
                    <a:pt x="9174" y="1270"/>
                    <a:pt x="9200" y="1236"/>
                    <a:pt x="9240" y="1209"/>
                  </a:cubicBezTo>
                  <a:cubicBezTo>
                    <a:pt x="9280" y="1182"/>
                    <a:pt x="9333" y="1168"/>
                    <a:pt x="9399" y="1168"/>
                  </a:cubicBezTo>
                  <a:cubicBezTo>
                    <a:pt x="9462" y="1168"/>
                    <a:pt x="9506" y="1178"/>
                    <a:pt x="9530" y="1199"/>
                  </a:cubicBezTo>
                  <a:cubicBezTo>
                    <a:pt x="9554" y="1220"/>
                    <a:pt x="9566" y="1250"/>
                    <a:pt x="9565" y="1291"/>
                  </a:cubicBezTo>
                  <a:lnTo>
                    <a:pt x="9443" y="1312"/>
                  </a:lnTo>
                  <a:cubicBezTo>
                    <a:pt x="9444" y="1294"/>
                    <a:pt x="9439" y="1280"/>
                    <a:pt x="9428" y="1270"/>
                  </a:cubicBezTo>
                  <a:cubicBezTo>
                    <a:pt x="9418" y="1261"/>
                    <a:pt x="9400" y="1256"/>
                    <a:pt x="9374" y="1256"/>
                  </a:cubicBezTo>
                  <a:cubicBezTo>
                    <a:pt x="9342" y="1256"/>
                    <a:pt x="9317" y="1260"/>
                    <a:pt x="9300" y="1269"/>
                  </a:cubicBezTo>
                  <a:cubicBezTo>
                    <a:pt x="9289" y="1276"/>
                    <a:pt x="9282" y="1284"/>
                    <a:pt x="9279" y="1294"/>
                  </a:cubicBezTo>
                  <a:cubicBezTo>
                    <a:pt x="9276" y="1303"/>
                    <a:pt x="9278" y="1310"/>
                    <a:pt x="9284" y="1316"/>
                  </a:cubicBezTo>
                  <a:cubicBezTo>
                    <a:pt x="9292" y="1324"/>
                    <a:pt x="9327" y="1336"/>
                    <a:pt x="9387" y="1351"/>
                  </a:cubicBezTo>
                  <a:cubicBezTo>
                    <a:pt x="9448" y="1365"/>
                    <a:pt x="9487" y="1383"/>
                    <a:pt x="9506" y="1405"/>
                  </a:cubicBezTo>
                  <a:cubicBezTo>
                    <a:pt x="9525" y="1426"/>
                    <a:pt x="9528" y="1457"/>
                    <a:pt x="9516" y="1496"/>
                  </a:cubicBezTo>
                  <a:cubicBezTo>
                    <a:pt x="9503" y="1538"/>
                    <a:pt x="9474" y="1574"/>
                    <a:pt x="9429" y="1604"/>
                  </a:cubicBezTo>
                  <a:cubicBezTo>
                    <a:pt x="9384" y="1635"/>
                    <a:pt x="9327" y="1650"/>
                    <a:pt x="9258" y="1650"/>
                  </a:cubicBezTo>
                  <a:cubicBezTo>
                    <a:pt x="9195" y="1650"/>
                    <a:pt x="9150" y="1637"/>
                    <a:pt x="9121" y="1612"/>
                  </a:cubicBezTo>
                  <a:cubicBezTo>
                    <a:pt x="9092" y="1587"/>
                    <a:pt x="9079" y="1552"/>
                    <a:pt x="9082" y="1509"/>
                  </a:cubicBezTo>
                  <a:close/>
                  <a:moveTo>
                    <a:pt x="9933" y="1178"/>
                  </a:moveTo>
                  <a:lnTo>
                    <a:pt x="9903" y="1275"/>
                  </a:lnTo>
                  <a:lnTo>
                    <a:pt x="9819" y="1275"/>
                  </a:lnTo>
                  <a:lnTo>
                    <a:pt x="9760" y="1461"/>
                  </a:lnTo>
                  <a:cubicBezTo>
                    <a:pt x="9749" y="1499"/>
                    <a:pt x="9742" y="1521"/>
                    <a:pt x="9742" y="1527"/>
                  </a:cubicBezTo>
                  <a:cubicBezTo>
                    <a:pt x="9742" y="1533"/>
                    <a:pt x="9744" y="1539"/>
                    <a:pt x="9748" y="1543"/>
                  </a:cubicBezTo>
                  <a:cubicBezTo>
                    <a:pt x="9752" y="1547"/>
                    <a:pt x="9759" y="1549"/>
                    <a:pt x="9767" y="1549"/>
                  </a:cubicBezTo>
                  <a:cubicBezTo>
                    <a:pt x="9778" y="1549"/>
                    <a:pt x="9796" y="1545"/>
                    <a:pt x="9820" y="1537"/>
                  </a:cubicBezTo>
                  <a:lnTo>
                    <a:pt x="9800" y="1632"/>
                  </a:lnTo>
                  <a:cubicBezTo>
                    <a:pt x="9768" y="1644"/>
                    <a:pt x="9734" y="1650"/>
                    <a:pt x="9698" y="1650"/>
                  </a:cubicBezTo>
                  <a:cubicBezTo>
                    <a:pt x="9676" y="1650"/>
                    <a:pt x="9658" y="1646"/>
                    <a:pt x="9643" y="1639"/>
                  </a:cubicBezTo>
                  <a:cubicBezTo>
                    <a:pt x="9627" y="1631"/>
                    <a:pt x="9617" y="1622"/>
                    <a:pt x="9613" y="1610"/>
                  </a:cubicBezTo>
                  <a:cubicBezTo>
                    <a:pt x="9608" y="1598"/>
                    <a:pt x="9608" y="1582"/>
                    <a:pt x="9611" y="1562"/>
                  </a:cubicBezTo>
                  <a:cubicBezTo>
                    <a:pt x="9613" y="1548"/>
                    <a:pt x="9621" y="1519"/>
                    <a:pt x="9634" y="1476"/>
                  </a:cubicBezTo>
                  <a:lnTo>
                    <a:pt x="9698" y="1275"/>
                  </a:lnTo>
                  <a:lnTo>
                    <a:pt x="9642" y="1275"/>
                  </a:lnTo>
                  <a:lnTo>
                    <a:pt x="9672" y="1178"/>
                  </a:lnTo>
                  <a:lnTo>
                    <a:pt x="9728" y="1178"/>
                  </a:lnTo>
                  <a:lnTo>
                    <a:pt x="9757" y="1086"/>
                  </a:lnTo>
                  <a:lnTo>
                    <a:pt x="9901" y="1015"/>
                  </a:lnTo>
                  <a:lnTo>
                    <a:pt x="9850" y="1178"/>
                  </a:lnTo>
                  <a:lnTo>
                    <a:pt x="9933" y="1178"/>
                  </a:lnTo>
                  <a:close/>
                  <a:moveTo>
                    <a:pt x="9990" y="1638"/>
                  </a:moveTo>
                  <a:lnTo>
                    <a:pt x="9868" y="1638"/>
                  </a:lnTo>
                  <a:lnTo>
                    <a:pt x="10013" y="1178"/>
                  </a:lnTo>
                  <a:lnTo>
                    <a:pt x="10126" y="1178"/>
                  </a:lnTo>
                  <a:lnTo>
                    <a:pt x="10105" y="1243"/>
                  </a:lnTo>
                  <a:cubicBezTo>
                    <a:pt x="10134" y="1212"/>
                    <a:pt x="10158" y="1192"/>
                    <a:pt x="10177" y="1182"/>
                  </a:cubicBezTo>
                  <a:cubicBezTo>
                    <a:pt x="10195" y="1173"/>
                    <a:pt x="10214" y="1168"/>
                    <a:pt x="10234" y="1168"/>
                  </a:cubicBezTo>
                  <a:cubicBezTo>
                    <a:pt x="10262" y="1168"/>
                    <a:pt x="10286" y="1176"/>
                    <a:pt x="10307" y="1191"/>
                  </a:cubicBezTo>
                  <a:lnTo>
                    <a:pt x="10236" y="1297"/>
                  </a:lnTo>
                  <a:cubicBezTo>
                    <a:pt x="10219" y="1284"/>
                    <a:pt x="10202" y="1277"/>
                    <a:pt x="10185" y="1277"/>
                  </a:cubicBezTo>
                  <a:cubicBezTo>
                    <a:pt x="10168" y="1277"/>
                    <a:pt x="10152" y="1282"/>
                    <a:pt x="10137" y="1291"/>
                  </a:cubicBezTo>
                  <a:cubicBezTo>
                    <a:pt x="10122" y="1301"/>
                    <a:pt x="10107" y="1318"/>
                    <a:pt x="10093" y="1342"/>
                  </a:cubicBezTo>
                  <a:cubicBezTo>
                    <a:pt x="10078" y="1367"/>
                    <a:pt x="10059" y="1418"/>
                    <a:pt x="10034" y="1496"/>
                  </a:cubicBezTo>
                  <a:lnTo>
                    <a:pt x="9990" y="1638"/>
                  </a:lnTo>
                  <a:close/>
                  <a:moveTo>
                    <a:pt x="10383" y="1116"/>
                  </a:moveTo>
                  <a:lnTo>
                    <a:pt x="10419" y="1003"/>
                  </a:lnTo>
                  <a:lnTo>
                    <a:pt x="10540" y="1003"/>
                  </a:lnTo>
                  <a:lnTo>
                    <a:pt x="10505" y="1116"/>
                  </a:lnTo>
                  <a:lnTo>
                    <a:pt x="10383" y="1116"/>
                  </a:lnTo>
                  <a:close/>
                  <a:moveTo>
                    <a:pt x="10219" y="1638"/>
                  </a:moveTo>
                  <a:lnTo>
                    <a:pt x="10364" y="1178"/>
                  </a:lnTo>
                  <a:lnTo>
                    <a:pt x="10485" y="1178"/>
                  </a:lnTo>
                  <a:lnTo>
                    <a:pt x="10340" y="1638"/>
                  </a:lnTo>
                  <a:lnTo>
                    <a:pt x="10219" y="1638"/>
                  </a:lnTo>
                  <a:close/>
                  <a:moveTo>
                    <a:pt x="10656" y="1320"/>
                  </a:moveTo>
                  <a:lnTo>
                    <a:pt x="10552" y="1300"/>
                  </a:lnTo>
                  <a:cubicBezTo>
                    <a:pt x="10579" y="1255"/>
                    <a:pt x="10611" y="1222"/>
                    <a:pt x="10648" y="1200"/>
                  </a:cubicBezTo>
                  <a:cubicBezTo>
                    <a:pt x="10685" y="1179"/>
                    <a:pt x="10733" y="1168"/>
                    <a:pt x="10793" y="1168"/>
                  </a:cubicBezTo>
                  <a:cubicBezTo>
                    <a:pt x="10847" y="1168"/>
                    <a:pt x="10886" y="1174"/>
                    <a:pt x="10908" y="1187"/>
                  </a:cubicBezTo>
                  <a:cubicBezTo>
                    <a:pt x="10931" y="1200"/>
                    <a:pt x="10944" y="1216"/>
                    <a:pt x="10949" y="1236"/>
                  </a:cubicBezTo>
                  <a:cubicBezTo>
                    <a:pt x="10954" y="1256"/>
                    <a:pt x="10948" y="1292"/>
                    <a:pt x="10931" y="1345"/>
                  </a:cubicBezTo>
                  <a:lnTo>
                    <a:pt x="10885" y="1487"/>
                  </a:lnTo>
                  <a:cubicBezTo>
                    <a:pt x="10872" y="1528"/>
                    <a:pt x="10864" y="1558"/>
                    <a:pt x="10862" y="1577"/>
                  </a:cubicBezTo>
                  <a:cubicBezTo>
                    <a:pt x="10860" y="1596"/>
                    <a:pt x="10861" y="1617"/>
                    <a:pt x="10864" y="1638"/>
                  </a:cubicBezTo>
                  <a:lnTo>
                    <a:pt x="10744" y="1638"/>
                  </a:lnTo>
                  <a:cubicBezTo>
                    <a:pt x="10743" y="1630"/>
                    <a:pt x="10743" y="1619"/>
                    <a:pt x="10743" y="1603"/>
                  </a:cubicBezTo>
                  <a:cubicBezTo>
                    <a:pt x="10744" y="1596"/>
                    <a:pt x="10744" y="1591"/>
                    <a:pt x="10743" y="1589"/>
                  </a:cubicBezTo>
                  <a:cubicBezTo>
                    <a:pt x="10716" y="1609"/>
                    <a:pt x="10689" y="1624"/>
                    <a:pt x="10662" y="1635"/>
                  </a:cubicBezTo>
                  <a:cubicBezTo>
                    <a:pt x="10636" y="1645"/>
                    <a:pt x="10609" y="1650"/>
                    <a:pt x="10582" y="1650"/>
                  </a:cubicBezTo>
                  <a:cubicBezTo>
                    <a:pt x="10535" y="1650"/>
                    <a:pt x="10502" y="1637"/>
                    <a:pt x="10483" y="1611"/>
                  </a:cubicBezTo>
                  <a:cubicBezTo>
                    <a:pt x="10463" y="1586"/>
                    <a:pt x="10460" y="1553"/>
                    <a:pt x="10472" y="1514"/>
                  </a:cubicBezTo>
                  <a:cubicBezTo>
                    <a:pt x="10481" y="1488"/>
                    <a:pt x="10494" y="1465"/>
                    <a:pt x="10513" y="1444"/>
                  </a:cubicBezTo>
                  <a:cubicBezTo>
                    <a:pt x="10532" y="1424"/>
                    <a:pt x="10554" y="1408"/>
                    <a:pt x="10580" y="1398"/>
                  </a:cubicBezTo>
                  <a:cubicBezTo>
                    <a:pt x="10606" y="1387"/>
                    <a:pt x="10641" y="1377"/>
                    <a:pt x="10685" y="1369"/>
                  </a:cubicBezTo>
                  <a:cubicBezTo>
                    <a:pt x="10746" y="1359"/>
                    <a:pt x="10788" y="1349"/>
                    <a:pt x="10813" y="1339"/>
                  </a:cubicBezTo>
                  <a:lnTo>
                    <a:pt x="10817" y="1327"/>
                  </a:lnTo>
                  <a:cubicBezTo>
                    <a:pt x="10824" y="1303"/>
                    <a:pt x="10824" y="1287"/>
                    <a:pt x="10816" y="1276"/>
                  </a:cubicBezTo>
                  <a:cubicBezTo>
                    <a:pt x="10807" y="1266"/>
                    <a:pt x="10787" y="1261"/>
                    <a:pt x="10755" y="1261"/>
                  </a:cubicBezTo>
                  <a:cubicBezTo>
                    <a:pt x="10733" y="1261"/>
                    <a:pt x="10715" y="1266"/>
                    <a:pt x="10700" y="1274"/>
                  </a:cubicBezTo>
                  <a:cubicBezTo>
                    <a:pt x="10685" y="1283"/>
                    <a:pt x="10670" y="1298"/>
                    <a:pt x="10656" y="1320"/>
                  </a:cubicBezTo>
                  <a:close/>
                  <a:moveTo>
                    <a:pt x="10788" y="1418"/>
                  </a:moveTo>
                  <a:cubicBezTo>
                    <a:pt x="10771" y="1424"/>
                    <a:pt x="10744" y="1430"/>
                    <a:pt x="10708" y="1437"/>
                  </a:cubicBezTo>
                  <a:cubicBezTo>
                    <a:pt x="10672" y="1444"/>
                    <a:pt x="10648" y="1451"/>
                    <a:pt x="10635" y="1458"/>
                  </a:cubicBezTo>
                  <a:cubicBezTo>
                    <a:pt x="10616" y="1470"/>
                    <a:pt x="10603" y="1484"/>
                    <a:pt x="10598" y="1501"/>
                  </a:cubicBezTo>
                  <a:cubicBezTo>
                    <a:pt x="10593" y="1518"/>
                    <a:pt x="10594" y="1533"/>
                    <a:pt x="10603" y="1545"/>
                  </a:cubicBezTo>
                  <a:cubicBezTo>
                    <a:pt x="10612" y="1558"/>
                    <a:pt x="10626" y="1564"/>
                    <a:pt x="10646" y="1564"/>
                  </a:cubicBezTo>
                  <a:cubicBezTo>
                    <a:pt x="10668" y="1564"/>
                    <a:pt x="10691" y="1557"/>
                    <a:pt x="10715" y="1542"/>
                  </a:cubicBezTo>
                  <a:cubicBezTo>
                    <a:pt x="10734" y="1531"/>
                    <a:pt x="10748" y="1518"/>
                    <a:pt x="10757" y="1502"/>
                  </a:cubicBezTo>
                  <a:cubicBezTo>
                    <a:pt x="10764" y="1492"/>
                    <a:pt x="10771" y="1472"/>
                    <a:pt x="10781" y="1443"/>
                  </a:cubicBezTo>
                  <a:lnTo>
                    <a:pt x="10788" y="1418"/>
                  </a:lnTo>
                  <a:close/>
                  <a:moveTo>
                    <a:pt x="669" y="647"/>
                  </a:moveTo>
                  <a:lnTo>
                    <a:pt x="547" y="647"/>
                  </a:lnTo>
                  <a:lnTo>
                    <a:pt x="621" y="412"/>
                  </a:lnTo>
                  <a:cubicBezTo>
                    <a:pt x="637" y="363"/>
                    <a:pt x="644" y="331"/>
                    <a:pt x="644" y="316"/>
                  </a:cubicBezTo>
                  <a:cubicBezTo>
                    <a:pt x="643" y="301"/>
                    <a:pt x="638" y="290"/>
                    <a:pt x="629" y="282"/>
                  </a:cubicBezTo>
                  <a:cubicBezTo>
                    <a:pt x="620" y="274"/>
                    <a:pt x="607" y="270"/>
                    <a:pt x="590" y="270"/>
                  </a:cubicBezTo>
                  <a:cubicBezTo>
                    <a:pt x="569" y="270"/>
                    <a:pt x="548" y="276"/>
                    <a:pt x="527" y="287"/>
                  </a:cubicBezTo>
                  <a:cubicBezTo>
                    <a:pt x="507" y="299"/>
                    <a:pt x="490" y="314"/>
                    <a:pt x="478" y="333"/>
                  </a:cubicBezTo>
                  <a:cubicBezTo>
                    <a:pt x="466" y="352"/>
                    <a:pt x="452" y="387"/>
                    <a:pt x="435" y="439"/>
                  </a:cubicBezTo>
                  <a:lnTo>
                    <a:pt x="370" y="647"/>
                  </a:lnTo>
                  <a:lnTo>
                    <a:pt x="248" y="647"/>
                  </a:lnTo>
                  <a:lnTo>
                    <a:pt x="393" y="187"/>
                  </a:lnTo>
                  <a:lnTo>
                    <a:pt x="506" y="187"/>
                  </a:lnTo>
                  <a:lnTo>
                    <a:pt x="485" y="254"/>
                  </a:lnTo>
                  <a:cubicBezTo>
                    <a:pt x="541" y="203"/>
                    <a:pt x="600" y="177"/>
                    <a:pt x="662" y="177"/>
                  </a:cubicBezTo>
                  <a:cubicBezTo>
                    <a:pt x="688" y="177"/>
                    <a:pt x="712" y="182"/>
                    <a:pt x="731" y="191"/>
                  </a:cubicBezTo>
                  <a:cubicBezTo>
                    <a:pt x="750" y="201"/>
                    <a:pt x="763" y="213"/>
                    <a:pt x="770" y="228"/>
                  </a:cubicBezTo>
                  <a:cubicBezTo>
                    <a:pt x="777" y="243"/>
                    <a:pt x="779" y="260"/>
                    <a:pt x="778" y="279"/>
                  </a:cubicBezTo>
                  <a:cubicBezTo>
                    <a:pt x="776" y="299"/>
                    <a:pt x="770" y="326"/>
                    <a:pt x="759" y="361"/>
                  </a:cubicBezTo>
                  <a:lnTo>
                    <a:pt x="669" y="647"/>
                  </a:lnTo>
                  <a:close/>
                  <a:moveTo>
                    <a:pt x="957" y="124"/>
                  </a:moveTo>
                  <a:lnTo>
                    <a:pt x="992" y="12"/>
                  </a:lnTo>
                  <a:lnTo>
                    <a:pt x="1114" y="12"/>
                  </a:lnTo>
                  <a:lnTo>
                    <a:pt x="1078" y="124"/>
                  </a:lnTo>
                  <a:lnTo>
                    <a:pt x="957" y="124"/>
                  </a:lnTo>
                  <a:close/>
                  <a:moveTo>
                    <a:pt x="792" y="647"/>
                  </a:moveTo>
                  <a:lnTo>
                    <a:pt x="937" y="187"/>
                  </a:lnTo>
                  <a:lnTo>
                    <a:pt x="1059" y="187"/>
                  </a:lnTo>
                  <a:lnTo>
                    <a:pt x="914" y="647"/>
                  </a:lnTo>
                  <a:lnTo>
                    <a:pt x="792" y="647"/>
                  </a:lnTo>
                  <a:close/>
                  <a:moveTo>
                    <a:pt x="1542" y="323"/>
                  </a:moveTo>
                  <a:lnTo>
                    <a:pt x="1415" y="344"/>
                  </a:lnTo>
                  <a:cubicBezTo>
                    <a:pt x="1419" y="321"/>
                    <a:pt x="1415" y="303"/>
                    <a:pt x="1405" y="291"/>
                  </a:cubicBezTo>
                  <a:cubicBezTo>
                    <a:pt x="1394" y="279"/>
                    <a:pt x="1377" y="273"/>
                    <a:pt x="1355" y="273"/>
                  </a:cubicBezTo>
                  <a:cubicBezTo>
                    <a:pt x="1324" y="273"/>
                    <a:pt x="1297" y="283"/>
                    <a:pt x="1272" y="304"/>
                  </a:cubicBezTo>
                  <a:cubicBezTo>
                    <a:pt x="1247" y="325"/>
                    <a:pt x="1227" y="360"/>
                    <a:pt x="1212" y="409"/>
                  </a:cubicBezTo>
                  <a:cubicBezTo>
                    <a:pt x="1195" y="464"/>
                    <a:pt x="1192" y="503"/>
                    <a:pt x="1203" y="525"/>
                  </a:cubicBezTo>
                  <a:cubicBezTo>
                    <a:pt x="1214" y="548"/>
                    <a:pt x="1235" y="559"/>
                    <a:pt x="1266" y="559"/>
                  </a:cubicBezTo>
                  <a:cubicBezTo>
                    <a:pt x="1289" y="559"/>
                    <a:pt x="1310" y="553"/>
                    <a:pt x="1329" y="539"/>
                  </a:cubicBezTo>
                  <a:cubicBezTo>
                    <a:pt x="1348" y="526"/>
                    <a:pt x="1365" y="504"/>
                    <a:pt x="1381" y="471"/>
                  </a:cubicBezTo>
                  <a:lnTo>
                    <a:pt x="1495" y="492"/>
                  </a:lnTo>
                  <a:cubicBezTo>
                    <a:pt x="1465" y="547"/>
                    <a:pt x="1428" y="588"/>
                    <a:pt x="1384" y="616"/>
                  </a:cubicBezTo>
                  <a:cubicBezTo>
                    <a:pt x="1340" y="645"/>
                    <a:pt x="1288" y="659"/>
                    <a:pt x="1229" y="659"/>
                  </a:cubicBezTo>
                  <a:cubicBezTo>
                    <a:pt x="1162" y="659"/>
                    <a:pt x="1115" y="637"/>
                    <a:pt x="1088" y="595"/>
                  </a:cubicBezTo>
                  <a:cubicBezTo>
                    <a:pt x="1062" y="552"/>
                    <a:pt x="1060" y="493"/>
                    <a:pt x="1084" y="418"/>
                  </a:cubicBezTo>
                  <a:cubicBezTo>
                    <a:pt x="1108" y="342"/>
                    <a:pt x="1147" y="283"/>
                    <a:pt x="1200" y="240"/>
                  </a:cubicBezTo>
                  <a:cubicBezTo>
                    <a:pt x="1254" y="198"/>
                    <a:pt x="1315" y="177"/>
                    <a:pt x="1383" y="177"/>
                  </a:cubicBezTo>
                  <a:cubicBezTo>
                    <a:pt x="1439" y="177"/>
                    <a:pt x="1480" y="189"/>
                    <a:pt x="1505" y="213"/>
                  </a:cubicBezTo>
                  <a:cubicBezTo>
                    <a:pt x="1531" y="237"/>
                    <a:pt x="1543" y="274"/>
                    <a:pt x="1542" y="323"/>
                  </a:cubicBezTo>
                  <a:close/>
                  <a:moveTo>
                    <a:pt x="1697" y="124"/>
                  </a:moveTo>
                  <a:lnTo>
                    <a:pt x="1732" y="12"/>
                  </a:lnTo>
                  <a:lnTo>
                    <a:pt x="1854" y="12"/>
                  </a:lnTo>
                  <a:lnTo>
                    <a:pt x="1818" y="124"/>
                  </a:lnTo>
                  <a:lnTo>
                    <a:pt x="1697" y="124"/>
                  </a:lnTo>
                  <a:close/>
                  <a:moveTo>
                    <a:pt x="1532" y="647"/>
                  </a:moveTo>
                  <a:lnTo>
                    <a:pt x="1677" y="187"/>
                  </a:lnTo>
                  <a:lnTo>
                    <a:pt x="1799" y="187"/>
                  </a:lnTo>
                  <a:lnTo>
                    <a:pt x="1654" y="647"/>
                  </a:lnTo>
                  <a:lnTo>
                    <a:pt x="1532" y="647"/>
                  </a:lnTo>
                  <a:close/>
                  <a:moveTo>
                    <a:pt x="1969" y="329"/>
                  </a:moveTo>
                  <a:lnTo>
                    <a:pt x="1866" y="309"/>
                  </a:lnTo>
                  <a:cubicBezTo>
                    <a:pt x="1892" y="264"/>
                    <a:pt x="1924" y="231"/>
                    <a:pt x="1961" y="209"/>
                  </a:cubicBezTo>
                  <a:cubicBezTo>
                    <a:pt x="1998" y="188"/>
                    <a:pt x="2047" y="177"/>
                    <a:pt x="2107" y="177"/>
                  </a:cubicBezTo>
                  <a:cubicBezTo>
                    <a:pt x="2161" y="177"/>
                    <a:pt x="2199" y="183"/>
                    <a:pt x="2222" y="196"/>
                  </a:cubicBezTo>
                  <a:cubicBezTo>
                    <a:pt x="2244" y="209"/>
                    <a:pt x="2258" y="225"/>
                    <a:pt x="2263" y="245"/>
                  </a:cubicBezTo>
                  <a:cubicBezTo>
                    <a:pt x="2267" y="265"/>
                    <a:pt x="2261" y="301"/>
                    <a:pt x="2245" y="354"/>
                  </a:cubicBezTo>
                  <a:lnTo>
                    <a:pt x="2198" y="496"/>
                  </a:lnTo>
                  <a:cubicBezTo>
                    <a:pt x="2185" y="536"/>
                    <a:pt x="2178" y="566"/>
                    <a:pt x="2176" y="585"/>
                  </a:cubicBezTo>
                  <a:cubicBezTo>
                    <a:pt x="2173" y="605"/>
                    <a:pt x="2174" y="625"/>
                    <a:pt x="2178" y="647"/>
                  </a:cubicBezTo>
                  <a:lnTo>
                    <a:pt x="2057" y="647"/>
                  </a:lnTo>
                  <a:cubicBezTo>
                    <a:pt x="2057" y="639"/>
                    <a:pt x="2056" y="627"/>
                    <a:pt x="2057" y="612"/>
                  </a:cubicBezTo>
                  <a:cubicBezTo>
                    <a:pt x="2057" y="604"/>
                    <a:pt x="2057" y="600"/>
                    <a:pt x="2057" y="597"/>
                  </a:cubicBezTo>
                  <a:cubicBezTo>
                    <a:pt x="2030" y="618"/>
                    <a:pt x="2003" y="633"/>
                    <a:pt x="1976" y="643"/>
                  </a:cubicBezTo>
                  <a:cubicBezTo>
                    <a:pt x="1949" y="653"/>
                    <a:pt x="1922" y="659"/>
                    <a:pt x="1896" y="659"/>
                  </a:cubicBezTo>
                  <a:cubicBezTo>
                    <a:pt x="1848" y="659"/>
                    <a:pt x="1815" y="646"/>
                    <a:pt x="1796" y="620"/>
                  </a:cubicBezTo>
                  <a:cubicBezTo>
                    <a:pt x="1777" y="594"/>
                    <a:pt x="1774" y="562"/>
                    <a:pt x="1786" y="523"/>
                  </a:cubicBezTo>
                  <a:cubicBezTo>
                    <a:pt x="1794" y="497"/>
                    <a:pt x="1808" y="473"/>
                    <a:pt x="1826" y="453"/>
                  </a:cubicBezTo>
                  <a:cubicBezTo>
                    <a:pt x="1845" y="433"/>
                    <a:pt x="1867" y="417"/>
                    <a:pt x="1893" y="406"/>
                  </a:cubicBezTo>
                  <a:cubicBezTo>
                    <a:pt x="1919" y="396"/>
                    <a:pt x="1954" y="386"/>
                    <a:pt x="1999" y="378"/>
                  </a:cubicBezTo>
                  <a:cubicBezTo>
                    <a:pt x="2059" y="367"/>
                    <a:pt x="2102" y="357"/>
                    <a:pt x="2127" y="348"/>
                  </a:cubicBezTo>
                  <a:lnTo>
                    <a:pt x="2130" y="336"/>
                  </a:lnTo>
                  <a:cubicBezTo>
                    <a:pt x="2138" y="312"/>
                    <a:pt x="2137" y="295"/>
                    <a:pt x="2129" y="285"/>
                  </a:cubicBezTo>
                  <a:cubicBezTo>
                    <a:pt x="2121" y="275"/>
                    <a:pt x="2100" y="270"/>
                    <a:pt x="2068" y="270"/>
                  </a:cubicBezTo>
                  <a:cubicBezTo>
                    <a:pt x="2046" y="270"/>
                    <a:pt x="2028" y="274"/>
                    <a:pt x="2013" y="283"/>
                  </a:cubicBezTo>
                  <a:cubicBezTo>
                    <a:pt x="1998" y="292"/>
                    <a:pt x="1984" y="307"/>
                    <a:pt x="1969" y="329"/>
                  </a:cubicBezTo>
                  <a:close/>
                  <a:moveTo>
                    <a:pt x="2102" y="427"/>
                  </a:moveTo>
                  <a:cubicBezTo>
                    <a:pt x="2085" y="432"/>
                    <a:pt x="2058" y="438"/>
                    <a:pt x="2022" y="446"/>
                  </a:cubicBezTo>
                  <a:cubicBezTo>
                    <a:pt x="1986" y="453"/>
                    <a:pt x="1961" y="460"/>
                    <a:pt x="1949" y="467"/>
                  </a:cubicBezTo>
                  <a:cubicBezTo>
                    <a:pt x="1929" y="478"/>
                    <a:pt x="1917" y="492"/>
                    <a:pt x="1912" y="510"/>
                  </a:cubicBezTo>
                  <a:cubicBezTo>
                    <a:pt x="1906" y="527"/>
                    <a:pt x="1908" y="541"/>
                    <a:pt x="1917" y="554"/>
                  </a:cubicBezTo>
                  <a:cubicBezTo>
                    <a:pt x="1926" y="566"/>
                    <a:pt x="1940" y="573"/>
                    <a:pt x="1959" y="573"/>
                  </a:cubicBezTo>
                  <a:cubicBezTo>
                    <a:pt x="1981" y="573"/>
                    <a:pt x="2005" y="565"/>
                    <a:pt x="2029" y="551"/>
                  </a:cubicBezTo>
                  <a:cubicBezTo>
                    <a:pt x="2047" y="540"/>
                    <a:pt x="2061" y="527"/>
                    <a:pt x="2071" y="511"/>
                  </a:cubicBezTo>
                  <a:cubicBezTo>
                    <a:pt x="2077" y="500"/>
                    <a:pt x="2085" y="480"/>
                    <a:pt x="2094" y="451"/>
                  </a:cubicBezTo>
                  <a:lnTo>
                    <a:pt x="2102" y="427"/>
                  </a:lnTo>
                  <a:close/>
                  <a:moveTo>
                    <a:pt x="2627" y="187"/>
                  </a:moveTo>
                  <a:lnTo>
                    <a:pt x="2597" y="283"/>
                  </a:lnTo>
                  <a:lnTo>
                    <a:pt x="2514" y="283"/>
                  </a:lnTo>
                  <a:lnTo>
                    <a:pt x="2455" y="470"/>
                  </a:lnTo>
                  <a:cubicBezTo>
                    <a:pt x="2443" y="508"/>
                    <a:pt x="2437" y="530"/>
                    <a:pt x="2436" y="536"/>
                  </a:cubicBezTo>
                  <a:cubicBezTo>
                    <a:pt x="2436" y="542"/>
                    <a:pt x="2438" y="547"/>
                    <a:pt x="2443" y="551"/>
                  </a:cubicBezTo>
                  <a:cubicBezTo>
                    <a:pt x="2447" y="555"/>
                    <a:pt x="2453" y="557"/>
                    <a:pt x="2461" y="557"/>
                  </a:cubicBezTo>
                  <a:cubicBezTo>
                    <a:pt x="2473" y="557"/>
                    <a:pt x="2490" y="554"/>
                    <a:pt x="2514" y="546"/>
                  </a:cubicBezTo>
                  <a:lnTo>
                    <a:pt x="2494" y="640"/>
                  </a:lnTo>
                  <a:cubicBezTo>
                    <a:pt x="2462" y="653"/>
                    <a:pt x="2428" y="659"/>
                    <a:pt x="2393" y="659"/>
                  </a:cubicBezTo>
                  <a:cubicBezTo>
                    <a:pt x="2371" y="659"/>
                    <a:pt x="2352" y="655"/>
                    <a:pt x="2337" y="648"/>
                  </a:cubicBezTo>
                  <a:cubicBezTo>
                    <a:pt x="2322" y="640"/>
                    <a:pt x="2312" y="631"/>
                    <a:pt x="2307" y="619"/>
                  </a:cubicBezTo>
                  <a:cubicBezTo>
                    <a:pt x="2303" y="607"/>
                    <a:pt x="2302" y="591"/>
                    <a:pt x="2305" y="571"/>
                  </a:cubicBezTo>
                  <a:cubicBezTo>
                    <a:pt x="2307" y="557"/>
                    <a:pt x="2315" y="528"/>
                    <a:pt x="2329" y="485"/>
                  </a:cubicBezTo>
                  <a:lnTo>
                    <a:pt x="2392" y="283"/>
                  </a:lnTo>
                  <a:lnTo>
                    <a:pt x="2336" y="283"/>
                  </a:lnTo>
                  <a:lnTo>
                    <a:pt x="2367" y="187"/>
                  </a:lnTo>
                  <a:lnTo>
                    <a:pt x="2422" y="187"/>
                  </a:lnTo>
                  <a:lnTo>
                    <a:pt x="2451" y="95"/>
                  </a:lnTo>
                  <a:lnTo>
                    <a:pt x="2595" y="23"/>
                  </a:lnTo>
                  <a:lnTo>
                    <a:pt x="2544" y="187"/>
                  </a:lnTo>
                  <a:lnTo>
                    <a:pt x="2627" y="187"/>
                  </a:lnTo>
                  <a:close/>
                  <a:moveTo>
                    <a:pt x="2732" y="124"/>
                  </a:moveTo>
                  <a:lnTo>
                    <a:pt x="2768" y="12"/>
                  </a:lnTo>
                  <a:lnTo>
                    <a:pt x="2889" y="12"/>
                  </a:lnTo>
                  <a:lnTo>
                    <a:pt x="2854" y="124"/>
                  </a:lnTo>
                  <a:lnTo>
                    <a:pt x="2732" y="124"/>
                  </a:lnTo>
                  <a:close/>
                  <a:moveTo>
                    <a:pt x="2568" y="647"/>
                  </a:moveTo>
                  <a:lnTo>
                    <a:pt x="2713" y="187"/>
                  </a:lnTo>
                  <a:lnTo>
                    <a:pt x="2834" y="187"/>
                  </a:lnTo>
                  <a:lnTo>
                    <a:pt x="2689" y="647"/>
                  </a:lnTo>
                  <a:lnTo>
                    <a:pt x="2568" y="647"/>
                  </a:lnTo>
                  <a:close/>
                  <a:moveTo>
                    <a:pt x="2941" y="647"/>
                  </a:moveTo>
                  <a:lnTo>
                    <a:pt x="2900" y="187"/>
                  </a:lnTo>
                  <a:lnTo>
                    <a:pt x="3028" y="187"/>
                  </a:lnTo>
                  <a:lnTo>
                    <a:pt x="3041" y="422"/>
                  </a:lnTo>
                  <a:lnTo>
                    <a:pt x="3041" y="500"/>
                  </a:lnTo>
                  <a:cubicBezTo>
                    <a:pt x="3054" y="480"/>
                    <a:pt x="3062" y="467"/>
                    <a:pt x="3066" y="461"/>
                  </a:cubicBezTo>
                  <a:cubicBezTo>
                    <a:pt x="3074" y="448"/>
                    <a:pt x="3083" y="435"/>
                    <a:pt x="3092" y="422"/>
                  </a:cubicBezTo>
                  <a:lnTo>
                    <a:pt x="3253" y="187"/>
                  </a:lnTo>
                  <a:lnTo>
                    <a:pt x="3378" y="187"/>
                  </a:lnTo>
                  <a:lnTo>
                    <a:pt x="3051" y="647"/>
                  </a:lnTo>
                  <a:lnTo>
                    <a:pt x="2941" y="647"/>
                  </a:lnTo>
                  <a:close/>
                  <a:moveTo>
                    <a:pt x="3499" y="329"/>
                  </a:moveTo>
                  <a:lnTo>
                    <a:pt x="3395" y="309"/>
                  </a:lnTo>
                  <a:cubicBezTo>
                    <a:pt x="3421" y="264"/>
                    <a:pt x="3453" y="231"/>
                    <a:pt x="3490" y="209"/>
                  </a:cubicBezTo>
                  <a:cubicBezTo>
                    <a:pt x="3527" y="188"/>
                    <a:pt x="3576" y="177"/>
                    <a:pt x="3636" y="177"/>
                  </a:cubicBezTo>
                  <a:cubicBezTo>
                    <a:pt x="3690" y="177"/>
                    <a:pt x="3728" y="183"/>
                    <a:pt x="3751" y="196"/>
                  </a:cubicBezTo>
                  <a:cubicBezTo>
                    <a:pt x="3773" y="209"/>
                    <a:pt x="3787" y="225"/>
                    <a:pt x="3792" y="245"/>
                  </a:cubicBezTo>
                  <a:cubicBezTo>
                    <a:pt x="3796" y="265"/>
                    <a:pt x="3790" y="301"/>
                    <a:pt x="3774" y="354"/>
                  </a:cubicBezTo>
                  <a:lnTo>
                    <a:pt x="3727" y="496"/>
                  </a:lnTo>
                  <a:cubicBezTo>
                    <a:pt x="3714" y="536"/>
                    <a:pt x="3707" y="566"/>
                    <a:pt x="3705" y="585"/>
                  </a:cubicBezTo>
                  <a:cubicBezTo>
                    <a:pt x="3702" y="605"/>
                    <a:pt x="3703" y="625"/>
                    <a:pt x="3707" y="647"/>
                  </a:cubicBezTo>
                  <a:lnTo>
                    <a:pt x="3586" y="647"/>
                  </a:lnTo>
                  <a:cubicBezTo>
                    <a:pt x="3586" y="639"/>
                    <a:pt x="3585" y="627"/>
                    <a:pt x="3586" y="612"/>
                  </a:cubicBezTo>
                  <a:cubicBezTo>
                    <a:pt x="3586" y="604"/>
                    <a:pt x="3586" y="600"/>
                    <a:pt x="3586" y="597"/>
                  </a:cubicBezTo>
                  <a:cubicBezTo>
                    <a:pt x="3559" y="618"/>
                    <a:pt x="3532" y="633"/>
                    <a:pt x="3505" y="643"/>
                  </a:cubicBezTo>
                  <a:cubicBezTo>
                    <a:pt x="3478" y="653"/>
                    <a:pt x="3451" y="659"/>
                    <a:pt x="3425" y="659"/>
                  </a:cubicBezTo>
                  <a:cubicBezTo>
                    <a:pt x="3377" y="659"/>
                    <a:pt x="3344" y="646"/>
                    <a:pt x="3325" y="620"/>
                  </a:cubicBezTo>
                  <a:cubicBezTo>
                    <a:pt x="3306" y="594"/>
                    <a:pt x="3303" y="562"/>
                    <a:pt x="3315" y="523"/>
                  </a:cubicBezTo>
                  <a:cubicBezTo>
                    <a:pt x="3323" y="497"/>
                    <a:pt x="3337" y="473"/>
                    <a:pt x="3355" y="453"/>
                  </a:cubicBezTo>
                  <a:cubicBezTo>
                    <a:pt x="3374" y="433"/>
                    <a:pt x="3397" y="417"/>
                    <a:pt x="3422" y="406"/>
                  </a:cubicBezTo>
                  <a:cubicBezTo>
                    <a:pt x="3448" y="396"/>
                    <a:pt x="3483" y="386"/>
                    <a:pt x="3528" y="378"/>
                  </a:cubicBezTo>
                  <a:cubicBezTo>
                    <a:pt x="3588" y="367"/>
                    <a:pt x="3631" y="357"/>
                    <a:pt x="3656" y="348"/>
                  </a:cubicBezTo>
                  <a:lnTo>
                    <a:pt x="3660" y="336"/>
                  </a:lnTo>
                  <a:cubicBezTo>
                    <a:pt x="3667" y="312"/>
                    <a:pt x="3666" y="295"/>
                    <a:pt x="3658" y="285"/>
                  </a:cubicBezTo>
                  <a:cubicBezTo>
                    <a:pt x="3650" y="275"/>
                    <a:pt x="3629" y="270"/>
                    <a:pt x="3597" y="270"/>
                  </a:cubicBezTo>
                  <a:cubicBezTo>
                    <a:pt x="3576" y="270"/>
                    <a:pt x="3557" y="274"/>
                    <a:pt x="3542" y="283"/>
                  </a:cubicBezTo>
                  <a:cubicBezTo>
                    <a:pt x="3527" y="292"/>
                    <a:pt x="3513" y="307"/>
                    <a:pt x="3499" y="329"/>
                  </a:cubicBezTo>
                  <a:close/>
                  <a:moveTo>
                    <a:pt x="3631" y="427"/>
                  </a:moveTo>
                  <a:cubicBezTo>
                    <a:pt x="3614" y="432"/>
                    <a:pt x="3587" y="438"/>
                    <a:pt x="3551" y="446"/>
                  </a:cubicBezTo>
                  <a:cubicBezTo>
                    <a:pt x="3515" y="453"/>
                    <a:pt x="3490" y="460"/>
                    <a:pt x="3478" y="467"/>
                  </a:cubicBezTo>
                  <a:cubicBezTo>
                    <a:pt x="3458" y="478"/>
                    <a:pt x="3446" y="492"/>
                    <a:pt x="3441" y="510"/>
                  </a:cubicBezTo>
                  <a:cubicBezTo>
                    <a:pt x="3435" y="527"/>
                    <a:pt x="3437" y="541"/>
                    <a:pt x="3446" y="554"/>
                  </a:cubicBezTo>
                  <a:cubicBezTo>
                    <a:pt x="3455" y="566"/>
                    <a:pt x="3469" y="573"/>
                    <a:pt x="3488" y="573"/>
                  </a:cubicBezTo>
                  <a:cubicBezTo>
                    <a:pt x="3510" y="573"/>
                    <a:pt x="3534" y="565"/>
                    <a:pt x="3558" y="551"/>
                  </a:cubicBezTo>
                  <a:cubicBezTo>
                    <a:pt x="3576" y="540"/>
                    <a:pt x="3590" y="527"/>
                    <a:pt x="3600" y="511"/>
                  </a:cubicBezTo>
                  <a:cubicBezTo>
                    <a:pt x="3606" y="500"/>
                    <a:pt x="3614" y="480"/>
                    <a:pt x="3623" y="451"/>
                  </a:cubicBezTo>
                  <a:lnTo>
                    <a:pt x="3631" y="427"/>
                  </a:lnTo>
                  <a:close/>
                  <a:moveTo>
                    <a:pt x="4470" y="647"/>
                  </a:moveTo>
                  <a:lnTo>
                    <a:pt x="4357" y="647"/>
                  </a:lnTo>
                  <a:lnTo>
                    <a:pt x="4379" y="579"/>
                  </a:lnTo>
                  <a:cubicBezTo>
                    <a:pt x="4352" y="606"/>
                    <a:pt x="4323" y="625"/>
                    <a:pt x="4293" y="639"/>
                  </a:cubicBezTo>
                  <a:cubicBezTo>
                    <a:pt x="4264" y="652"/>
                    <a:pt x="4236" y="659"/>
                    <a:pt x="4210" y="659"/>
                  </a:cubicBezTo>
                  <a:cubicBezTo>
                    <a:pt x="4157" y="659"/>
                    <a:pt x="4118" y="637"/>
                    <a:pt x="4093" y="595"/>
                  </a:cubicBezTo>
                  <a:cubicBezTo>
                    <a:pt x="4069" y="552"/>
                    <a:pt x="4069" y="492"/>
                    <a:pt x="4093" y="416"/>
                  </a:cubicBezTo>
                  <a:cubicBezTo>
                    <a:pt x="4118" y="338"/>
                    <a:pt x="4155" y="278"/>
                    <a:pt x="4204" y="238"/>
                  </a:cubicBezTo>
                  <a:cubicBezTo>
                    <a:pt x="4254" y="197"/>
                    <a:pt x="4307" y="177"/>
                    <a:pt x="4363" y="177"/>
                  </a:cubicBezTo>
                  <a:cubicBezTo>
                    <a:pt x="4414" y="177"/>
                    <a:pt x="4452" y="198"/>
                    <a:pt x="4476" y="241"/>
                  </a:cubicBezTo>
                  <a:lnTo>
                    <a:pt x="4549" y="12"/>
                  </a:lnTo>
                  <a:lnTo>
                    <a:pt x="4670" y="12"/>
                  </a:lnTo>
                  <a:lnTo>
                    <a:pt x="4470" y="647"/>
                  </a:lnTo>
                  <a:close/>
                  <a:moveTo>
                    <a:pt x="4221" y="408"/>
                  </a:moveTo>
                  <a:cubicBezTo>
                    <a:pt x="4205" y="457"/>
                    <a:pt x="4201" y="493"/>
                    <a:pt x="4207" y="515"/>
                  </a:cubicBezTo>
                  <a:cubicBezTo>
                    <a:pt x="4217" y="547"/>
                    <a:pt x="4239" y="563"/>
                    <a:pt x="4274" y="563"/>
                  </a:cubicBezTo>
                  <a:cubicBezTo>
                    <a:pt x="4302" y="563"/>
                    <a:pt x="4330" y="551"/>
                    <a:pt x="4357" y="527"/>
                  </a:cubicBezTo>
                  <a:cubicBezTo>
                    <a:pt x="4384" y="503"/>
                    <a:pt x="4405" y="467"/>
                    <a:pt x="4420" y="420"/>
                  </a:cubicBezTo>
                  <a:cubicBezTo>
                    <a:pt x="4437" y="367"/>
                    <a:pt x="4439" y="328"/>
                    <a:pt x="4428" y="305"/>
                  </a:cubicBezTo>
                  <a:cubicBezTo>
                    <a:pt x="4416" y="282"/>
                    <a:pt x="4395" y="270"/>
                    <a:pt x="4366" y="270"/>
                  </a:cubicBezTo>
                  <a:cubicBezTo>
                    <a:pt x="4337" y="270"/>
                    <a:pt x="4309" y="281"/>
                    <a:pt x="4282" y="305"/>
                  </a:cubicBezTo>
                  <a:cubicBezTo>
                    <a:pt x="4256" y="328"/>
                    <a:pt x="4235" y="362"/>
                    <a:pt x="4221" y="408"/>
                  </a:cubicBezTo>
                  <a:close/>
                  <a:moveTo>
                    <a:pt x="4781" y="329"/>
                  </a:moveTo>
                  <a:lnTo>
                    <a:pt x="4677" y="309"/>
                  </a:lnTo>
                  <a:cubicBezTo>
                    <a:pt x="4703" y="264"/>
                    <a:pt x="4735" y="231"/>
                    <a:pt x="4772" y="209"/>
                  </a:cubicBezTo>
                  <a:cubicBezTo>
                    <a:pt x="4809" y="188"/>
                    <a:pt x="4858" y="177"/>
                    <a:pt x="4918" y="177"/>
                  </a:cubicBezTo>
                  <a:cubicBezTo>
                    <a:pt x="4972" y="177"/>
                    <a:pt x="5010" y="183"/>
                    <a:pt x="5033" y="196"/>
                  </a:cubicBezTo>
                  <a:cubicBezTo>
                    <a:pt x="5055" y="209"/>
                    <a:pt x="5069" y="225"/>
                    <a:pt x="5074" y="245"/>
                  </a:cubicBezTo>
                  <a:cubicBezTo>
                    <a:pt x="5078" y="265"/>
                    <a:pt x="5072" y="301"/>
                    <a:pt x="5056" y="354"/>
                  </a:cubicBezTo>
                  <a:lnTo>
                    <a:pt x="5009" y="496"/>
                  </a:lnTo>
                  <a:cubicBezTo>
                    <a:pt x="4996" y="536"/>
                    <a:pt x="4989" y="566"/>
                    <a:pt x="4987" y="585"/>
                  </a:cubicBezTo>
                  <a:cubicBezTo>
                    <a:pt x="4985" y="605"/>
                    <a:pt x="4985" y="625"/>
                    <a:pt x="4989" y="647"/>
                  </a:cubicBezTo>
                  <a:lnTo>
                    <a:pt x="4868" y="647"/>
                  </a:lnTo>
                  <a:cubicBezTo>
                    <a:pt x="4868" y="639"/>
                    <a:pt x="4868" y="627"/>
                    <a:pt x="4868" y="612"/>
                  </a:cubicBezTo>
                  <a:cubicBezTo>
                    <a:pt x="4868" y="604"/>
                    <a:pt x="4868" y="600"/>
                    <a:pt x="4868" y="597"/>
                  </a:cubicBezTo>
                  <a:cubicBezTo>
                    <a:pt x="4841" y="618"/>
                    <a:pt x="4814" y="633"/>
                    <a:pt x="4787" y="643"/>
                  </a:cubicBezTo>
                  <a:cubicBezTo>
                    <a:pt x="4760" y="653"/>
                    <a:pt x="4733" y="659"/>
                    <a:pt x="4707" y="659"/>
                  </a:cubicBezTo>
                  <a:cubicBezTo>
                    <a:pt x="4660" y="659"/>
                    <a:pt x="4626" y="646"/>
                    <a:pt x="4607" y="620"/>
                  </a:cubicBezTo>
                  <a:cubicBezTo>
                    <a:pt x="4588" y="594"/>
                    <a:pt x="4585" y="562"/>
                    <a:pt x="4597" y="523"/>
                  </a:cubicBezTo>
                  <a:cubicBezTo>
                    <a:pt x="4605" y="497"/>
                    <a:pt x="4619" y="473"/>
                    <a:pt x="4638" y="453"/>
                  </a:cubicBezTo>
                  <a:cubicBezTo>
                    <a:pt x="4656" y="433"/>
                    <a:pt x="4679" y="417"/>
                    <a:pt x="4704" y="406"/>
                  </a:cubicBezTo>
                  <a:cubicBezTo>
                    <a:pt x="4730" y="396"/>
                    <a:pt x="4765" y="386"/>
                    <a:pt x="4810" y="378"/>
                  </a:cubicBezTo>
                  <a:cubicBezTo>
                    <a:pt x="4870" y="367"/>
                    <a:pt x="4913" y="357"/>
                    <a:pt x="4938" y="348"/>
                  </a:cubicBezTo>
                  <a:lnTo>
                    <a:pt x="4942" y="336"/>
                  </a:lnTo>
                  <a:cubicBezTo>
                    <a:pt x="4949" y="312"/>
                    <a:pt x="4949" y="295"/>
                    <a:pt x="4940" y="285"/>
                  </a:cubicBezTo>
                  <a:cubicBezTo>
                    <a:pt x="4932" y="275"/>
                    <a:pt x="4911" y="270"/>
                    <a:pt x="4879" y="270"/>
                  </a:cubicBezTo>
                  <a:cubicBezTo>
                    <a:pt x="4858" y="270"/>
                    <a:pt x="4839" y="274"/>
                    <a:pt x="4824" y="283"/>
                  </a:cubicBezTo>
                  <a:cubicBezTo>
                    <a:pt x="4810" y="292"/>
                    <a:pt x="4795" y="307"/>
                    <a:pt x="4781" y="329"/>
                  </a:cubicBezTo>
                  <a:close/>
                  <a:moveTo>
                    <a:pt x="4913" y="427"/>
                  </a:moveTo>
                  <a:cubicBezTo>
                    <a:pt x="4896" y="432"/>
                    <a:pt x="4869" y="438"/>
                    <a:pt x="4833" y="446"/>
                  </a:cubicBezTo>
                  <a:cubicBezTo>
                    <a:pt x="4797" y="453"/>
                    <a:pt x="4772" y="460"/>
                    <a:pt x="4760" y="467"/>
                  </a:cubicBezTo>
                  <a:cubicBezTo>
                    <a:pt x="4741" y="478"/>
                    <a:pt x="4728" y="492"/>
                    <a:pt x="4723" y="510"/>
                  </a:cubicBezTo>
                  <a:cubicBezTo>
                    <a:pt x="4717" y="527"/>
                    <a:pt x="4719" y="541"/>
                    <a:pt x="4728" y="554"/>
                  </a:cubicBezTo>
                  <a:cubicBezTo>
                    <a:pt x="4737" y="566"/>
                    <a:pt x="4751" y="573"/>
                    <a:pt x="4770" y="573"/>
                  </a:cubicBezTo>
                  <a:cubicBezTo>
                    <a:pt x="4792" y="573"/>
                    <a:pt x="4816" y="565"/>
                    <a:pt x="4840" y="551"/>
                  </a:cubicBezTo>
                  <a:cubicBezTo>
                    <a:pt x="4858" y="540"/>
                    <a:pt x="4872" y="527"/>
                    <a:pt x="4882" y="511"/>
                  </a:cubicBezTo>
                  <a:cubicBezTo>
                    <a:pt x="4888" y="500"/>
                    <a:pt x="4896" y="480"/>
                    <a:pt x="4905" y="451"/>
                  </a:cubicBezTo>
                  <a:lnTo>
                    <a:pt x="4913" y="427"/>
                  </a:lnTo>
                  <a:close/>
                  <a:moveTo>
                    <a:pt x="5811" y="413"/>
                  </a:moveTo>
                  <a:lnTo>
                    <a:pt x="5923" y="451"/>
                  </a:lnTo>
                  <a:cubicBezTo>
                    <a:pt x="5882" y="521"/>
                    <a:pt x="5834" y="573"/>
                    <a:pt x="5779" y="607"/>
                  </a:cubicBezTo>
                  <a:cubicBezTo>
                    <a:pt x="5724" y="641"/>
                    <a:pt x="5662" y="658"/>
                    <a:pt x="5594" y="658"/>
                  </a:cubicBezTo>
                  <a:cubicBezTo>
                    <a:pt x="5510" y="658"/>
                    <a:pt x="5449" y="629"/>
                    <a:pt x="5413" y="571"/>
                  </a:cubicBezTo>
                  <a:cubicBezTo>
                    <a:pt x="5377" y="514"/>
                    <a:pt x="5375" y="435"/>
                    <a:pt x="5406" y="335"/>
                  </a:cubicBezTo>
                  <a:cubicBezTo>
                    <a:pt x="5439" y="229"/>
                    <a:pt x="5493" y="147"/>
                    <a:pt x="5566" y="88"/>
                  </a:cubicBezTo>
                  <a:cubicBezTo>
                    <a:pt x="5639" y="29"/>
                    <a:pt x="5720" y="0"/>
                    <a:pt x="5809" y="0"/>
                  </a:cubicBezTo>
                  <a:cubicBezTo>
                    <a:pt x="5886" y="0"/>
                    <a:pt x="5942" y="23"/>
                    <a:pt x="5976" y="69"/>
                  </a:cubicBezTo>
                  <a:cubicBezTo>
                    <a:pt x="5997" y="96"/>
                    <a:pt x="6006" y="136"/>
                    <a:pt x="6005" y="187"/>
                  </a:cubicBezTo>
                  <a:lnTo>
                    <a:pt x="5868" y="217"/>
                  </a:lnTo>
                  <a:cubicBezTo>
                    <a:pt x="5871" y="184"/>
                    <a:pt x="5863" y="158"/>
                    <a:pt x="5846" y="139"/>
                  </a:cubicBezTo>
                  <a:cubicBezTo>
                    <a:pt x="5828" y="120"/>
                    <a:pt x="5802" y="110"/>
                    <a:pt x="5768" y="110"/>
                  </a:cubicBezTo>
                  <a:cubicBezTo>
                    <a:pt x="5721" y="110"/>
                    <a:pt x="5677" y="127"/>
                    <a:pt x="5637" y="161"/>
                  </a:cubicBezTo>
                  <a:cubicBezTo>
                    <a:pt x="5597" y="195"/>
                    <a:pt x="5565" y="249"/>
                    <a:pt x="5541" y="325"/>
                  </a:cubicBezTo>
                  <a:cubicBezTo>
                    <a:pt x="5516" y="405"/>
                    <a:pt x="5512" y="463"/>
                    <a:pt x="5531" y="497"/>
                  </a:cubicBezTo>
                  <a:cubicBezTo>
                    <a:pt x="5549" y="531"/>
                    <a:pt x="5581" y="548"/>
                    <a:pt x="5627" y="548"/>
                  </a:cubicBezTo>
                  <a:cubicBezTo>
                    <a:pt x="5661" y="548"/>
                    <a:pt x="5694" y="537"/>
                    <a:pt x="5726" y="515"/>
                  </a:cubicBezTo>
                  <a:cubicBezTo>
                    <a:pt x="5757" y="493"/>
                    <a:pt x="5786" y="459"/>
                    <a:pt x="5811" y="413"/>
                  </a:cubicBezTo>
                  <a:close/>
                  <a:moveTo>
                    <a:pt x="5972" y="647"/>
                  </a:moveTo>
                  <a:lnTo>
                    <a:pt x="6172" y="12"/>
                  </a:lnTo>
                  <a:lnTo>
                    <a:pt x="6296" y="12"/>
                  </a:lnTo>
                  <a:lnTo>
                    <a:pt x="6424" y="438"/>
                  </a:lnTo>
                  <a:lnTo>
                    <a:pt x="6558" y="12"/>
                  </a:lnTo>
                  <a:lnTo>
                    <a:pt x="6676" y="12"/>
                  </a:lnTo>
                  <a:lnTo>
                    <a:pt x="6476" y="647"/>
                  </a:lnTo>
                  <a:lnTo>
                    <a:pt x="6348" y="647"/>
                  </a:lnTo>
                  <a:lnTo>
                    <a:pt x="6222" y="229"/>
                  </a:lnTo>
                  <a:lnTo>
                    <a:pt x="6090" y="647"/>
                  </a:lnTo>
                  <a:lnTo>
                    <a:pt x="5972" y="647"/>
                  </a:lnTo>
                  <a:close/>
                  <a:moveTo>
                    <a:pt x="6608" y="647"/>
                  </a:moveTo>
                  <a:lnTo>
                    <a:pt x="6808" y="12"/>
                  </a:lnTo>
                  <a:lnTo>
                    <a:pt x="6937" y="12"/>
                  </a:lnTo>
                  <a:lnTo>
                    <a:pt x="6737" y="647"/>
                  </a:lnTo>
                  <a:lnTo>
                    <a:pt x="6608" y="647"/>
                  </a:lnTo>
                  <a:close/>
                  <a:moveTo>
                    <a:pt x="7144" y="478"/>
                  </a:moveTo>
                  <a:lnTo>
                    <a:pt x="7182" y="356"/>
                  </a:lnTo>
                  <a:lnTo>
                    <a:pt x="7422" y="356"/>
                  </a:lnTo>
                  <a:lnTo>
                    <a:pt x="7383" y="478"/>
                  </a:lnTo>
                  <a:lnTo>
                    <a:pt x="7144" y="478"/>
                  </a:lnTo>
                  <a:close/>
                  <a:moveTo>
                    <a:pt x="8128" y="413"/>
                  </a:moveTo>
                  <a:lnTo>
                    <a:pt x="8240" y="451"/>
                  </a:lnTo>
                  <a:cubicBezTo>
                    <a:pt x="8199" y="521"/>
                    <a:pt x="8151" y="573"/>
                    <a:pt x="8096" y="607"/>
                  </a:cubicBezTo>
                  <a:cubicBezTo>
                    <a:pt x="8040" y="641"/>
                    <a:pt x="7979" y="658"/>
                    <a:pt x="7911" y="658"/>
                  </a:cubicBezTo>
                  <a:cubicBezTo>
                    <a:pt x="7826" y="658"/>
                    <a:pt x="7766" y="629"/>
                    <a:pt x="7730" y="571"/>
                  </a:cubicBezTo>
                  <a:cubicBezTo>
                    <a:pt x="7694" y="514"/>
                    <a:pt x="7691" y="435"/>
                    <a:pt x="7723" y="335"/>
                  </a:cubicBezTo>
                  <a:cubicBezTo>
                    <a:pt x="7756" y="229"/>
                    <a:pt x="7809" y="147"/>
                    <a:pt x="7882" y="88"/>
                  </a:cubicBezTo>
                  <a:cubicBezTo>
                    <a:pt x="7955" y="29"/>
                    <a:pt x="8036" y="0"/>
                    <a:pt x="8125" y="0"/>
                  </a:cubicBezTo>
                  <a:cubicBezTo>
                    <a:pt x="8203" y="0"/>
                    <a:pt x="8259" y="23"/>
                    <a:pt x="8293" y="69"/>
                  </a:cubicBezTo>
                  <a:cubicBezTo>
                    <a:pt x="8314" y="96"/>
                    <a:pt x="8323" y="136"/>
                    <a:pt x="8321" y="187"/>
                  </a:cubicBezTo>
                  <a:lnTo>
                    <a:pt x="8185" y="217"/>
                  </a:lnTo>
                  <a:cubicBezTo>
                    <a:pt x="8188" y="184"/>
                    <a:pt x="8180" y="158"/>
                    <a:pt x="8162" y="139"/>
                  </a:cubicBezTo>
                  <a:cubicBezTo>
                    <a:pt x="8144" y="120"/>
                    <a:pt x="8118" y="110"/>
                    <a:pt x="8084" y="110"/>
                  </a:cubicBezTo>
                  <a:cubicBezTo>
                    <a:pt x="8037" y="110"/>
                    <a:pt x="7994" y="127"/>
                    <a:pt x="7954" y="161"/>
                  </a:cubicBezTo>
                  <a:cubicBezTo>
                    <a:pt x="7914" y="195"/>
                    <a:pt x="7882" y="249"/>
                    <a:pt x="7858" y="325"/>
                  </a:cubicBezTo>
                  <a:cubicBezTo>
                    <a:pt x="7833" y="405"/>
                    <a:pt x="7829" y="463"/>
                    <a:pt x="7847" y="497"/>
                  </a:cubicBezTo>
                  <a:cubicBezTo>
                    <a:pt x="7866" y="531"/>
                    <a:pt x="7898" y="548"/>
                    <a:pt x="7944" y="548"/>
                  </a:cubicBezTo>
                  <a:cubicBezTo>
                    <a:pt x="7978" y="548"/>
                    <a:pt x="8011" y="537"/>
                    <a:pt x="8042" y="515"/>
                  </a:cubicBezTo>
                  <a:cubicBezTo>
                    <a:pt x="8074" y="493"/>
                    <a:pt x="8102" y="459"/>
                    <a:pt x="8128" y="413"/>
                  </a:cubicBezTo>
                  <a:close/>
                  <a:moveTo>
                    <a:pt x="8333" y="411"/>
                  </a:moveTo>
                  <a:cubicBezTo>
                    <a:pt x="8346" y="371"/>
                    <a:pt x="8368" y="331"/>
                    <a:pt x="8400" y="294"/>
                  </a:cubicBezTo>
                  <a:cubicBezTo>
                    <a:pt x="8432" y="256"/>
                    <a:pt x="8469" y="227"/>
                    <a:pt x="8512" y="207"/>
                  </a:cubicBezTo>
                  <a:cubicBezTo>
                    <a:pt x="8555" y="187"/>
                    <a:pt x="8599" y="177"/>
                    <a:pt x="8644" y="177"/>
                  </a:cubicBezTo>
                  <a:cubicBezTo>
                    <a:pt x="8714" y="177"/>
                    <a:pt x="8763" y="199"/>
                    <a:pt x="8794" y="245"/>
                  </a:cubicBezTo>
                  <a:cubicBezTo>
                    <a:pt x="8824" y="290"/>
                    <a:pt x="8828" y="347"/>
                    <a:pt x="8806" y="416"/>
                  </a:cubicBezTo>
                  <a:cubicBezTo>
                    <a:pt x="8784" y="486"/>
                    <a:pt x="8744" y="544"/>
                    <a:pt x="8684" y="590"/>
                  </a:cubicBezTo>
                  <a:cubicBezTo>
                    <a:pt x="8625" y="636"/>
                    <a:pt x="8561" y="659"/>
                    <a:pt x="8493" y="659"/>
                  </a:cubicBezTo>
                  <a:cubicBezTo>
                    <a:pt x="8451" y="659"/>
                    <a:pt x="8414" y="649"/>
                    <a:pt x="8382" y="630"/>
                  </a:cubicBezTo>
                  <a:cubicBezTo>
                    <a:pt x="8349" y="611"/>
                    <a:pt x="8329" y="583"/>
                    <a:pt x="8321" y="546"/>
                  </a:cubicBezTo>
                  <a:cubicBezTo>
                    <a:pt x="8312" y="509"/>
                    <a:pt x="8317" y="464"/>
                    <a:pt x="8333" y="411"/>
                  </a:cubicBezTo>
                  <a:close/>
                  <a:moveTo>
                    <a:pt x="8456" y="418"/>
                  </a:moveTo>
                  <a:cubicBezTo>
                    <a:pt x="8442" y="463"/>
                    <a:pt x="8442" y="498"/>
                    <a:pt x="8456" y="523"/>
                  </a:cubicBezTo>
                  <a:cubicBezTo>
                    <a:pt x="8470" y="547"/>
                    <a:pt x="8492" y="559"/>
                    <a:pt x="8524" y="559"/>
                  </a:cubicBezTo>
                  <a:cubicBezTo>
                    <a:pt x="8556" y="559"/>
                    <a:pt x="8586" y="547"/>
                    <a:pt x="8615" y="523"/>
                  </a:cubicBezTo>
                  <a:cubicBezTo>
                    <a:pt x="8645" y="498"/>
                    <a:pt x="8667" y="463"/>
                    <a:pt x="8681" y="417"/>
                  </a:cubicBezTo>
                  <a:cubicBezTo>
                    <a:pt x="8695" y="372"/>
                    <a:pt x="8695" y="337"/>
                    <a:pt x="8682" y="313"/>
                  </a:cubicBezTo>
                  <a:cubicBezTo>
                    <a:pt x="8668" y="288"/>
                    <a:pt x="8645" y="276"/>
                    <a:pt x="8613" y="276"/>
                  </a:cubicBezTo>
                  <a:cubicBezTo>
                    <a:pt x="8582" y="276"/>
                    <a:pt x="8551" y="288"/>
                    <a:pt x="8522" y="313"/>
                  </a:cubicBezTo>
                  <a:cubicBezTo>
                    <a:pt x="8493" y="337"/>
                    <a:pt x="8471" y="372"/>
                    <a:pt x="8456" y="418"/>
                  </a:cubicBezTo>
                  <a:close/>
                  <a:moveTo>
                    <a:pt x="9248" y="647"/>
                  </a:moveTo>
                  <a:lnTo>
                    <a:pt x="9127" y="647"/>
                  </a:lnTo>
                  <a:lnTo>
                    <a:pt x="9201" y="412"/>
                  </a:lnTo>
                  <a:cubicBezTo>
                    <a:pt x="9216" y="363"/>
                    <a:pt x="9224" y="331"/>
                    <a:pt x="9223" y="316"/>
                  </a:cubicBezTo>
                  <a:cubicBezTo>
                    <a:pt x="9222" y="301"/>
                    <a:pt x="9217" y="290"/>
                    <a:pt x="9208" y="282"/>
                  </a:cubicBezTo>
                  <a:cubicBezTo>
                    <a:pt x="9199" y="274"/>
                    <a:pt x="9186" y="270"/>
                    <a:pt x="9169" y="270"/>
                  </a:cubicBezTo>
                  <a:cubicBezTo>
                    <a:pt x="9148" y="270"/>
                    <a:pt x="9127" y="276"/>
                    <a:pt x="9107" y="287"/>
                  </a:cubicBezTo>
                  <a:cubicBezTo>
                    <a:pt x="9086" y="299"/>
                    <a:pt x="9070" y="314"/>
                    <a:pt x="9057" y="333"/>
                  </a:cubicBezTo>
                  <a:cubicBezTo>
                    <a:pt x="9045" y="352"/>
                    <a:pt x="9031" y="387"/>
                    <a:pt x="9015" y="439"/>
                  </a:cubicBezTo>
                  <a:lnTo>
                    <a:pt x="8949" y="647"/>
                  </a:lnTo>
                  <a:lnTo>
                    <a:pt x="8828" y="647"/>
                  </a:lnTo>
                  <a:lnTo>
                    <a:pt x="8973" y="187"/>
                  </a:lnTo>
                  <a:lnTo>
                    <a:pt x="9085" y="187"/>
                  </a:lnTo>
                  <a:lnTo>
                    <a:pt x="9064" y="254"/>
                  </a:lnTo>
                  <a:cubicBezTo>
                    <a:pt x="9121" y="203"/>
                    <a:pt x="9179" y="177"/>
                    <a:pt x="9241" y="177"/>
                  </a:cubicBezTo>
                  <a:cubicBezTo>
                    <a:pt x="9268" y="177"/>
                    <a:pt x="9291" y="182"/>
                    <a:pt x="9310" y="191"/>
                  </a:cubicBezTo>
                  <a:cubicBezTo>
                    <a:pt x="9330" y="201"/>
                    <a:pt x="9343" y="213"/>
                    <a:pt x="9349" y="228"/>
                  </a:cubicBezTo>
                  <a:cubicBezTo>
                    <a:pt x="9356" y="243"/>
                    <a:pt x="9359" y="260"/>
                    <a:pt x="9357" y="279"/>
                  </a:cubicBezTo>
                  <a:cubicBezTo>
                    <a:pt x="9356" y="299"/>
                    <a:pt x="9349" y="326"/>
                    <a:pt x="9338" y="361"/>
                  </a:cubicBezTo>
                  <a:lnTo>
                    <a:pt x="9248" y="647"/>
                  </a:lnTo>
                  <a:close/>
                  <a:moveTo>
                    <a:pt x="9463" y="187"/>
                  </a:moveTo>
                  <a:lnTo>
                    <a:pt x="9531" y="187"/>
                  </a:lnTo>
                  <a:lnTo>
                    <a:pt x="9542" y="152"/>
                  </a:lnTo>
                  <a:cubicBezTo>
                    <a:pt x="9554" y="113"/>
                    <a:pt x="9567" y="84"/>
                    <a:pt x="9581" y="65"/>
                  </a:cubicBezTo>
                  <a:cubicBezTo>
                    <a:pt x="9596" y="46"/>
                    <a:pt x="9616" y="30"/>
                    <a:pt x="9642" y="18"/>
                  </a:cubicBezTo>
                  <a:cubicBezTo>
                    <a:pt x="9668" y="6"/>
                    <a:pt x="9698" y="0"/>
                    <a:pt x="9732" y="0"/>
                  </a:cubicBezTo>
                  <a:cubicBezTo>
                    <a:pt x="9767" y="0"/>
                    <a:pt x="9799" y="5"/>
                    <a:pt x="9829" y="16"/>
                  </a:cubicBezTo>
                  <a:lnTo>
                    <a:pt x="9787" y="100"/>
                  </a:lnTo>
                  <a:cubicBezTo>
                    <a:pt x="9769" y="96"/>
                    <a:pt x="9750" y="93"/>
                    <a:pt x="9732" y="93"/>
                  </a:cubicBezTo>
                  <a:cubicBezTo>
                    <a:pt x="9714" y="93"/>
                    <a:pt x="9700" y="98"/>
                    <a:pt x="9689" y="106"/>
                  </a:cubicBezTo>
                  <a:cubicBezTo>
                    <a:pt x="9679" y="114"/>
                    <a:pt x="9670" y="130"/>
                    <a:pt x="9662" y="154"/>
                  </a:cubicBezTo>
                  <a:lnTo>
                    <a:pt x="9652" y="187"/>
                  </a:lnTo>
                  <a:lnTo>
                    <a:pt x="9744" y="187"/>
                  </a:lnTo>
                  <a:lnTo>
                    <a:pt x="9713" y="282"/>
                  </a:lnTo>
                  <a:lnTo>
                    <a:pt x="9622" y="282"/>
                  </a:lnTo>
                  <a:lnTo>
                    <a:pt x="9507" y="647"/>
                  </a:lnTo>
                  <a:lnTo>
                    <a:pt x="9386" y="647"/>
                  </a:lnTo>
                  <a:lnTo>
                    <a:pt x="9500" y="282"/>
                  </a:lnTo>
                  <a:lnTo>
                    <a:pt x="9433" y="282"/>
                  </a:lnTo>
                  <a:lnTo>
                    <a:pt x="9463" y="187"/>
                  </a:lnTo>
                  <a:close/>
                  <a:moveTo>
                    <a:pt x="9979" y="502"/>
                  </a:moveTo>
                  <a:lnTo>
                    <a:pt x="10094" y="522"/>
                  </a:lnTo>
                  <a:cubicBezTo>
                    <a:pt x="10065" y="566"/>
                    <a:pt x="10029" y="600"/>
                    <a:pt x="9988" y="624"/>
                  </a:cubicBezTo>
                  <a:cubicBezTo>
                    <a:pt x="9947" y="647"/>
                    <a:pt x="9901" y="659"/>
                    <a:pt x="9851" y="659"/>
                  </a:cubicBezTo>
                  <a:cubicBezTo>
                    <a:pt x="9771" y="659"/>
                    <a:pt x="9720" y="632"/>
                    <a:pt x="9698" y="580"/>
                  </a:cubicBezTo>
                  <a:cubicBezTo>
                    <a:pt x="9681" y="538"/>
                    <a:pt x="9682" y="485"/>
                    <a:pt x="9703" y="421"/>
                  </a:cubicBezTo>
                  <a:cubicBezTo>
                    <a:pt x="9727" y="345"/>
                    <a:pt x="9765" y="285"/>
                    <a:pt x="9819" y="242"/>
                  </a:cubicBezTo>
                  <a:cubicBezTo>
                    <a:pt x="9872" y="198"/>
                    <a:pt x="9929" y="177"/>
                    <a:pt x="9990" y="177"/>
                  </a:cubicBezTo>
                  <a:cubicBezTo>
                    <a:pt x="10059" y="177"/>
                    <a:pt x="10106" y="199"/>
                    <a:pt x="10131" y="245"/>
                  </a:cubicBezTo>
                  <a:cubicBezTo>
                    <a:pt x="10156" y="290"/>
                    <a:pt x="10153" y="359"/>
                    <a:pt x="10122" y="453"/>
                  </a:cubicBezTo>
                  <a:lnTo>
                    <a:pt x="9818" y="453"/>
                  </a:lnTo>
                  <a:cubicBezTo>
                    <a:pt x="9807" y="489"/>
                    <a:pt x="9808" y="517"/>
                    <a:pt x="9821" y="537"/>
                  </a:cubicBezTo>
                  <a:cubicBezTo>
                    <a:pt x="9833" y="557"/>
                    <a:pt x="9853" y="567"/>
                    <a:pt x="9881" y="567"/>
                  </a:cubicBezTo>
                  <a:cubicBezTo>
                    <a:pt x="9900" y="567"/>
                    <a:pt x="9918" y="562"/>
                    <a:pt x="9934" y="552"/>
                  </a:cubicBezTo>
                  <a:cubicBezTo>
                    <a:pt x="9950" y="541"/>
                    <a:pt x="9965" y="525"/>
                    <a:pt x="9979" y="502"/>
                  </a:cubicBezTo>
                  <a:close/>
                  <a:moveTo>
                    <a:pt x="10025" y="378"/>
                  </a:moveTo>
                  <a:cubicBezTo>
                    <a:pt x="10035" y="343"/>
                    <a:pt x="10035" y="316"/>
                    <a:pt x="10023" y="298"/>
                  </a:cubicBezTo>
                  <a:cubicBezTo>
                    <a:pt x="10012" y="279"/>
                    <a:pt x="9993" y="270"/>
                    <a:pt x="9969" y="270"/>
                  </a:cubicBezTo>
                  <a:cubicBezTo>
                    <a:pt x="9942" y="270"/>
                    <a:pt x="9917" y="280"/>
                    <a:pt x="9894" y="299"/>
                  </a:cubicBezTo>
                  <a:cubicBezTo>
                    <a:pt x="9870" y="318"/>
                    <a:pt x="9854" y="345"/>
                    <a:pt x="9843" y="378"/>
                  </a:cubicBezTo>
                  <a:lnTo>
                    <a:pt x="10025" y="378"/>
                  </a:lnTo>
                  <a:close/>
                  <a:moveTo>
                    <a:pt x="10583" y="647"/>
                  </a:moveTo>
                  <a:lnTo>
                    <a:pt x="10470" y="647"/>
                  </a:lnTo>
                  <a:lnTo>
                    <a:pt x="10491" y="579"/>
                  </a:lnTo>
                  <a:cubicBezTo>
                    <a:pt x="10464" y="606"/>
                    <a:pt x="10436" y="625"/>
                    <a:pt x="10406" y="639"/>
                  </a:cubicBezTo>
                  <a:cubicBezTo>
                    <a:pt x="10376" y="652"/>
                    <a:pt x="10348" y="659"/>
                    <a:pt x="10322" y="659"/>
                  </a:cubicBezTo>
                  <a:cubicBezTo>
                    <a:pt x="10269" y="659"/>
                    <a:pt x="10230" y="637"/>
                    <a:pt x="10206" y="595"/>
                  </a:cubicBezTo>
                  <a:cubicBezTo>
                    <a:pt x="10182" y="552"/>
                    <a:pt x="10182" y="492"/>
                    <a:pt x="10206" y="416"/>
                  </a:cubicBezTo>
                  <a:cubicBezTo>
                    <a:pt x="10230" y="338"/>
                    <a:pt x="10267" y="278"/>
                    <a:pt x="10317" y="238"/>
                  </a:cubicBezTo>
                  <a:cubicBezTo>
                    <a:pt x="10367" y="197"/>
                    <a:pt x="10419" y="177"/>
                    <a:pt x="10476" y="177"/>
                  </a:cubicBezTo>
                  <a:cubicBezTo>
                    <a:pt x="10527" y="177"/>
                    <a:pt x="10565" y="198"/>
                    <a:pt x="10589" y="241"/>
                  </a:cubicBezTo>
                  <a:lnTo>
                    <a:pt x="10661" y="12"/>
                  </a:lnTo>
                  <a:lnTo>
                    <a:pt x="10783" y="12"/>
                  </a:lnTo>
                  <a:lnTo>
                    <a:pt x="10583" y="647"/>
                  </a:lnTo>
                  <a:close/>
                  <a:moveTo>
                    <a:pt x="10333" y="408"/>
                  </a:moveTo>
                  <a:cubicBezTo>
                    <a:pt x="10318" y="457"/>
                    <a:pt x="10313" y="493"/>
                    <a:pt x="10320" y="515"/>
                  </a:cubicBezTo>
                  <a:cubicBezTo>
                    <a:pt x="10330" y="547"/>
                    <a:pt x="10352" y="563"/>
                    <a:pt x="10387" y="563"/>
                  </a:cubicBezTo>
                  <a:cubicBezTo>
                    <a:pt x="10415" y="563"/>
                    <a:pt x="10443" y="551"/>
                    <a:pt x="10470" y="527"/>
                  </a:cubicBezTo>
                  <a:cubicBezTo>
                    <a:pt x="10497" y="503"/>
                    <a:pt x="10518" y="467"/>
                    <a:pt x="10533" y="420"/>
                  </a:cubicBezTo>
                  <a:cubicBezTo>
                    <a:pt x="10550" y="367"/>
                    <a:pt x="10552" y="328"/>
                    <a:pt x="10540" y="305"/>
                  </a:cubicBezTo>
                  <a:cubicBezTo>
                    <a:pt x="10529" y="282"/>
                    <a:pt x="10508" y="270"/>
                    <a:pt x="10478" y="270"/>
                  </a:cubicBezTo>
                  <a:cubicBezTo>
                    <a:pt x="10449" y="270"/>
                    <a:pt x="10422" y="281"/>
                    <a:pt x="10395" y="305"/>
                  </a:cubicBezTo>
                  <a:cubicBezTo>
                    <a:pt x="10368" y="328"/>
                    <a:pt x="10348" y="362"/>
                    <a:pt x="10333" y="408"/>
                  </a:cubicBezTo>
                  <a:close/>
                  <a:moveTo>
                    <a:pt x="11014" y="502"/>
                  </a:moveTo>
                  <a:lnTo>
                    <a:pt x="11130" y="522"/>
                  </a:lnTo>
                  <a:cubicBezTo>
                    <a:pt x="11100" y="566"/>
                    <a:pt x="11065" y="600"/>
                    <a:pt x="11024" y="624"/>
                  </a:cubicBezTo>
                  <a:cubicBezTo>
                    <a:pt x="10983" y="647"/>
                    <a:pt x="10937" y="659"/>
                    <a:pt x="10886" y="659"/>
                  </a:cubicBezTo>
                  <a:cubicBezTo>
                    <a:pt x="10806" y="659"/>
                    <a:pt x="10755" y="632"/>
                    <a:pt x="10734" y="580"/>
                  </a:cubicBezTo>
                  <a:cubicBezTo>
                    <a:pt x="10716" y="538"/>
                    <a:pt x="10718" y="485"/>
                    <a:pt x="10738" y="421"/>
                  </a:cubicBezTo>
                  <a:cubicBezTo>
                    <a:pt x="10762" y="345"/>
                    <a:pt x="10801" y="285"/>
                    <a:pt x="10854" y="242"/>
                  </a:cubicBezTo>
                  <a:cubicBezTo>
                    <a:pt x="10908" y="198"/>
                    <a:pt x="10965" y="177"/>
                    <a:pt x="11026" y="177"/>
                  </a:cubicBezTo>
                  <a:cubicBezTo>
                    <a:pt x="11094" y="177"/>
                    <a:pt x="11141" y="199"/>
                    <a:pt x="11166" y="245"/>
                  </a:cubicBezTo>
                  <a:cubicBezTo>
                    <a:pt x="11192" y="290"/>
                    <a:pt x="11189" y="359"/>
                    <a:pt x="11158" y="453"/>
                  </a:cubicBezTo>
                  <a:lnTo>
                    <a:pt x="10853" y="453"/>
                  </a:lnTo>
                  <a:cubicBezTo>
                    <a:pt x="10843" y="489"/>
                    <a:pt x="10844" y="517"/>
                    <a:pt x="10856" y="537"/>
                  </a:cubicBezTo>
                  <a:cubicBezTo>
                    <a:pt x="10868" y="557"/>
                    <a:pt x="10889" y="567"/>
                    <a:pt x="10916" y="567"/>
                  </a:cubicBezTo>
                  <a:cubicBezTo>
                    <a:pt x="10936" y="567"/>
                    <a:pt x="10953" y="562"/>
                    <a:pt x="10969" y="552"/>
                  </a:cubicBezTo>
                  <a:cubicBezTo>
                    <a:pt x="10986" y="541"/>
                    <a:pt x="11001" y="525"/>
                    <a:pt x="11014" y="502"/>
                  </a:cubicBezTo>
                  <a:close/>
                  <a:moveTo>
                    <a:pt x="11060" y="378"/>
                  </a:moveTo>
                  <a:cubicBezTo>
                    <a:pt x="11071" y="343"/>
                    <a:pt x="11070" y="316"/>
                    <a:pt x="11059" y="298"/>
                  </a:cubicBezTo>
                  <a:cubicBezTo>
                    <a:pt x="11047" y="279"/>
                    <a:pt x="11029" y="270"/>
                    <a:pt x="11004" y="270"/>
                  </a:cubicBezTo>
                  <a:cubicBezTo>
                    <a:pt x="10978" y="270"/>
                    <a:pt x="10953" y="280"/>
                    <a:pt x="10929" y="299"/>
                  </a:cubicBezTo>
                  <a:cubicBezTo>
                    <a:pt x="10906" y="318"/>
                    <a:pt x="10889" y="345"/>
                    <a:pt x="10879" y="378"/>
                  </a:cubicBezTo>
                  <a:lnTo>
                    <a:pt x="11060" y="378"/>
                  </a:lnTo>
                  <a:close/>
                  <a:moveTo>
                    <a:pt x="11312" y="647"/>
                  </a:moveTo>
                  <a:lnTo>
                    <a:pt x="11191" y="647"/>
                  </a:lnTo>
                  <a:lnTo>
                    <a:pt x="11336" y="187"/>
                  </a:lnTo>
                  <a:lnTo>
                    <a:pt x="11448" y="187"/>
                  </a:lnTo>
                  <a:lnTo>
                    <a:pt x="11428" y="252"/>
                  </a:lnTo>
                  <a:cubicBezTo>
                    <a:pt x="11457" y="221"/>
                    <a:pt x="11481" y="201"/>
                    <a:pt x="11499" y="191"/>
                  </a:cubicBezTo>
                  <a:cubicBezTo>
                    <a:pt x="11518" y="182"/>
                    <a:pt x="11537" y="177"/>
                    <a:pt x="11557" y="177"/>
                  </a:cubicBezTo>
                  <a:cubicBezTo>
                    <a:pt x="11584" y="177"/>
                    <a:pt x="11609" y="184"/>
                    <a:pt x="11630" y="200"/>
                  </a:cubicBezTo>
                  <a:lnTo>
                    <a:pt x="11558" y="306"/>
                  </a:lnTo>
                  <a:cubicBezTo>
                    <a:pt x="11542" y="293"/>
                    <a:pt x="11525" y="286"/>
                    <a:pt x="11508" y="286"/>
                  </a:cubicBezTo>
                  <a:cubicBezTo>
                    <a:pt x="11490" y="286"/>
                    <a:pt x="11474" y="291"/>
                    <a:pt x="11460" y="300"/>
                  </a:cubicBezTo>
                  <a:cubicBezTo>
                    <a:pt x="11445" y="309"/>
                    <a:pt x="11430" y="326"/>
                    <a:pt x="11416" y="351"/>
                  </a:cubicBezTo>
                  <a:cubicBezTo>
                    <a:pt x="11401" y="375"/>
                    <a:pt x="11382" y="427"/>
                    <a:pt x="11357" y="505"/>
                  </a:cubicBezTo>
                  <a:lnTo>
                    <a:pt x="11312" y="647"/>
                  </a:lnTo>
                  <a:close/>
                  <a:moveTo>
                    <a:pt x="11732" y="329"/>
                  </a:moveTo>
                  <a:lnTo>
                    <a:pt x="11628" y="309"/>
                  </a:lnTo>
                  <a:cubicBezTo>
                    <a:pt x="11655" y="264"/>
                    <a:pt x="11687" y="231"/>
                    <a:pt x="11724" y="209"/>
                  </a:cubicBezTo>
                  <a:cubicBezTo>
                    <a:pt x="11761" y="188"/>
                    <a:pt x="11809" y="177"/>
                    <a:pt x="11869" y="177"/>
                  </a:cubicBezTo>
                  <a:cubicBezTo>
                    <a:pt x="11923" y="177"/>
                    <a:pt x="11962" y="183"/>
                    <a:pt x="11985" y="196"/>
                  </a:cubicBezTo>
                  <a:cubicBezTo>
                    <a:pt x="12007" y="209"/>
                    <a:pt x="12021" y="225"/>
                    <a:pt x="12025" y="245"/>
                  </a:cubicBezTo>
                  <a:cubicBezTo>
                    <a:pt x="12030" y="265"/>
                    <a:pt x="12024" y="301"/>
                    <a:pt x="12007" y="354"/>
                  </a:cubicBezTo>
                  <a:lnTo>
                    <a:pt x="11961" y="496"/>
                  </a:lnTo>
                  <a:cubicBezTo>
                    <a:pt x="11948" y="536"/>
                    <a:pt x="11940" y="566"/>
                    <a:pt x="11938" y="585"/>
                  </a:cubicBezTo>
                  <a:cubicBezTo>
                    <a:pt x="11936" y="605"/>
                    <a:pt x="11937" y="625"/>
                    <a:pt x="11941" y="647"/>
                  </a:cubicBezTo>
                  <a:lnTo>
                    <a:pt x="11820" y="647"/>
                  </a:lnTo>
                  <a:cubicBezTo>
                    <a:pt x="11819" y="639"/>
                    <a:pt x="11819" y="627"/>
                    <a:pt x="11819" y="612"/>
                  </a:cubicBezTo>
                  <a:cubicBezTo>
                    <a:pt x="11820" y="604"/>
                    <a:pt x="11820" y="600"/>
                    <a:pt x="11820" y="597"/>
                  </a:cubicBezTo>
                  <a:cubicBezTo>
                    <a:pt x="11792" y="618"/>
                    <a:pt x="11765" y="633"/>
                    <a:pt x="11739" y="643"/>
                  </a:cubicBezTo>
                  <a:cubicBezTo>
                    <a:pt x="11712" y="653"/>
                    <a:pt x="11685" y="659"/>
                    <a:pt x="11658" y="659"/>
                  </a:cubicBezTo>
                  <a:cubicBezTo>
                    <a:pt x="11611" y="659"/>
                    <a:pt x="11578" y="646"/>
                    <a:pt x="11559" y="620"/>
                  </a:cubicBezTo>
                  <a:cubicBezTo>
                    <a:pt x="11540" y="594"/>
                    <a:pt x="11536" y="562"/>
                    <a:pt x="11549" y="523"/>
                  </a:cubicBezTo>
                  <a:cubicBezTo>
                    <a:pt x="11557" y="497"/>
                    <a:pt x="11570" y="473"/>
                    <a:pt x="11589" y="453"/>
                  </a:cubicBezTo>
                  <a:cubicBezTo>
                    <a:pt x="11608" y="433"/>
                    <a:pt x="11630" y="417"/>
                    <a:pt x="11656" y="406"/>
                  </a:cubicBezTo>
                  <a:cubicBezTo>
                    <a:pt x="11682" y="396"/>
                    <a:pt x="11717" y="386"/>
                    <a:pt x="11762" y="378"/>
                  </a:cubicBezTo>
                  <a:cubicBezTo>
                    <a:pt x="11822" y="367"/>
                    <a:pt x="11864" y="357"/>
                    <a:pt x="11889" y="348"/>
                  </a:cubicBezTo>
                  <a:lnTo>
                    <a:pt x="11893" y="336"/>
                  </a:lnTo>
                  <a:cubicBezTo>
                    <a:pt x="11900" y="312"/>
                    <a:pt x="11900" y="295"/>
                    <a:pt x="11892" y="285"/>
                  </a:cubicBezTo>
                  <a:cubicBezTo>
                    <a:pt x="11883" y="275"/>
                    <a:pt x="11863" y="270"/>
                    <a:pt x="11831" y="270"/>
                  </a:cubicBezTo>
                  <a:cubicBezTo>
                    <a:pt x="11809" y="270"/>
                    <a:pt x="11791" y="274"/>
                    <a:pt x="11776" y="283"/>
                  </a:cubicBezTo>
                  <a:cubicBezTo>
                    <a:pt x="11761" y="292"/>
                    <a:pt x="11746" y="307"/>
                    <a:pt x="11732" y="329"/>
                  </a:cubicBezTo>
                  <a:close/>
                  <a:moveTo>
                    <a:pt x="11864" y="427"/>
                  </a:moveTo>
                  <a:cubicBezTo>
                    <a:pt x="11847" y="432"/>
                    <a:pt x="11821" y="438"/>
                    <a:pt x="11784" y="446"/>
                  </a:cubicBezTo>
                  <a:cubicBezTo>
                    <a:pt x="11748" y="453"/>
                    <a:pt x="11724" y="460"/>
                    <a:pt x="11711" y="467"/>
                  </a:cubicBezTo>
                  <a:cubicBezTo>
                    <a:pt x="11692" y="478"/>
                    <a:pt x="11680" y="492"/>
                    <a:pt x="11674" y="510"/>
                  </a:cubicBezTo>
                  <a:cubicBezTo>
                    <a:pt x="11669" y="527"/>
                    <a:pt x="11670" y="541"/>
                    <a:pt x="11679" y="554"/>
                  </a:cubicBezTo>
                  <a:cubicBezTo>
                    <a:pt x="11688" y="566"/>
                    <a:pt x="11702" y="573"/>
                    <a:pt x="11722" y="573"/>
                  </a:cubicBezTo>
                  <a:cubicBezTo>
                    <a:pt x="11744" y="573"/>
                    <a:pt x="11767" y="565"/>
                    <a:pt x="11792" y="551"/>
                  </a:cubicBezTo>
                  <a:cubicBezTo>
                    <a:pt x="11810" y="540"/>
                    <a:pt x="11824" y="527"/>
                    <a:pt x="11833" y="511"/>
                  </a:cubicBezTo>
                  <a:cubicBezTo>
                    <a:pt x="11840" y="500"/>
                    <a:pt x="11848" y="480"/>
                    <a:pt x="11857" y="451"/>
                  </a:cubicBezTo>
                  <a:lnTo>
                    <a:pt x="11864" y="427"/>
                  </a:lnTo>
                  <a:close/>
                  <a:moveTo>
                    <a:pt x="12538" y="323"/>
                  </a:moveTo>
                  <a:lnTo>
                    <a:pt x="12411" y="344"/>
                  </a:lnTo>
                  <a:cubicBezTo>
                    <a:pt x="12415" y="321"/>
                    <a:pt x="12411" y="303"/>
                    <a:pt x="12401" y="291"/>
                  </a:cubicBezTo>
                  <a:cubicBezTo>
                    <a:pt x="12390" y="279"/>
                    <a:pt x="12374" y="273"/>
                    <a:pt x="12351" y="273"/>
                  </a:cubicBezTo>
                  <a:cubicBezTo>
                    <a:pt x="12321" y="273"/>
                    <a:pt x="12293" y="283"/>
                    <a:pt x="12268" y="304"/>
                  </a:cubicBezTo>
                  <a:cubicBezTo>
                    <a:pt x="12244" y="325"/>
                    <a:pt x="12224" y="360"/>
                    <a:pt x="12208" y="409"/>
                  </a:cubicBezTo>
                  <a:cubicBezTo>
                    <a:pt x="12191" y="464"/>
                    <a:pt x="12188" y="503"/>
                    <a:pt x="12199" y="525"/>
                  </a:cubicBezTo>
                  <a:cubicBezTo>
                    <a:pt x="12210" y="548"/>
                    <a:pt x="12231" y="559"/>
                    <a:pt x="12262" y="559"/>
                  </a:cubicBezTo>
                  <a:cubicBezTo>
                    <a:pt x="12285" y="559"/>
                    <a:pt x="12306" y="553"/>
                    <a:pt x="12325" y="539"/>
                  </a:cubicBezTo>
                  <a:cubicBezTo>
                    <a:pt x="12344" y="526"/>
                    <a:pt x="12361" y="504"/>
                    <a:pt x="12378" y="471"/>
                  </a:cubicBezTo>
                  <a:lnTo>
                    <a:pt x="12491" y="492"/>
                  </a:lnTo>
                  <a:cubicBezTo>
                    <a:pt x="12461" y="547"/>
                    <a:pt x="12424" y="588"/>
                    <a:pt x="12380" y="616"/>
                  </a:cubicBezTo>
                  <a:cubicBezTo>
                    <a:pt x="12336" y="645"/>
                    <a:pt x="12285" y="659"/>
                    <a:pt x="12225" y="659"/>
                  </a:cubicBezTo>
                  <a:cubicBezTo>
                    <a:pt x="12158" y="659"/>
                    <a:pt x="12111" y="637"/>
                    <a:pt x="12085" y="595"/>
                  </a:cubicBezTo>
                  <a:cubicBezTo>
                    <a:pt x="12058" y="552"/>
                    <a:pt x="12057" y="493"/>
                    <a:pt x="12080" y="418"/>
                  </a:cubicBezTo>
                  <a:cubicBezTo>
                    <a:pt x="12104" y="342"/>
                    <a:pt x="12143" y="283"/>
                    <a:pt x="12196" y="240"/>
                  </a:cubicBezTo>
                  <a:cubicBezTo>
                    <a:pt x="12250" y="198"/>
                    <a:pt x="12311" y="177"/>
                    <a:pt x="12379" y="177"/>
                  </a:cubicBezTo>
                  <a:cubicBezTo>
                    <a:pt x="12435" y="177"/>
                    <a:pt x="12476" y="189"/>
                    <a:pt x="12501" y="213"/>
                  </a:cubicBezTo>
                  <a:cubicBezTo>
                    <a:pt x="12527" y="237"/>
                    <a:pt x="12539" y="274"/>
                    <a:pt x="12538" y="323"/>
                  </a:cubicBezTo>
                  <a:close/>
                  <a:moveTo>
                    <a:pt x="12044" y="817"/>
                  </a:moveTo>
                  <a:lnTo>
                    <a:pt x="12060" y="766"/>
                  </a:lnTo>
                  <a:cubicBezTo>
                    <a:pt x="12089" y="769"/>
                    <a:pt x="12116" y="770"/>
                    <a:pt x="12141" y="770"/>
                  </a:cubicBezTo>
                  <a:cubicBezTo>
                    <a:pt x="12166" y="770"/>
                    <a:pt x="12187" y="766"/>
                    <a:pt x="12203" y="757"/>
                  </a:cubicBezTo>
                  <a:cubicBezTo>
                    <a:pt x="12214" y="750"/>
                    <a:pt x="12222" y="741"/>
                    <a:pt x="12225" y="730"/>
                  </a:cubicBezTo>
                  <a:cubicBezTo>
                    <a:pt x="12228" y="720"/>
                    <a:pt x="12227" y="711"/>
                    <a:pt x="12220" y="704"/>
                  </a:cubicBezTo>
                  <a:cubicBezTo>
                    <a:pt x="12213" y="697"/>
                    <a:pt x="12200" y="693"/>
                    <a:pt x="12182" y="693"/>
                  </a:cubicBezTo>
                  <a:cubicBezTo>
                    <a:pt x="12163" y="693"/>
                    <a:pt x="12143" y="696"/>
                    <a:pt x="12122" y="702"/>
                  </a:cubicBezTo>
                  <a:lnTo>
                    <a:pt x="12147" y="659"/>
                  </a:lnTo>
                  <a:cubicBezTo>
                    <a:pt x="12172" y="651"/>
                    <a:pt x="12197" y="647"/>
                    <a:pt x="12223" y="647"/>
                  </a:cubicBezTo>
                  <a:cubicBezTo>
                    <a:pt x="12259" y="647"/>
                    <a:pt x="12284" y="655"/>
                    <a:pt x="12298" y="671"/>
                  </a:cubicBezTo>
                  <a:cubicBezTo>
                    <a:pt x="12312" y="687"/>
                    <a:pt x="12315" y="706"/>
                    <a:pt x="12308" y="729"/>
                  </a:cubicBezTo>
                  <a:cubicBezTo>
                    <a:pt x="12300" y="755"/>
                    <a:pt x="12283" y="775"/>
                    <a:pt x="12257" y="791"/>
                  </a:cubicBezTo>
                  <a:cubicBezTo>
                    <a:pt x="12222" y="813"/>
                    <a:pt x="12179" y="824"/>
                    <a:pt x="12126" y="824"/>
                  </a:cubicBezTo>
                  <a:cubicBezTo>
                    <a:pt x="12089" y="824"/>
                    <a:pt x="12062" y="821"/>
                    <a:pt x="12044" y="817"/>
                  </a:cubicBezTo>
                  <a:close/>
                  <a:moveTo>
                    <a:pt x="12719" y="329"/>
                  </a:moveTo>
                  <a:lnTo>
                    <a:pt x="12615" y="309"/>
                  </a:lnTo>
                  <a:cubicBezTo>
                    <a:pt x="12642" y="264"/>
                    <a:pt x="12674" y="231"/>
                    <a:pt x="12711" y="209"/>
                  </a:cubicBezTo>
                  <a:cubicBezTo>
                    <a:pt x="12748" y="188"/>
                    <a:pt x="12796" y="177"/>
                    <a:pt x="12856" y="177"/>
                  </a:cubicBezTo>
                  <a:cubicBezTo>
                    <a:pt x="12910" y="177"/>
                    <a:pt x="12949" y="183"/>
                    <a:pt x="12972" y="196"/>
                  </a:cubicBezTo>
                  <a:cubicBezTo>
                    <a:pt x="12994" y="209"/>
                    <a:pt x="13008" y="225"/>
                    <a:pt x="13012" y="245"/>
                  </a:cubicBezTo>
                  <a:cubicBezTo>
                    <a:pt x="13017" y="265"/>
                    <a:pt x="13011" y="301"/>
                    <a:pt x="12994" y="354"/>
                  </a:cubicBezTo>
                  <a:lnTo>
                    <a:pt x="12948" y="496"/>
                  </a:lnTo>
                  <a:cubicBezTo>
                    <a:pt x="12935" y="536"/>
                    <a:pt x="12927" y="566"/>
                    <a:pt x="12925" y="585"/>
                  </a:cubicBezTo>
                  <a:cubicBezTo>
                    <a:pt x="12923" y="605"/>
                    <a:pt x="12924" y="625"/>
                    <a:pt x="12928" y="647"/>
                  </a:cubicBezTo>
                  <a:lnTo>
                    <a:pt x="12807" y="647"/>
                  </a:lnTo>
                  <a:cubicBezTo>
                    <a:pt x="12806" y="639"/>
                    <a:pt x="12806" y="627"/>
                    <a:pt x="12806" y="612"/>
                  </a:cubicBezTo>
                  <a:cubicBezTo>
                    <a:pt x="12807" y="604"/>
                    <a:pt x="12807" y="600"/>
                    <a:pt x="12807" y="597"/>
                  </a:cubicBezTo>
                  <a:cubicBezTo>
                    <a:pt x="12779" y="618"/>
                    <a:pt x="12752" y="633"/>
                    <a:pt x="12726" y="643"/>
                  </a:cubicBezTo>
                  <a:cubicBezTo>
                    <a:pt x="12699" y="653"/>
                    <a:pt x="12672" y="659"/>
                    <a:pt x="12645" y="659"/>
                  </a:cubicBezTo>
                  <a:cubicBezTo>
                    <a:pt x="12598" y="659"/>
                    <a:pt x="12565" y="646"/>
                    <a:pt x="12546" y="620"/>
                  </a:cubicBezTo>
                  <a:cubicBezTo>
                    <a:pt x="12527" y="594"/>
                    <a:pt x="12523" y="562"/>
                    <a:pt x="12536" y="523"/>
                  </a:cubicBezTo>
                  <a:cubicBezTo>
                    <a:pt x="12544" y="497"/>
                    <a:pt x="12557" y="473"/>
                    <a:pt x="12576" y="453"/>
                  </a:cubicBezTo>
                  <a:cubicBezTo>
                    <a:pt x="12595" y="433"/>
                    <a:pt x="12617" y="417"/>
                    <a:pt x="12643" y="406"/>
                  </a:cubicBezTo>
                  <a:cubicBezTo>
                    <a:pt x="12669" y="396"/>
                    <a:pt x="12704" y="386"/>
                    <a:pt x="12749" y="378"/>
                  </a:cubicBezTo>
                  <a:cubicBezTo>
                    <a:pt x="12809" y="367"/>
                    <a:pt x="12851" y="357"/>
                    <a:pt x="12876" y="348"/>
                  </a:cubicBezTo>
                  <a:lnTo>
                    <a:pt x="12880" y="336"/>
                  </a:lnTo>
                  <a:cubicBezTo>
                    <a:pt x="12888" y="312"/>
                    <a:pt x="12887" y="295"/>
                    <a:pt x="12879" y="285"/>
                  </a:cubicBezTo>
                  <a:cubicBezTo>
                    <a:pt x="12870" y="275"/>
                    <a:pt x="12850" y="270"/>
                    <a:pt x="12818" y="270"/>
                  </a:cubicBezTo>
                  <a:cubicBezTo>
                    <a:pt x="12796" y="270"/>
                    <a:pt x="12778" y="274"/>
                    <a:pt x="12763" y="283"/>
                  </a:cubicBezTo>
                  <a:cubicBezTo>
                    <a:pt x="12748" y="292"/>
                    <a:pt x="12733" y="307"/>
                    <a:pt x="12719" y="329"/>
                  </a:cubicBezTo>
                  <a:close/>
                  <a:moveTo>
                    <a:pt x="12851" y="427"/>
                  </a:moveTo>
                  <a:cubicBezTo>
                    <a:pt x="12834" y="432"/>
                    <a:pt x="12808" y="438"/>
                    <a:pt x="12771" y="446"/>
                  </a:cubicBezTo>
                  <a:cubicBezTo>
                    <a:pt x="12735" y="453"/>
                    <a:pt x="12711" y="460"/>
                    <a:pt x="12698" y="467"/>
                  </a:cubicBezTo>
                  <a:cubicBezTo>
                    <a:pt x="12679" y="478"/>
                    <a:pt x="12667" y="492"/>
                    <a:pt x="12661" y="510"/>
                  </a:cubicBezTo>
                  <a:cubicBezTo>
                    <a:pt x="12656" y="527"/>
                    <a:pt x="12658" y="541"/>
                    <a:pt x="12666" y="554"/>
                  </a:cubicBezTo>
                  <a:cubicBezTo>
                    <a:pt x="12675" y="566"/>
                    <a:pt x="12689" y="573"/>
                    <a:pt x="12709" y="573"/>
                  </a:cubicBezTo>
                  <a:cubicBezTo>
                    <a:pt x="12731" y="573"/>
                    <a:pt x="12754" y="565"/>
                    <a:pt x="12779" y="551"/>
                  </a:cubicBezTo>
                  <a:cubicBezTo>
                    <a:pt x="12797" y="540"/>
                    <a:pt x="12811" y="527"/>
                    <a:pt x="12820" y="511"/>
                  </a:cubicBezTo>
                  <a:cubicBezTo>
                    <a:pt x="12827" y="500"/>
                    <a:pt x="12835" y="480"/>
                    <a:pt x="12844" y="451"/>
                  </a:cubicBezTo>
                  <a:lnTo>
                    <a:pt x="12851" y="427"/>
                  </a:lnTo>
                  <a:close/>
                  <a:moveTo>
                    <a:pt x="12787" y="128"/>
                  </a:moveTo>
                  <a:lnTo>
                    <a:pt x="12731" y="128"/>
                  </a:lnTo>
                  <a:cubicBezTo>
                    <a:pt x="12733" y="121"/>
                    <a:pt x="12734" y="116"/>
                    <a:pt x="12735" y="112"/>
                  </a:cubicBezTo>
                  <a:cubicBezTo>
                    <a:pt x="12745" y="82"/>
                    <a:pt x="12759" y="59"/>
                    <a:pt x="12779" y="43"/>
                  </a:cubicBezTo>
                  <a:cubicBezTo>
                    <a:pt x="12799" y="26"/>
                    <a:pt x="12821" y="18"/>
                    <a:pt x="12844" y="18"/>
                  </a:cubicBezTo>
                  <a:cubicBezTo>
                    <a:pt x="12854" y="18"/>
                    <a:pt x="12863" y="19"/>
                    <a:pt x="12871" y="21"/>
                  </a:cubicBezTo>
                  <a:cubicBezTo>
                    <a:pt x="12879" y="23"/>
                    <a:pt x="12893" y="30"/>
                    <a:pt x="12913" y="40"/>
                  </a:cubicBezTo>
                  <a:cubicBezTo>
                    <a:pt x="12933" y="50"/>
                    <a:pt x="12949" y="55"/>
                    <a:pt x="12962" y="55"/>
                  </a:cubicBezTo>
                  <a:cubicBezTo>
                    <a:pt x="12971" y="55"/>
                    <a:pt x="12980" y="52"/>
                    <a:pt x="12988" y="46"/>
                  </a:cubicBezTo>
                  <a:cubicBezTo>
                    <a:pt x="12996" y="41"/>
                    <a:pt x="13003" y="31"/>
                    <a:pt x="13009" y="17"/>
                  </a:cubicBezTo>
                  <a:lnTo>
                    <a:pt x="13065" y="17"/>
                  </a:lnTo>
                  <a:cubicBezTo>
                    <a:pt x="13052" y="57"/>
                    <a:pt x="13036" y="85"/>
                    <a:pt x="13017" y="102"/>
                  </a:cubicBezTo>
                  <a:cubicBezTo>
                    <a:pt x="12997" y="119"/>
                    <a:pt x="12976" y="127"/>
                    <a:pt x="12953" y="127"/>
                  </a:cubicBezTo>
                  <a:cubicBezTo>
                    <a:pt x="12944" y="127"/>
                    <a:pt x="12934" y="126"/>
                    <a:pt x="12925" y="124"/>
                  </a:cubicBezTo>
                  <a:cubicBezTo>
                    <a:pt x="12919" y="122"/>
                    <a:pt x="12905" y="116"/>
                    <a:pt x="12882" y="106"/>
                  </a:cubicBezTo>
                  <a:cubicBezTo>
                    <a:pt x="12858" y="95"/>
                    <a:pt x="12841" y="90"/>
                    <a:pt x="12829" y="90"/>
                  </a:cubicBezTo>
                  <a:cubicBezTo>
                    <a:pt x="12819" y="90"/>
                    <a:pt x="12811" y="93"/>
                    <a:pt x="12804" y="98"/>
                  </a:cubicBezTo>
                  <a:cubicBezTo>
                    <a:pt x="12797" y="104"/>
                    <a:pt x="12791" y="114"/>
                    <a:pt x="12787" y="128"/>
                  </a:cubicBezTo>
                  <a:close/>
                  <a:moveTo>
                    <a:pt x="13068" y="411"/>
                  </a:moveTo>
                  <a:cubicBezTo>
                    <a:pt x="13080" y="371"/>
                    <a:pt x="13103" y="331"/>
                    <a:pt x="13135" y="294"/>
                  </a:cubicBezTo>
                  <a:cubicBezTo>
                    <a:pt x="13166" y="256"/>
                    <a:pt x="13204" y="227"/>
                    <a:pt x="13247" y="207"/>
                  </a:cubicBezTo>
                  <a:cubicBezTo>
                    <a:pt x="13289" y="187"/>
                    <a:pt x="13333" y="177"/>
                    <a:pt x="13378" y="177"/>
                  </a:cubicBezTo>
                  <a:cubicBezTo>
                    <a:pt x="13448" y="177"/>
                    <a:pt x="13498" y="199"/>
                    <a:pt x="13528" y="245"/>
                  </a:cubicBezTo>
                  <a:cubicBezTo>
                    <a:pt x="13558" y="290"/>
                    <a:pt x="13563" y="347"/>
                    <a:pt x="13541" y="416"/>
                  </a:cubicBezTo>
                  <a:cubicBezTo>
                    <a:pt x="13519" y="486"/>
                    <a:pt x="13478" y="544"/>
                    <a:pt x="13419" y="590"/>
                  </a:cubicBezTo>
                  <a:cubicBezTo>
                    <a:pt x="13359" y="636"/>
                    <a:pt x="13296" y="659"/>
                    <a:pt x="13228" y="659"/>
                  </a:cubicBezTo>
                  <a:cubicBezTo>
                    <a:pt x="13185" y="659"/>
                    <a:pt x="13148" y="649"/>
                    <a:pt x="13116" y="630"/>
                  </a:cubicBezTo>
                  <a:cubicBezTo>
                    <a:pt x="13084" y="611"/>
                    <a:pt x="13063" y="583"/>
                    <a:pt x="13055" y="546"/>
                  </a:cubicBezTo>
                  <a:cubicBezTo>
                    <a:pt x="13047" y="509"/>
                    <a:pt x="13051" y="464"/>
                    <a:pt x="13068" y="411"/>
                  </a:cubicBezTo>
                  <a:close/>
                  <a:moveTo>
                    <a:pt x="13191" y="418"/>
                  </a:moveTo>
                  <a:cubicBezTo>
                    <a:pt x="13176" y="463"/>
                    <a:pt x="13176" y="498"/>
                    <a:pt x="13190" y="523"/>
                  </a:cubicBezTo>
                  <a:cubicBezTo>
                    <a:pt x="13204" y="547"/>
                    <a:pt x="13227" y="559"/>
                    <a:pt x="13259" y="559"/>
                  </a:cubicBezTo>
                  <a:cubicBezTo>
                    <a:pt x="13290" y="559"/>
                    <a:pt x="13321" y="547"/>
                    <a:pt x="13350" y="523"/>
                  </a:cubicBezTo>
                  <a:cubicBezTo>
                    <a:pt x="13379" y="498"/>
                    <a:pt x="13401" y="463"/>
                    <a:pt x="13416" y="417"/>
                  </a:cubicBezTo>
                  <a:cubicBezTo>
                    <a:pt x="13430" y="372"/>
                    <a:pt x="13430" y="337"/>
                    <a:pt x="13416" y="313"/>
                  </a:cubicBezTo>
                  <a:cubicBezTo>
                    <a:pt x="13402" y="288"/>
                    <a:pt x="13379" y="276"/>
                    <a:pt x="13348" y="276"/>
                  </a:cubicBezTo>
                  <a:cubicBezTo>
                    <a:pt x="13316" y="276"/>
                    <a:pt x="13286" y="288"/>
                    <a:pt x="13256" y="313"/>
                  </a:cubicBezTo>
                  <a:cubicBezTo>
                    <a:pt x="13227" y="337"/>
                    <a:pt x="13205" y="372"/>
                    <a:pt x="13191" y="418"/>
                  </a:cubicBezTo>
                  <a:close/>
                  <a:moveTo>
                    <a:pt x="1985" y="1638"/>
                  </a:moveTo>
                  <a:lnTo>
                    <a:pt x="2185" y="1003"/>
                  </a:lnTo>
                  <a:lnTo>
                    <a:pt x="2310" y="1003"/>
                  </a:lnTo>
                  <a:lnTo>
                    <a:pt x="2437" y="1429"/>
                  </a:lnTo>
                  <a:lnTo>
                    <a:pt x="2571" y="1003"/>
                  </a:lnTo>
                  <a:lnTo>
                    <a:pt x="2690" y="1003"/>
                  </a:lnTo>
                  <a:lnTo>
                    <a:pt x="2490" y="1638"/>
                  </a:lnTo>
                  <a:lnTo>
                    <a:pt x="2362" y="1638"/>
                  </a:lnTo>
                  <a:lnTo>
                    <a:pt x="2236" y="1221"/>
                  </a:lnTo>
                  <a:lnTo>
                    <a:pt x="2104" y="1638"/>
                  </a:lnTo>
                  <a:lnTo>
                    <a:pt x="1985" y="1638"/>
                  </a:lnTo>
                  <a:close/>
                  <a:moveTo>
                    <a:pt x="2816" y="1320"/>
                  </a:moveTo>
                  <a:lnTo>
                    <a:pt x="2712" y="1300"/>
                  </a:lnTo>
                  <a:cubicBezTo>
                    <a:pt x="2739" y="1255"/>
                    <a:pt x="2771" y="1222"/>
                    <a:pt x="2808" y="1200"/>
                  </a:cubicBezTo>
                  <a:cubicBezTo>
                    <a:pt x="2845" y="1179"/>
                    <a:pt x="2894" y="1168"/>
                    <a:pt x="2953" y="1168"/>
                  </a:cubicBezTo>
                  <a:cubicBezTo>
                    <a:pt x="3008" y="1168"/>
                    <a:pt x="3046" y="1174"/>
                    <a:pt x="3069" y="1187"/>
                  </a:cubicBezTo>
                  <a:cubicBezTo>
                    <a:pt x="3091" y="1200"/>
                    <a:pt x="3105" y="1216"/>
                    <a:pt x="3109" y="1236"/>
                  </a:cubicBezTo>
                  <a:cubicBezTo>
                    <a:pt x="3114" y="1256"/>
                    <a:pt x="3108" y="1292"/>
                    <a:pt x="3091" y="1345"/>
                  </a:cubicBezTo>
                  <a:lnTo>
                    <a:pt x="3045" y="1487"/>
                  </a:lnTo>
                  <a:cubicBezTo>
                    <a:pt x="3032" y="1528"/>
                    <a:pt x="3025" y="1558"/>
                    <a:pt x="3022" y="1577"/>
                  </a:cubicBezTo>
                  <a:cubicBezTo>
                    <a:pt x="3020" y="1596"/>
                    <a:pt x="3021" y="1617"/>
                    <a:pt x="3025" y="1638"/>
                  </a:cubicBezTo>
                  <a:lnTo>
                    <a:pt x="2904" y="1638"/>
                  </a:lnTo>
                  <a:cubicBezTo>
                    <a:pt x="2903" y="1630"/>
                    <a:pt x="2903" y="1619"/>
                    <a:pt x="2904" y="1603"/>
                  </a:cubicBezTo>
                  <a:cubicBezTo>
                    <a:pt x="2904" y="1596"/>
                    <a:pt x="2904" y="1591"/>
                    <a:pt x="2904" y="1589"/>
                  </a:cubicBezTo>
                  <a:cubicBezTo>
                    <a:pt x="2877" y="1609"/>
                    <a:pt x="2850" y="1624"/>
                    <a:pt x="2823" y="1635"/>
                  </a:cubicBezTo>
                  <a:cubicBezTo>
                    <a:pt x="2796" y="1645"/>
                    <a:pt x="2769" y="1650"/>
                    <a:pt x="2742" y="1650"/>
                  </a:cubicBezTo>
                  <a:cubicBezTo>
                    <a:pt x="2695" y="1650"/>
                    <a:pt x="2662" y="1637"/>
                    <a:pt x="2643" y="1611"/>
                  </a:cubicBezTo>
                  <a:cubicBezTo>
                    <a:pt x="2624" y="1586"/>
                    <a:pt x="2620" y="1553"/>
                    <a:pt x="2633" y="1514"/>
                  </a:cubicBezTo>
                  <a:cubicBezTo>
                    <a:pt x="2641" y="1488"/>
                    <a:pt x="2654" y="1465"/>
                    <a:pt x="2673" y="1444"/>
                  </a:cubicBezTo>
                  <a:cubicBezTo>
                    <a:pt x="2692" y="1424"/>
                    <a:pt x="2714" y="1408"/>
                    <a:pt x="2740" y="1398"/>
                  </a:cubicBezTo>
                  <a:cubicBezTo>
                    <a:pt x="2766" y="1387"/>
                    <a:pt x="2801" y="1377"/>
                    <a:pt x="2846" y="1369"/>
                  </a:cubicBezTo>
                  <a:cubicBezTo>
                    <a:pt x="2906" y="1359"/>
                    <a:pt x="2949" y="1349"/>
                    <a:pt x="2973" y="1339"/>
                  </a:cubicBezTo>
                  <a:lnTo>
                    <a:pt x="2977" y="1327"/>
                  </a:lnTo>
                  <a:cubicBezTo>
                    <a:pt x="2985" y="1303"/>
                    <a:pt x="2984" y="1287"/>
                    <a:pt x="2976" y="1276"/>
                  </a:cubicBezTo>
                  <a:cubicBezTo>
                    <a:pt x="2967" y="1266"/>
                    <a:pt x="2947" y="1261"/>
                    <a:pt x="2915" y="1261"/>
                  </a:cubicBezTo>
                  <a:cubicBezTo>
                    <a:pt x="2893" y="1261"/>
                    <a:pt x="2875" y="1266"/>
                    <a:pt x="2860" y="1274"/>
                  </a:cubicBezTo>
                  <a:cubicBezTo>
                    <a:pt x="2845" y="1283"/>
                    <a:pt x="2831" y="1298"/>
                    <a:pt x="2816" y="1320"/>
                  </a:cubicBezTo>
                  <a:close/>
                  <a:moveTo>
                    <a:pt x="2948" y="1418"/>
                  </a:moveTo>
                  <a:cubicBezTo>
                    <a:pt x="2931" y="1424"/>
                    <a:pt x="2905" y="1430"/>
                    <a:pt x="2869" y="1437"/>
                  </a:cubicBezTo>
                  <a:cubicBezTo>
                    <a:pt x="2833" y="1444"/>
                    <a:pt x="2808" y="1451"/>
                    <a:pt x="2796" y="1458"/>
                  </a:cubicBezTo>
                  <a:cubicBezTo>
                    <a:pt x="2776" y="1470"/>
                    <a:pt x="2764" y="1484"/>
                    <a:pt x="2758" y="1501"/>
                  </a:cubicBezTo>
                  <a:cubicBezTo>
                    <a:pt x="2753" y="1518"/>
                    <a:pt x="2755" y="1533"/>
                    <a:pt x="2763" y="1545"/>
                  </a:cubicBezTo>
                  <a:cubicBezTo>
                    <a:pt x="2772" y="1558"/>
                    <a:pt x="2786" y="1564"/>
                    <a:pt x="2806" y="1564"/>
                  </a:cubicBezTo>
                  <a:cubicBezTo>
                    <a:pt x="2828" y="1564"/>
                    <a:pt x="2851" y="1557"/>
                    <a:pt x="2876" y="1542"/>
                  </a:cubicBezTo>
                  <a:cubicBezTo>
                    <a:pt x="2894" y="1531"/>
                    <a:pt x="2908" y="1518"/>
                    <a:pt x="2917" y="1502"/>
                  </a:cubicBezTo>
                  <a:cubicBezTo>
                    <a:pt x="2924" y="1492"/>
                    <a:pt x="2932" y="1472"/>
                    <a:pt x="2941" y="1443"/>
                  </a:cubicBezTo>
                  <a:lnTo>
                    <a:pt x="2948" y="1418"/>
                  </a:lnTo>
                  <a:close/>
                  <a:moveTo>
                    <a:pt x="3622" y="1315"/>
                  </a:moveTo>
                  <a:lnTo>
                    <a:pt x="3495" y="1336"/>
                  </a:lnTo>
                  <a:cubicBezTo>
                    <a:pt x="3499" y="1312"/>
                    <a:pt x="3495" y="1294"/>
                    <a:pt x="3485" y="1282"/>
                  </a:cubicBezTo>
                  <a:cubicBezTo>
                    <a:pt x="3474" y="1270"/>
                    <a:pt x="3458" y="1264"/>
                    <a:pt x="3435" y="1264"/>
                  </a:cubicBezTo>
                  <a:cubicBezTo>
                    <a:pt x="3405" y="1264"/>
                    <a:pt x="3377" y="1274"/>
                    <a:pt x="3352" y="1295"/>
                  </a:cubicBezTo>
                  <a:cubicBezTo>
                    <a:pt x="3328" y="1316"/>
                    <a:pt x="3308" y="1351"/>
                    <a:pt x="3292" y="1401"/>
                  </a:cubicBezTo>
                  <a:cubicBezTo>
                    <a:pt x="3275" y="1455"/>
                    <a:pt x="3272" y="1494"/>
                    <a:pt x="3283" y="1517"/>
                  </a:cubicBezTo>
                  <a:cubicBezTo>
                    <a:pt x="3294" y="1539"/>
                    <a:pt x="3315" y="1551"/>
                    <a:pt x="3346" y="1551"/>
                  </a:cubicBezTo>
                  <a:cubicBezTo>
                    <a:pt x="3369" y="1551"/>
                    <a:pt x="3390" y="1544"/>
                    <a:pt x="3409" y="1531"/>
                  </a:cubicBezTo>
                  <a:cubicBezTo>
                    <a:pt x="3428" y="1518"/>
                    <a:pt x="3446" y="1495"/>
                    <a:pt x="3462" y="1463"/>
                  </a:cubicBezTo>
                  <a:lnTo>
                    <a:pt x="3575" y="1483"/>
                  </a:lnTo>
                  <a:cubicBezTo>
                    <a:pt x="3545" y="1538"/>
                    <a:pt x="3508" y="1580"/>
                    <a:pt x="3464" y="1608"/>
                  </a:cubicBezTo>
                  <a:cubicBezTo>
                    <a:pt x="3420" y="1636"/>
                    <a:pt x="3369" y="1650"/>
                    <a:pt x="3309" y="1650"/>
                  </a:cubicBezTo>
                  <a:cubicBezTo>
                    <a:pt x="3242" y="1650"/>
                    <a:pt x="3195" y="1629"/>
                    <a:pt x="3169" y="1586"/>
                  </a:cubicBezTo>
                  <a:cubicBezTo>
                    <a:pt x="3142" y="1544"/>
                    <a:pt x="3141" y="1485"/>
                    <a:pt x="3164" y="1409"/>
                  </a:cubicBezTo>
                  <a:cubicBezTo>
                    <a:pt x="3188" y="1333"/>
                    <a:pt x="3227" y="1274"/>
                    <a:pt x="3281" y="1232"/>
                  </a:cubicBezTo>
                  <a:cubicBezTo>
                    <a:pt x="3334" y="1189"/>
                    <a:pt x="3395" y="1168"/>
                    <a:pt x="3463" y="1168"/>
                  </a:cubicBezTo>
                  <a:cubicBezTo>
                    <a:pt x="3519" y="1168"/>
                    <a:pt x="3560" y="1180"/>
                    <a:pt x="3586" y="1204"/>
                  </a:cubicBezTo>
                  <a:cubicBezTo>
                    <a:pt x="3611" y="1228"/>
                    <a:pt x="3623" y="1265"/>
                    <a:pt x="3622" y="1315"/>
                  </a:cubicBezTo>
                  <a:close/>
                  <a:moveTo>
                    <a:pt x="3777" y="1116"/>
                  </a:moveTo>
                  <a:lnTo>
                    <a:pt x="3812" y="1003"/>
                  </a:lnTo>
                  <a:lnTo>
                    <a:pt x="3934" y="1003"/>
                  </a:lnTo>
                  <a:lnTo>
                    <a:pt x="3899" y="1116"/>
                  </a:lnTo>
                  <a:lnTo>
                    <a:pt x="3777" y="1116"/>
                  </a:lnTo>
                  <a:close/>
                  <a:moveTo>
                    <a:pt x="3612" y="1638"/>
                  </a:moveTo>
                  <a:lnTo>
                    <a:pt x="3757" y="1178"/>
                  </a:lnTo>
                  <a:lnTo>
                    <a:pt x="3879" y="1178"/>
                  </a:lnTo>
                  <a:lnTo>
                    <a:pt x="3734" y="1638"/>
                  </a:lnTo>
                  <a:lnTo>
                    <a:pt x="3612" y="1638"/>
                  </a:lnTo>
                  <a:close/>
                  <a:moveTo>
                    <a:pt x="3905" y="1403"/>
                  </a:moveTo>
                  <a:cubicBezTo>
                    <a:pt x="3918" y="1362"/>
                    <a:pt x="3940" y="1323"/>
                    <a:pt x="3972" y="1285"/>
                  </a:cubicBezTo>
                  <a:cubicBezTo>
                    <a:pt x="4004" y="1247"/>
                    <a:pt x="4041" y="1218"/>
                    <a:pt x="4084" y="1198"/>
                  </a:cubicBezTo>
                  <a:cubicBezTo>
                    <a:pt x="4127" y="1178"/>
                    <a:pt x="4170" y="1168"/>
                    <a:pt x="4216" y="1168"/>
                  </a:cubicBezTo>
                  <a:cubicBezTo>
                    <a:pt x="4285" y="1168"/>
                    <a:pt x="4335" y="1191"/>
                    <a:pt x="4365" y="1236"/>
                  </a:cubicBezTo>
                  <a:cubicBezTo>
                    <a:pt x="4396" y="1281"/>
                    <a:pt x="4400" y="1338"/>
                    <a:pt x="4378" y="1408"/>
                  </a:cubicBezTo>
                  <a:cubicBezTo>
                    <a:pt x="4356" y="1477"/>
                    <a:pt x="4315" y="1535"/>
                    <a:pt x="4256" y="1581"/>
                  </a:cubicBezTo>
                  <a:cubicBezTo>
                    <a:pt x="4197" y="1627"/>
                    <a:pt x="4133" y="1650"/>
                    <a:pt x="4065" y="1650"/>
                  </a:cubicBezTo>
                  <a:cubicBezTo>
                    <a:pt x="4023" y="1650"/>
                    <a:pt x="3985" y="1640"/>
                    <a:pt x="3953" y="1621"/>
                  </a:cubicBezTo>
                  <a:cubicBezTo>
                    <a:pt x="3921" y="1602"/>
                    <a:pt x="3901" y="1574"/>
                    <a:pt x="3892" y="1537"/>
                  </a:cubicBezTo>
                  <a:cubicBezTo>
                    <a:pt x="3884" y="1500"/>
                    <a:pt x="3888" y="1455"/>
                    <a:pt x="3905" y="1403"/>
                  </a:cubicBezTo>
                  <a:close/>
                  <a:moveTo>
                    <a:pt x="4028" y="1409"/>
                  </a:moveTo>
                  <a:cubicBezTo>
                    <a:pt x="4014" y="1455"/>
                    <a:pt x="4013" y="1490"/>
                    <a:pt x="4027" y="1514"/>
                  </a:cubicBezTo>
                  <a:cubicBezTo>
                    <a:pt x="4041" y="1538"/>
                    <a:pt x="4064" y="1551"/>
                    <a:pt x="4096" y="1551"/>
                  </a:cubicBezTo>
                  <a:cubicBezTo>
                    <a:pt x="4128" y="1551"/>
                    <a:pt x="4158" y="1538"/>
                    <a:pt x="4187" y="1514"/>
                  </a:cubicBezTo>
                  <a:cubicBezTo>
                    <a:pt x="4216" y="1490"/>
                    <a:pt x="4238" y="1454"/>
                    <a:pt x="4253" y="1408"/>
                  </a:cubicBezTo>
                  <a:cubicBezTo>
                    <a:pt x="4267" y="1363"/>
                    <a:pt x="4267" y="1328"/>
                    <a:pt x="4253" y="1304"/>
                  </a:cubicBezTo>
                  <a:cubicBezTo>
                    <a:pt x="4239" y="1280"/>
                    <a:pt x="4217" y="1267"/>
                    <a:pt x="4185" y="1267"/>
                  </a:cubicBezTo>
                  <a:cubicBezTo>
                    <a:pt x="4153" y="1267"/>
                    <a:pt x="4123" y="1280"/>
                    <a:pt x="4093" y="1304"/>
                  </a:cubicBezTo>
                  <a:cubicBezTo>
                    <a:pt x="4064" y="1328"/>
                    <a:pt x="4042" y="1363"/>
                    <a:pt x="4028" y="1409"/>
                  </a:cubicBezTo>
                  <a:close/>
                  <a:moveTo>
                    <a:pt x="4820" y="1638"/>
                  </a:moveTo>
                  <a:lnTo>
                    <a:pt x="4698" y="1638"/>
                  </a:lnTo>
                  <a:lnTo>
                    <a:pt x="4772" y="1404"/>
                  </a:lnTo>
                  <a:cubicBezTo>
                    <a:pt x="4788" y="1354"/>
                    <a:pt x="4795" y="1322"/>
                    <a:pt x="4795" y="1307"/>
                  </a:cubicBezTo>
                  <a:cubicBezTo>
                    <a:pt x="4794" y="1293"/>
                    <a:pt x="4789" y="1282"/>
                    <a:pt x="4780" y="1273"/>
                  </a:cubicBezTo>
                  <a:cubicBezTo>
                    <a:pt x="4770" y="1265"/>
                    <a:pt x="4758" y="1261"/>
                    <a:pt x="4741" y="1261"/>
                  </a:cubicBezTo>
                  <a:cubicBezTo>
                    <a:pt x="4720" y="1261"/>
                    <a:pt x="4699" y="1267"/>
                    <a:pt x="4678" y="1279"/>
                  </a:cubicBezTo>
                  <a:cubicBezTo>
                    <a:pt x="4658" y="1290"/>
                    <a:pt x="4641" y="1305"/>
                    <a:pt x="4629" y="1324"/>
                  </a:cubicBezTo>
                  <a:cubicBezTo>
                    <a:pt x="4617" y="1344"/>
                    <a:pt x="4603" y="1379"/>
                    <a:pt x="4586" y="1430"/>
                  </a:cubicBezTo>
                  <a:lnTo>
                    <a:pt x="4521" y="1638"/>
                  </a:lnTo>
                  <a:lnTo>
                    <a:pt x="4399" y="1638"/>
                  </a:lnTo>
                  <a:lnTo>
                    <a:pt x="4544" y="1178"/>
                  </a:lnTo>
                  <a:lnTo>
                    <a:pt x="4657" y="1178"/>
                  </a:lnTo>
                  <a:lnTo>
                    <a:pt x="4636" y="1245"/>
                  </a:lnTo>
                  <a:cubicBezTo>
                    <a:pt x="4692" y="1194"/>
                    <a:pt x="4751" y="1168"/>
                    <a:pt x="4812" y="1168"/>
                  </a:cubicBezTo>
                  <a:cubicBezTo>
                    <a:pt x="4839" y="1168"/>
                    <a:pt x="4863" y="1173"/>
                    <a:pt x="4882" y="1183"/>
                  </a:cubicBezTo>
                  <a:cubicBezTo>
                    <a:pt x="4901" y="1192"/>
                    <a:pt x="4914" y="1205"/>
                    <a:pt x="4921" y="1220"/>
                  </a:cubicBezTo>
                  <a:cubicBezTo>
                    <a:pt x="4928" y="1235"/>
                    <a:pt x="4930" y="1252"/>
                    <a:pt x="4929" y="1271"/>
                  </a:cubicBezTo>
                  <a:cubicBezTo>
                    <a:pt x="4927" y="1290"/>
                    <a:pt x="4921" y="1317"/>
                    <a:pt x="4910" y="1353"/>
                  </a:cubicBezTo>
                  <a:lnTo>
                    <a:pt x="4820" y="1638"/>
                  </a:lnTo>
                  <a:close/>
                  <a:moveTo>
                    <a:pt x="5134" y="1320"/>
                  </a:moveTo>
                  <a:lnTo>
                    <a:pt x="5030" y="1300"/>
                  </a:lnTo>
                  <a:cubicBezTo>
                    <a:pt x="5056" y="1255"/>
                    <a:pt x="5088" y="1222"/>
                    <a:pt x="5126" y="1200"/>
                  </a:cubicBezTo>
                  <a:cubicBezTo>
                    <a:pt x="5163" y="1179"/>
                    <a:pt x="5211" y="1168"/>
                    <a:pt x="5271" y="1168"/>
                  </a:cubicBezTo>
                  <a:cubicBezTo>
                    <a:pt x="5325" y="1168"/>
                    <a:pt x="5364" y="1174"/>
                    <a:pt x="5386" y="1187"/>
                  </a:cubicBezTo>
                  <a:cubicBezTo>
                    <a:pt x="5409" y="1200"/>
                    <a:pt x="5422" y="1216"/>
                    <a:pt x="5427" y="1236"/>
                  </a:cubicBezTo>
                  <a:cubicBezTo>
                    <a:pt x="5431" y="1256"/>
                    <a:pt x="5426" y="1292"/>
                    <a:pt x="5409" y="1345"/>
                  </a:cubicBezTo>
                  <a:lnTo>
                    <a:pt x="5362" y="1487"/>
                  </a:lnTo>
                  <a:cubicBezTo>
                    <a:pt x="5350" y="1528"/>
                    <a:pt x="5342" y="1558"/>
                    <a:pt x="5340" y="1577"/>
                  </a:cubicBezTo>
                  <a:cubicBezTo>
                    <a:pt x="5338" y="1596"/>
                    <a:pt x="5339" y="1617"/>
                    <a:pt x="5342" y="1638"/>
                  </a:cubicBezTo>
                  <a:lnTo>
                    <a:pt x="5222" y="1638"/>
                  </a:lnTo>
                  <a:cubicBezTo>
                    <a:pt x="5221" y="1630"/>
                    <a:pt x="5221" y="1619"/>
                    <a:pt x="5221" y="1603"/>
                  </a:cubicBezTo>
                  <a:cubicBezTo>
                    <a:pt x="5221" y="1596"/>
                    <a:pt x="5221" y="1591"/>
                    <a:pt x="5221" y="1589"/>
                  </a:cubicBezTo>
                  <a:cubicBezTo>
                    <a:pt x="5194" y="1609"/>
                    <a:pt x="5167" y="1624"/>
                    <a:pt x="5140" y="1635"/>
                  </a:cubicBezTo>
                  <a:cubicBezTo>
                    <a:pt x="5113" y="1645"/>
                    <a:pt x="5087" y="1650"/>
                    <a:pt x="5060" y="1650"/>
                  </a:cubicBezTo>
                  <a:cubicBezTo>
                    <a:pt x="5013" y="1650"/>
                    <a:pt x="4980" y="1637"/>
                    <a:pt x="4960" y="1611"/>
                  </a:cubicBezTo>
                  <a:cubicBezTo>
                    <a:pt x="4941" y="1586"/>
                    <a:pt x="4938" y="1553"/>
                    <a:pt x="4950" y="1514"/>
                  </a:cubicBezTo>
                  <a:cubicBezTo>
                    <a:pt x="4958" y="1488"/>
                    <a:pt x="4972" y="1465"/>
                    <a:pt x="4991" y="1444"/>
                  </a:cubicBezTo>
                  <a:cubicBezTo>
                    <a:pt x="5010" y="1424"/>
                    <a:pt x="5032" y="1408"/>
                    <a:pt x="5058" y="1398"/>
                  </a:cubicBezTo>
                  <a:cubicBezTo>
                    <a:pt x="5083" y="1387"/>
                    <a:pt x="5119" y="1377"/>
                    <a:pt x="5163" y="1369"/>
                  </a:cubicBezTo>
                  <a:cubicBezTo>
                    <a:pt x="5224" y="1359"/>
                    <a:pt x="5266" y="1349"/>
                    <a:pt x="5291" y="1339"/>
                  </a:cubicBezTo>
                  <a:lnTo>
                    <a:pt x="5295" y="1327"/>
                  </a:lnTo>
                  <a:cubicBezTo>
                    <a:pt x="5302" y="1303"/>
                    <a:pt x="5302" y="1287"/>
                    <a:pt x="5293" y="1276"/>
                  </a:cubicBezTo>
                  <a:cubicBezTo>
                    <a:pt x="5285" y="1266"/>
                    <a:pt x="5265" y="1261"/>
                    <a:pt x="5233" y="1261"/>
                  </a:cubicBezTo>
                  <a:cubicBezTo>
                    <a:pt x="5211" y="1261"/>
                    <a:pt x="5193" y="1266"/>
                    <a:pt x="5178" y="1274"/>
                  </a:cubicBezTo>
                  <a:cubicBezTo>
                    <a:pt x="5163" y="1283"/>
                    <a:pt x="5148" y="1298"/>
                    <a:pt x="5134" y="1320"/>
                  </a:cubicBezTo>
                  <a:close/>
                  <a:moveTo>
                    <a:pt x="5266" y="1418"/>
                  </a:moveTo>
                  <a:cubicBezTo>
                    <a:pt x="5249" y="1424"/>
                    <a:pt x="5222" y="1430"/>
                    <a:pt x="5186" y="1437"/>
                  </a:cubicBezTo>
                  <a:cubicBezTo>
                    <a:pt x="5150" y="1444"/>
                    <a:pt x="5126" y="1451"/>
                    <a:pt x="5113" y="1458"/>
                  </a:cubicBezTo>
                  <a:cubicBezTo>
                    <a:pt x="5094" y="1470"/>
                    <a:pt x="5081" y="1484"/>
                    <a:pt x="5076" y="1501"/>
                  </a:cubicBezTo>
                  <a:cubicBezTo>
                    <a:pt x="5070" y="1518"/>
                    <a:pt x="5072" y="1533"/>
                    <a:pt x="5081" y="1545"/>
                  </a:cubicBezTo>
                  <a:cubicBezTo>
                    <a:pt x="5090" y="1558"/>
                    <a:pt x="5104" y="1564"/>
                    <a:pt x="5124" y="1564"/>
                  </a:cubicBezTo>
                  <a:cubicBezTo>
                    <a:pt x="5146" y="1564"/>
                    <a:pt x="5169" y="1557"/>
                    <a:pt x="5193" y="1542"/>
                  </a:cubicBezTo>
                  <a:cubicBezTo>
                    <a:pt x="5211" y="1531"/>
                    <a:pt x="5225" y="1518"/>
                    <a:pt x="5235" y="1502"/>
                  </a:cubicBezTo>
                  <a:cubicBezTo>
                    <a:pt x="5241" y="1492"/>
                    <a:pt x="5249" y="1472"/>
                    <a:pt x="5258" y="1443"/>
                  </a:cubicBezTo>
                  <a:lnTo>
                    <a:pt x="5266" y="1418"/>
                  </a:lnTo>
                  <a:close/>
                  <a:moveTo>
                    <a:pt x="5437" y="1638"/>
                  </a:moveTo>
                  <a:lnTo>
                    <a:pt x="5637" y="1003"/>
                  </a:lnTo>
                  <a:lnTo>
                    <a:pt x="5758" y="1003"/>
                  </a:lnTo>
                  <a:lnTo>
                    <a:pt x="5558" y="1638"/>
                  </a:lnTo>
                  <a:lnTo>
                    <a:pt x="5437" y="16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1632">
                <a:solidFill>
                  <a:srgbClr val="000000"/>
                </a:solidFill>
              </a:endParaRPr>
            </a:p>
          </p:txBody>
        </p:sp>
        <p:sp>
          <p:nvSpPr>
            <p:cNvPr id="65" name="Freeform 278"/>
            <p:cNvSpPr>
              <a:spLocks noEditPoints="1"/>
            </p:cNvSpPr>
            <p:nvPr/>
          </p:nvSpPr>
          <p:spPr bwMode="auto">
            <a:xfrm>
              <a:off x="6229350" y="936625"/>
              <a:ext cx="963613" cy="952500"/>
            </a:xfrm>
            <a:custGeom>
              <a:avLst/>
              <a:gdLst>
                <a:gd name="T0" fmla="*/ 0 w 3563"/>
                <a:gd name="T1" fmla="*/ 3528 h 3528"/>
                <a:gd name="T2" fmla="*/ 3194 w 3563"/>
                <a:gd name="T3" fmla="*/ 2779 h 3528"/>
                <a:gd name="T4" fmla="*/ 1457 w 3563"/>
                <a:gd name="T5" fmla="*/ 2399 h 3528"/>
                <a:gd name="T6" fmla="*/ 1525 w 3563"/>
                <a:gd name="T7" fmla="*/ 2706 h 3528"/>
                <a:gd name="T8" fmla="*/ 1663 w 3563"/>
                <a:gd name="T9" fmla="*/ 2450 h 3528"/>
                <a:gd name="T10" fmla="*/ 1632 w 3563"/>
                <a:gd name="T11" fmla="*/ 2571 h 3528"/>
                <a:gd name="T12" fmla="*/ 1525 w 3563"/>
                <a:gd name="T13" fmla="*/ 2706 h 3528"/>
                <a:gd name="T14" fmla="*/ 1954 w 3563"/>
                <a:gd name="T15" fmla="*/ 2654 h 3528"/>
                <a:gd name="T16" fmla="*/ 1001 w 3563"/>
                <a:gd name="T17" fmla="*/ 2079 h 3528"/>
                <a:gd name="T18" fmla="*/ 1198 w 3563"/>
                <a:gd name="T19" fmla="*/ 2120 h 3528"/>
                <a:gd name="T20" fmla="*/ 1087 w 3563"/>
                <a:gd name="T21" fmla="*/ 2021 h 3528"/>
                <a:gd name="T22" fmla="*/ 1175 w 3563"/>
                <a:gd name="T23" fmla="*/ 1866 h 3528"/>
                <a:gd name="T24" fmla="*/ 1222 w 3563"/>
                <a:gd name="T25" fmla="*/ 1927 h 3528"/>
                <a:gd name="T26" fmla="*/ 1129 w 3563"/>
                <a:gd name="T27" fmla="*/ 1970 h 3528"/>
                <a:gd name="T28" fmla="*/ 1250 w 3563"/>
                <a:gd name="T29" fmla="*/ 2155 h 3528"/>
                <a:gd name="T30" fmla="*/ 1001 w 3563"/>
                <a:gd name="T31" fmla="*/ 2079 h 3528"/>
                <a:gd name="T32" fmla="*/ 1662 w 3563"/>
                <a:gd name="T33" fmla="*/ 1923 h 3528"/>
                <a:gd name="T34" fmla="*/ 1625 w 3563"/>
                <a:gd name="T35" fmla="*/ 2043 h 3528"/>
                <a:gd name="T36" fmla="*/ 1613 w 3563"/>
                <a:gd name="T37" fmla="*/ 2178 h 3528"/>
                <a:gd name="T38" fmla="*/ 1791 w 3563"/>
                <a:gd name="T39" fmla="*/ 1972 h 3528"/>
                <a:gd name="T40" fmla="*/ 1816 w 3563"/>
                <a:gd name="T41" fmla="*/ 1871 h 3528"/>
                <a:gd name="T42" fmla="*/ 1959 w 3563"/>
                <a:gd name="T43" fmla="*/ 2178 h 3528"/>
                <a:gd name="T44" fmla="*/ 2008 w 3563"/>
                <a:gd name="T45" fmla="*/ 2178 h 3528"/>
                <a:gd name="T46" fmla="*/ 2286 w 3563"/>
                <a:gd name="T47" fmla="*/ 2178 h 3528"/>
                <a:gd name="T48" fmla="*/ 2163 w 3563"/>
                <a:gd name="T49" fmla="*/ 2059 h 3528"/>
                <a:gd name="T50" fmla="*/ 2550 w 3563"/>
                <a:gd name="T51" fmla="*/ 1871 h 3528"/>
                <a:gd name="T52" fmla="*/ 1269 w 3563"/>
                <a:gd name="T53" fmla="*/ 1526 h 3528"/>
                <a:gd name="T54" fmla="*/ 1411 w 3563"/>
                <a:gd name="T55" fmla="*/ 1543 h 3528"/>
                <a:gd name="T56" fmla="*/ 1254 w 3563"/>
                <a:gd name="T57" fmla="*/ 1445 h 3528"/>
                <a:gd name="T58" fmla="*/ 1471 w 3563"/>
                <a:gd name="T59" fmla="*/ 1341 h 3528"/>
                <a:gd name="T60" fmla="*/ 1372 w 3563"/>
                <a:gd name="T61" fmla="*/ 1366 h 3528"/>
                <a:gd name="T62" fmla="*/ 1380 w 3563"/>
                <a:gd name="T63" fmla="*/ 1444 h 3528"/>
                <a:gd name="T64" fmla="*/ 1341 w 3563"/>
                <a:gd name="T65" fmla="*/ 1634 h 3528"/>
                <a:gd name="T66" fmla="*/ 1526 w 3563"/>
                <a:gd name="T67" fmla="*/ 1628 h 3528"/>
                <a:gd name="T68" fmla="*/ 1664 w 3563"/>
                <a:gd name="T69" fmla="*/ 1373 h 3528"/>
                <a:gd name="T70" fmla="*/ 1633 w 3563"/>
                <a:gd name="T71" fmla="*/ 1494 h 3528"/>
                <a:gd name="T72" fmla="*/ 1526 w 3563"/>
                <a:gd name="T73" fmla="*/ 1628 h 3528"/>
                <a:gd name="T74" fmla="*/ 2019 w 3563"/>
                <a:gd name="T75" fmla="*/ 1581 h 3528"/>
                <a:gd name="T76" fmla="*/ 2024 w 3563"/>
                <a:gd name="T77" fmla="*/ 1498 h 3528"/>
                <a:gd name="T78" fmla="*/ 1954 w 3563"/>
                <a:gd name="T79" fmla="*/ 1341 h 3528"/>
                <a:gd name="T80" fmla="*/ 2116 w 3563"/>
                <a:gd name="T81" fmla="*/ 1411 h 3528"/>
                <a:gd name="T82" fmla="*/ 1992 w 3563"/>
                <a:gd name="T83" fmla="*/ 1398 h 3528"/>
                <a:gd name="T84" fmla="*/ 2163 w 3563"/>
                <a:gd name="T85" fmla="*/ 1536 h 3528"/>
                <a:gd name="T86" fmla="*/ 1889 w 3563"/>
                <a:gd name="T87" fmla="*/ 1584 h 3528"/>
                <a:gd name="T88" fmla="*/ 2352 w 3563"/>
                <a:gd name="T89" fmla="*/ 1321 h 3528"/>
                <a:gd name="T90" fmla="*/ 1307 w 3563"/>
                <a:gd name="T91" fmla="*/ 779 h 3528"/>
                <a:gd name="T92" fmla="*/ 1351 w 3563"/>
                <a:gd name="T93" fmla="*/ 904 h 3528"/>
                <a:gd name="T94" fmla="*/ 1305 w 3563"/>
                <a:gd name="T95" fmla="*/ 1086 h 3528"/>
                <a:gd name="T96" fmla="*/ 1690 w 3563"/>
                <a:gd name="T97" fmla="*/ 779 h 3528"/>
                <a:gd name="T98" fmla="*/ 1759 w 3563"/>
                <a:gd name="T99" fmla="*/ 779 h 3528"/>
                <a:gd name="T100" fmla="*/ 1803 w 3563"/>
                <a:gd name="T101" fmla="*/ 900 h 3528"/>
                <a:gd name="T102" fmla="*/ 1769 w 3563"/>
                <a:gd name="T103" fmla="*/ 1035 h 3528"/>
                <a:gd name="T104" fmla="*/ 2097 w 3563"/>
                <a:gd name="T105" fmla="*/ 1086 h 3528"/>
                <a:gd name="T106" fmla="*/ 2308 w 3563"/>
                <a:gd name="T107" fmla="*/ 787 h 3528"/>
                <a:gd name="T108" fmla="*/ 2321 w 3563"/>
                <a:gd name="T109" fmla="*/ 937 h 3528"/>
                <a:gd name="T110" fmla="*/ 2126 w 3563"/>
                <a:gd name="T111" fmla="*/ 969 h 3528"/>
                <a:gd name="T112" fmla="*/ 2241 w 3563"/>
                <a:gd name="T113" fmla="*/ 911 h 3528"/>
                <a:gd name="T114" fmla="*/ 2261 w 3563"/>
                <a:gd name="T115" fmla="*/ 833 h 3528"/>
                <a:gd name="T116" fmla="*/ 417 w 3563"/>
                <a:gd name="T117" fmla="*/ 700 h 3528"/>
                <a:gd name="T118" fmla="*/ 417 w 3563"/>
                <a:gd name="T119" fmla="*/ 700 h 3528"/>
                <a:gd name="T120" fmla="*/ 417 w 3563"/>
                <a:gd name="T121" fmla="*/ 2240 h 3528"/>
                <a:gd name="T122" fmla="*/ 3196 w 3563"/>
                <a:gd name="T123" fmla="*/ 1694 h 3528"/>
                <a:gd name="T124" fmla="*/ 3194 w 3563"/>
                <a:gd name="T125" fmla="*/ 1245 h 3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63" h="3528">
                  <a:moveTo>
                    <a:pt x="0" y="0"/>
                  </a:moveTo>
                  <a:lnTo>
                    <a:pt x="3563" y="0"/>
                  </a:lnTo>
                  <a:lnTo>
                    <a:pt x="3563" y="3528"/>
                  </a:lnTo>
                  <a:lnTo>
                    <a:pt x="0" y="3528"/>
                  </a:lnTo>
                  <a:lnTo>
                    <a:pt x="0" y="0"/>
                  </a:lnTo>
                  <a:close/>
                  <a:moveTo>
                    <a:pt x="417" y="2874"/>
                  </a:moveTo>
                  <a:lnTo>
                    <a:pt x="3193" y="2874"/>
                  </a:lnTo>
                  <a:lnTo>
                    <a:pt x="3194" y="2779"/>
                  </a:lnTo>
                  <a:lnTo>
                    <a:pt x="417" y="2781"/>
                  </a:lnTo>
                  <a:lnTo>
                    <a:pt x="417" y="2874"/>
                  </a:lnTo>
                  <a:close/>
                  <a:moveTo>
                    <a:pt x="1381" y="2706"/>
                  </a:moveTo>
                  <a:lnTo>
                    <a:pt x="1457" y="2399"/>
                  </a:lnTo>
                  <a:lnTo>
                    <a:pt x="1532" y="2399"/>
                  </a:lnTo>
                  <a:lnTo>
                    <a:pt x="1456" y="2706"/>
                  </a:lnTo>
                  <a:lnTo>
                    <a:pt x="1381" y="2706"/>
                  </a:lnTo>
                  <a:close/>
                  <a:moveTo>
                    <a:pt x="1525" y="2706"/>
                  </a:moveTo>
                  <a:lnTo>
                    <a:pt x="1601" y="2399"/>
                  </a:lnTo>
                  <a:lnTo>
                    <a:pt x="1871" y="2399"/>
                  </a:lnTo>
                  <a:lnTo>
                    <a:pt x="1858" y="2450"/>
                  </a:lnTo>
                  <a:lnTo>
                    <a:pt x="1663" y="2450"/>
                  </a:lnTo>
                  <a:lnTo>
                    <a:pt x="1645" y="2519"/>
                  </a:lnTo>
                  <a:lnTo>
                    <a:pt x="1834" y="2519"/>
                  </a:lnTo>
                  <a:lnTo>
                    <a:pt x="1821" y="2571"/>
                  </a:lnTo>
                  <a:lnTo>
                    <a:pt x="1632" y="2571"/>
                  </a:lnTo>
                  <a:lnTo>
                    <a:pt x="1610" y="2654"/>
                  </a:lnTo>
                  <a:lnTo>
                    <a:pt x="1822" y="2654"/>
                  </a:lnTo>
                  <a:lnTo>
                    <a:pt x="1809" y="2706"/>
                  </a:lnTo>
                  <a:lnTo>
                    <a:pt x="1525" y="2706"/>
                  </a:lnTo>
                  <a:close/>
                  <a:moveTo>
                    <a:pt x="1866" y="2706"/>
                  </a:moveTo>
                  <a:lnTo>
                    <a:pt x="1942" y="2399"/>
                  </a:lnTo>
                  <a:lnTo>
                    <a:pt x="2017" y="2399"/>
                  </a:lnTo>
                  <a:lnTo>
                    <a:pt x="1954" y="2654"/>
                  </a:lnTo>
                  <a:lnTo>
                    <a:pt x="2139" y="2654"/>
                  </a:lnTo>
                  <a:lnTo>
                    <a:pt x="2126" y="2706"/>
                  </a:lnTo>
                  <a:lnTo>
                    <a:pt x="1866" y="2706"/>
                  </a:lnTo>
                  <a:close/>
                  <a:moveTo>
                    <a:pt x="1001" y="2079"/>
                  </a:moveTo>
                  <a:lnTo>
                    <a:pt x="1072" y="2076"/>
                  </a:lnTo>
                  <a:cubicBezTo>
                    <a:pt x="1073" y="2095"/>
                    <a:pt x="1077" y="2108"/>
                    <a:pt x="1084" y="2115"/>
                  </a:cubicBezTo>
                  <a:cubicBezTo>
                    <a:pt x="1095" y="2126"/>
                    <a:pt x="1115" y="2131"/>
                    <a:pt x="1145" y="2131"/>
                  </a:cubicBezTo>
                  <a:cubicBezTo>
                    <a:pt x="1169" y="2131"/>
                    <a:pt x="1187" y="2127"/>
                    <a:pt x="1198" y="2120"/>
                  </a:cubicBezTo>
                  <a:cubicBezTo>
                    <a:pt x="1209" y="2112"/>
                    <a:pt x="1214" y="2103"/>
                    <a:pt x="1214" y="2093"/>
                  </a:cubicBezTo>
                  <a:cubicBezTo>
                    <a:pt x="1214" y="2084"/>
                    <a:pt x="1210" y="2076"/>
                    <a:pt x="1201" y="2070"/>
                  </a:cubicBezTo>
                  <a:cubicBezTo>
                    <a:pt x="1195" y="2065"/>
                    <a:pt x="1177" y="2058"/>
                    <a:pt x="1149" y="2047"/>
                  </a:cubicBezTo>
                  <a:cubicBezTo>
                    <a:pt x="1121" y="2037"/>
                    <a:pt x="1100" y="2028"/>
                    <a:pt x="1087" y="2021"/>
                  </a:cubicBezTo>
                  <a:cubicBezTo>
                    <a:pt x="1074" y="2015"/>
                    <a:pt x="1064" y="2006"/>
                    <a:pt x="1057" y="1994"/>
                  </a:cubicBezTo>
                  <a:cubicBezTo>
                    <a:pt x="1049" y="1983"/>
                    <a:pt x="1046" y="1970"/>
                    <a:pt x="1046" y="1956"/>
                  </a:cubicBezTo>
                  <a:cubicBezTo>
                    <a:pt x="1046" y="1930"/>
                    <a:pt x="1057" y="1908"/>
                    <a:pt x="1079" y="1891"/>
                  </a:cubicBezTo>
                  <a:cubicBezTo>
                    <a:pt x="1101" y="1874"/>
                    <a:pt x="1133" y="1866"/>
                    <a:pt x="1175" y="1866"/>
                  </a:cubicBezTo>
                  <a:cubicBezTo>
                    <a:pt x="1218" y="1866"/>
                    <a:pt x="1251" y="1874"/>
                    <a:pt x="1274" y="1891"/>
                  </a:cubicBezTo>
                  <a:cubicBezTo>
                    <a:pt x="1298" y="1908"/>
                    <a:pt x="1311" y="1930"/>
                    <a:pt x="1313" y="1958"/>
                  </a:cubicBezTo>
                  <a:lnTo>
                    <a:pt x="1241" y="1961"/>
                  </a:lnTo>
                  <a:cubicBezTo>
                    <a:pt x="1239" y="1947"/>
                    <a:pt x="1233" y="1935"/>
                    <a:pt x="1222" y="1927"/>
                  </a:cubicBezTo>
                  <a:cubicBezTo>
                    <a:pt x="1212" y="1920"/>
                    <a:pt x="1196" y="1916"/>
                    <a:pt x="1175" y="1916"/>
                  </a:cubicBezTo>
                  <a:cubicBezTo>
                    <a:pt x="1154" y="1916"/>
                    <a:pt x="1139" y="1919"/>
                    <a:pt x="1130" y="1925"/>
                  </a:cubicBezTo>
                  <a:cubicBezTo>
                    <a:pt x="1122" y="1931"/>
                    <a:pt x="1117" y="1939"/>
                    <a:pt x="1117" y="1948"/>
                  </a:cubicBezTo>
                  <a:cubicBezTo>
                    <a:pt x="1117" y="1957"/>
                    <a:pt x="1121" y="1964"/>
                    <a:pt x="1129" y="1970"/>
                  </a:cubicBezTo>
                  <a:cubicBezTo>
                    <a:pt x="1137" y="1976"/>
                    <a:pt x="1155" y="1984"/>
                    <a:pt x="1183" y="1994"/>
                  </a:cubicBezTo>
                  <a:cubicBezTo>
                    <a:pt x="1225" y="2009"/>
                    <a:pt x="1251" y="2022"/>
                    <a:pt x="1263" y="2031"/>
                  </a:cubicBezTo>
                  <a:cubicBezTo>
                    <a:pt x="1280" y="2045"/>
                    <a:pt x="1288" y="2063"/>
                    <a:pt x="1288" y="2085"/>
                  </a:cubicBezTo>
                  <a:cubicBezTo>
                    <a:pt x="1288" y="2112"/>
                    <a:pt x="1276" y="2136"/>
                    <a:pt x="1250" y="2155"/>
                  </a:cubicBezTo>
                  <a:cubicBezTo>
                    <a:pt x="1225" y="2174"/>
                    <a:pt x="1190" y="2184"/>
                    <a:pt x="1144" y="2184"/>
                  </a:cubicBezTo>
                  <a:cubicBezTo>
                    <a:pt x="1113" y="2184"/>
                    <a:pt x="1086" y="2179"/>
                    <a:pt x="1063" y="2170"/>
                  </a:cubicBezTo>
                  <a:cubicBezTo>
                    <a:pt x="1040" y="2162"/>
                    <a:pt x="1024" y="2149"/>
                    <a:pt x="1014" y="2134"/>
                  </a:cubicBezTo>
                  <a:cubicBezTo>
                    <a:pt x="1005" y="2118"/>
                    <a:pt x="1001" y="2100"/>
                    <a:pt x="1001" y="2079"/>
                  </a:cubicBezTo>
                  <a:close/>
                  <a:moveTo>
                    <a:pt x="1329" y="2178"/>
                  </a:moveTo>
                  <a:lnTo>
                    <a:pt x="1405" y="1871"/>
                  </a:lnTo>
                  <a:lnTo>
                    <a:pt x="1675" y="1871"/>
                  </a:lnTo>
                  <a:lnTo>
                    <a:pt x="1662" y="1923"/>
                  </a:lnTo>
                  <a:lnTo>
                    <a:pt x="1467" y="1923"/>
                  </a:lnTo>
                  <a:lnTo>
                    <a:pt x="1449" y="1992"/>
                  </a:lnTo>
                  <a:lnTo>
                    <a:pt x="1638" y="1992"/>
                  </a:lnTo>
                  <a:lnTo>
                    <a:pt x="1625" y="2043"/>
                  </a:lnTo>
                  <a:lnTo>
                    <a:pt x="1436" y="2043"/>
                  </a:lnTo>
                  <a:lnTo>
                    <a:pt x="1415" y="2127"/>
                  </a:lnTo>
                  <a:lnTo>
                    <a:pt x="1626" y="2127"/>
                  </a:lnTo>
                  <a:lnTo>
                    <a:pt x="1613" y="2178"/>
                  </a:lnTo>
                  <a:lnTo>
                    <a:pt x="1329" y="2178"/>
                  </a:lnTo>
                  <a:close/>
                  <a:moveTo>
                    <a:pt x="1959" y="2178"/>
                  </a:moveTo>
                  <a:lnTo>
                    <a:pt x="1889" y="2178"/>
                  </a:lnTo>
                  <a:lnTo>
                    <a:pt x="1791" y="1972"/>
                  </a:lnTo>
                  <a:lnTo>
                    <a:pt x="1740" y="2178"/>
                  </a:lnTo>
                  <a:lnTo>
                    <a:pt x="1670" y="2178"/>
                  </a:lnTo>
                  <a:lnTo>
                    <a:pt x="1746" y="1871"/>
                  </a:lnTo>
                  <a:lnTo>
                    <a:pt x="1816" y="1871"/>
                  </a:lnTo>
                  <a:lnTo>
                    <a:pt x="1914" y="2076"/>
                  </a:lnTo>
                  <a:lnTo>
                    <a:pt x="1965" y="1871"/>
                  </a:lnTo>
                  <a:lnTo>
                    <a:pt x="2035" y="1871"/>
                  </a:lnTo>
                  <a:lnTo>
                    <a:pt x="1959" y="2178"/>
                  </a:lnTo>
                  <a:close/>
                  <a:moveTo>
                    <a:pt x="2274" y="2110"/>
                  </a:moveTo>
                  <a:lnTo>
                    <a:pt x="2129" y="2110"/>
                  </a:lnTo>
                  <a:lnTo>
                    <a:pt x="2085" y="2178"/>
                  </a:lnTo>
                  <a:lnTo>
                    <a:pt x="2008" y="2178"/>
                  </a:lnTo>
                  <a:lnTo>
                    <a:pt x="2213" y="1871"/>
                  </a:lnTo>
                  <a:lnTo>
                    <a:pt x="2298" y="1871"/>
                  </a:lnTo>
                  <a:lnTo>
                    <a:pt x="2357" y="2178"/>
                  </a:lnTo>
                  <a:lnTo>
                    <a:pt x="2286" y="2178"/>
                  </a:lnTo>
                  <a:lnTo>
                    <a:pt x="2274" y="2110"/>
                  </a:lnTo>
                  <a:close/>
                  <a:moveTo>
                    <a:pt x="2265" y="2059"/>
                  </a:moveTo>
                  <a:lnTo>
                    <a:pt x="2243" y="1935"/>
                  </a:lnTo>
                  <a:lnTo>
                    <a:pt x="2163" y="2059"/>
                  </a:lnTo>
                  <a:lnTo>
                    <a:pt x="2265" y="2059"/>
                  </a:lnTo>
                  <a:close/>
                  <a:moveTo>
                    <a:pt x="2399" y="2178"/>
                  </a:moveTo>
                  <a:lnTo>
                    <a:pt x="2475" y="1871"/>
                  </a:lnTo>
                  <a:lnTo>
                    <a:pt x="2550" y="1871"/>
                  </a:lnTo>
                  <a:lnTo>
                    <a:pt x="2474" y="2178"/>
                  </a:lnTo>
                  <a:lnTo>
                    <a:pt x="2399" y="2178"/>
                  </a:lnTo>
                  <a:close/>
                  <a:moveTo>
                    <a:pt x="1198" y="1529"/>
                  </a:moveTo>
                  <a:lnTo>
                    <a:pt x="1269" y="1526"/>
                  </a:lnTo>
                  <a:cubicBezTo>
                    <a:pt x="1270" y="1545"/>
                    <a:pt x="1274" y="1558"/>
                    <a:pt x="1281" y="1565"/>
                  </a:cubicBezTo>
                  <a:cubicBezTo>
                    <a:pt x="1292" y="1576"/>
                    <a:pt x="1312" y="1581"/>
                    <a:pt x="1342" y="1581"/>
                  </a:cubicBezTo>
                  <a:cubicBezTo>
                    <a:pt x="1366" y="1581"/>
                    <a:pt x="1384" y="1577"/>
                    <a:pt x="1395" y="1570"/>
                  </a:cubicBezTo>
                  <a:cubicBezTo>
                    <a:pt x="1406" y="1563"/>
                    <a:pt x="1411" y="1554"/>
                    <a:pt x="1411" y="1543"/>
                  </a:cubicBezTo>
                  <a:cubicBezTo>
                    <a:pt x="1411" y="1534"/>
                    <a:pt x="1407" y="1526"/>
                    <a:pt x="1398" y="1520"/>
                  </a:cubicBezTo>
                  <a:cubicBezTo>
                    <a:pt x="1391" y="1515"/>
                    <a:pt x="1374" y="1508"/>
                    <a:pt x="1346" y="1498"/>
                  </a:cubicBezTo>
                  <a:cubicBezTo>
                    <a:pt x="1318" y="1487"/>
                    <a:pt x="1297" y="1479"/>
                    <a:pt x="1284" y="1472"/>
                  </a:cubicBezTo>
                  <a:cubicBezTo>
                    <a:pt x="1271" y="1465"/>
                    <a:pt x="1261" y="1456"/>
                    <a:pt x="1254" y="1445"/>
                  </a:cubicBezTo>
                  <a:cubicBezTo>
                    <a:pt x="1246" y="1434"/>
                    <a:pt x="1242" y="1421"/>
                    <a:pt x="1242" y="1406"/>
                  </a:cubicBezTo>
                  <a:cubicBezTo>
                    <a:pt x="1242" y="1380"/>
                    <a:pt x="1253" y="1358"/>
                    <a:pt x="1276" y="1341"/>
                  </a:cubicBezTo>
                  <a:cubicBezTo>
                    <a:pt x="1298" y="1324"/>
                    <a:pt x="1330" y="1316"/>
                    <a:pt x="1372" y="1316"/>
                  </a:cubicBezTo>
                  <a:cubicBezTo>
                    <a:pt x="1415" y="1316"/>
                    <a:pt x="1448" y="1324"/>
                    <a:pt x="1471" y="1341"/>
                  </a:cubicBezTo>
                  <a:cubicBezTo>
                    <a:pt x="1495" y="1358"/>
                    <a:pt x="1507" y="1381"/>
                    <a:pt x="1510" y="1409"/>
                  </a:cubicBezTo>
                  <a:lnTo>
                    <a:pt x="1438" y="1411"/>
                  </a:lnTo>
                  <a:cubicBezTo>
                    <a:pt x="1436" y="1397"/>
                    <a:pt x="1430" y="1386"/>
                    <a:pt x="1419" y="1378"/>
                  </a:cubicBezTo>
                  <a:cubicBezTo>
                    <a:pt x="1408" y="1370"/>
                    <a:pt x="1393" y="1366"/>
                    <a:pt x="1372" y="1366"/>
                  </a:cubicBezTo>
                  <a:cubicBezTo>
                    <a:pt x="1351" y="1366"/>
                    <a:pt x="1336" y="1369"/>
                    <a:pt x="1327" y="1375"/>
                  </a:cubicBezTo>
                  <a:cubicBezTo>
                    <a:pt x="1318" y="1381"/>
                    <a:pt x="1314" y="1389"/>
                    <a:pt x="1314" y="1398"/>
                  </a:cubicBezTo>
                  <a:cubicBezTo>
                    <a:pt x="1314" y="1407"/>
                    <a:pt x="1318" y="1415"/>
                    <a:pt x="1326" y="1420"/>
                  </a:cubicBezTo>
                  <a:cubicBezTo>
                    <a:pt x="1334" y="1426"/>
                    <a:pt x="1352" y="1434"/>
                    <a:pt x="1380" y="1444"/>
                  </a:cubicBezTo>
                  <a:cubicBezTo>
                    <a:pt x="1422" y="1460"/>
                    <a:pt x="1448" y="1472"/>
                    <a:pt x="1460" y="1482"/>
                  </a:cubicBezTo>
                  <a:cubicBezTo>
                    <a:pt x="1477" y="1496"/>
                    <a:pt x="1485" y="1514"/>
                    <a:pt x="1485" y="1536"/>
                  </a:cubicBezTo>
                  <a:cubicBezTo>
                    <a:pt x="1485" y="1563"/>
                    <a:pt x="1473" y="1586"/>
                    <a:pt x="1447" y="1605"/>
                  </a:cubicBezTo>
                  <a:cubicBezTo>
                    <a:pt x="1422" y="1624"/>
                    <a:pt x="1386" y="1634"/>
                    <a:pt x="1341" y="1634"/>
                  </a:cubicBezTo>
                  <a:cubicBezTo>
                    <a:pt x="1310" y="1634"/>
                    <a:pt x="1283" y="1630"/>
                    <a:pt x="1260" y="1621"/>
                  </a:cubicBezTo>
                  <a:cubicBezTo>
                    <a:pt x="1237" y="1612"/>
                    <a:pt x="1221" y="1599"/>
                    <a:pt x="1211" y="1584"/>
                  </a:cubicBezTo>
                  <a:cubicBezTo>
                    <a:pt x="1202" y="1568"/>
                    <a:pt x="1197" y="1550"/>
                    <a:pt x="1198" y="1529"/>
                  </a:cubicBezTo>
                  <a:close/>
                  <a:moveTo>
                    <a:pt x="1526" y="1628"/>
                  </a:moveTo>
                  <a:lnTo>
                    <a:pt x="1602" y="1321"/>
                  </a:lnTo>
                  <a:lnTo>
                    <a:pt x="1872" y="1321"/>
                  </a:lnTo>
                  <a:lnTo>
                    <a:pt x="1859" y="1373"/>
                  </a:lnTo>
                  <a:lnTo>
                    <a:pt x="1664" y="1373"/>
                  </a:lnTo>
                  <a:lnTo>
                    <a:pt x="1646" y="1442"/>
                  </a:lnTo>
                  <a:lnTo>
                    <a:pt x="1835" y="1442"/>
                  </a:lnTo>
                  <a:lnTo>
                    <a:pt x="1822" y="1494"/>
                  </a:lnTo>
                  <a:lnTo>
                    <a:pt x="1633" y="1494"/>
                  </a:lnTo>
                  <a:lnTo>
                    <a:pt x="1611" y="1577"/>
                  </a:lnTo>
                  <a:lnTo>
                    <a:pt x="1823" y="1577"/>
                  </a:lnTo>
                  <a:lnTo>
                    <a:pt x="1810" y="1628"/>
                  </a:lnTo>
                  <a:lnTo>
                    <a:pt x="1526" y="1628"/>
                  </a:lnTo>
                  <a:close/>
                  <a:moveTo>
                    <a:pt x="1876" y="1529"/>
                  </a:moveTo>
                  <a:lnTo>
                    <a:pt x="1947" y="1526"/>
                  </a:lnTo>
                  <a:cubicBezTo>
                    <a:pt x="1948" y="1545"/>
                    <a:pt x="1952" y="1558"/>
                    <a:pt x="1959" y="1565"/>
                  </a:cubicBezTo>
                  <a:cubicBezTo>
                    <a:pt x="1970" y="1576"/>
                    <a:pt x="1990" y="1581"/>
                    <a:pt x="2019" y="1581"/>
                  </a:cubicBezTo>
                  <a:cubicBezTo>
                    <a:pt x="2044" y="1581"/>
                    <a:pt x="2062" y="1577"/>
                    <a:pt x="2073" y="1570"/>
                  </a:cubicBezTo>
                  <a:cubicBezTo>
                    <a:pt x="2084" y="1563"/>
                    <a:pt x="2089" y="1554"/>
                    <a:pt x="2089" y="1543"/>
                  </a:cubicBezTo>
                  <a:cubicBezTo>
                    <a:pt x="2089" y="1534"/>
                    <a:pt x="2085" y="1526"/>
                    <a:pt x="2076" y="1520"/>
                  </a:cubicBezTo>
                  <a:cubicBezTo>
                    <a:pt x="2069" y="1515"/>
                    <a:pt x="2052" y="1508"/>
                    <a:pt x="2024" y="1498"/>
                  </a:cubicBezTo>
                  <a:cubicBezTo>
                    <a:pt x="1996" y="1487"/>
                    <a:pt x="1975" y="1479"/>
                    <a:pt x="1962" y="1472"/>
                  </a:cubicBezTo>
                  <a:cubicBezTo>
                    <a:pt x="1949" y="1465"/>
                    <a:pt x="1939" y="1456"/>
                    <a:pt x="1931" y="1445"/>
                  </a:cubicBezTo>
                  <a:cubicBezTo>
                    <a:pt x="1924" y="1434"/>
                    <a:pt x="1920" y="1421"/>
                    <a:pt x="1920" y="1406"/>
                  </a:cubicBezTo>
                  <a:cubicBezTo>
                    <a:pt x="1920" y="1380"/>
                    <a:pt x="1931" y="1358"/>
                    <a:pt x="1954" y="1341"/>
                  </a:cubicBezTo>
                  <a:cubicBezTo>
                    <a:pt x="1976" y="1324"/>
                    <a:pt x="2008" y="1316"/>
                    <a:pt x="2050" y="1316"/>
                  </a:cubicBezTo>
                  <a:cubicBezTo>
                    <a:pt x="2093" y="1316"/>
                    <a:pt x="2126" y="1324"/>
                    <a:pt x="2149" y="1341"/>
                  </a:cubicBezTo>
                  <a:cubicBezTo>
                    <a:pt x="2172" y="1358"/>
                    <a:pt x="2185" y="1381"/>
                    <a:pt x="2188" y="1409"/>
                  </a:cubicBezTo>
                  <a:lnTo>
                    <a:pt x="2116" y="1411"/>
                  </a:lnTo>
                  <a:cubicBezTo>
                    <a:pt x="2114" y="1397"/>
                    <a:pt x="2108" y="1386"/>
                    <a:pt x="2097" y="1378"/>
                  </a:cubicBezTo>
                  <a:cubicBezTo>
                    <a:pt x="2086" y="1370"/>
                    <a:pt x="2070" y="1366"/>
                    <a:pt x="2049" y="1366"/>
                  </a:cubicBezTo>
                  <a:cubicBezTo>
                    <a:pt x="2029" y="1366"/>
                    <a:pt x="2014" y="1369"/>
                    <a:pt x="2005" y="1375"/>
                  </a:cubicBezTo>
                  <a:cubicBezTo>
                    <a:pt x="1996" y="1381"/>
                    <a:pt x="1992" y="1389"/>
                    <a:pt x="1992" y="1398"/>
                  </a:cubicBezTo>
                  <a:cubicBezTo>
                    <a:pt x="1992" y="1407"/>
                    <a:pt x="1996" y="1415"/>
                    <a:pt x="2004" y="1420"/>
                  </a:cubicBezTo>
                  <a:cubicBezTo>
                    <a:pt x="2012" y="1426"/>
                    <a:pt x="2030" y="1434"/>
                    <a:pt x="2058" y="1444"/>
                  </a:cubicBezTo>
                  <a:cubicBezTo>
                    <a:pt x="2100" y="1460"/>
                    <a:pt x="2126" y="1472"/>
                    <a:pt x="2138" y="1482"/>
                  </a:cubicBezTo>
                  <a:cubicBezTo>
                    <a:pt x="2155" y="1496"/>
                    <a:pt x="2163" y="1514"/>
                    <a:pt x="2163" y="1536"/>
                  </a:cubicBezTo>
                  <a:cubicBezTo>
                    <a:pt x="2163" y="1563"/>
                    <a:pt x="2150" y="1586"/>
                    <a:pt x="2125" y="1605"/>
                  </a:cubicBezTo>
                  <a:cubicBezTo>
                    <a:pt x="2100" y="1624"/>
                    <a:pt x="2064" y="1634"/>
                    <a:pt x="2019" y="1634"/>
                  </a:cubicBezTo>
                  <a:cubicBezTo>
                    <a:pt x="1988" y="1634"/>
                    <a:pt x="1961" y="1630"/>
                    <a:pt x="1938" y="1621"/>
                  </a:cubicBezTo>
                  <a:cubicBezTo>
                    <a:pt x="1915" y="1612"/>
                    <a:pt x="1899" y="1599"/>
                    <a:pt x="1889" y="1584"/>
                  </a:cubicBezTo>
                  <a:cubicBezTo>
                    <a:pt x="1880" y="1568"/>
                    <a:pt x="1875" y="1550"/>
                    <a:pt x="1876" y="1529"/>
                  </a:cubicBezTo>
                  <a:close/>
                  <a:moveTo>
                    <a:pt x="2201" y="1628"/>
                  </a:moveTo>
                  <a:lnTo>
                    <a:pt x="2277" y="1321"/>
                  </a:lnTo>
                  <a:lnTo>
                    <a:pt x="2352" y="1321"/>
                  </a:lnTo>
                  <a:lnTo>
                    <a:pt x="2276" y="1628"/>
                  </a:lnTo>
                  <a:lnTo>
                    <a:pt x="2201" y="1628"/>
                  </a:lnTo>
                  <a:close/>
                  <a:moveTo>
                    <a:pt x="1231" y="1086"/>
                  </a:moveTo>
                  <a:lnTo>
                    <a:pt x="1307" y="779"/>
                  </a:lnTo>
                  <a:lnTo>
                    <a:pt x="1561" y="779"/>
                  </a:lnTo>
                  <a:lnTo>
                    <a:pt x="1549" y="831"/>
                  </a:lnTo>
                  <a:lnTo>
                    <a:pt x="1369" y="831"/>
                  </a:lnTo>
                  <a:lnTo>
                    <a:pt x="1351" y="904"/>
                  </a:lnTo>
                  <a:lnTo>
                    <a:pt x="1527" y="904"/>
                  </a:lnTo>
                  <a:lnTo>
                    <a:pt x="1514" y="955"/>
                  </a:lnTo>
                  <a:lnTo>
                    <a:pt x="1338" y="955"/>
                  </a:lnTo>
                  <a:lnTo>
                    <a:pt x="1305" y="1086"/>
                  </a:lnTo>
                  <a:lnTo>
                    <a:pt x="1231" y="1086"/>
                  </a:lnTo>
                  <a:close/>
                  <a:moveTo>
                    <a:pt x="1539" y="1086"/>
                  </a:moveTo>
                  <a:lnTo>
                    <a:pt x="1615" y="779"/>
                  </a:lnTo>
                  <a:lnTo>
                    <a:pt x="1690" y="779"/>
                  </a:lnTo>
                  <a:lnTo>
                    <a:pt x="1614" y="1086"/>
                  </a:lnTo>
                  <a:lnTo>
                    <a:pt x="1539" y="1086"/>
                  </a:lnTo>
                  <a:close/>
                  <a:moveTo>
                    <a:pt x="1683" y="1086"/>
                  </a:moveTo>
                  <a:lnTo>
                    <a:pt x="1759" y="779"/>
                  </a:lnTo>
                  <a:lnTo>
                    <a:pt x="2029" y="779"/>
                  </a:lnTo>
                  <a:lnTo>
                    <a:pt x="2016" y="831"/>
                  </a:lnTo>
                  <a:lnTo>
                    <a:pt x="1821" y="831"/>
                  </a:lnTo>
                  <a:lnTo>
                    <a:pt x="1803" y="900"/>
                  </a:lnTo>
                  <a:lnTo>
                    <a:pt x="1992" y="900"/>
                  </a:lnTo>
                  <a:lnTo>
                    <a:pt x="1979" y="951"/>
                  </a:lnTo>
                  <a:lnTo>
                    <a:pt x="1790" y="951"/>
                  </a:lnTo>
                  <a:lnTo>
                    <a:pt x="1769" y="1035"/>
                  </a:lnTo>
                  <a:lnTo>
                    <a:pt x="1980" y="1035"/>
                  </a:lnTo>
                  <a:lnTo>
                    <a:pt x="1967" y="1086"/>
                  </a:lnTo>
                  <a:lnTo>
                    <a:pt x="1683" y="1086"/>
                  </a:lnTo>
                  <a:close/>
                  <a:moveTo>
                    <a:pt x="2097" y="1086"/>
                  </a:moveTo>
                  <a:lnTo>
                    <a:pt x="2022" y="1086"/>
                  </a:lnTo>
                  <a:lnTo>
                    <a:pt x="2098" y="779"/>
                  </a:lnTo>
                  <a:lnTo>
                    <a:pt x="2246" y="779"/>
                  </a:lnTo>
                  <a:cubicBezTo>
                    <a:pt x="2272" y="779"/>
                    <a:pt x="2293" y="782"/>
                    <a:pt x="2308" y="787"/>
                  </a:cubicBezTo>
                  <a:cubicBezTo>
                    <a:pt x="2324" y="792"/>
                    <a:pt x="2336" y="801"/>
                    <a:pt x="2345" y="813"/>
                  </a:cubicBezTo>
                  <a:cubicBezTo>
                    <a:pt x="2354" y="825"/>
                    <a:pt x="2358" y="839"/>
                    <a:pt x="2358" y="856"/>
                  </a:cubicBezTo>
                  <a:cubicBezTo>
                    <a:pt x="2358" y="872"/>
                    <a:pt x="2354" y="887"/>
                    <a:pt x="2347" y="901"/>
                  </a:cubicBezTo>
                  <a:cubicBezTo>
                    <a:pt x="2340" y="916"/>
                    <a:pt x="2332" y="928"/>
                    <a:pt x="2321" y="937"/>
                  </a:cubicBezTo>
                  <a:cubicBezTo>
                    <a:pt x="2311" y="945"/>
                    <a:pt x="2300" y="952"/>
                    <a:pt x="2288" y="957"/>
                  </a:cubicBezTo>
                  <a:cubicBezTo>
                    <a:pt x="2276" y="961"/>
                    <a:pt x="2260" y="965"/>
                    <a:pt x="2240" y="967"/>
                  </a:cubicBezTo>
                  <a:cubicBezTo>
                    <a:pt x="2228" y="968"/>
                    <a:pt x="2206" y="969"/>
                    <a:pt x="2174" y="969"/>
                  </a:cubicBezTo>
                  <a:lnTo>
                    <a:pt x="2126" y="969"/>
                  </a:lnTo>
                  <a:lnTo>
                    <a:pt x="2097" y="1086"/>
                  </a:lnTo>
                  <a:close/>
                  <a:moveTo>
                    <a:pt x="2139" y="918"/>
                  </a:moveTo>
                  <a:lnTo>
                    <a:pt x="2162" y="918"/>
                  </a:lnTo>
                  <a:cubicBezTo>
                    <a:pt x="2201" y="918"/>
                    <a:pt x="2228" y="915"/>
                    <a:pt x="2241" y="911"/>
                  </a:cubicBezTo>
                  <a:cubicBezTo>
                    <a:pt x="2254" y="907"/>
                    <a:pt x="2264" y="901"/>
                    <a:pt x="2272" y="891"/>
                  </a:cubicBezTo>
                  <a:cubicBezTo>
                    <a:pt x="2280" y="882"/>
                    <a:pt x="2283" y="872"/>
                    <a:pt x="2283" y="861"/>
                  </a:cubicBezTo>
                  <a:cubicBezTo>
                    <a:pt x="2283" y="854"/>
                    <a:pt x="2281" y="848"/>
                    <a:pt x="2277" y="843"/>
                  </a:cubicBezTo>
                  <a:cubicBezTo>
                    <a:pt x="2274" y="838"/>
                    <a:pt x="2268" y="835"/>
                    <a:pt x="2261" y="833"/>
                  </a:cubicBezTo>
                  <a:cubicBezTo>
                    <a:pt x="2254" y="831"/>
                    <a:pt x="2238" y="830"/>
                    <a:pt x="2214" y="830"/>
                  </a:cubicBezTo>
                  <a:lnTo>
                    <a:pt x="2161" y="830"/>
                  </a:lnTo>
                  <a:lnTo>
                    <a:pt x="2139" y="918"/>
                  </a:lnTo>
                  <a:close/>
                  <a:moveTo>
                    <a:pt x="417" y="700"/>
                  </a:moveTo>
                  <a:lnTo>
                    <a:pt x="3194" y="703"/>
                  </a:lnTo>
                  <a:lnTo>
                    <a:pt x="3195" y="610"/>
                  </a:lnTo>
                  <a:lnTo>
                    <a:pt x="417" y="613"/>
                  </a:lnTo>
                  <a:lnTo>
                    <a:pt x="417" y="700"/>
                  </a:lnTo>
                  <a:close/>
                  <a:moveTo>
                    <a:pt x="417" y="2327"/>
                  </a:moveTo>
                  <a:lnTo>
                    <a:pt x="3193" y="2329"/>
                  </a:lnTo>
                  <a:lnTo>
                    <a:pt x="3196" y="2237"/>
                  </a:lnTo>
                  <a:lnTo>
                    <a:pt x="417" y="2240"/>
                  </a:lnTo>
                  <a:lnTo>
                    <a:pt x="417" y="2327"/>
                  </a:lnTo>
                  <a:close/>
                  <a:moveTo>
                    <a:pt x="417" y="1784"/>
                  </a:moveTo>
                  <a:lnTo>
                    <a:pt x="3194" y="1787"/>
                  </a:lnTo>
                  <a:lnTo>
                    <a:pt x="3196" y="1694"/>
                  </a:lnTo>
                  <a:lnTo>
                    <a:pt x="417" y="1697"/>
                  </a:lnTo>
                  <a:lnTo>
                    <a:pt x="417" y="1784"/>
                  </a:lnTo>
                  <a:close/>
                  <a:moveTo>
                    <a:pt x="417" y="1242"/>
                  </a:moveTo>
                  <a:lnTo>
                    <a:pt x="3194" y="1245"/>
                  </a:lnTo>
                  <a:lnTo>
                    <a:pt x="3196" y="1152"/>
                  </a:lnTo>
                  <a:lnTo>
                    <a:pt x="417" y="1155"/>
                  </a:lnTo>
                  <a:lnTo>
                    <a:pt x="417" y="12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1632">
                <a:solidFill>
                  <a:srgbClr val="000000"/>
                </a:solidFill>
              </a:endParaRPr>
            </a:p>
          </p:txBody>
        </p:sp>
        <p:sp>
          <p:nvSpPr>
            <p:cNvPr id="66" name="Freeform 279"/>
            <p:cNvSpPr>
              <a:spLocks noEditPoints="1"/>
            </p:cNvSpPr>
            <p:nvPr/>
          </p:nvSpPr>
          <p:spPr bwMode="auto">
            <a:xfrm>
              <a:off x="7421563" y="936625"/>
              <a:ext cx="3362325" cy="952500"/>
            </a:xfrm>
            <a:custGeom>
              <a:avLst/>
              <a:gdLst>
                <a:gd name="T0" fmla="*/ 5704 w 12447"/>
                <a:gd name="T1" fmla="*/ 2822 h 3528"/>
                <a:gd name="T2" fmla="*/ 6075 w 12447"/>
                <a:gd name="T3" fmla="*/ 1201 h 3528"/>
                <a:gd name="T4" fmla="*/ 7289 w 12447"/>
                <a:gd name="T5" fmla="*/ 2821 h 3528"/>
                <a:gd name="T6" fmla="*/ 7521 w 12447"/>
                <a:gd name="T7" fmla="*/ 1729 h 3528"/>
                <a:gd name="T8" fmla="*/ 7284 w 12447"/>
                <a:gd name="T9" fmla="*/ 641 h 3528"/>
                <a:gd name="T10" fmla="*/ 6971 w 12447"/>
                <a:gd name="T11" fmla="*/ 1744 h 3528"/>
                <a:gd name="T12" fmla="*/ 6859 w 12447"/>
                <a:gd name="T13" fmla="*/ 2262 h 3528"/>
                <a:gd name="T14" fmla="*/ 6341 w 12447"/>
                <a:gd name="T15" fmla="*/ 641 h 3528"/>
                <a:gd name="T16" fmla="*/ 5158 w 12447"/>
                <a:gd name="T17" fmla="*/ 2821 h 3528"/>
                <a:gd name="T18" fmla="*/ 12447 w 12447"/>
                <a:gd name="T19" fmla="*/ 0 h 3528"/>
                <a:gd name="T20" fmla="*/ 11657 w 12447"/>
                <a:gd name="T21" fmla="*/ 610 h 3528"/>
                <a:gd name="T22" fmla="*/ 12447 w 12447"/>
                <a:gd name="T23" fmla="*/ 703 h 3528"/>
                <a:gd name="T24" fmla="*/ 11719 w 12447"/>
                <a:gd name="T25" fmla="*/ 1152 h 3528"/>
                <a:gd name="T26" fmla="*/ 11816 w 12447"/>
                <a:gd name="T27" fmla="*/ 1245 h 3528"/>
                <a:gd name="T28" fmla="*/ 12447 w 12447"/>
                <a:gd name="T29" fmla="*/ 1694 h 3528"/>
                <a:gd name="T30" fmla="*/ 11653 w 12447"/>
                <a:gd name="T31" fmla="*/ 1729 h 3528"/>
                <a:gd name="T32" fmla="*/ 12447 w 12447"/>
                <a:gd name="T33" fmla="*/ 1787 h 3528"/>
                <a:gd name="T34" fmla="*/ 11657 w 12447"/>
                <a:gd name="T35" fmla="*/ 2237 h 3528"/>
                <a:gd name="T36" fmla="*/ 12447 w 12447"/>
                <a:gd name="T37" fmla="*/ 2329 h 3528"/>
                <a:gd name="T38" fmla="*/ 11655 w 12447"/>
                <a:gd name="T39" fmla="*/ 2781 h 3528"/>
                <a:gd name="T40" fmla="*/ 12447 w 12447"/>
                <a:gd name="T41" fmla="*/ 2874 h 3528"/>
                <a:gd name="T42" fmla="*/ 0 w 12447"/>
                <a:gd name="T43" fmla="*/ 3528 h 3528"/>
                <a:gd name="T44" fmla="*/ 711 w 12447"/>
                <a:gd name="T45" fmla="*/ 2874 h 3528"/>
                <a:gd name="T46" fmla="*/ 0 w 12447"/>
                <a:gd name="T47" fmla="*/ 2780 h 3528"/>
                <a:gd name="T48" fmla="*/ 712 w 12447"/>
                <a:gd name="T49" fmla="*/ 2329 h 3528"/>
                <a:gd name="T50" fmla="*/ 0 w 12447"/>
                <a:gd name="T51" fmla="*/ 2237 h 3528"/>
                <a:gd name="T52" fmla="*/ 710 w 12447"/>
                <a:gd name="T53" fmla="*/ 1787 h 3528"/>
                <a:gd name="T54" fmla="*/ 0 w 12447"/>
                <a:gd name="T55" fmla="*/ 1694 h 3528"/>
                <a:gd name="T56" fmla="*/ 710 w 12447"/>
                <a:gd name="T57" fmla="*/ 1245 h 3528"/>
                <a:gd name="T58" fmla="*/ 0 w 12447"/>
                <a:gd name="T59" fmla="*/ 1152 h 3528"/>
                <a:gd name="T60" fmla="*/ 709 w 12447"/>
                <a:gd name="T61" fmla="*/ 703 h 3528"/>
                <a:gd name="T62" fmla="*/ 0 w 12447"/>
                <a:gd name="T63" fmla="*/ 610 h 3528"/>
                <a:gd name="T64" fmla="*/ 10201 w 12447"/>
                <a:gd name="T65" fmla="*/ 2821 h 3528"/>
                <a:gd name="T66" fmla="*/ 11272 w 12447"/>
                <a:gd name="T67" fmla="*/ 643 h 3528"/>
                <a:gd name="T68" fmla="*/ 10201 w 12447"/>
                <a:gd name="T69" fmla="*/ 2821 h 3528"/>
                <a:gd name="T70" fmla="*/ 4817 w 12447"/>
                <a:gd name="T71" fmla="*/ 2822 h 3528"/>
                <a:gd name="T72" fmla="*/ 3852 w 12447"/>
                <a:gd name="T73" fmla="*/ 2398 h 3528"/>
                <a:gd name="T74" fmla="*/ 4921 w 12447"/>
                <a:gd name="T75" fmla="*/ 1937 h 3528"/>
                <a:gd name="T76" fmla="*/ 4038 w 12447"/>
                <a:gd name="T77" fmla="*/ 1514 h 3528"/>
                <a:gd name="T78" fmla="*/ 5187 w 12447"/>
                <a:gd name="T79" fmla="*/ 1065 h 3528"/>
                <a:gd name="T80" fmla="*/ 3619 w 12447"/>
                <a:gd name="T81" fmla="*/ 641 h 3528"/>
                <a:gd name="T82" fmla="*/ 2512 w 12447"/>
                <a:gd name="T83" fmla="*/ 600 h 3528"/>
                <a:gd name="T84" fmla="*/ 1674 w 12447"/>
                <a:gd name="T85" fmla="*/ 733 h 3528"/>
                <a:gd name="T86" fmla="*/ 1254 w 12447"/>
                <a:gd name="T87" fmla="*/ 1497 h 3528"/>
                <a:gd name="T88" fmla="*/ 2303 w 12447"/>
                <a:gd name="T89" fmla="*/ 2238 h 3528"/>
                <a:gd name="T90" fmla="*/ 1642 w 12447"/>
                <a:gd name="T91" fmla="*/ 2126 h 3528"/>
                <a:gd name="T92" fmla="*/ 1216 w 12447"/>
                <a:gd name="T93" fmla="*/ 2724 h 3528"/>
                <a:gd name="T94" fmla="*/ 2816 w 12447"/>
                <a:gd name="T95" fmla="*/ 1688 h 3528"/>
                <a:gd name="T96" fmla="*/ 2326 w 12447"/>
                <a:gd name="T97" fmla="*/ 1035 h 3528"/>
                <a:gd name="T98" fmla="*/ 3067 w 12447"/>
                <a:gd name="T99" fmla="*/ 1279 h 3528"/>
                <a:gd name="T100" fmla="*/ 2773 w 12447"/>
                <a:gd name="T101" fmla="*/ 662 h 3528"/>
                <a:gd name="T102" fmla="*/ 2512 w 12447"/>
                <a:gd name="T103" fmla="*/ 600 h 3528"/>
                <a:gd name="T104" fmla="*/ 8118 w 12447"/>
                <a:gd name="T105" fmla="*/ 2822 h 3528"/>
                <a:gd name="T106" fmla="*/ 9235 w 12447"/>
                <a:gd name="T107" fmla="*/ 2401 h 3528"/>
                <a:gd name="T108" fmla="*/ 9973 w 12447"/>
                <a:gd name="T109" fmla="*/ 2822 h 3528"/>
                <a:gd name="T110" fmla="*/ 9771 w 12447"/>
                <a:gd name="T111" fmla="*/ 1716 h 3528"/>
                <a:gd name="T112" fmla="*/ 9595 w 12447"/>
                <a:gd name="T113" fmla="*/ 748 h 3528"/>
                <a:gd name="T114" fmla="*/ 8852 w 12447"/>
                <a:gd name="T115" fmla="*/ 641 h 3528"/>
                <a:gd name="T116" fmla="*/ 7596 w 12447"/>
                <a:gd name="T117" fmla="*/ 2680 h 3528"/>
                <a:gd name="T118" fmla="*/ 8599 w 12447"/>
                <a:gd name="T119" fmla="*/ 1972 h 3528"/>
                <a:gd name="T120" fmla="*/ 9132 w 12447"/>
                <a:gd name="T121" fmla="*/ 1515 h 3528"/>
                <a:gd name="T122" fmla="*/ 9089 w 12447"/>
                <a:gd name="T123" fmla="*/ 1083 h 3528"/>
                <a:gd name="T124" fmla="*/ 8962 w 12447"/>
                <a:gd name="T125" fmla="*/ 1290 h 3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447" h="3528">
                  <a:moveTo>
                    <a:pt x="5158" y="2821"/>
                  </a:moveTo>
                  <a:lnTo>
                    <a:pt x="5704" y="2822"/>
                  </a:lnTo>
                  <a:lnTo>
                    <a:pt x="6064" y="1166"/>
                  </a:lnTo>
                  <a:lnTo>
                    <a:pt x="6075" y="1201"/>
                  </a:lnTo>
                  <a:cubicBezTo>
                    <a:pt x="6200" y="1737"/>
                    <a:pt x="6320" y="2291"/>
                    <a:pt x="6449" y="2822"/>
                  </a:cubicBezTo>
                  <a:lnTo>
                    <a:pt x="7289" y="2821"/>
                  </a:lnTo>
                  <a:cubicBezTo>
                    <a:pt x="7324" y="2636"/>
                    <a:pt x="7365" y="2455"/>
                    <a:pt x="7405" y="2273"/>
                  </a:cubicBezTo>
                  <a:cubicBezTo>
                    <a:pt x="7444" y="2092"/>
                    <a:pt x="7481" y="1909"/>
                    <a:pt x="7521" y="1729"/>
                  </a:cubicBezTo>
                  <a:cubicBezTo>
                    <a:pt x="7546" y="1614"/>
                    <a:pt x="7751" y="675"/>
                    <a:pt x="7748" y="642"/>
                  </a:cubicBezTo>
                  <a:cubicBezTo>
                    <a:pt x="7614" y="635"/>
                    <a:pt x="7429" y="642"/>
                    <a:pt x="7284" y="641"/>
                  </a:cubicBezTo>
                  <a:cubicBezTo>
                    <a:pt x="7199" y="640"/>
                    <a:pt x="7209" y="626"/>
                    <a:pt x="7193" y="703"/>
                  </a:cubicBezTo>
                  <a:lnTo>
                    <a:pt x="6971" y="1744"/>
                  </a:lnTo>
                  <a:cubicBezTo>
                    <a:pt x="6953" y="1829"/>
                    <a:pt x="6935" y="1915"/>
                    <a:pt x="6917" y="2001"/>
                  </a:cubicBezTo>
                  <a:cubicBezTo>
                    <a:pt x="6900" y="2083"/>
                    <a:pt x="6883" y="2187"/>
                    <a:pt x="6859" y="2262"/>
                  </a:cubicBezTo>
                  <a:cubicBezTo>
                    <a:pt x="6840" y="2227"/>
                    <a:pt x="6547" y="959"/>
                    <a:pt x="6513" y="822"/>
                  </a:cubicBezTo>
                  <a:cubicBezTo>
                    <a:pt x="6459" y="602"/>
                    <a:pt x="6507" y="641"/>
                    <a:pt x="6341" y="641"/>
                  </a:cubicBezTo>
                  <a:cubicBezTo>
                    <a:pt x="6111" y="641"/>
                    <a:pt x="5851" y="630"/>
                    <a:pt x="5624" y="642"/>
                  </a:cubicBezTo>
                  <a:lnTo>
                    <a:pt x="5158" y="2821"/>
                  </a:lnTo>
                  <a:close/>
                  <a:moveTo>
                    <a:pt x="0" y="0"/>
                  </a:moveTo>
                  <a:lnTo>
                    <a:pt x="12447" y="0"/>
                  </a:lnTo>
                  <a:lnTo>
                    <a:pt x="12447" y="610"/>
                  </a:lnTo>
                  <a:lnTo>
                    <a:pt x="11657" y="610"/>
                  </a:lnTo>
                  <a:cubicBezTo>
                    <a:pt x="11652" y="639"/>
                    <a:pt x="11652" y="678"/>
                    <a:pt x="11659" y="698"/>
                  </a:cubicBezTo>
                  <a:cubicBezTo>
                    <a:pt x="11697" y="713"/>
                    <a:pt x="12304" y="703"/>
                    <a:pt x="12447" y="703"/>
                  </a:cubicBezTo>
                  <a:lnTo>
                    <a:pt x="12447" y="1152"/>
                  </a:lnTo>
                  <a:lnTo>
                    <a:pt x="11719" y="1152"/>
                  </a:lnTo>
                  <a:cubicBezTo>
                    <a:pt x="11659" y="1151"/>
                    <a:pt x="11654" y="1139"/>
                    <a:pt x="11653" y="1194"/>
                  </a:cubicBezTo>
                  <a:cubicBezTo>
                    <a:pt x="11652" y="1262"/>
                    <a:pt x="11638" y="1245"/>
                    <a:pt x="11816" y="1245"/>
                  </a:cubicBezTo>
                  <a:lnTo>
                    <a:pt x="12447" y="1245"/>
                  </a:lnTo>
                  <a:lnTo>
                    <a:pt x="12447" y="1694"/>
                  </a:lnTo>
                  <a:lnTo>
                    <a:pt x="11674" y="1694"/>
                  </a:lnTo>
                  <a:cubicBezTo>
                    <a:pt x="11649" y="1698"/>
                    <a:pt x="11654" y="1696"/>
                    <a:pt x="11653" y="1729"/>
                  </a:cubicBezTo>
                  <a:cubicBezTo>
                    <a:pt x="11653" y="1745"/>
                    <a:pt x="11654" y="1769"/>
                    <a:pt x="11656" y="1785"/>
                  </a:cubicBezTo>
                  <a:lnTo>
                    <a:pt x="12447" y="1787"/>
                  </a:lnTo>
                  <a:lnTo>
                    <a:pt x="12447" y="2237"/>
                  </a:lnTo>
                  <a:lnTo>
                    <a:pt x="11657" y="2237"/>
                  </a:lnTo>
                  <a:lnTo>
                    <a:pt x="11655" y="2327"/>
                  </a:lnTo>
                  <a:lnTo>
                    <a:pt x="12447" y="2329"/>
                  </a:lnTo>
                  <a:lnTo>
                    <a:pt x="12447" y="2779"/>
                  </a:lnTo>
                  <a:lnTo>
                    <a:pt x="11655" y="2781"/>
                  </a:lnTo>
                  <a:lnTo>
                    <a:pt x="11657" y="2874"/>
                  </a:lnTo>
                  <a:lnTo>
                    <a:pt x="12447" y="2874"/>
                  </a:lnTo>
                  <a:lnTo>
                    <a:pt x="12447" y="3528"/>
                  </a:lnTo>
                  <a:lnTo>
                    <a:pt x="0" y="3528"/>
                  </a:lnTo>
                  <a:lnTo>
                    <a:pt x="0" y="2874"/>
                  </a:lnTo>
                  <a:lnTo>
                    <a:pt x="711" y="2874"/>
                  </a:lnTo>
                  <a:lnTo>
                    <a:pt x="712" y="2779"/>
                  </a:lnTo>
                  <a:lnTo>
                    <a:pt x="0" y="2780"/>
                  </a:lnTo>
                  <a:lnTo>
                    <a:pt x="0" y="2327"/>
                  </a:lnTo>
                  <a:lnTo>
                    <a:pt x="712" y="2329"/>
                  </a:lnTo>
                  <a:lnTo>
                    <a:pt x="713" y="2240"/>
                  </a:lnTo>
                  <a:lnTo>
                    <a:pt x="0" y="2237"/>
                  </a:lnTo>
                  <a:lnTo>
                    <a:pt x="0" y="1786"/>
                  </a:lnTo>
                  <a:lnTo>
                    <a:pt x="710" y="1787"/>
                  </a:lnTo>
                  <a:lnTo>
                    <a:pt x="712" y="1694"/>
                  </a:lnTo>
                  <a:lnTo>
                    <a:pt x="0" y="1694"/>
                  </a:lnTo>
                  <a:lnTo>
                    <a:pt x="0" y="1244"/>
                  </a:lnTo>
                  <a:lnTo>
                    <a:pt x="710" y="1245"/>
                  </a:lnTo>
                  <a:lnTo>
                    <a:pt x="712" y="1152"/>
                  </a:lnTo>
                  <a:lnTo>
                    <a:pt x="0" y="1152"/>
                  </a:lnTo>
                  <a:lnTo>
                    <a:pt x="0" y="701"/>
                  </a:lnTo>
                  <a:lnTo>
                    <a:pt x="709" y="703"/>
                  </a:lnTo>
                  <a:lnTo>
                    <a:pt x="712" y="610"/>
                  </a:lnTo>
                  <a:lnTo>
                    <a:pt x="0" y="610"/>
                  </a:lnTo>
                  <a:lnTo>
                    <a:pt x="0" y="0"/>
                  </a:lnTo>
                  <a:close/>
                  <a:moveTo>
                    <a:pt x="10201" y="2821"/>
                  </a:moveTo>
                  <a:lnTo>
                    <a:pt x="10808" y="2822"/>
                  </a:lnTo>
                  <a:lnTo>
                    <a:pt x="11272" y="643"/>
                  </a:lnTo>
                  <a:lnTo>
                    <a:pt x="10669" y="641"/>
                  </a:lnTo>
                  <a:lnTo>
                    <a:pt x="10201" y="2821"/>
                  </a:lnTo>
                  <a:close/>
                  <a:moveTo>
                    <a:pt x="3153" y="2821"/>
                  </a:moveTo>
                  <a:lnTo>
                    <a:pt x="4817" y="2822"/>
                  </a:lnTo>
                  <a:lnTo>
                    <a:pt x="4908" y="2398"/>
                  </a:lnTo>
                  <a:lnTo>
                    <a:pt x="3852" y="2398"/>
                  </a:lnTo>
                  <a:lnTo>
                    <a:pt x="3948" y="1938"/>
                  </a:lnTo>
                  <a:lnTo>
                    <a:pt x="4921" y="1937"/>
                  </a:lnTo>
                  <a:lnTo>
                    <a:pt x="5011" y="1515"/>
                  </a:lnTo>
                  <a:lnTo>
                    <a:pt x="4038" y="1514"/>
                  </a:lnTo>
                  <a:lnTo>
                    <a:pt x="4133" y="1066"/>
                  </a:lnTo>
                  <a:lnTo>
                    <a:pt x="5187" y="1065"/>
                  </a:lnTo>
                  <a:cubicBezTo>
                    <a:pt x="5201" y="1040"/>
                    <a:pt x="5279" y="669"/>
                    <a:pt x="5276" y="641"/>
                  </a:cubicBezTo>
                  <a:lnTo>
                    <a:pt x="3619" y="641"/>
                  </a:lnTo>
                  <a:lnTo>
                    <a:pt x="3153" y="2821"/>
                  </a:lnTo>
                  <a:close/>
                  <a:moveTo>
                    <a:pt x="2512" y="600"/>
                  </a:moveTo>
                  <a:lnTo>
                    <a:pt x="2146" y="600"/>
                  </a:lnTo>
                  <a:cubicBezTo>
                    <a:pt x="2099" y="623"/>
                    <a:pt x="1871" y="627"/>
                    <a:pt x="1674" y="733"/>
                  </a:cubicBezTo>
                  <a:cubicBezTo>
                    <a:pt x="1533" y="810"/>
                    <a:pt x="1440" y="892"/>
                    <a:pt x="1360" y="1020"/>
                  </a:cubicBezTo>
                  <a:cubicBezTo>
                    <a:pt x="1286" y="1138"/>
                    <a:pt x="1221" y="1319"/>
                    <a:pt x="1254" y="1497"/>
                  </a:cubicBezTo>
                  <a:cubicBezTo>
                    <a:pt x="1287" y="1672"/>
                    <a:pt x="1388" y="1748"/>
                    <a:pt x="1534" y="1812"/>
                  </a:cubicBezTo>
                  <a:cubicBezTo>
                    <a:pt x="1902" y="1973"/>
                    <a:pt x="2382" y="1946"/>
                    <a:pt x="2303" y="2238"/>
                  </a:cubicBezTo>
                  <a:cubicBezTo>
                    <a:pt x="2249" y="2437"/>
                    <a:pt x="1847" y="2518"/>
                    <a:pt x="1693" y="2358"/>
                  </a:cubicBezTo>
                  <a:cubicBezTo>
                    <a:pt x="1617" y="2279"/>
                    <a:pt x="1647" y="2237"/>
                    <a:pt x="1642" y="2126"/>
                  </a:cubicBezTo>
                  <a:lnTo>
                    <a:pt x="1040" y="2127"/>
                  </a:lnTo>
                  <a:cubicBezTo>
                    <a:pt x="969" y="2386"/>
                    <a:pt x="1058" y="2618"/>
                    <a:pt x="1216" y="2724"/>
                  </a:cubicBezTo>
                  <a:cubicBezTo>
                    <a:pt x="1388" y="2841"/>
                    <a:pt x="1624" y="2870"/>
                    <a:pt x="1876" y="2867"/>
                  </a:cubicBezTo>
                  <a:cubicBezTo>
                    <a:pt x="2942" y="2854"/>
                    <a:pt x="3170" y="1978"/>
                    <a:pt x="2816" y="1688"/>
                  </a:cubicBezTo>
                  <a:cubicBezTo>
                    <a:pt x="2583" y="1497"/>
                    <a:pt x="2101" y="1507"/>
                    <a:pt x="1945" y="1356"/>
                  </a:cubicBezTo>
                  <a:cubicBezTo>
                    <a:pt x="1798" y="1213"/>
                    <a:pt x="2035" y="956"/>
                    <a:pt x="2326" y="1035"/>
                  </a:cubicBezTo>
                  <a:cubicBezTo>
                    <a:pt x="2493" y="1080"/>
                    <a:pt x="2467" y="1199"/>
                    <a:pt x="2464" y="1283"/>
                  </a:cubicBezTo>
                  <a:cubicBezTo>
                    <a:pt x="2552" y="1285"/>
                    <a:pt x="3021" y="1293"/>
                    <a:pt x="3067" y="1279"/>
                  </a:cubicBezTo>
                  <a:cubicBezTo>
                    <a:pt x="3143" y="1096"/>
                    <a:pt x="3080" y="877"/>
                    <a:pt x="2973" y="780"/>
                  </a:cubicBezTo>
                  <a:cubicBezTo>
                    <a:pt x="2921" y="732"/>
                    <a:pt x="2855" y="693"/>
                    <a:pt x="2773" y="662"/>
                  </a:cubicBezTo>
                  <a:cubicBezTo>
                    <a:pt x="2730" y="646"/>
                    <a:pt x="2691" y="636"/>
                    <a:pt x="2645" y="626"/>
                  </a:cubicBezTo>
                  <a:cubicBezTo>
                    <a:pt x="2603" y="617"/>
                    <a:pt x="2544" y="616"/>
                    <a:pt x="2512" y="600"/>
                  </a:cubicBezTo>
                  <a:close/>
                  <a:moveTo>
                    <a:pt x="7513" y="2822"/>
                  </a:moveTo>
                  <a:lnTo>
                    <a:pt x="8118" y="2822"/>
                  </a:lnTo>
                  <a:lnTo>
                    <a:pt x="8348" y="2398"/>
                  </a:lnTo>
                  <a:cubicBezTo>
                    <a:pt x="8445" y="2394"/>
                    <a:pt x="9185" y="2390"/>
                    <a:pt x="9235" y="2401"/>
                  </a:cubicBezTo>
                  <a:lnTo>
                    <a:pt x="9288" y="2822"/>
                  </a:lnTo>
                  <a:lnTo>
                    <a:pt x="9973" y="2822"/>
                  </a:lnTo>
                  <a:cubicBezTo>
                    <a:pt x="9948" y="2641"/>
                    <a:pt x="9905" y="2451"/>
                    <a:pt x="9872" y="2269"/>
                  </a:cubicBezTo>
                  <a:cubicBezTo>
                    <a:pt x="9839" y="2084"/>
                    <a:pt x="9806" y="1901"/>
                    <a:pt x="9771" y="1716"/>
                  </a:cubicBezTo>
                  <a:lnTo>
                    <a:pt x="9620" y="886"/>
                  </a:lnTo>
                  <a:cubicBezTo>
                    <a:pt x="9612" y="841"/>
                    <a:pt x="9603" y="794"/>
                    <a:pt x="9595" y="748"/>
                  </a:cubicBezTo>
                  <a:cubicBezTo>
                    <a:pt x="9575" y="644"/>
                    <a:pt x="9589" y="641"/>
                    <a:pt x="9542" y="641"/>
                  </a:cubicBezTo>
                  <a:lnTo>
                    <a:pt x="8852" y="641"/>
                  </a:lnTo>
                  <a:cubicBezTo>
                    <a:pt x="8827" y="641"/>
                    <a:pt x="8777" y="739"/>
                    <a:pt x="8762" y="764"/>
                  </a:cubicBezTo>
                  <a:lnTo>
                    <a:pt x="7596" y="2680"/>
                  </a:lnTo>
                  <a:cubicBezTo>
                    <a:pt x="7573" y="2717"/>
                    <a:pt x="7527" y="2783"/>
                    <a:pt x="7513" y="2822"/>
                  </a:cubicBezTo>
                  <a:close/>
                  <a:moveTo>
                    <a:pt x="8599" y="1972"/>
                  </a:moveTo>
                  <a:lnTo>
                    <a:pt x="9171" y="1972"/>
                  </a:lnTo>
                  <a:cubicBezTo>
                    <a:pt x="9181" y="1898"/>
                    <a:pt x="9141" y="1610"/>
                    <a:pt x="9132" y="1515"/>
                  </a:cubicBezTo>
                  <a:lnTo>
                    <a:pt x="9093" y="1094"/>
                  </a:lnTo>
                  <a:cubicBezTo>
                    <a:pt x="9092" y="1092"/>
                    <a:pt x="9090" y="1085"/>
                    <a:pt x="9089" y="1083"/>
                  </a:cubicBezTo>
                  <a:cubicBezTo>
                    <a:pt x="9084" y="1069"/>
                    <a:pt x="9088" y="1077"/>
                    <a:pt x="9081" y="1069"/>
                  </a:cubicBezTo>
                  <a:cubicBezTo>
                    <a:pt x="9046" y="1140"/>
                    <a:pt x="9002" y="1217"/>
                    <a:pt x="8962" y="1290"/>
                  </a:cubicBezTo>
                  <a:cubicBezTo>
                    <a:pt x="8908" y="1387"/>
                    <a:pt x="8602" y="1948"/>
                    <a:pt x="8599" y="19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1632">
                <a:solidFill>
                  <a:srgbClr val="000000"/>
                </a:solidFill>
              </a:endParaRPr>
            </a:p>
          </p:txBody>
        </p:sp>
      </p:grpSp>
      <p:grpSp>
        <p:nvGrpSpPr>
          <p:cNvPr id="71" name="Group 70"/>
          <p:cNvGrpSpPr/>
          <p:nvPr userDrawn="1"/>
        </p:nvGrpSpPr>
        <p:grpSpPr>
          <a:xfrm>
            <a:off x="7" y="182480"/>
            <a:ext cx="827477" cy="569539"/>
            <a:chOff x="6" y="2105039"/>
            <a:chExt cx="2136775" cy="1470729"/>
          </a:xfrm>
        </p:grpSpPr>
        <p:sp>
          <p:nvSpPr>
            <p:cNvPr id="72" name="Rectangle 9"/>
            <p:cNvSpPr/>
            <p:nvPr userDrawn="1"/>
          </p:nvSpPr>
          <p:spPr>
            <a:xfrm>
              <a:off x="6" y="2105039"/>
              <a:ext cx="2136775" cy="147072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66481">
                <a:defRPr/>
              </a:pPr>
              <a:endParaRPr lang="en-US" sz="1632" dirty="0">
                <a:solidFill>
                  <a:prstClr val="white"/>
                </a:solidFill>
              </a:endParaRPr>
            </a:p>
          </p:txBody>
        </p:sp>
        <p:sp>
          <p:nvSpPr>
            <p:cNvPr id="73" name="Triângulo isósceles 9"/>
            <p:cNvSpPr/>
            <p:nvPr userDrawn="1"/>
          </p:nvSpPr>
          <p:spPr>
            <a:xfrm rot="5400000">
              <a:off x="788286" y="2591764"/>
              <a:ext cx="630621" cy="58857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BR" sz="1632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80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8095" rtl="0" eaLnBrk="1" fontAlgn="base" hangingPunct="1">
        <a:spcBef>
          <a:spcPct val="0"/>
        </a:spcBef>
        <a:spcAft>
          <a:spcPct val="0"/>
        </a:spcAft>
        <a:tabLst>
          <a:tab pos="367156" algn="l"/>
        </a:tabLst>
        <a:defRPr lang="x-none" sz="3061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218095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2pPr>
      <a:lvl3pPr algn="l" defTabSz="1218095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3pPr>
      <a:lvl4pPr algn="l" defTabSz="1218095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4pPr>
      <a:lvl5pPr algn="l" defTabSz="1218095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5pPr>
      <a:lvl6pPr marL="622005" algn="l" defTabSz="1218095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6pPr>
      <a:lvl7pPr marL="1244012" algn="l" defTabSz="1218095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7pPr>
      <a:lvl8pPr marL="1866017" algn="l" defTabSz="1218095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8pPr>
      <a:lvl9pPr marL="2488024" algn="l" defTabSz="1218095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9pPr>
    </p:titleStyle>
    <p:bodyStyle>
      <a:lvl1pPr marL="0" indent="0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32" baseline="0">
          <a:solidFill>
            <a:schemeClr val="tx1"/>
          </a:solidFill>
          <a:latin typeface="+mn-lt"/>
          <a:ea typeface="+mn-ea"/>
          <a:cs typeface="+mn-cs"/>
        </a:defRPr>
      </a:lvl1pPr>
      <a:lvl2pPr marL="198346" indent="-194673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32" baseline="0">
          <a:solidFill>
            <a:schemeClr val="tx1"/>
          </a:solidFill>
          <a:latin typeface="+mn-lt"/>
        </a:defRPr>
      </a:lvl2pPr>
      <a:lvl3pPr marL="622005" indent="-356358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32" baseline="0">
          <a:solidFill>
            <a:schemeClr val="tx1"/>
          </a:solidFill>
          <a:latin typeface="+mn-lt"/>
        </a:defRPr>
      </a:lvl3pPr>
      <a:lvl4pPr marL="835822" indent="-211655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32" baseline="0">
          <a:solidFill>
            <a:schemeClr val="tx1"/>
          </a:solidFill>
          <a:latin typeface="+mn-lt"/>
        </a:defRPr>
      </a:lvl4pPr>
      <a:lvl5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5pPr>
      <a:lvl6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6pPr>
      <a:lvl7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7pPr>
      <a:lvl8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8pPr>
      <a:lvl9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44012" rtl="0" eaLnBrk="1" latinLnBrk="0" hangingPunct="1">
        <a:defRPr lang="x-none" sz="2449" kern="1200">
          <a:solidFill>
            <a:schemeClr val="tx1"/>
          </a:solidFill>
          <a:latin typeface="+mn-lt"/>
          <a:ea typeface="+mn-ea"/>
          <a:cs typeface="+mn-cs"/>
        </a:defRPr>
      </a:lvl1pPr>
      <a:lvl2pPr marL="622005" algn="l" defTabSz="1244012" rtl="0" eaLnBrk="1" latinLnBrk="0" hangingPunct="1">
        <a:defRPr lang="x-none" sz="2449" kern="1200">
          <a:solidFill>
            <a:schemeClr val="tx1"/>
          </a:solidFill>
          <a:latin typeface="+mn-lt"/>
          <a:ea typeface="+mn-ea"/>
          <a:cs typeface="+mn-cs"/>
        </a:defRPr>
      </a:lvl2pPr>
      <a:lvl3pPr marL="1244012" algn="l" defTabSz="1244012" rtl="0" eaLnBrk="1" latinLnBrk="0" hangingPunct="1">
        <a:defRPr lang="x-none" sz="2449" kern="1200">
          <a:solidFill>
            <a:schemeClr val="tx1"/>
          </a:solidFill>
          <a:latin typeface="+mn-lt"/>
          <a:ea typeface="+mn-ea"/>
          <a:cs typeface="+mn-cs"/>
        </a:defRPr>
      </a:lvl3pPr>
      <a:lvl4pPr marL="1866017" algn="l" defTabSz="1244012" rtl="0" eaLnBrk="1" latinLnBrk="0" hangingPunct="1">
        <a:defRPr lang="x-none" sz="2449" kern="1200">
          <a:solidFill>
            <a:schemeClr val="tx1"/>
          </a:solidFill>
          <a:latin typeface="+mn-lt"/>
          <a:ea typeface="+mn-ea"/>
          <a:cs typeface="+mn-cs"/>
        </a:defRPr>
      </a:lvl4pPr>
      <a:lvl5pPr marL="2488024" algn="l" defTabSz="1244012" rtl="0" eaLnBrk="1" latinLnBrk="0" hangingPunct="1">
        <a:defRPr lang="x-none" sz="2449" kern="1200">
          <a:solidFill>
            <a:schemeClr val="tx1"/>
          </a:solidFill>
          <a:latin typeface="+mn-lt"/>
          <a:ea typeface="+mn-ea"/>
          <a:cs typeface="+mn-cs"/>
        </a:defRPr>
      </a:lvl5pPr>
      <a:lvl6pPr marL="3110029" algn="l" defTabSz="1244012" rtl="0" eaLnBrk="1" latinLnBrk="0" hangingPunct="1">
        <a:defRPr lang="x-none" sz="2449" kern="1200">
          <a:solidFill>
            <a:schemeClr val="tx1"/>
          </a:solidFill>
          <a:latin typeface="+mn-lt"/>
          <a:ea typeface="+mn-ea"/>
          <a:cs typeface="+mn-cs"/>
        </a:defRPr>
      </a:lvl6pPr>
      <a:lvl7pPr marL="3732036" algn="l" defTabSz="1244012" rtl="0" eaLnBrk="1" latinLnBrk="0" hangingPunct="1">
        <a:defRPr lang="x-none" sz="2449" kern="1200">
          <a:solidFill>
            <a:schemeClr val="tx1"/>
          </a:solidFill>
          <a:latin typeface="+mn-lt"/>
          <a:ea typeface="+mn-ea"/>
          <a:cs typeface="+mn-cs"/>
        </a:defRPr>
      </a:lvl7pPr>
      <a:lvl8pPr marL="4354041" algn="l" defTabSz="1244012" rtl="0" eaLnBrk="1" latinLnBrk="0" hangingPunct="1">
        <a:defRPr lang="x-none" sz="2449" kern="1200">
          <a:solidFill>
            <a:schemeClr val="tx1"/>
          </a:solidFill>
          <a:latin typeface="+mn-lt"/>
          <a:ea typeface="+mn-ea"/>
          <a:cs typeface="+mn-cs"/>
        </a:defRPr>
      </a:lvl8pPr>
      <a:lvl9pPr marL="4976048" algn="l" defTabSz="1244012" rtl="0" eaLnBrk="1" latinLnBrk="0" hangingPunct="1">
        <a:defRPr lang="x-none" sz="2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5.png"/><Relationship Id="rId2" Type="http://schemas.openxmlformats.org/officeDocument/2006/relationships/tags" Target="../tags/tag2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9.jpeg"/><Relationship Id="rId2" Type="http://schemas.openxmlformats.org/officeDocument/2006/relationships/tags" Target="../tags/tag2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6.xml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5.png"/><Relationship Id="rId2" Type="http://schemas.openxmlformats.org/officeDocument/2006/relationships/tags" Target="../tags/tag3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.emf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4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slideLayout" Target="../slideLayouts/slideLayout23.xml"/><Relationship Id="rId7" Type="http://schemas.openxmlformats.org/officeDocument/2006/relationships/diagramLayout" Target="../diagrams/layout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5.vml"/><Relationship Id="rId6" Type="http://schemas.openxmlformats.org/officeDocument/2006/relationships/diagramData" Target="../diagrams/data2.xml"/><Relationship Id="rId11" Type="http://schemas.openxmlformats.org/officeDocument/2006/relationships/image" Target="../media/image25.png"/><Relationship Id="rId5" Type="http://schemas.openxmlformats.org/officeDocument/2006/relationships/image" Target="../media/image13.emf"/><Relationship Id="rId10" Type="http://schemas.microsoft.com/office/2007/relationships/diagramDrawing" Target="../diagrams/drawing2.xml"/><Relationship Id="rId4" Type="http://schemas.openxmlformats.org/officeDocument/2006/relationships/oleObject" Target="../embeddings/oleObject15.bin"/><Relationship Id="rId9" Type="http://schemas.openxmlformats.org/officeDocument/2006/relationships/diagramColors" Target="../diagrams/colors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5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5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7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notesSlide" Target="../notesSlides/notesSlide9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slideLayout" Target="../slideLayouts/slideLayout23.xml"/><Relationship Id="rId2" Type="http://schemas.openxmlformats.org/officeDocument/2006/relationships/tags" Target="../tags/tag35.xml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image" Target="../media/image13.emf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0.gif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tags" Target="../tags/tag2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11" Type="http://schemas.openxmlformats.org/officeDocument/2006/relationships/image" Target="../media/image18.gif"/><Relationship Id="rId5" Type="http://schemas.openxmlformats.org/officeDocument/2006/relationships/oleObject" Target="../embeddings/oleObject3.bin"/><Relationship Id="rId15" Type="http://schemas.openxmlformats.org/officeDocument/2006/relationships/image" Target="../media/image22.png"/><Relationship Id="rId10" Type="http://schemas.openxmlformats.org/officeDocument/2006/relationships/image" Target="../media/image17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6.gif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45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9.jpeg"/><Relationship Id="rId2" Type="http://schemas.openxmlformats.org/officeDocument/2006/relationships/tags" Target="../tags/tag4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4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slideLayout" Target="../slideLayouts/slideLayout23.xml"/><Relationship Id="rId7" Type="http://schemas.openxmlformats.org/officeDocument/2006/relationships/chart" Target="../charts/chart4.xml"/><Relationship Id="rId12" Type="http://schemas.openxmlformats.org/officeDocument/2006/relationships/image" Target="../media/image42.png"/><Relationship Id="rId2" Type="http://schemas.openxmlformats.org/officeDocument/2006/relationships/tags" Target="../tags/tag48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.emf"/><Relationship Id="rId11" Type="http://schemas.openxmlformats.org/officeDocument/2006/relationships/chart" Target="../charts/chart6.xml"/><Relationship Id="rId5" Type="http://schemas.openxmlformats.org/officeDocument/2006/relationships/oleObject" Target="../embeddings/oleObject22.bin"/><Relationship Id="rId10" Type="http://schemas.openxmlformats.org/officeDocument/2006/relationships/chart" Target="../charts/chart5.xml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43.jpeg"/><Relationship Id="rId2" Type="http://schemas.openxmlformats.org/officeDocument/2006/relationships/tags" Target="../tags/tag49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3.png"/><Relationship Id="rId2" Type="http://schemas.openxmlformats.org/officeDocument/2006/relationships/tags" Target="../tags/tag2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chart" Target="../charts/chart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chart" Target="../charts/chart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3.xml"/><Relationship Id="rId7" Type="http://schemas.openxmlformats.org/officeDocument/2006/relationships/diagramLayout" Target="../diagrams/layout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7.vml"/><Relationship Id="rId6" Type="http://schemas.openxmlformats.org/officeDocument/2006/relationships/diagramData" Target="../diagrams/data1.xml"/><Relationship Id="rId11" Type="http://schemas.openxmlformats.org/officeDocument/2006/relationships/image" Target="../media/image25.png"/><Relationship Id="rId5" Type="http://schemas.openxmlformats.org/officeDocument/2006/relationships/image" Target="../media/image13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7.bin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2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2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/>
        </p:nvSpPr>
        <p:spPr>
          <a:xfrm>
            <a:off x="4" y="2105035"/>
            <a:ext cx="2136775" cy="1095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riângulo isósceles 9"/>
          <p:cNvSpPr/>
          <p:nvPr/>
        </p:nvSpPr>
        <p:spPr>
          <a:xfrm rot="5400000">
            <a:off x="788284" y="2364830"/>
            <a:ext cx="630621" cy="58857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ctangle 9"/>
          <p:cNvSpPr/>
          <p:nvPr/>
        </p:nvSpPr>
        <p:spPr>
          <a:xfrm>
            <a:off x="4" y="2105035"/>
            <a:ext cx="2136775" cy="1095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207185" y="1533535"/>
            <a:ext cx="9913696" cy="333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pt-BR" altLang="pt-BR" sz="4800" dirty="0" smtClean="0">
                <a:solidFill>
                  <a:schemeClr val="bg1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NOVA LEI DO ENSINO MÉDIO</a:t>
            </a:r>
          </a:p>
          <a:p>
            <a:pPr>
              <a:lnSpc>
                <a:spcPct val="100000"/>
              </a:lnSpc>
              <a:defRPr/>
            </a:pPr>
            <a:r>
              <a:rPr lang="pt-BR" altLang="pt-BR" sz="3200" dirty="0" smtClean="0">
                <a:solidFill>
                  <a:schemeClr val="bg1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Itinerário V – Formação Técnica e Profissional</a:t>
            </a:r>
            <a:endParaRPr lang="pt-BR" altLang="pt-BR" sz="1800" dirty="0" smtClean="0">
              <a:solidFill>
                <a:schemeClr val="bg1"/>
              </a:solidFill>
              <a:latin typeface="Century Gothic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pt-BR" altLang="pt-BR" dirty="0" smtClean="0">
              <a:solidFill>
                <a:schemeClr val="bg1"/>
              </a:solidFill>
              <a:latin typeface="Century Gothic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pt-BR" dirty="0">
              <a:solidFill>
                <a:schemeClr val="bg1"/>
              </a:solidFill>
              <a:latin typeface="Century Gothic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riângulo isósceles 10"/>
          <p:cNvSpPr/>
          <p:nvPr/>
        </p:nvSpPr>
        <p:spPr>
          <a:xfrm rot="5400000">
            <a:off x="788284" y="2364830"/>
            <a:ext cx="630621" cy="58857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94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/>
          <p:cNvSpPr/>
          <p:nvPr/>
        </p:nvSpPr>
        <p:spPr>
          <a:xfrm>
            <a:off x="0" y="0"/>
            <a:ext cx="12192000" cy="574963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pt-BR" kern="0">
              <a:solidFill>
                <a:prstClr val="white"/>
              </a:solidFill>
            </a:endParaRPr>
          </a:p>
        </p:txBody>
      </p:sp>
      <p:sp>
        <p:nvSpPr>
          <p:cNvPr id="30" name="CaixaDeTexto 23"/>
          <p:cNvSpPr txBox="1">
            <a:spLocks noChangeArrowheads="1"/>
          </p:cNvSpPr>
          <p:nvPr/>
        </p:nvSpPr>
        <p:spPr bwMode="auto">
          <a:xfrm>
            <a:off x="4051140" y="1644224"/>
            <a:ext cx="700268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3600" dirty="0" smtClean="0">
                <a:solidFill>
                  <a:prstClr val="white"/>
                </a:solidFill>
                <a:latin typeface="Calibri"/>
              </a:rPr>
              <a:t>PROJETO PILOTO DO ENSINO MÉDIO DO SESI INTEGRADO COM A EDUCAÇÃO PROFISSIONAL DO SENAI</a:t>
            </a:r>
            <a:endParaRPr lang="pt-BR" sz="36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Conector reto 11"/>
          <p:cNvCxnSpPr>
            <a:cxnSpLocks noChangeShapeType="1"/>
          </p:cNvCxnSpPr>
          <p:nvPr/>
        </p:nvCxnSpPr>
        <p:spPr bwMode="auto">
          <a:xfrm flipV="1">
            <a:off x="725906" y="3576320"/>
            <a:ext cx="9606814" cy="6896"/>
          </a:xfrm>
          <a:prstGeom prst="line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0" y="474562"/>
            <a:ext cx="3703899" cy="45430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22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1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utoShape 8" descr="Resultado de imagem para olimpiada do conhecimento 2016"/>
          <p:cNvSpPr>
            <a:spLocks noChangeAspect="1" noChangeArrowheads="1"/>
          </p:cNvSpPr>
          <p:nvPr/>
        </p:nvSpPr>
        <p:spPr bwMode="auto">
          <a:xfrm>
            <a:off x="155663" y="-144462"/>
            <a:ext cx="30479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632">
              <a:solidFill>
                <a:srgbClr val="000000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 bwMode="gray">
          <a:xfrm>
            <a:off x="933198" y="165696"/>
            <a:ext cx="11651355" cy="97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218095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56" algn="l"/>
              </a:tabLst>
              <a:defRPr lang="x-none" sz="3061" b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218095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95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95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95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2005" algn="l" defTabSz="1218095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4012" algn="l" defTabSz="1218095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6017" algn="l" defTabSz="1218095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8024" algn="l" defTabSz="1218095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sz="3265" b="1" kern="0" dirty="0" smtClean="0">
                <a:solidFill>
                  <a:srgbClr val="002960"/>
                </a:solidFill>
              </a:rPr>
              <a:t>O DESAFIO PARA O ATENDIMENTO À INDUSTRIA</a:t>
            </a:r>
            <a:br>
              <a:rPr lang="pt-BR" sz="3265" b="1" kern="0" dirty="0" smtClean="0">
                <a:solidFill>
                  <a:srgbClr val="002960"/>
                </a:solidFill>
              </a:rPr>
            </a:br>
            <a:endParaRPr lang="pt-BR" kern="0" dirty="0">
              <a:solidFill>
                <a:srgbClr val="002960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5240382" y="3309270"/>
            <a:ext cx="1469412" cy="1469412"/>
            <a:chOff x="2595880" y="1390904"/>
            <a:chExt cx="1143000" cy="1143000"/>
          </a:xfrm>
          <a:solidFill>
            <a:srgbClr val="5B9BD5"/>
          </a:solidFill>
        </p:grpSpPr>
        <p:sp>
          <p:nvSpPr>
            <p:cNvPr id="13" name="Elipse 12"/>
            <p:cNvSpPr/>
            <p:nvPr/>
          </p:nvSpPr>
          <p:spPr>
            <a:xfrm>
              <a:off x="2595880" y="1390904"/>
              <a:ext cx="1143000" cy="1143000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algn="r" defTabSz="932962">
                <a:defRPr/>
              </a:pPr>
              <a:endParaRPr lang="pt-BR" sz="1837" kern="0" dirty="0">
                <a:solidFill>
                  <a:prstClr val="white"/>
                </a:solidFill>
              </a:endParaRPr>
            </a:p>
          </p:txBody>
        </p:sp>
        <p:sp>
          <p:nvSpPr>
            <p:cNvPr id="14" name="Elipse 6"/>
            <p:cNvSpPr/>
            <p:nvPr/>
          </p:nvSpPr>
          <p:spPr>
            <a:xfrm>
              <a:off x="2763269" y="1558292"/>
              <a:ext cx="808222" cy="80822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5550" tIns="15550" rIns="15550" bIns="15550" numCol="1" spcCol="1270" anchor="ctr" anchorCtr="0">
              <a:noAutofit/>
            </a:bodyPr>
            <a:lstStyle/>
            <a:p>
              <a:pPr algn="ctr" defTabSz="932962">
                <a:defRPr/>
              </a:pPr>
              <a:r>
                <a:rPr lang="pt-BR" sz="1837" b="1" kern="0" dirty="0">
                  <a:solidFill>
                    <a:prstClr val="white"/>
                  </a:solidFill>
                </a:rPr>
                <a:t>363.013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4322518" y="1913328"/>
            <a:ext cx="1836765" cy="1763295"/>
            <a:chOff x="1778000" y="533399"/>
            <a:chExt cx="1143000" cy="1143000"/>
          </a:xfrm>
          <a:solidFill>
            <a:srgbClr val="5B9BD5">
              <a:lumMod val="75000"/>
            </a:srgbClr>
          </a:solidFill>
        </p:grpSpPr>
        <p:sp>
          <p:nvSpPr>
            <p:cNvPr id="16" name="Elipse 15"/>
            <p:cNvSpPr/>
            <p:nvPr/>
          </p:nvSpPr>
          <p:spPr>
            <a:xfrm>
              <a:off x="1778000" y="533399"/>
              <a:ext cx="1143000" cy="1143000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7" name="Elipse 8"/>
            <p:cNvSpPr/>
            <p:nvPr/>
          </p:nvSpPr>
          <p:spPr>
            <a:xfrm>
              <a:off x="1945389" y="700787"/>
              <a:ext cx="808222" cy="80822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5550" tIns="15550" rIns="15550" bIns="15550" numCol="1" spcCol="1270" anchor="ctr" anchorCtr="0">
              <a:noAutofit/>
            </a:bodyPr>
            <a:lstStyle/>
            <a:p>
              <a:pPr defTabSz="932962">
                <a:defRPr/>
              </a:pPr>
              <a:r>
                <a:rPr lang="pt-BR" sz="1837" b="1" kern="0" dirty="0">
                  <a:solidFill>
                    <a:prstClr val="white"/>
                  </a:solidFill>
                </a:rPr>
                <a:t>1.599.179</a:t>
              </a:r>
              <a:endParaRPr lang="pt-BR" sz="1837" kern="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5901617" y="1472504"/>
            <a:ext cx="2130648" cy="2130648"/>
            <a:chOff x="2946400" y="257047"/>
            <a:chExt cx="1143000" cy="1143000"/>
          </a:xfrm>
          <a:solidFill>
            <a:srgbClr val="5B9BD5">
              <a:lumMod val="50000"/>
            </a:srgbClr>
          </a:solidFill>
        </p:grpSpPr>
        <p:sp>
          <p:nvSpPr>
            <p:cNvPr id="19" name="Elipse 18"/>
            <p:cNvSpPr/>
            <p:nvPr/>
          </p:nvSpPr>
          <p:spPr>
            <a:xfrm>
              <a:off x="2946400" y="257047"/>
              <a:ext cx="1143000" cy="1143000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20" name="Elipse 10"/>
            <p:cNvSpPr/>
            <p:nvPr/>
          </p:nvSpPr>
          <p:spPr>
            <a:xfrm>
              <a:off x="3113789" y="424435"/>
              <a:ext cx="808222" cy="80822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5550" tIns="15550" rIns="15550" bIns="15550" numCol="1" spcCol="1270" anchor="ctr" anchorCtr="0">
              <a:noAutofit/>
            </a:bodyPr>
            <a:lstStyle/>
            <a:p>
              <a:pPr algn="ctr" defTabSz="54422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837" b="1" kern="0" dirty="0">
                  <a:solidFill>
                    <a:prstClr val="white"/>
                  </a:solidFill>
                  <a:ea typeface="ＭＳ Ｐゴシック" charset="0"/>
                </a:rPr>
                <a:t>3.198.357</a:t>
              </a:r>
              <a:endParaRPr lang="pt-BR" sz="1837" b="1" kern="0" dirty="0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</p:grpSp>
      <p:sp>
        <p:nvSpPr>
          <p:cNvPr id="21" name="Texto Explicativo 2 (Ênfase) 20"/>
          <p:cNvSpPr/>
          <p:nvPr/>
        </p:nvSpPr>
        <p:spPr>
          <a:xfrm>
            <a:off x="1677576" y="2643290"/>
            <a:ext cx="2204118" cy="514294"/>
          </a:xfrm>
          <a:prstGeom prst="accentCallout2">
            <a:avLst>
              <a:gd name="adj1" fmla="val 18751"/>
              <a:gd name="adj2" fmla="val 74309"/>
              <a:gd name="adj3" fmla="val 9903"/>
              <a:gd name="adj4" fmla="val 105745"/>
              <a:gd name="adj5" fmla="val 63990"/>
              <a:gd name="adj6" fmla="val 121626"/>
            </a:avLst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32962">
              <a:defRPr/>
            </a:pPr>
            <a:endParaRPr lang="pt-BR" sz="1837" b="1" kern="0" dirty="0">
              <a:solidFill>
                <a:srgbClr val="0052A4"/>
              </a:solidFill>
              <a:latin typeface="Century Gothic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8235838" y="2277666"/>
            <a:ext cx="3349367" cy="4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ED7D31"/>
              </a:buClr>
            </a:pPr>
            <a:r>
              <a:rPr lang="pt-BR" altLang="pt-BR" sz="1224" b="1" dirty="0">
                <a:solidFill>
                  <a:srgbClr val="44546A"/>
                </a:solidFill>
                <a:latin typeface="Century Gothic" pitchFamily="34" charset="0"/>
              </a:rPr>
              <a:t>Fonte: Censo da Educação Básica 2015</a:t>
            </a:r>
          </a:p>
          <a:p>
            <a:pPr algn="r" eaLnBrk="1" hangingPunct="1">
              <a:buClr>
                <a:srgbClr val="ED7D31"/>
              </a:buClr>
            </a:pPr>
            <a:endParaRPr lang="pt-BR" altLang="pt-BR" sz="1224" b="1" dirty="0">
              <a:solidFill>
                <a:srgbClr val="44546A"/>
              </a:solidFill>
              <a:latin typeface="Century Gothic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8448195" y="1566979"/>
            <a:ext cx="2924655" cy="720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41" b="1" dirty="0">
                <a:solidFill>
                  <a:srgbClr val="002960"/>
                </a:solidFill>
                <a:latin typeface="Century Gothic" pitchFamily="34" charset="0"/>
              </a:rPr>
              <a:t>Matrículas</a:t>
            </a:r>
          </a:p>
          <a:p>
            <a:r>
              <a:rPr lang="pt-BR" sz="2041" b="1" dirty="0">
                <a:solidFill>
                  <a:srgbClr val="002960"/>
                </a:solidFill>
                <a:latin typeface="Century Gothic" pitchFamily="34" charset="0"/>
              </a:rPr>
              <a:t>1º </a:t>
            </a:r>
            <a:r>
              <a:rPr lang="pt-BR" sz="2041" b="1" dirty="0" smtClean="0">
                <a:solidFill>
                  <a:srgbClr val="002960"/>
                </a:solidFill>
                <a:latin typeface="Century Gothic" pitchFamily="34" charset="0"/>
              </a:rPr>
              <a:t>Ano Ensino </a:t>
            </a:r>
            <a:r>
              <a:rPr lang="pt-BR" sz="2041" b="1" dirty="0">
                <a:solidFill>
                  <a:srgbClr val="002960"/>
                </a:solidFill>
                <a:latin typeface="Century Gothic" pitchFamily="34" charset="0"/>
              </a:rPr>
              <a:t>Médio</a:t>
            </a:r>
          </a:p>
        </p:txBody>
      </p:sp>
      <p:sp>
        <p:nvSpPr>
          <p:cNvPr id="24" name="Texto Explicativo 2 (Ênfase) 23"/>
          <p:cNvSpPr/>
          <p:nvPr/>
        </p:nvSpPr>
        <p:spPr>
          <a:xfrm>
            <a:off x="2742381" y="4218862"/>
            <a:ext cx="2019923" cy="514294"/>
          </a:xfrm>
          <a:prstGeom prst="accentCallout2">
            <a:avLst>
              <a:gd name="adj1" fmla="val 30373"/>
              <a:gd name="adj2" fmla="val 87620"/>
              <a:gd name="adj3" fmla="val 27388"/>
              <a:gd name="adj4" fmla="val 113913"/>
              <a:gd name="adj5" fmla="val 57433"/>
              <a:gd name="adj6" fmla="val 133588"/>
            </a:avLst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932962">
              <a:defRPr/>
            </a:pPr>
            <a:endParaRPr lang="pt-BR" sz="1837" b="1" kern="0" dirty="0">
              <a:solidFill>
                <a:srgbClr val="0052A4"/>
              </a:solidFill>
              <a:latin typeface="Century Gothic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26184" y="2591432"/>
            <a:ext cx="3479841" cy="1055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/>
            <a:r>
              <a:rPr lang="pt-BR" sz="2041" b="1" dirty="0">
                <a:solidFill>
                  <a:srgbClr val="002960"/>
                </a:solidFill>
                <a:latin typeface="Century Gothic" pitchFamily="34" charset="0"/>
              </a:rPr>
              <a:t>50% dos estudantes do </a:t>
            </a:r>
            <a:br>
              <a:rPr lang="pt-BR" sz="2041" b="1" dirty="0">
                <a:solidFill>
                  <a:srgbClr val="002960"/>
                </a:solidFill>
                <a:latin typeface="Century Gothic" pitchFamily="34" charset="0"/>
              </a:rPr>
            </a:br>
            <a:r>
              <a:rPr lang="pt-BR" sz="2041" b="1" dirty="0">
                <a:solidFill>
                  <a:srgbClr val="002960"/>
                </a:solidFill>
                <a:latin typeface="Century Gothic" pitchFamily="34" charset="0"/>
              </a:rPr>
              <a:t>novo Ensino Médio optem pelo Itinerário 5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2059377" y="4206535"/>
            <a:ext cx="2464513" cy="1505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41" b="1" dirty="0">
                <a:solidFill>
                  <a:srgbClr val="002960"/>
                </a:solidFill>
                <a:latin typeface="Century Gothic" pitchFamily="34" charset="0"/>
              </a:rPr>
              <a:t>22,7% dos trabalhadores estão na Indústria</a:t>
            </a:r>
          </a:p>
          <a:p>
            <a:pPr algn="r"/>
            <a:endParaRPr lang="pt-BR" sz="1837" b="1" dirty="0">
              <a:solidFill>
                <a:srgbClr val="002960"/>
              </a:solidFill>
              <a:latin typeface="Century Gothic" pitchFamily="34" charset="0"/>
            </a:endParaRPr>
          </a:p>
          <a:p>
            <a:pPr algn="r"/>
            <a:r>
              <a:rPr lang="pt-BR" sz="1224" b="1" dirty="0">
                <a:solidFill>
                  <a:srgbClr val="002960"/>
                </a:solidFill>
                <a:latin typeface="Century Gothic" pitchFamily="34" charset="0"/>
              </a:rPr>
              <a:t>Fonte: RAIS 2015</a:t>
            </a:r>
          </a:p>
        </p:txBody>
      </p:sp>
      <p:sp>
        <p:nvSpPr>
          <p:cNvPr id="27" name="Texto Explicativo 2 (Ênfase) 26"/>
          <p:cNvSpPr/>
          <p:nvPr/>
        </p:nvSpPr>
        <p:spPr>
          <a:xfrm>
            <a:off x="8510343" y="1479231"/>
            <a:ext cx="1616353" cy="73470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5072"/>
              <a:gd name="adj6" fmla="val -51535"/>
            </a:avLst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32962">
              <a:defRPr/>
            </a:pPr>
            <a:endParaRPr lang="pt-BR" sz="1837" kern="0">
              <a:solidFill>
                <a:prstClr val="white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1859" y="1669125"/>
            <a:ext cx="5024449" cy="399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123991"/>
          <p:cNvSpPr/>
          <p:nvPr/>
        </p:nvSpPr>
        <p:spPr>
          <a:xfrm>
            <a:off x="7811473" y="3928209"/>
            <a:ext cx="4263169" cy="801703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t-BR" sz="1837" kern="0" dirty="0" err="1" smtClean="0">
              <a:solidFill>
                <a:srgbClr val="000000"/>
              </a:solidFill>
            </a:endParaRPr>
          </a:p>
        </p:txBody>
      </p:sp>
      <p:sp>
        <p:nvSpPr>
          <p:cNvPr id="30" name="Title 3"/>
          <p:cNvSpPr txBox="1">
            <a:spLocks/>
          </p:cNvSpPr>
          <p:nvPr/>
        </p:nvSpPr>
        <p:spPr bwMode="auto">
          <a:xfrm>
            <a:off x="8160473" y="4109055"/>
            <a:ext cx="2441330" cy="51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pt-BR" sz="1632" kern="0" dirty="0">
                <a:solidFill>
                  <a:srgbClr val="002960"/>
                </a:solidFill>
              </a:rPr>
              <a:t>Integrado + Concomitante existente</a:t>
            </a:r>
          </a:p>
        </p:txBody>
      </p:sp>
      <p:sp>
        <p:nvSpPr>
          <p:cNvPr id="31" name="Title 3"/>
          <p:cNvSpPr txBox="1">
            <a:spLocks/>
          </p:cNvSpPr>
          <p:nvPr/>
        </p:nvSpPr>
        <p:spPr bwMode="auto">
          <a:xfrm>
            <a:off x="10838243" y="4168232"/>
            <a:ext cx="11146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000" kern="0" dirty="0">
                <a:solidFill>
                  <a:srgbClr val="002960"/>
                </a:solidFill>
              </a:rPr>
              <a:t>157.793</a:t>
            </a:r>
          </a:p>
        </p:txBody>
      </p:sp>
      <p:sp>
        <p:nvSpPr>
          <p:cNvPr id="32" name="Rectangle 123991"/>
          <p:cNvSpPr/>
          <p:nvPr/>
        </p:nvSpPr>
        <p:spPr>
          <a:xfrm>
            <a:off x="7810128" y="4830363"/>
            <a:ext cx="4263169" cy="757414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t-BR" sz="1837" kern="0" dirty="0" err="1" smtClean="0">
              <a:solidFill>
                <a:srgbClr val="000000"/>
              </a:solidFill>
            </a:endParaRPr>
          </a:p>
        </p:txBody>
      </p:sp>
      <p:sp>
        <p:nvSpPr>
          <p:cNvPr id="33" name="Title 3"/>
          <p:cNvSpPr txBox="1">
            <a:spLocks/>
          </p:cNvSpPr>
          <p:nvPr/>
        </p:nvSpPr>
        <p:spPr bwMode="auto">
          <a:xfrm>
            <a:off x="7929563" y="4976145"/>
            <a:ext cx="2704346" cy="50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pt-BR" sz="1632" kern="0" dirty="0">
                <a:solidFill>
                  <a:srgbClr val="002960"/>
                </a:solidFill>
              </a:rPr>
              <a:t>GAP de Cursos Técnicos na </a:t>
            </a:r>
            <a:r>
              <a:rPr lang="pt-BR" sz="1632" kern="0" dirty="0" smtClean="0">
                <a:solidFill>
                  <a:srgbClr val="002960"/>
                </a:solidFill>
              </a:rPr>
              <a:t>Indústria por ano</a:t>
            </a:r>
            <a:endParaRPr lang="pt-BR" sz="1632" kern="0" dirty="0">
              <a:solidFill>
                <a:srgbClr val="002960"/>
              </a:solidFill>
            </a:endParaRPr>
          </a:p>
        </p:txBody>
      </p:sp>
      <p:sp>
        <p:nvSpPr>
          <p:cNvPr id="34" name="Title 3"/>
          <p:cNvSpPr txBox="1">
            <a:spLocks/>
          </p:cNvSpPr>
          <p:nvPr/>
        </p:nvSpPr>
        <p:spPr bwMode="auto">
          <a:xfrm>
            <a:off x="10838243" y="5055181"/>
            <a:ext cx="9894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000" kern="0" dirty="0">
                <a:solidFill>
                  <a:srgbClr val="002960"/>
                </a:solidFill>
              </a:rPr>
              <a:t>205.220</a:t>
            </a:r>
          </a:p>
        </p:txBody>
      </p:sp>
      <p:sp>
        <p:nvSpPr>
          <p:cNvPr id="35" name="Fluxograma: Conector 34"/>
          <p:cNvSpPr/>
          <p:nvPr/>
        </p:nvSpPr>
        <p:spPr>
          <a:xfrm>
            <a:off x="10644505" y="4996465"/>
            <a:ext cx="1308344" cy="449779"/>
          </a:xfrm>
          <a:prstGeom prst="flowChartConnector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t-BR" sz="1837" kern="0" smtClean="0">
              <a:solidFill>
                <a:srgbClr val="FFFFFF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911269" y="671361"/>
            <a:ext cx="5732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b="1" kern="0" dirty="0" smtClean="0">
                <a:solidFill>
                  <a:srgbClr val="002960"/>
                </a:solidFill>
              </a:rPr>
              <a:t>ITINERÁRIO 5 – FORMAÇÃO TÉCNICA E PROFISSIONAL</a:t>
            </a: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2945" y="6053210"/>
            <a:ext cx="1382785" cy="4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1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Rounded Rectangle 122"/>
          <p:cNvSpPr/>
          <p:nvPr/>
        </p:nvSpPr>
        <p:spPr>
          <a:xfrm>
            <a:off x="2597533" y="1541998"/>
            <a:ext cx="2037393" cy="1329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632" b="1" dirty="0">
                <a:solidFill>
                  <a:srgbClr val="002960"/>
                </a:solidFill>
              </a:rPr>
              <a:t>Trabalho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5056047" y="1541998"/>
            <a:ext cx="2037393" cy="1329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632" b="1" dirty="0">
                <a:solidFill>
                  <a:srgbClr val="002960"/>
                </a:solidFill>
              </a:rPr>
              <a:t>Tecnológico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7514564" y="1541998"/>
            <a:ext cx="2037393" cy="1329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632" b="1" dirty="0">
                <a:solidFill>
                  <a:srgbClr val="002960"/>
                </a:solidFill>
              </a:rPr>
              <a:t>Educação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2706000" y="1642422"/>
            <a:ext cx="1820460" cy="1128289"/>
          </a:xfrm>
          <a:prstGeom prst="roundRect">
            <a:avLst>
              <a:gd name="adj" fmla="val 11499"/>
            </a:avLst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632" b="1" dirty="0">
                <a:solidFill>
                  <a:srgbClr val="002960"/>
                </a:solidFill>
              </a:rPr>
              <a:t> 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5164515" y="1642422"/>
            <a:ext cx="1820460" cy="1128289"/>
          </a:xfrm>
          <a:prstGeom prst="roundRect">
            <a:avLst>
              <a:gd name="adj" fmla="val 11068"/>
            </a:avLst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632" b="1" dirty="0">
                <a:solidFill>
                  <a:srgbClr val="002960"/>
                </a:solidFill>
              </a:rPr>
              <a:t> 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7623032" y="1642422"/>
            <a:ext cx="1820460" cy="1128289"/>
          </a:xfrm>
          <a:prstGeom prst="roundRect">
            <a:avLst>
              <a:gd name="adj" fmla="val 10638"/>
            </a:avLst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632" b="1" dirty="0">
                <a:solidFill>
                  <a:srgbClr val="002960"/>
                </a:solidFill>
              </a:rPr>
              <a:t> </a:t>
            </a: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15873" y="1564674"/>
            <a:ext cx="2063587" cy="230327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Rectangle 123"/>
          <p:cNvSpPr/>
          <p:nvPr/>
        </p:nvSpPr>
        <p:spPr>
          <a:xfrm>
            <a:off x="2597532" y="3034929"/>
            <a:ext cx="6952574" cy="1329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731" rIns="3673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632" b="1" dirty="0">
                <a:solidFill>
                  <a:srgbClr val="002960"/>
                </a:solidFill>
              </a:rPr>
              <a:t>Estudos prospectivos | Mapa do trabalho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2597532" y="4527860"/>
            <a:ext cx="6952574" cy="1329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632" dirty="0" err="1">
              <a:solidFill>
                <a:srgbClr val="00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59250" y="1541998"/>
            <a:ext cx="2179756" cy="13291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0968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32" b="1" dirty="0">
                <a:solidFill>
                  <a:srgbClr val="002960"/>
                </a:solidFill>
              </a:rPr>
              <a:t>Observatórios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259250" y="3034929"/>
            <a:ext cx="2179756" cy="13291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0968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32" b="1" dirty="0">
                <a:solidFill>
                  <a:srgbClr val="FFFFFF"/>
                </a:solidFill>
              </a:rPr>
              <a:t>Insumos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259250" y="4527860"/>
            <a:ext cx="2179756" cy="1329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0968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32" b="1" dirty="0">
                <a:solidFill>
                  <a:srgbClr val="FFFFFF"/>
                </a:solidFill>
              </a:rPr>
              <a:t>Composição do comitê técnico setorial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259250" y="1541998"/>
            <a:ext cx="475585" cy="132913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061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259250" y="3034929"/>
            <a:ext cx="475585" cy="1329138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061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259250" y="4527860"/>
            <a:ext cx="475585" cy="13291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061" b="1" dirty="0">
                <a:solidFill>
                  <a:srgbClr val="FFFFFF"/>
                </a:solidFill>
              </a:rPr>
              <a:t>3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634926" y="2206567"/>
            <a:ext cx="421121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7093441" y="2206567"/>
            <a:ext cx="421123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48"/>
          <p:cNvSpPr txBox="1"/>
          <p:nvPr/>
        </p:nvSpPr>
        <p:spPr>
          <a:xfrm>
            <a:off x="7019603" y="4630614"/>
            <a:ext cx="2339837" cy="1142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lang="x-none"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lvl="1" fontAlgn="base">
              <a:spcBef>
                <a:spcPct val="0"/>
              </a:spcBef>
              <a:spcAft>
                <a:spcPts val="306"/>
              </a:spcAft>
              <a:buClr>
                <a:srgbClr val="002960"/>
              </a:buClr>
            </a:pPr>
            <a:r>
              <a:rPr lang="pt-BR" sz="1632" dirty="0">
                <a:solidFill>
                  <a:srgbClr val="000000"/>
                </a:solidFill>
              </a:rPr>
              <a:t>Empresas</a:t>
            </a:r>
          </a:p>
          <a:p>
            <a:pPr lvl="1" fontAlgn="base">
              <a:spcBef>
                <a:spcPct val="0"/>
              </a:spcBef>
              <a:spcAft>
                <a:spcPts val="306"/>
              </a:spcAft>
              <a:buClr>
                <a:srgbClr val="002960"/>
              </a:buClr>
            </a:pPr>
            <a:r>
              <a:rPr lang="pt-BR" sz="1632" dirty="0">
                <a:solidFill>
                  <a:srgbClr val="000000"/>
                </a:solidFill>
              </a:rPr>
              <a:t>Entidades de Classe</a:t>
            </a:r>
          </a:p>
          <a:p>
            <a:pPr lvl="1" fontAlgn="base">
              <a:spcBef>
                <a:spcPct val="0"/>
              </a:spcBef>
              <a:spcAft>
                <a:spcPts val="306"/>
              </a:spcAft>
              <a:buClr>
                <a:srgbClr val="002960"/>
              </a:buClr>
            </a:pPr>
            <a:r>
              <a:rPr lang="pt-BR" sz="1632" dirty="0">
                <a:solidFill>
                  <a:srgbClr val="000000"/>
                </a:solidFill>
              </a:rPr>
              <a:t>Universidade</a:t>
            </a:r>
          </a:p>
          <a:p>
            <a:pPr lvl="1" fontAlgn="base">
              <a:spcBef>
                <a:spcPct val="0"/>
              </a:spcBef>
              <a:spcAft>
                <a:spcPts val="306"/>
              </a:spcAft>
              <a:buClr>
                <a:srgbClr val="002960"/>
              </a:buClr>
            </a:pPr>
            <a:r>
              <a:rPr lang="pt-BR" sz="1632" dirty="0">
                <a:solidFill>
                  <a:srgbClr val="000000"/>
                </a:solidFill>
              </a:rPr>
              <a:t>Setor Público</a:t>
            </a:r>
          </a:p>
        </p:txBody>
      </p:sp>
      <p:pic>
        <p:nvPicPr>
          <p:cNvPr id="46" name="Imagem 25" descr="comite.png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062" y="4582811"/>
            <a:ext cx="1889797" cy="124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CaixaDeTexto 2"/>
          <p:cNvSpPr txBox="1">
            <a:spLocks noChangeArrowheads="1"/>
          </p:cNvSpPr>
          <p:nvPr/>
        </p:nvSpPr>
        <p:spPr bwMode="auto">
          <a:xfrm>
            <a:off x="2587510" y="5039819"/>
            <a:ext cx="1988674" cy="34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632" b="1" dirty="0">
                <a:solidFill>
                  <a:srgbClr val="002960"/>
                </a:solidFill>
                <a:latin typeface="Arial" panose="020B0604020202020204" pitchFamily="34" charset="0"/>
              </a:rPr>
              <a:t>Perfil profissional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9806025" y="4084523"/>
            <a:ext cx="2076513" cy="1765995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7119" rIns="36731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32" dirty="0">
                <a:solidFill>
                  <a:srgbClr val="FFFFFF"/>
                </a:solidFill>
              </a:rPr>
              <a:t>Utilizada em </a:t>
            </a:r>
            <a:r>
              <a:rPr lang="pt-BR" sz="1837" b="1" dirty="0">
                <a:solidFill>
                  <a:srgbClr val="00ADEF">
                    <a:lumMod val="60000"/>
                    <a:lumOff val="40000"/>
                  </a:srgbClr>
                </a:solidFill>
                <a:latin typeface="Georgia" pitchFamily="18" charset="0"/>
              </a:rPr>
              <a:t>100% </a:t>
            </a:r>
            <a:r>
              <a:rPr lang="pt-BR" sz="1632" dirty="0">
                <a:solidFill>
                  <a:srgbClr val="FFFFFF"/>
                </a:solidFill>
              </a:rPr>
              <a:t>dos DRs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632" b="1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32" dirty="0">
                <a:solidFill>
                  <a:srgbClr val="FFFFFF"/>
                </a:solidFill>
              </a:rPr>
              <a:t>Índice de apropriação</a:t>
            </a:r>
            <a:r>
              <a:rPr lang="pt-BR" sz="1632" b="1" dirty="0">
                <a:solidFill>
                  <a:srgbClr val="FFFFFF"/>
                </a:solidFill>
              </a:rPr>
              <a:t> </a:t>
            </a:r>
            <a:r>
              <a:rPr lang="pt-BR" sz="1837" b="1" dirty="0" smtClean="0">
                <a:solidFill>
                  <a:srgbClr val="00ADEF">
                    <a:lumMod val="60000"/>
                    <a:lumOff val="40000"/>
                  </a:srgbClr>
                </a:solidFill>
                <a:latin typeface="Georgia" pitchFamily="18" charset="0"/>
              </a:rPr>
              <a:t>8,6</a:t>
            </a:r>
            <a:endParaRPr lang="pt-BR" sz="1837" b="1" dirty="0">
              <a:solidFill>
                <a:srgbClr val="00ADEF">
                  <a:lumMod val="60000"/>
                  <a:lumOff val="40000"/>
                </a:srgbClr>
              </a:solidFill>
              <a:latin typeface="Georgia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222" y="260497"/>
            <a:ext cx="10980238" cy="439672"/>
          </a:xfrm>
        </p:spPr>
        <p:txBody>
          <a:bodyPr/>
          <a:lstStyle/>
          <a:p>
            <a:r>
              <a:rPr lang="pt-BR" sz="2800" b="1" kern="1200" dirty="0" smtClean="0">
                <a:solidFill>
                  <a:schemeClr val="accent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PERFIS PROFISSIONAIS DEFINIDOS PELO MERCADO DE TRABALHO</a:t>
            </a:r>
            <a:endParaRPr lang="pt-BR" sz="2800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2945" y="6053210"/>
            <a:ext cx="1382785" cy="4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1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"/>
          <p:cNvGrpSpPr/>
          <p:nvPr/>
        </p:nvGrpSpPr>
        <p:grpSpPr>
          <a:xfrm>
            <a:off x="937549" y="995423"/>
            <a:ext cx="6938661" cy="5161443"/>
            <a:chOff x="115930" y="1639445"/>
            <a:chExt cx="3452770" cy="4361324"/>
          </a:xfrm>
        </p:grpSpPr>
        <p:sp>
          <p:nvSpPr>
            <p:cNvPr id="6" name="Retângulo 5"/>
            <p:cNvSpPr/>
            <p:nvPr/>
          </p:nvSpPr>
          <p:spPr>
            <a:xfrm>
              <a:off x="298722" y="1639445"/>
              <a:ext cx="3079478" cy="3849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16000" tIns="35280" rIns="35280" bIns="35280" rtlCol="0" anchor="ctr"/>
            <a:lstStyle/>
            <a:p>
              <a:r>
                <a:rPr lang="pt-BR" sz="2400" dirty="0">
                  <a:solidFill>
                    <a:schemeClr val="tx2"/>
                  </a:solidFill>
                  <a:latin typeface="Calibri" panose="020F0502020204030204" pitchFamily="34" charset="0"/>
                </a:rPr>
                <a:t>Perfil</a:t>
              </a:r>
            </a:p>
          </p:txBody>
        </p:sp>
        <p:sp>
          <p:nvSpPr>
            <p:cNvPr id="8" name="Retângulo 7"/>
            <p:cNvSpPr/>
            <p:nvPr/>
          </p:nvSpPr>
          <p:spPr>
            <a:xfrm>
              <a:off x="298722" y="2080745"/>
              <a:ext cx="3079478" cy="3849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16000" tIns="35280" rIns="35280" bIns="35280" rtlCol="0" anchor="ctr"/>
            <a:lstStyle/>
            <a:p>
              <a:r>
                <a:rPr lang="pt-BR" sz="2400" dirty="0">
                  <a:solidFill>
                    <a:schemeClr val="tx2"/>
                  </a:solidFill>
                  <a:latin typeface="Calibri" panose="020F0502020204030204" pitchFamily="34" charset="0"/>
                </a:rPr>
                <a:t>Desenho Curricular</a:t>
              </a:r>
            </a:p>
          </p:txBody>
        </p:sp>
        <p:sp>
          <p:nvSpPr>
            <p:cNvPr id="9" name="Retângulo 8"/>
            <p:cNvSpPr/>
            <p:nvPr/>
          </p:nvSpPr>
          <p:spPr>
            <a:xfrm>
              <a:off x="298722" y="2520261"/>
              <a:ext cx="3079478" cy="3849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16000" tIns="35280" rIns="35280" bIns="35280" rtlCol="0" anchor="ctr"/>
            <a:lstStyle/>
            <a:p>
              <a:r>
                <a:rPr lang="pt-BR" sz="2400" dirty="0">
                  <a:solidFill>
                    <a:schemeClr val="tx2"/>
                  </a:solidFill>
                  <a:latin typeface="Calibri" panose="020F0502020204030204" pitchFamily="34" charset="0"/>
                </a:rPr>
                <a:t>Plano de Curso</a:t>
              </a: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298722" y="2965818"/>
              <a:ext cx="3079478" cy="3849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16000" tIns="35280" rIns="35280" bIns="35280" rtlCol="0" anchor="ctr"/>
            <a:lstStyle/>
            <a:p>
              <a:r>
                <a:rPr lang="pt-BR" sz="2400" dirty="0">
                  <a:solidFill>
                    <a:schemeClr val="tx2"/>
                  </a:solidFill>
                  <a:latin typeface="Calibri" panose="020F0502020204030204" pitchFamily="34" charset="0"/>
                </a:rPr>
                <a:t>Planos de Ensino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298722" y="3411374"/>
              <a:ext cx="3079478" cy="3849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16000" tIns="35280" rIns="35280" bIns="35280" rtlCol="0" anchor="ctr"/>
            <a:lstStyle/>
            <a:p>
              <a:r>
                <a:rPr lang="pt-BR" sz="2400" dirty="0">
                  <a:solidFill>
                    <a:schemeClr val="tx2"/>
                  </a:solidFill>
                  <a:latin typeface="Calibri" panose="020F0502020204030204" pitchFamily="34" charset="0"/>
                </a:rPr>
                <a:t>Livros Didáticos</a:t>
              </a: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298722" y="3844849"/>
              <a:ext cx="3079478" cy="3849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16000" tIns="35280" rIns="35280" bIns="35280" rtlCol="0" anchor="ctr"/>
            <a:lstStyle/>
            <a:p>
              <a:r>
                <a:rPr lang="pt-BR" sz="2400" dirty="0">
                  <a:solidFill>
                    <a:schemeClr val="tx2"/>
                  </a:solidFill>
                  <a:latin typeface="Calibri" panose="020F0502020204030204" pitchFamily="34" charset="0"/>
                </a:rPr>
                <a:t>Materiais Online</a:t>
              </a: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298722" y="4723880"/>
              <a:ext cx="3079478" cy="3849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16000" tIns="35280" rIns="35280" bIns="35280" rtlCol="0" anchor="ctr"/>
            <a:lstStyle/>
            <a:p>
              <a:r>
                <a:rPr lang="pt-BR" sz="2400" dirty="0">
                  <a:solidFill>
                    <a:schemeClr val="tx2"/>
                  </a:solidFill>
                  <a:latin typeface="Calibri" panose="020F0502020204030204" pitchFamily="34" charset="0"/>
                </a:rPr>
                <a:t>Kits e Simuladores</a:t>
              </a: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298722" y="5169848"/>
              <a:ext cx="3079478" cy="3849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16000" tIns="35280" rIns="35280" bIns="35280" rtlCol="0" anchor="ctr"/>
            <a:lstStyle/>
            <a:p>
              <a:r>
                <a:rPr lang="pt-BR" sz="2400" dirty="0">
                  <a:solidFill>
                    <a:schemeClr val="tx2"/>
                  </a:solidFill>
                  <a:latin typeface="Calibri" panose="020F0502020204030204" pitchFamily="34" charset="0"/>
                </a:rPr>
                <a:t>Capacitação dos Docentes</a:t>
              </a: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293730" y="5615815"/>
              <a:ext cx="3079478" cy="3849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16000" tIns="35280" rIns="35280" bIns="35280" rtlCol="0" anchor="ctr"/>
            <a:lstStyle/>
            <a:p>
              <a:r>
                <a:rPr lang="pt-BR" sz="2400" dirty="0">
                  <a:solidFill>
                    <a:schemeClr val="tx2"/>
                  </a:solidFill>
                  <a:latin typeface="Calibri" panose="020F0502020204030204" pitchFamily="34" charset="0"/>
                </a:rPr>
                <a:t>Avaliação dos </a:t>
              </a:r>
              <a:r>
                <a:rPr lang="pt-BR" sz="24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Estudantes</a:t>
              </a:r>
              <a:endParaRPr lang="pt-BR" sz="24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298722" y="4284365"/>
              <a:ext cx="3079478" cy="3849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16000" tIns="35280" rIns="35280" bIns="35280" rtlCol="0" anchor="ctr"/>
            <a:lstStyle/>
            <a:p>
              <a:r>
                <a:rPr lang="pt-BR" sz="2400" dirty="0">
                  <a:solidFill>
                    <a:schemeClr val="tx2"/>
                  </a:solidFill>
                  <a:latin typeface="Calibri" panose="020F0502020204030204" pitchFamily="34" charset="0"/>
                </a:rPr>
                <a:t>Situações de  Aprendizagem</a:t>
              </a:r>
            </a:p>
          </p:txBody>
        </p:sp>
        <p:sp>
          <p:nvSpPr>
            <p:cNvPr id="17" name="Retângulo 10"/>
            <p:cNvSpPr/>
            <p:nvPr/>
          </p:nvSpPr>
          <p:spPr>
            <a:xfrm>
              <a:off x="120922" y="1639445"/>
              <a:ext cx="133078" cy="3849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16000" tIns="35280" rIns="35280" bIns="35280" rtlCol="0" anchor="ctr"/>
            <a:lstStyle/>
            <a:p>
              <a:r>
                <a:rPr lang="pt-BR" sz="24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endParaRPr lang="pt-BR" sz="24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Retângulo 11"/>
            <p:cNvSpPr/>
            <p:nvPr/>
          </p:nvSpPr>
          <p:spPr>
            <a:xfrm>
              <a:off x="120922" y="2080745"/>
              <a:ext cx="133078" cy="3849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16000" tIns="35280" rIns="35280" bIns="35280" rtlCol="0" anchor="ctr"/>
            <a:lstStyle/>
            <a:p>
              <a:r>
                <a:rPr lang="pt-BR" sz="24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endParaRPr lang="pt-BR" sz="24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Retângulo 12"/>
            <p:cNvSpPr/>
            <p:nvPr/>
          </p:nvSpPr>
          <p:spPr>
            <a:xfrm>
              <a:off x="120922" y="2520261"/>
              <a:ext cx="133078" cy="3849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16000" tIns="35280" rIns="35280" bIns="35280" rtlCol="0" anchor="ctr"/>
            <a:lstStyle/>
            <a:p>
              <a:r>
                <a:rPr lang="pt-BR" sz="24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endParaRPr lang="pt-BR" sz="24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Retângulo 13"/>
            <p:cNvSpPr/>
            <p:nvPr/>
          </p:nvSpPr>
          <p:spPr>
            <a:xfrm>
              <a:off x="120922" y="2965818"/>
              <a:ext cx="133078" cy="3849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16000" tIns="35280" rIns="35280" bIns="35280" rtlCol="0" anchor="ctr"/>
            <a:lstStyle/>
            <a:p>
              <a:r>
                <a:rPr lang="pt-BR" sz="24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endParaRPr lang="pt-BR" sz="24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Retângulo 14"/>
            <p:cNvSpPr/>
            <p:nvPr/>
          </p:nvSpPr>
          <p:spPr>
            <a:xfrm>
              <a:off x="120922" y="3411374"/>
              <a:ext cx="133078" cy="3849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16000" tIns="35280" rIns="35280" bIns="35280" rtlCol="0" anchor="ctr"/>
            <a:lstStyle/>
            <a:p>
              <a:r>
                <a:rPr lang="pt-BR" sz="24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endParaRPr lang="pt-BR" sz="24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Retângulo 15"/>
            <p:cNvSpPr/>
            <p:nvPr/>
          </p:nvSpPr>
          <p:spPr>
            <a:xfrm>
              <a:off x="120922" y="3844849"/>
              <a:ext cx="133078" cy="3849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16000" tIns="35280" rIns="35280" bIns="35280" rtlCol="0" anchor="ctr"/>
            <a:lstStyle/>
            <a:p>
              <a:r>
                <a:rPr lang="pt-BR" sz="24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endParaRPr lang="pt-BR" sz="24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Retângulo 16"/>
            <p:cNvSpPr/>
            <p:nvPr/>
          </p:nvSpPr>
          <p:spPr>
            <a:xfrm>
              <a:off x="120922" y="4723880"/>
              <a:ext cx="133078" cy="3849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16000" tIns="35280" rIns="35280" bIns="35280" rtlCol="0" anchor="ctr"/>
            <a:lstStyle/>
            <a:p>
              <a:r>
                <a:rPr lang="pt-BR" sz="24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endParaRPr lang="pt-BR" sz="24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Retângulo 17"/>
            <p:cNvSpPr/>
            <p:nvPr/>
          </p:nvSpPr>
          <p:spPr>
            <a:xfrm>
              <a:off x="120922" y="5169848"/>
              <a:ext cx="133078" cy="3849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16000" tIns="35280" rIns="35280" bIns="35280" rtlCol="0" anchor="ctr"/>
            <a:lstStyle/>
            <a:p>
              <a:r>
                <a:rPr lang="pt-BR" sz="24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endParaRPr lang="pt-BR" sz="24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Retângulo 18"/>
            <p:cNvSpPr/>
            <p:nvPr/>
          </p:nvSpPr>
          <p:spPr>
            <a:xfrm>
              <a:off x="115930" y="5615815"/>
              <a:ext cx="133078" cy="3849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16000" tIns="35280" rIns="35280" bIns="35280" rtlCol="0" anchor="ctr"/>
            <a:lstStyle/>
            <a:p>
              <a:r>
                <a:rPr lang="pt-BR" sz="24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endParaRPr lang="pt-BR" sz="24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Retângulo 19"/>
            <p:cNvSpPr/>
            <p:nvPr/>
          </p:nvSpPr>
          <p:spPr>
            <a:xfrm>
              <a:off x="120922" y="4284365"/>
              <a:ext cx="133078" cy="3849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16000" tIns="35280" rIns="35280" bIns="35280" rtlCol="0" anchor="ctr"/>
            <a:lstStyle/>
            <a:p>
              <a:r>
                <a:rPr lang="pt-BR" sz="24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endParaRPr lang="pt-BR" sz="24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Retângulo 10"/>
            <p:cNvSpPr/>
            <p:nvPr/>
          </p:nvSpPr>
          <p:spPr>
            <a:xfrm>
              <a:off x="3435622" y="1639445"/>
              <a:ext cx="133078" cy="3849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16000" tIns="35280" rIns="35280" bIns="35280" rtlCol="0" anchor="ctr"/>
            <a:lstStyle/>
            <a:p>
              <a:r>
                <a:rPr lang="pt-BR" sz="2400" dirty="0" smtClean="0">
                  <a:latin typeface="Calibri" panose="020F0502020204030204" pitchFamily="34" charset="0"/>
                </a:rPr>
                <a:t> </a:t>
              </a:r>
              <a:endParaRPr lang="pt-BR" sz="2400" dirty="0">
                <a:latin typeface="Calibri" panose="020F0502020204030204" pitchFamily="34" charset="0"/>
              </a:endParaRPr>
            </a:p>
          </p:txBody>
        </p:sp>
        <p:sp>
          <p:nvSpPr>
            <p:cNvPr id="28" name="Retângulo 11"/>
            <p:cNvSpPr/>
            <p:nvPr/>
          </p:nvSpPr>
          <p:spPr>
            <a:xfrm>
              <a:off x="3435622" y="2080745"/>
              <a:ext cx="133078" cy="3849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16000" tIns="35280" rIns="35280" bIns="35280" rtlCol="0" anchor="ctr"/>
            <a:lstStyle/>
            <a:p>
              <a:r>
                <a:rPr lang="pt-BR" sz="2400" dirty="0" smtClean="0">
                  <a:latin typeface="Calibri" panose="020F0502020204030204" pitchFamily="34" charset="0"/>
                </a:rPr>
                <a:t> </a:t>
              </a:r>
              <a:endParaRPr lang="pt-BR" sz="2400" dirty="0">
                <a:latin typeface="Calibri" panose="020F0502020204030204" pitchFamily="34" charset="0"/>
              </a:endParaRPr>
            </a:p>
          </p:txBody>
        </p:sp>
        <p:sp>
          <p:nvSpPr>
            <p:cNvPr id="29" name="Retângulo 12"/>
            <p:cNvSpPr/>
            <p:nvPr/>
          </p:nvSpPr>
          <p:spPr>
            <a:xfrm>
              <a:off x="3435622" y="2520261"/>
              <a:ext cx="133078" cy="3849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16000" tIns="35280" rIns="35280" bIns="35280" rtlCol="0" anchor="ctr"/>
            <a:lstStyle/>
            <a:p>
              <a:r>
                <a:rPr lang="pt-BR" sz="2400" dirty="0" smtClean="0">
                  <a:latin typeface="Calibri" panose="020F0502020204030204" pitchFamily="34" charset="0"/>
                </a:rPr>
                <a:t> </a:t>
              </a:r>
              <a:endParaRPr lang="pt-BR" sz="2400" dirty="0">
                <a:latin typeface="Calibri" panose="020F0502020204030204" pitchFamily="34" charset="0"/>
              </a:endParaRPr>
            </a:p>
          </p:txBody>
        </p:sp>
        <p:sp>
          <p:nvSpPr>
            <p:cNvPr id="30" name="Retângulo 13"/>
            <p:cNvSpPr/>
            <p:nvPr/>
          </p:nvSpPr>
          <p:spPr>
            <a:xfrm>
              <a:off x="3435622" y="2965818"/>
              <a:ext cx="133078" cy="3849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16000" tIns="35280" rIns="35280" bIns="35280" rtlCol="0" anchor="ctr"/>
            <a:lstStyle/>
            <a:p>
              <a:r>
                <a:rPr lang="pt-BR" sz="2400" dirty="0" smtClean="0">
                  <a:latin typeface="Calibri" panose="020F0502020204030204" pitchFamily="34" charset="0"/>
                </a:rPr>
                <a:t> </a:t>
              </a:r>
              <a:endParaRPr lang="pt-BR" sz="2400" dirty="0">
                <a:latin typeface="Calibri" panose="020F0502020204030204" pitchFamily="34" charset="0"/>
              </a:endParaRPr>
            </a:p>
          </p:txBody>
        </p:sp>
        <p:sp>
          <p:nvSpPr>
            <p:cNvPr id="31" name="Retângulo 14"/>
            <p:cNvSpPr/>
            <p:nvPr/>
          </p:nvSpPr>
          <p:spPr>
            <a:xfrm>
              <a:off x="3435622" y="3411374"/>
              <a:ext cx="133078" cy="3849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16000" tIns="35280" rIns="35280" bIns="35280" rtlCol="0" anchor="ctr"/>
            <a:lstStyle/>
            <a:p>
              <a:r>
                <a:rPr lang="pt-BR" sz="2400" dirty="0" smtClean="0">
                  <a:latin typeface="Calibri" panose="020F0502020204030204" pitchFamily="34" charset="0"/>
                </a:rPr>
                <a:t> </a:t>
              </a:r>
              <a:endParaRPr lang="pt-BR" sz="2400" dirty="0">
                <a:latin typeface="Calibri" panose="020F0502020204030204" pitchFamily="34" charset="0"/>
              </a:endParaRPr>
            </a:p>
          </p:txBody>
        </p:sp>
        <p:sp>
          <p:nvSpPr>
            <p:cNvPr id="32" name="Retângulo 15"/>
            <p:cNvSpPr/>
            <p:nvPr/>
          </p:nvSpPr>
          <p:spPr>
            <a:xfrm>
              <a:off x="3435622" y="3844849"/>
              <a:ext cx="133078" cy="3849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16000" tIns="35280" rIns="35280" bIns="35280" rtlCol="0" anchor="ctr"/>
            <a:lstStyle/>
            <a:p>
              <a:r>
                <a:rPr lang="pt-BR" sz="2400" dirty="0" smtClean="0">
                  <a:latin typeface="Calibri" panose="020F0502020204030204" pitchFamily="34" charset="0"/>
                </a:rPr>
                <a:t> </a:t>
              </a:r>
              <a:endParaRPr lang="pt-BR" sz="2400" dirty="0">
                <a:latin typeface="Calibri" panose="020F0502020204030204" pitchFamily="34" charset="0"/>
              </a:endParaRPr>
            </a:p>
          </p:txBody>
        </p:sp>
        <p:sp>
          <p:nvSpPr>
            <p:cNvPr id="33" name="Retângulo 16"/>
            <p:cNvSpPr/>
            <p:nvPr/>
          </p:nvSpPr>
          <p:spPr>
            <a:xfrm>
              <a:off x="3435622" y="4723880"/>
              <a:ext cx="133078" cy="3849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16000" tIns="35280" rIns="35280" bIns="35280" rtlCol="0" anchor="ctr"/>
            <a:lstStyle/>
            <a:p>
              <a:r>
                <a:rPr lang="pt-BR" sz="2400" dirty="0" smtClean="0">
                  <a:latin typeface="Calibri" panose="020F0502020204030204" pitchFamily="34" charset="0"/>
                </a:rPr>
                <a:t> </a:t>
              </a:r>
              <a:endParaRPr lang="pt-BR" sz="2400" dirty="0">
                <a:latin typeface="Calibri" panose="020F0502020204030204" pitchFamily="34" charset="0"/>
              </a:endParaRPr>
            </a:p>
          </p:txBody>
        </p:sp>
        <p:sp>
          <p:nvSpPr>
            <p:cNvPr id="34" name="Retângulo 17"/>
            <p:cNvSpPr/>
            <p:nvPr/>
          </p:nvSpPr>
          <p:spPr>
            <a:xfrm>
              <a:off x="3435622" y="5169848"/>
              <a:ext cx="133078" cy="3849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16000" tIns="35280" rIns="35280" bIns="35280" rtlCol="0" anchor="ctr"/>
            <a:lstStyle/>
            <a:p>
              <a:r>
                <a:rPr lang="pt-BR" sz="2400" dirty="0" smtClean="0">
                  <a:latin typeface="Calibri" panose="020F0502020204030204" pitchFamily="34" charset="0"/>
                </a:rPr>
                <a:t> </a:t>
              </a:r>
              <a:endParaRPr lang="pt-BR" sz="2400" dirty="0">
                <a:latin typeface="Calibri" panose="020F0502020204030204" pitchFamily="34" charset="0"/>
              </a:endParaRPr>
            </a:p>
          </p:txBody>
        </p:sp>
        <p:sp>
          <p:nvSpPr>
            <p:cNvPr id="35" name="Retângulo 18"/>
            <p:cNvSpPr/>
            <p:nvPr/>
          </p:nvSpPr>
          <p:spPr>
            <a:xfrm>
              <a:off x="3430630" y="5615815"/>
              <a:ext cx="133078" cy="3849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16000" tIns="35280" rIns="35280" bIns="35280" rtlCol="0" anchor="ctr"/>
            <a:lstStyle/>
            <a:p>
              <a:r>
                <a:rPr lang="pt-BR" sz="2400" dirty="0" smtClean="0">
                  <a:latin typeface="Calibri" panose="020F0502020204030204" pitchFamily="34" charset="0"/>
                </a:rPr>
                <a:t> </a:t>
              </a:r>
              <a:endParaRPr lang="pt-BR" sz="2400" dirty="0">
                <a:latin typeface="Calibri" panose="020F0502020204030204" pitchFamily="34" charset="0"/>
              </a:endParaRPr>
            </a:p>
          </p:txBody>
        </p:sp>
        <p:sp>
          <p:nvSpPr>
            <p:cNvPr id="36" name="Retângulo 19"/>
            <p:cNvSpPr/>
            <p:nvPr/>
          </p:nvSpPr>
          <p:spPr>
            <a:xfrm>
              <a:off x="3435622" y="4284365"/>
              <a:ext cx="133078" cy="3849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16000" tIns="35280" rIns="35280" bIns="35280" rtlCol="0" anchor="ctr"/>
            <a:lstStyle/>
            <a:p>
              <a:r>
                <a:rPr lang="pt-BR" sz="2400" dirty="0" smtClean="0">
                  <a:latin typeface="Calibri" panose="020F0502020204030204" pitchFamily="34" charset="0"/>
                </a:rPr>
                <a:t> </a:t>
              </a:r>
              <a:endParaRPr lang="pt-BR"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937549" y="185179"/>
            <a:ext cx="600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PILARES DO PROJETO</a:t>
            </a:r>
            <a:endParaRPr lang="pt-BR" sz="2800" b="1" dirty="0">
              <a:solidFill>
                <a:schemeClr val="tx2"/>
              </a:solidFill>
              <a:latin typeface="Calibri" panose="020F0502020204030204" pitchFamily="34" charset="0"/>
              <a:cs typeface="Andalus" panose="02020603050405020304" pitchFamily="18" charset="-78"/>
            </a:endParaRPr>
          </a:p>
        </p:txBody>
      </p:sp>
      <p:pic>
        <p:nvPicPr>
          <p:cNvPr id="38" name="Imagem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2945" y="6053210"/>
            <a:ext cx="1382785" cy="4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2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1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tângulo 24"/>
          <p:cNvSpPr/>
          <p:nvPr/>
        </p:nvSpPr>
        <p:spPr>
          <a:xfrm>
            <a:off x="196772" y="866297"/>
            <a:ext cx="9180513" cy="5343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196772" y="829780"/>
            <a:ext cx="9180513" cy="431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7" name="CaixaDeTexto 1"/>
          <p:cNvSpPr txBox="1">
            <a:spLocks noChangeArrowheads="1"/>
          </p:cNvSpPr>
          <p:nvPr/>
        </p:nvSpPr>
        <p:spPr bwMode="auto">
          <a:xfrm>
            <a:off x="3436931" y="829780"/>
            <a:ext cx="26446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latin typeface="Segoe UI" pitchFamily="34" charset="0"/>
                <a:cs typeface="Segoe UI" pitchFamily="34" charset="0"/>
              </a:rPr>
              <a:t>28 ÁREAS ATUAÇÃO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1420734" y="1618768"/>
            <a:ext cx="3168651" cy="45397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Alimentos e Bebidas</a:t>
            </a:r>
          </a:p>
          <a:p>
            <a:pPr algn="r">
              <a:spcBef>
                <a:spcPts val="600"/>
              </a:spcBef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Automação e Mecatrônica</a:t>
            </a:r>
          </a:p>
          <a:p>
            <a:pPr algn="r">
              <a:spcBef>
                <a:spcPts val="600"/>
              </a:spcBef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Automotiva</a:t>
            </a:r>
          </a:p>
          <a:p>
            <a:pPr algn="r">
              <a:spcBef>
                <a:spcPts val="600"/>
              </a:spcBef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Celulose e Papel</a:t>
            </a:r>
          </a:p>
          <a:p>
            <a:pPr algn="r">
              <a:spcBef>
                <a:spcPts val="600"/>
              </a:spcBef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Construção Civil</a:t>
            </a:r>
          </a:p>
          <a:p>
            <a:pPr algn="r">
              <a:spcBef>
                <a:spcPts val="600"/>
              </a:spcBef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Couro e Calçados</a:t>
            </a:r>
          </a:p>
          <a:p>
            <a:pPr algn="r">
              <a:spcBef>
                <a:spcPts val="600"/>
              </a:spcBef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Eletroeletrônica</a:t>
            </a:r>
          </a:p>
          <a:p>
            <a:pPr algn="r">
              <a:spcBef>
                <a:spcPts val="600"/>
              </a:spcBef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Energia</a:t>
            </a:r>
          </a:p>
          <a:p>
            <a:pPr algn="r">
              <a:spcBef>
                <a:spcPts val="600"/>
              </a:spcBef>
              <a:defRPr/>
            </a:pP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Gemologia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>
              <a:spcBef>
                <a:spcPts val="600"/>
              </a:spcBef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Gestão</a:t>
            </a:r>
          </a:p>
          <a:p>
            <a:pPr algn="r">
              <a:spcBef>
                <a:spcPts val="600"/>
              </a:spcBef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Gráfica</a:t>
            </a:r>
          </a:p>
          <a:p>
            <a:pPr algn="r">
              <a:spcBef>
                <a:spcPts val="600"/>
              </a:spcBef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Logística</a:t>
            </a:r>
          </a:p>
          <a:p>
            <a:pPr algn="r">
              <a:spcBef>
                <a:spcPts val="600"/>
              </a:spcBef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Madeira e Mobiliário</a:t>
            </a:r>
          </a:p>
          <a:p>
            <a:pPr algn="r">
              <a:spcBef>
                <a:spcPts val="600"/>
              </a:spcBef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Meio Ambiente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4805284" y="1618770"/>
            <a:ext cx="2952751" cy="45397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Metalmecânica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Metrologia</a:t>
            </a:r>
          </a:p>
          <a:p>
            <a:pPr>
              <a:spcBef>
                <a:spcPts val="600"/>
              </a:spcBef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Mineração</a:t>
            </a:r>
          </a:p>
          <a:p>
            <a:pPr>
              <a:spcBef>
                <a:spcPts val="600"/>
              </a:spcBef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Minerais não metálicos</a:t>
            </a:r>
          </a:p>
          <a:p>
            <a:pPr>
              <a:spcBef>
                <a:spcPts val="600"/>
              </a:spcBef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Petróleo e Gás</a:t>
            </a:r>
          </a:p>
          <a:p>
            <a:pPr>
              <a:spcBef>
                <a:spcPts val="600"/>
              </a:spcBef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Polímeros</a:t>
            </a:r>
          </a:p>
          <a:p>
            <a:pPr>
              <a:spcBef>
                <a:spcPts val="600"/>
              </a:spcBef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Química</a:t>
            </a:r>
          </a:p>
          <a:p>
            <a:pPr>
              <a:spcBef>
                <a:spcPts val="600"/>
              </a:spcBef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Refrigeração e Climatização</a:t>
            </a:r>
          </a:p>
          <a:p>
            <a:pPr>
              <a:spcBef>
                <a:spcPts val="600"/>
              </a:spcBef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Segurança do Trabalho</a:t>
            </a:r>
          </a:p>
          <a:p>
            <a:pPr>
              <a:spcBef>
                <a:spcPts val="600"/>
              </a:spcBef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Tecnologia de Informação</a:t>
            </a:r>
          </a:p>
          <a:p>
            <a:pPr>
              <a:spcBef>
                <a:spcPts val="600"/>
              </a:spcBef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Telecomunicações</a:t>
            </a:r>
          </a:p>
          <a:p>
            <a:pPr>
              <a:spcBef>
                <a:spcPts val="600"/>
              </a:spcBef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Têxtil</a:t>
            </a:r>
          </a:p>
          <a:p>
            <a:pPr>
              <a:spcBef>
                <a:spcPts val="600"/>
              </a:spcBef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Transporte</a:t>
            </a:r>
          </a:p>
          <a:p>
            <a:pPr>
              <a:spcBef>
                <a:spcPts val="600"/>
              </a:spcBef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Vestuário</a:t>
            </a:r>
          </a:p>
        </p:txBody>
      </p:sp>
      <p:pic>
        <p:nvPicPr>
          <p:cNvPr id="30" name="Imagem 10" descr="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5" y="4643997"/>
            <a:ext cx="1798639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m 11" descr="2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5" y="2991405"/>
            <a:ext cx="1798639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m 12" descr="3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5" y="1335647"/>
            <a:ext cx="1798639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m 13" descr="4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578" y="4656422"/>
            <a:ext cx="179863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m 14" descr="5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578" y="3003830"/>
            <a:ext cx="1798637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m 15" descr="6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578" y="1348072"/>
            <a:ext cx="1798637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ítulo 1"/>
          <p:cNvSpPr>
            <a:spLocks noGrp="1"/>
          </p:cNvSpPr>
          <p:nvPr>
            <p:ph type="title"/>
          </p:nvPr>
        </p:nvSpPr>
        <p:spPr>
          <a:xfrm>
            <a:off x="899222" y="260497"/>
            <a:ext cx="10980238" cy="439672"/>
          </a:xfrm>
        </p:spPr>
        <p:txBody>
          <a:bodyPr/>
          <a:lstStyle/>
          <a:p>
            <a:r>
              <a:rPr lang="pt-BR" sz="2800" b="1" kern="1200" dirty="0" smtClean="0">
                <a:solidFill>
                  <a:schemeClr val="accent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CURRÍCULOS ADEQUADOS ÀS ÁREAS TECNOLÓGICAS DA INDÚSTRIA</a:t>
            </a:r>
            <a:endParaRPr lang="pt-BR" sz="2800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pic>
        <p:nvPicPr>
          <p:cNvPr id="38" name="Imagem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22945" y="6053210"/>
            <a:ext cx="1382785" cy="4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1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utoShape 8" descr="Resultado de imagem para olimpiada do conhecimento 2016"/>
          <p:cNvSpPr>
            <a:spLocks noChangeAspect="1" noChangeArrowheads="1"/>
          </p:cNvSpPr>
          <p:nvPr/>
        </p:nvSpPr>
        <p:spPr bwMode="auto">
          <a:xfrm>
            <a:off x="155663" y="-144462"/>
            <a:ext cx="30479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632">
              <a:solidFill>
                <a:srgbClr val="000000"/>
              </a:solidFill>
            </a:endParaRPr>
          </a:p>
        </p:txBody>
      </p:sp>
      <p:cxnSp>
        <p:nvCxnSpPr>
          <p:cNvPr id="14" name="Conector reto 19"/>
          <p:cNvCxnSpPr/>
          <p:nvPr/>
        </p:nvCxnSpPr>
        <p:spPr>
          <a:xfrm>
            <a:off x="4641101" y="2186833"/>
            <a:ext cx="231775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60000"/>
              </a:sysClr>
            </a:solidFill>
            <a:prstDash val="solid"/>
            <a:miter lim="800000"/>
          </a:ln>
          <a:effectLst/>
        </p:spPr>
      </p:cxnSp>
      <p:cxnSp>
        <p:nvCxnSpPr>
          <p:cNvPr id="15" name="Conector reto 21"/>
          <p:cNvCxnSpPr/>
          <p:nvPr/>
        </p:nvCxnSpPr>
        <p:spPr>
          <a:xfrm>
            <a:off x="4641101" y="2783733"/>
            <a:ext cx="231775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60000"/>
              </a:sysClr>
            </a:solidFill>
            <a:prstDash val="solid"/>
            <a:miter lim="800000"/>
          </a:ln>
          <a:effectLst/>
        </p:spPr>
      </p:cxnSp>
      <p:cxnSp>
        <p:nvCxnSpPr>
          <p:cNvPr id="16" name="Conector reto 22"/>
          <p:cNvCxnSpPr/>
          <p:nvPr/>
        </p:nvCxnSpPr>
        <p:spPr>
          <a:xfrm>
            <a:off x="2618824" y="3602982"/>
            <a:ext cx="231775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60000"/>
              </a:sysClr>
            </a:solidFill>
            <a:prstDash val="solid"/>
            <a:miter lim="800000"/>
          </a:ln>
          <a:effectLst/>
        </p:spPr>
      </p:cxnSp>
      <p:sp>
        <p:nvSpPr>
          <p:cNvPr id="17" name="Retângulo 13"/>
          <p:cNvSpPr>
            <a:spLocks noChangeArrowheads="1"/>
          </p:cNvSpPr>
          <p:nvPr/>
        </p:nvSpPr>
        <p:spPr bwMode="auto">
          <a:xfrm>
            <a:off x="890037" y="160339"/>
            <a:ext cx="10472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3200" b="1" dirty="0" smtClean="0">
                <a:solidFill>
                  <a:srgbClr val="002060"/>
                </a:solidFill>
                <a:ea typeface="ＭＳ Ｐゴシック" panose="020B0600070205080204" pitchFamily="34" charset="-128"/>
                <a:cs typeface="DokChampa" panose="020B0604020202020204" pitchFamily="34" charset="-34"/>
              </a:rPr>
              <a:t>MODELO DE OFERTA DO PROJETO</a:t>
            </a:r>
            <a:endParaRPr lang="pt-BR" sz="3200" b="1" dirty="0">
              <a:solidFill>
                <a:srgbClr val="002060"/>
              </a:solidFill>
              <a:ea typeface="ＭＳ Ｐゴシック" panose="020B0600070205080204" pitchFamily="34" charset="-128"/>
              <a:cs typeface="DokChampa" panose="020B0604020202020204" pitchFamily="34" charset="-34"/>
            </a:endParaRP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1330737505"/>
              </p:ext>
            </p:extLst>
          </p:nvPr>
        </p:nvGraphicFramePr>
        <p:xfrm>
          <a:off x="243067" y="1502177"/>
          <a:ext cx="11468039" cy="4201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4" name="Imagem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22945" y="6053210"/>
            <a:ext cx="1382785" cy="4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1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utoShape 8" descr="Resultado de imagem para olimpiada do conhecimento 2016"/>
          <p:cNvSpPr>
            <a:spLocks noChangeAspect="1" noChangeArrowheads="1"/>
          </p:cNvSpPr>
          <p:nvPr/>
        </p:nvSpPr>
        <p:spPr bwMode="auto">
          <a:xfrm>
            <a:off x="155663" y="-144462"/>
            <a:ext cx="30479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632">
              <a:solidFill>
                <a:srgbClr val="00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0179" y="861037"/>
            <a:ext cx="7288295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357902" y="861037"/>
            <a:ext cx="1920213" cy="86409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prstClr val="white"/>
                </a:solidFill>
              </a:rPr>
              <a:t>Iniciação Profissional</a:t>
            </a:r>
            <a:endParaRPr lang="pt-BR" sz="1600" b="1" dirty="0">
              <a:solidFill>
                <a:prstClr val="white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10179" y="1797141"/>
            <a:ext cx="7271993" cy="8939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prstClr val="white"/>
                </a:solidFill>
              </a:rPr>
              <a:t>CV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4749" y="2046824"/>
            <a:ext cx="2663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2° ano 		BNCC</a:t>
            </a:r>
            <a:endParaRPr lang="pt-BR" sz="1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899283" y="1797141"/>
            <a:ext cx="4378833" cy="86409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prstClr val="white"/>
                </a:solidFill>
              </a:rPr>
              <a:t>Módulo – Área Industrial</a:t>
            </a:r>
            <a:endParaRPr lang="pt-BR" sz="1600" b="1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74147" y="3064616"/>
            <a:ext cx="480053" cy="49098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8" name="Chave esquerda 17"/>
          <p:cNvSpPr/>
          <p:nvPr/>
        </p:nvSpPr>
        <p:spPr>
          <a:xfrm rot="5400000">
            <a:off x="3429276" y="-609235"/>
            <a:ext cx="553400" cy="7144279"/>
          </a:xfrm>
          <a:prstGeom prst="leftBrac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384729" y="3075721"/>
            <a:ext cx="480053" cy="49098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prstClr val="white"/>
                </a:solidFill>
              </a:rPr>
              <a:t>2</a:t>
            </a:r>
            <a:endParaRPr lang="pt-BR" sz="1200" dirty="0">
              <a:solidFill>
                <a:prstClr val="white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208399" y="3075721"/>
            <a:ext cx="480053" cy="49098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prstClr val="white"/>
                </a:solidFill>
              </a:rPr>
              <a:t>3</a:t>
            </a:r>
            <a:endParaRPr lang="pt-BR" sz="1200" dirty="0">
              <a:solidFill>
                <a:prstClr val="white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2887077" y="3073016"/>
            <a:ext cx="480053" cy="49098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prstClr val="white"/>
                </a:solidFill>
              </a:rPr>
              <a:t>4</a:t>
            </a:r>
            <a:endParaRPr lang="pt-BR" sz="1200" dirty="0">
              <a:solidFill>
                <a:prstClr val="white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3510462" y="3075721"/>
            <a:ext cx="480053" cy="49098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prstClr val="white"/>
                </a:solidFill>
              </a:rPr>
              <a:t>5</a:t>
            </a:r>
            <a:endParaRPr lang="pt-BR" sz="1200" dirty="0">
              <a:solidFill>
                <a:prstClr val="white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5069870" y="3086763"/>
            <a:ext cx="576064" cy="51527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prstClr val="white"/>
                </a:solidFill>
              </a:rPr>
              <a:t>16</a:t>
            </a:r>
            <a:endParaRPr lang="pt-BR" sz="1200" b="1" dirty="0">
              <a:solidFill>
                <a:prstClr val="white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5754055" y="3094537"/>
            <a:ext cx="576064" cy="49098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prstClr val="white"/>
                </a:solidFill>
              </a:rPr>
              <a:t>27</a:t>
            </a:r>
            <a:endParaRPr lang="pt-BR" sz="1200" dirty="0">
              <a:solidFill>
                <a:prstClr val="white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6470541" y="3102131"/>
            <a:ext cx="672073" cy="49098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prstClr val="white"/>
                </a:solidFill>
              </a:rPr>
              <a:t>28</a:t>
            </a:r>
            <a:endParaRPr lang="pt-BR" sz="1200" dirty="0">
              <a:solidFill>
                <a:prstClr val="white"/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4070274" y="3463489"/>
            <a:ext cx="192021" cy="129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4368929" y="3472411"/>
            <a:ext cx="192021" cy="129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4662763" y="3465701"/>
            <a:ext cx="192021" cy="129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9393875" y="568862"/>
            <a:ext cx="2763397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 smtClean="0">
                <a:solidFill>
                  <a:srgbClr val="C00000"/>
                </a:solidFill>
              </a:rPr>
              <a:t>Áreas Tecnológicas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900" dirty="0">
                <a:solidFill>
                  <a:prstClr val="black"/>
                </a:solidFill>
              </a:rPr>
              <a:t>Alimentos e Bebidas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900" dirty="0">
                <a:solidFill>
                  <a:prstClr val="black"/>
                </a:solidFill>
              </a:rPr>
              <a:t>Automação e Mecatrônica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900" dirty="0">
                <a:solidFill>
                  <a:prstClr val="black"/>
                </a:solidFill>
              </a:rPr>
              <a:t>Automotiva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900" dirty="0">
                <a:solidFill>
                  <a:prstClr val="black"/>
                </a:solidFill>
              </a:rPr>
              <a:t>Celulose e papel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900" dirty="0">
                <a:solidFill>
                  <a:prstClr val="black"/>
                </a:solidFill>
              </a:rPr>
              <a:t>Construção civil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900" dirty="0">
                <a:solidFill>
                  <a:prstClr val="black"/>
                </a:solidFill>
              </a:rPr>
              <a:t>Construção naval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900" dirty="0">
                <a:solidFill>
                  <a:prstClr val="black"/>
                </a:solidFill>
              </a:rPr>
              <a:t>Couro e calcados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900" dirty="0">
                <a:solidFill>
                  <a:prstClr val="black"/>
                </a:solidFill>
              </a:rPr>
              <a:t>Eletroeletrônica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900" dirty="0">
                <a:solidFill>
                  <a:prstClr val="black"/>
                </a:solidFill>
              </a:rPr>
              <a:t>Energia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900" dirty="0">
                <a:solidFill>
                  <a:prstClr val="black"/>
                </a:solidFill>
              </a:rPr>
              <a:t>Gestão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900" dirty="0">
                <a:solidFill>
                  <a:prstClr val="black"/>
                </a:solidFill>
              </a:rPr>
              <a:t>Gráfica e Editorial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900" dirty="0">
                <a:solidFill>
                  <a:prstClr val="black"/>
                </a:solidFill>
              </a:rPr>
              <a:t>Joalheria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900" dirty="0">
                <a:solidFill>
                  <a:prstClr val="black"/>
                </a:solidFill>
              </a:rPr>
              <a:t>Logística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900" dirty="0">
                <a:solidFill>
                  <a:prstClr val="black"/>
                </a:solidFill>
              </a:rPr>
              <a:t>Madeira e Mobiliário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900" dirty="0">
                <a:solidFill>
                  <a:prstClr val="black"/>
                </a:solidFill>
              </a:rPr>
              <a:t>Meio Ambiente</a:t>
            </a:r>
          </a:p>
          <a:p>
            <a:pPr marL="228600" indent="-228600">
              <a:buFont typeface="+mj-lt"/>
              <a:buAutoNum type="arabicPeriod"/>
            </a:pPr>
            <a:r>
              <a:rPr lang="pt-BR" b="1" dirty="0">
                <a:solidFill>
                  <a:prstClr val="black"/>
                </a:solidFill>
              </a:rPr>
              <a:t>Metalmecânica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900" dirty="0">
                <a:solidFill>
                  <a:prstClr val="black"/>
                </a:solidFill>
              </a:rPr>
              <a:t>Metrologia 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900" dirty="0">
                <a:solidFill>
                  <a:prstClr val="black"/>
                </a:solidFill>
              </a:rPr>
              <a:t>Mineração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900" dirty="0">
                <a:solidFill>
                  <a:prstClr val="black"/>
                </a:solidFill>
              </a:rPr>
              <a:t>Minerais Não Metálicos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900" dirty="0">
                <a:solidFill>
                  <a:prstClr val="black"/>
                </a:solidFill>
              </a:rPr>
              <a:t>Petróleo e Gás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900" dirty="0">
                <a:solidFill>
                  <a:prstClr val="black"/>
                </a:solidFill>
              </a:rPr>
              <a:t>Polímeros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900" dirty="0">
                <a:solidFill>
                  <a:prstClr val="black"/>
                </a:solidFill>
              </a:rPr>
              <a:t>Química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900" dirty="0">
                <a:solidFill>
                  <a:prstClr val="black"/>
                </a:solidFill>
              </a:rPr>
              <a:t>Refrigeração e Climatização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900" dirty="0">
                <a:solidFill>
                  <a:prstClr val="black"/>
                </a:solidFill>
              </a:rPr>
              <a:t>Segurança do Trabalho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900" b="1" dirty="0">
                <a:solidFill>
                  <a:prstClr val="black"/>
                </a:solidFill>
              </a:rPr>
              <a:t>Tecnologia da Informação</a:t>
            </a:r>
            <a:endParaRPr lang="pt-BR" sz="900" dirty="0">
              <a:solidFill>
                <a:prstClr val="black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pt-BR" sz="900" dirty="0">
                <a:solidFill>
                  <a:prstClr val="black"/>
                </a:solidFill>
              </a:rPr>
              <a:t>Telecomunicações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900" dirty="0">
                <a:solidFill>
                  <a:prstClr val="black"/>
                </a:solidFill>
              </a:rPr>
              <a:t>Têxtil e Vestuário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900" dirty="0">
                <a:solidFill>
                  <a:prstClr val="black"/>
                </a:solidFill>
              </a:rPr>
              <a:t>Transporte </a:t>
            </a:r>
            <a:r>
              <a:rPr lang="pt-BR" sz="900" dirty="0" smtClean="0">
                <a:solidFill>
                  <a:prstClr val="black"/>
                </a:solidFill>
              </a:rPr>
              <a:t>Ferroviário</a:t>
            </a:r>
            <a:endParaRPr lang="pt-BR" sz="900" dirty="0">
              <a:solidFill>
                <a:prstClr val="black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51674" y="3815666"/>
            <a:ext cx="7216287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752351" y="3815666"/>
            <a:ext cx="5525765" cy="86409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 smtClean="0">
                <a:solidFill>
                  <a:prstClr val="white"/>
                </a:solidFill>
              </a:rPr>
              <a:t>Módulo Específico </a:t>
            </a:r>
          </a:p>
          <a:p>
            <a:r>
              <a:rPr lang="pt-BR" sz="1600" b="1" dirty="0" smtClean="0">
                <a:solidFill>
                  <a:prstClr val="white"/>
                </a:solidFill>
              </a:rPr>
              <a:t> Habilitaçã</a:t>
            </a:r>
            <a:r>
              <a:rPr lang="pt-BR" b="1" dirty="0" smtClean="0">
                <a:solidFill>
                  <a:prstClr val="white"/>
                </a:solidFill>
              </a:rPr>
              <a:t>o 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24749" y="3967812"/>
            <a:ext cx="105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prstClr val="black"/>
                </a:solidFill>
              </a:rPr>
              <a:t>3° ano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7508645" y="3139348"/>
            <a:ext cx="1502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prstClr val="black"/>
                </a:solidFill>
              </a:rPr>
              <a:t>Áreas tecnológicas</a:t>
            </a:r>
            <a:endParaRPr lang="pt-BR" sz="1400" b="1" dirty="0">
              <a:solidFill>
                <a:prstClr val="black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5126392" y="4247715"/>
            <a:ext cx="519543" cy="357738"/>
          </a:xfrm>
          <a:prstGeom prst="rect">
            <a:avLst/>
          </a:prstGeom>
          <a:solidFill>
            <a:schemeClr val="tx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prstClr val="white"/>
                </a:solidFill>
              </a:rPr>
              <a:t>16</a:t>
            </a:r>
            <a:endParaRPr lang="pt-BR" sz="1200" b="1" dirty="0">
              <a:solidFill>
                <a:prstClr val="white"/>
              </a:solidFill>
            </a:endParaRPr>
          </a:p>
        </p:txBody>
      </p:sp>
      <p:cxnSp>
        <p:nvCxnSpPr>
          <p:cNvPr id="35" name="Conector reto 34"/>
          <p:cNvCxnSpPr>
            <a:stCxn id="23" idx="2"/>
            <a:endCxn id="34" idx="0"/>
          </p:cNvCxnSpPr>
          <p:nvPr/>
        </p:nvCxnSpPr>
        <p:spPr>
          <a:xfrm>
            <a:off x="5357902" y="3602037"/>
            <a:ext cx="28261" cy="645678"/>
          </a:xfrm>
          <a:prstGeom prst="line">
            <a:avLst/>
          </a:prstGeom>
          <a:ln w="571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have esquerda 35"/>
          <p:cNvSpPr/>
          <p:nvPr/>
        </p:nvSpPr>
        <p:spPr>
          <a:xfrm rot="5400000">
            <a:off x="4926024" y="-257977"/>
            <a:ext cx="520748" cy="10249139"/>
          </a:xfrm>
          <a:prstGeom prst="leftBrace">
            <a:avLst>
              <a:gd name="adj1" fmla="val 8333"/>
              <a:gd name="adj2" fmla="val 476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3229302" y="4843439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prstClr val="black"/>
                </a:solidFill>
              </a:rPr>
              <a:t>Itinerários formativos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230456" y="5238052"/>
            <a:ext cx="2218703" cy="4934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 smtClean="0">
                <a:solidFill>
                  <a:prstClr val="black"/>
                </a:solidFill>
              </a:rPr>
              <a:t>Técnico em Fabricação Mecânica</a:t>
            </a:r>
            <a:endParaRPr lang="pt-BR" sz="1400" b="1" dirty="0">
              <a:solidFill>
                <a:prstClr val="black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2583220" y="5238051"/>
            <a:ext cx="2209723" cy="4934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 smtClean="0">
                <a:solidFill>
                  <a:prstClr val="black"/>
                </a:solidFill>
              </a:rPr>
              <a:t>Técnico em Manutenção de Máquinas Industriais</a:t>
            </a:r>
            <a:endParaRPr lang="pt-BR" sz="1400" b="1" dirty="0">
              <a:solidFill>
                <a:prstClr val="black"/>
              </a:solidFill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2568942" y="5873758"/>
            <a:ext cx="2209723" cy="4934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 smtClean="0">
                <a:solidFill>
                  <a:prstClr val="black"/>
                </a:solidFill>
              </a:rPr>
              <a:t>Técnico em Manutenção de Máquinas Pesadas</a:t>
            </a:r>
            <a:endParaRPr lang="pt-BR" sz="1400" b="1" dirty="0">
              <a:solidFill>
                <a:prstClr val="black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5285083" y="5238050"/>
            <a:ext cx="2209723" cy="4934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 smtClean="0">
                <a:solidFill>
                  <a:prstClr val="black"/>
                </a:solidFill>
              </a:rPr>
              <a:t>Técnico em Metalurgia</a:t>
            </a:r>
            <a:endParaRPr lang="pt-BR" sz="1400" b="1" dirty="0">
              <a:solidFill>
                <a:prstClr val="black"/>
              </a:solidFill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7813212" y="5238052"/>
            <a:ext cx="2209723" cy="4934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 smtClean="0">
                <a:solidFill>
                  <a:prstClr val="black"/>
                </a:solidFill>
              </a:rPr>
              <a:t>Técnico em Soldagem</a:t>
            </a:r>
            <a:endParaRPr lang="pt-BR" sz="1400" b="1" dirty="0">
              <a:solidFill>
                <a:prstClr val="black"/>
              </a:solidFill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5315521" y="5873758"/>
            <a:ext cx="2209723" cy="4934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 smtClean="0">
                <a:solidFill>
                  <a:prstClr val="black"/>
                </a:solidFill>
              </a:rPr>
              <a:t>Técnico em Mecânica</a:t>
            </a:r>
            <a:endParaRPr lang="pt-BR" sz="1400" b="1" dirty="0">
              <a:solidFill>
                <a:prstClr val="black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7813212" y="5873757"/>
            <a:ext cx="2209723" cy="4934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 smtClean="0">
                <a:solidFill>
                  <a:prstClr val="black"/>
                </a:solidFill>
              </a:rPr>
              <a:t>Técnico em Eletromecânica</a:t>
            </a:r>
            <a:endParaRPr lang="pt-BR" sz="1400" b="1" dirty="0">
              <a:solidFill>
                <a:prstClr val="black"/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239435" y="5873758"/>
            <a:ext cx="2209723" cy="4934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 smtClean="0">
                <a:solidFill>
                  <a:prstClr val="black"/>
                </a:solidFill>
              </a:rPr>
              <a:t>Técnico em Mecânica de precisão</a:t>
            </a:r>
            <a:endParaRPr lang="pt-BR" sz="1400" b="1" dirty="0">
              <a:solidFill>
                <a:prstClr val="black"/>
              </a:solidFill>
            </a:endParaRPr>
          </a:p>
        </p:txBody>
      </p:sp>
      <p:cxnSp>
        <p:nvCxnSpPr>
          <p:cNvPr id="52" name="Conector angulado 51"/>
          <p:cNvCxnSpPr>
            <a:stCxn id="34" idx="3"/>
          </p:cNvCxnSpPr>
          <p:nvPr/>
        </p:nvCxnSpPr>
        <p:spPr>
          <a:xfrm flipV="1">
            <a:off x="5645935" y="3086763"/>
            <a:ext cx="3827518" cy="1339821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ângulo 53"/>
          <p:cNvSpPr/>
          <p:nvPr/>
        </p:nvSpPr>
        <p:spPr>
          <a:xfrm>
            <a:off x="7365372" y="863541"/>
            <a:ext cx="2040859" cy="6787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 smtClean="0">
                <a:solidFill>
                  <a:prstClr val="black"/>
                </a:solidFill>
              </a:rPr>
              <a:t>Capacidades </a:t>
            </a:r>
            <a:r>
              <a:rPr lang="pt-BR" sz="1400" b="1" dirty="0" err="1" smtClean="0">
                <a:solidFill>
                  <a:prstClr val="black"/>
                </a:solidFill>
              </a:rPr>
              <a:t>socioemocionais</a:t>
            </a:r>
            <a:endParaRPr lang="pt-BR" sz="1400" b="1" dirty="0" smtClean="0">
              <a:solidFill>
                <a:prstClr val="black"/>
              </a:solidFill>
            </a:endParaRPr>
          </a:p>
          <a:p>
            <a:endParaRPr lang="pt-BR" sz="800" b="1" dirty="0" smtClean="0">
              <a:solidFill>
                <a:prstClr val="black"/>
              </a:solidFill>
            </a:endParaRPr>
          </a:p>
          <a:p>
            <a:r>
              <a:rPr lang="pt-BR" sz="1400" b="1" dirty="0" smtClean="0">
                <a:solidFill>
                  <a:prstClr val="black"/>
                </a:solidFill>
              </a:rPr>
              <a:t>Fundamentos técnicos e científicos</a:t>
            </a:r>
            <a:endParaRPr lang="pt-BR" sz="1400" b="1" dirty="0">
              <a:solidFill>
                <a:prstClr val="black"/>
              </a:solidFill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-275" y="1121032"/>
            <a:ext cx="2663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prstClr val="black"/>
                </a:solidFill>
                <a:cs typeface="Arial" panose="020B0604020202020204" pitchFamily="34" charset="0"/>
              </a:rPr>
              <a:t>1</a:t>
            </a:r>
            <a:r>
              <a:rPr lang="pt-BR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° ano 		BNCC</a:t>
            </a:r>
            <a:endParaRPr lang="pt-BR" sz="1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6231" y="6079561"/>
            <a:ext cx="1177250" cy="46063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14173" y="3996361"/>
            <a:ext cx="11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BNCC</a:t>
            </a:r>
            <a:endParaRPr lang="pt-BR" b="1" dirty="0"/>
          </a:p>
        </p:txBody>
      </p:sp>
      <p:sp>
        <p:nvSpPr>
          <p:cNvPr id="47" name="Retângulo 46"/>
          <p:cNvSpPr/>
          <p:nvPr/>
        </p:nvSpPr>
        <p:spPr>
          <a:xfrm>
            <a:off x="843341" y="-14749"/>
            <a:ext cx="10355142" cy="839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57" b="1" kern="0" dirty="0" smtClean="0">
                <a:solidFill>
                  <a:srgbClr val="002960"/>
                </a:solidFill>
                <a:latin typeface="Calibri"/>
                <a:cs typeface="Arial" panose="020B0604020202020204" pitchFamily="34" charset="0"/>
              </a:rPr>
              <a:t>PROPOSTA DE METODOLOGIA  </a:t>
            </a:r>
          </a:p>
          <a:p>
            <a:pPr>
              <a:defRPr/>
            </a:pPr>
            <a:r>
              <a:rPr lang="pt-BR" sz="2000" b="1" kern="0" dirty="0" smtClean="0">
                <a:solidFill>
                  <a:srgbClr val="002960"/>
                </a:solidFill>
                <a:latin typeface="Calibri"/>
                <a:cs typeface="Arial" panose="020B0604020202020204" pitchFamily="34" charset="0"/>
              </a:rPr>
              <a:t>Itinerário 5 - Formação Técnica Profissional</a:t>
            </a:r>
            <a:endParaRPr lang="pt-BR" sz="2000" b="1" kern="0" dirty="0">
              <a:solidFill>
                <a:srgbClr val="002960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5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1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utoShape 8" descr="Resultado de imagem para olimpiada do conhecimento 2016"/>
          <p:cNvSpPr>
            <a:spLocks noChangeAspect="1" noChangeArrowheads="1"/>
          </p:cNvSpPr>
          <p:nvPr/>
        </p:nvSpPr>
        <p:spPr bwMode="auto">
          <a:xfrm>
            <a:off x="155663" y="-144462"/>
            <a:ext cx="30479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632">
              <a:solidFill>
                <a:srgbClr val="00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16244" y="160339"/>
            <a:ext cx="10355142" cy="839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57" b="1" kern="0" dirty="0" smtClean="0">
                <a:solidFill>
                  <a:srgbClr val="002960"/>
                </a:solidFill>
                <a:latin typeface="Calibri"/>
                <a:cs typeface="Arial" panose="020B0604020202020204" pitchFamily="34" charset="0"/>
              </a:rPr>
              <a:t>PROPOSTA DE METODOLOGIA </a:t>
            </a:r>
          </a:p>
          <a:p>
            <a:pPr>
              <a:defRPr/>
            </a:pPr>
            <a:r>
              <a:rPr lang="pt-BR" sz="2000" b="1" kern="0" dirty="0" smtClean="0">
                <a:solidFill>
                  <a:srgbClr val="002960"/>
                </a:solidFill>
                <a:latin typeface="Calibri"/>
                <a:cs typeface="Arial" panose="020B0604020202020204" pitchFamily="34" charset="0"/>
              </a:rPr>
              <a:t>Itinerário 5 - Formação Técnica Profissional</a:t>
            </a:r>
            <a:endParaRPr lang="pt-BR" sz="2000" b="1" kern="0" dirty="0">
              <a:solidFill>
                <a:srgbClr val="002960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" t="540" r="399" b="677"/>
          <a:stretch/>
        </p:blipFill>
        <p:spPr>
          <a:xfrm>
            <a:off x="762000" y="1138533"/>
            <a:ext cx="7798175" cy="520130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2945" y="6053210"/>
            <a:ext cx="1382785" cy="4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1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0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1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McK 5. Source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1572" y="6612710"/>
            <a:ext cx="7002157" cy="16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21975" indent="-621975" defTabSz="913526">
              <a:tabLst>
                <a:tab pos="625214" algn="l"/>
              </a:tabLst>
            </a:pPr>
            <a:r>
              <a:rPr lang="pt-BR" sz="1020" dirty="0">
                <a:solidFill>
                  <a:schemeClr val="bg1"/>
                </a:solidFill>
                <a:latin typeface="Arial"/>
              </a:rPr>
              <a:t>Nota.: Previsão de Início em </a:t>
            </a:r>
            <a:r>
              <a:rPr lang="pt-BR" sz="1020" dirty="0" err="1">
                <a:solidFill>
                  <a:schemeClr val="bg1"/>
                </a:solidFill>
                <a:latin typeface="Arial"/>
              </a:rPr>
              <a:t>Fev</a:t>
            </a:r>
            <a:r>
              <a:rPr lang="pt-BR" sz="1020" dirty="0">
                <a:solidFill>
                  <a:schemeClr val="bg1"/>
                </a:solidFill>
                <a:latin typeface="Arial"/>
              </a:rPr>
              <a:t>/2018</a:t>
            </a:r>
          </a:p>
        </p:txBody>
      </p:sp>
      <p:sp>
        <p:nvSpPr>
          <p:cNvPr id="42" name="AutoShape 122"/>
          <p:cNvSpPr>
            <a:spLocks noChangeArrowheads="1"/>
          </p:cNvSpPr>
          <p:nvPr/>
        </p:nvSpPr>
        <p:spPr bwMode="auto">
          <a:xfrm>
            <a:off x="300018" y="1415863"/>
            <a:ext cx="5507018" cy="479444"/>
          </a:xfrm>
          <a:prstGeom prst="roundRect">
            <a:avLst>
              <a:gd name="adj" fmla="val 22991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 vert="horz" wrap="square" lIns="1322324" tIns="93297" rIns="128559" bIns="932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837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Gestão Integrada</a:t>
            </a:r>
          </a:p>
        </p:txBody>
      </p:sp>
      <p:sp>
        <p:nvSpPr>
          <p:cNvPr id="45" name="AutoShape 122"/>
          <p:cNvSpPr>
            <a:spLocks noChangeArrowheads="1"/>
          </p:cNvSpPr>
          <p:nvPr/>
        </p:nvSpPr>
        <p:spPr bwMode="auto">
          <a:xfrm>
            <a:off x="300018" y="2838845"/>
            <a:ext cx="5507018" cy="479444"/>
          </a:xfrm>
          <a:prstGeom prst="roundRect">
            <a:avLst>
              <a:gd name="adj" fmla="val 22991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 vert="horz" wrap="square" lIns="1322324" tIns="93297" rIns="128559" bIns="932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837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Centralizado</a:t>
            </a:r>
          </a:p>
        </p:txBody>
      </p:sp>
      <p:sp>
        <p:nvSpPr>
          <p:cNvPr id="46" name="AutoShape 122"/>
          <p:cNvSpPr>
            <a:spLocks noChangeArrowheads="1"/>
          </p:cNvSpPr>
          <p:nvPr/>
        </p:nvSpPr>
        <p:spPr bwMode="auto">
          <a:xfrm>
            <a:off x="6418140" y="1397538"/>
            <a:ext cx="5507018" cy="479444"/>
          </a:xfrm>
          <a:prstGeom prst="roundRect">
            <a:avLst>
              <a:gd name="adj" fmla="val 22991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 vert="horz" wrap="square" lIns="1322324" tIns="93297" rIns="128559" bIns="932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837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Gestão Compartilhada</a:t>
            </a:r>
          </a:p>
        </p:txBody>
      </p:sp>
      <p:sp>
        <p:nvSpPr>
          <p:cNvPr id="47" name="AutoShape 122"/>
          <p:cNvSpPr>
            <a:spLocks noChangeArrowheads="1"/>
          </p:cNvSpPr>
          <p:nvPr/>
        </p:nvSpPr>
        <p:spPr bwMode="auto">
          <a:xfrm>
            <a:off x="6418140" y="2838845"/>
            <a:ext cx="5507018" cy="479444"/>
          </a:xfrm>
          <a:prstGeom prst="roundRect">
            <a:avLst>
              <a:gd name="adj" fmla="val 22991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 vert="horz" wrap="square" lIns="1322324" tIns="93297" rIns="128559" bIns="932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z="1837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Mediado por Tecnologia</a:t>
            </a:r>
          </a:p>
        </p:txBody>
      </p:sp>
      <p:sp>
        <p:nvSpPr>
          <p:cNvPr id="48" name="AutoShape 122"/>
          <p:cNvSpPr>
            <a:spLocks noChangeArrowheads="1"/>
          </p:cNvSpPr>
          <p:nvPr/>
        </p:nvSpPr>
        <p:spPr bwMode="auto">
          <a:xfrm>
            <a:off x="2092421" y="1988367"/>
            <a:ext cx="1861741" cy="584530"/>
          </a:xfrm>
          <a:prstGeom prst="roundRect">
            <a:avLst>
              <a:gd name="adj" fmla="val 22991"/>
            </a:avLst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800000" scaled="0"/>
          </a:gradFill>
          <a:ln w="9525" algn="ctr">
            <a:noFill/>
            <a:round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24" b="1" dirty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Escola</a:t>
            </a:r>
          </a:p>
          <a:p>
            <a:pPr lvl="0" algn="ctr"/>
            <a:r>
              <a:rPr lang="en-US" sz="183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SESI - SENAI</a:t>
            </a:r>
          </a:p>
        </p:txBody>
      </p:sp>
      <p:sp>
        <p:nvSpPr>
          <p:cNvPr id="50" name="AutoShape 122"/>
          <p:cNvSpPr>
            <a:spLocks noChangeArrowheads="1"/>
          </p:cNvSpPr>
          <p:nvPr/>
        </p:nvSpPr>
        <p:spPr bwMode="auto">
          <a:xfrm>
            <a:off x="2593463" y="4182581"/>
            <a:ext cx="1066985" cy="584530"/>
          </a:xfrm>
          <a:prstGeom prst="roundRect">
            <a:avLst>
              <a:gd name="adj" fmla="val 22991"/>
            </a:avLst>
          </a:prstGeom>
          <a:solidFill>
            <a:schemeClr val="accent3"/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24" b="1" dirty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Escola</a:t>
            </a:r>
          </a:p>
          <a:p>
            <a:pPr lvl="0" algn="ctr"/>
            <a:r>
              <a:rPr lang="en-US" sz="183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SENAI</a:t>
            </a:r>
          </a:p>
        </p:txBody>
      </p:sp>
      <p:sp>
        <p:nvSpPr>
          <p:cNvPr id="51" name="AutoShape 122"/>
          <p:cNvSpPr>
            <a:spLocks noChangeArrowheads="1"/>
          </p:cNvSpPr>
          <p:nvPr/>
        </p:nvSpPr>
        <p:spPr bwMode="auto">
          <a:xfrm>
            <a:off x="4424854" y="3612431"/>
            <a:ext cx="1066985" cy="584530"/>
          </a:xfrm>
          <a:prstGeom prst="roundRect">
            <a:avLst>
              <a:gd name="adj" fmla="val 22991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24" b="1" dirty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Escola</a:t>
            </a:r>
          </a:p>
          <a:p>
            <a:pPr lvl="0" algn="ctr"/>
            <a:r>
              <a:rPr lang="en-US" sz="183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SESI</a:t>
            </a:r>
          </a:p>
        </p:txBody>
      </p:sp>
      <p:sp>
        <p:nvSpPr>
          <p:cNvPr id="52" name="AutoShape 122"/>
          <p:cNvSpPr>
            <a:spLocks noChangeArrowheads="1"/>
          </p:cNvSpPr>
          <p:nvPr/>
        </p:nvSpPr>
        <p:spPr bwMode="auto">
          <a:xfrm>
            <a:off x="4424854" y="4752731"/>
            <a:ext cx="1066985" cy="584530"/>
          </a:xfrm>
          <a:prstGeom prst="roundRect">
            <a:avLst>
              <a:gd name="adj" fmla="val 22991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24" b="1" dirty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Escola</a:t>
            </a:r>
          </a:p>
          <a:p>
            <a:pPr lvl="0" algn="ctr"/>
            <a:r>
              <a:rPr lang="en-US" sz="183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SESI</a:t>
            </a:r>
          </a:p>
        </p:txBody>
      </p:sp>
      <p:sp>
        <p:nvSpPr>
          <p:cNvPr id="53" name="AutoShape 122"/>
          <p:cNvSpPr>
            <a:spLocks noChangeArrowheads="1"/>
          </p:cNvSpPr>
          <p:nvPr/>
        </p:nvSpPr>
        <p:spPr bwMode="auto">
          <a:xfrm>
            <a:off x="762071" y="3612431"/>
            <a:ext cx="1066985" cy="584530"/>
          </a:xfrm>
          <a:prstGeom prst="roundRect">
            <a:avLst>
              <a:gd name="adj" fmla="val 22991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24" b="1" dirty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Escola</a:t>
            </a:r>
          </a:p>
          <a:p>
            <a:pPr lvl="0" algn="ctr"/>
            <a:r>
              <a:rPr lang="en-US" sz="183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SESI</a:t>
            </a:r>
          </a:p>
        </p:txBody>
      </p:sp>
      <p:sp>
        <p:nvSpPr>
          <p:cNvPr id="54" name="AutoShape 122"/>
          <p:cNvSpPr>
            <a:spLocks noChangeArrowheads="1"/>
          </p:cNvSpPr>
          <p:nvPr/>
        </p:nvSpPr>
        <p:spPr bwMode="auto">
          <a:xfrm>
            <a:off x="762071" y="4752731"/>
            <a:ext cx="1066985" cy="584530"/>
          </a:xfrm>
          <a:prstGeom prst="roundRect">
            <a:avLst>
              <a:gd name="adj" fmla="val 22991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24" b="1" dirty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Escola</a:t>
            </a:r>
          </a:p>
          <a:p>
            <a:pPr lvl="0" algn="ctr"/>
            <a:r>
              <a:rPr lang="en-US" sz="183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SESI</a:t>
            </a:r>
          </a:p>
        </p:txBody>
      </p:sp>
      <p:cxnSp>
        <p:nvCxnSpPr>
          <p:cNvPr id="6" name="Elbow Connector 5"/>
          <p:cNvCxnSpPr>
            <a:stCxn id="50" idx="3"/>
            <a:endCxn id="51" idx="1"/>
          </p:cNvCxnSpPr>
          <p:nvPr/>
        </p:nvCxnSpPr>
        <p:spPr>
          <a:xfrm flipV="1">
            <a:off x="3660449" y="3904696"/>
            <a:ext cx="764406" cy="570150"/>
          </a:xfrm>
          <a:prstGeom prst="bentConnector3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50" idx="3"/>
            <a:endCxn id="52" idx="1"/>
          </p:cNvCxnSpPr>
          <p:nvPr/>
        </p:nvCxnSpPr>
        <p:spPr>
          <a:xfrm>
            <a:off x="3660449" y="4474846"/>
            <a:ext cx="764406" cy="570150"/>
          </a:xfrm>
          <a:prstGeom prst="bentConnector3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50" idx="1"/>
            <a:endCxn id="53" idx="3"/>
          </p:cNvCxnSpPr>
          <p:nvPr/>
        </p:nvCxnSpPr>
        <p:spPr>
          <a:xfrm rot="10800000">
            <a:off x="1829056" y="3904696"/>
            <a:ext cx="764407" cy="57015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54" idx="3"/>
            <a:endCxn id="50" idx="1"/>
          </p:cNvCxnSpPr>
          <p:nvPr/>
        </p:nvCxnSpPr>
        <p:spPr>
          <a:xfrm flipV="1">
            <a:off x="1829056" y="4474846"/>
            <a:ext cx="764407" cy="570150"/>
          </a:xfrm>
          <a:prstGeom prst="bentConnector3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utoShape 122"/>
          <p:cNvSpPr>
            <a:spLocks noChangeArrowheads="1"/>
          </p:cNvSpPr>
          <p:nvPr/>
        </p:nvSpPr>
        <p:spPr bwMode="auto">
          <a:xfrm>
            <a:off x="9405648" y="1988367"/>
            <a:ext cx="1066985" cy="584530"/>
          </a:xfrm>
          <a:prstGeom prst="roundRect">
            <a:avLst>
              <a:gd name="adj" fmla="val 22991"/>
            </a:avLst>
          </a:prstGeom>
          <a:solidFill>
            <a:schemeClr val="accent3"/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24" b="1" dirty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Escola</a:t>
            </a:r>
          </a:p>
          <a:p>
            <a:pPr lvl="0" algn="ctr"/>
            <a:r>
              <a:rPr lang="en-US" sz="183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SENAI</a:t>
            </a:r>
          </a:p>
        </p:txBody>
      </p:sp>
      <p:sp>
        <p:nvSpPr>
          <p:cNvPr id="63" name="AutoShape 122"/>
          <p:cNvSpPr>
            <a:spLocks noChangeArrowheads="1"/>
          </p:cNvSpPr>
          <p:nvPr/>
        </p:nvSpPr>
        <p:spPr bwMode="auto">
          <a:xfrm>
            <a:off x="7712475" y="1988367"/>
            <a:ext cx="1066985" cy="584530"/>
          </a:xfrm>
          <a:prstGeom prst="roundRect">
            <a:avLst>
              <a:gd name="adj" fmla="val 22991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24" b="1" dirty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Escola</a:t>
            </a:r>
          </a:p>
          <a:p>
            <a:pPr lvl="0" algn="ctr"/>
            <a:r>
              <a:rPr lang="en-US" sz="183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SESI</a:t>
            </a:r>
          </a:p>
        </p:txBody>
      </p:sp>
      <p:cxnSp>
        <p:nvCxnSpPr>
          <p:cNvPr id="64" name="Elbow Connector 63"/>
          <p:cNvCxnSpPr>
            <a:stCxn id="63" idx="3"/>
            <a:endCxn id="62" idx="1"/>
          </p:cNvCxnSpPr>
          <p:nvPr/>
        </p:nvCxnSpPr>
        <p:spPr>
          <a:xfrm>
            <a:off x="8779460" y="2280632"/>
            <a:ext cx="626188" cy="0"/>
          </a:xfrm>
          <a:prstGeom prst="straightConnector1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AutoShape 122"/>
          <p:cNvSpPr>
            <a:spLocks noChangeArrowheads="1"/>
          </p:cNvSpPr>
          <p:nvPr/>
        </p:nvSpPr>
        <p:spPr bwMode="auto">
          <a:xfrm>
            <a:off x="8259639" y="4241432"/>
            <a:ext cx="1861741" cy="584530"/>
          </a:xfrm>
          <a:prstGeom prst="roundRect">
            <a:avLst>
              <a:gd name="adj" fmla="val 22991"/>
            </a:avLst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800000" scaled="0"/>
          </a:gradFill>
          <a:ln w="9525" algn="ctr">
            <a:noFill/>
            <a:round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24" b="1" dirty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Escola</a:t>
            </a:r>
          </a:p>
          <a:p>
            <a:pPr lvl="0" algn="ctr"/>
            <a:r>
              <a:rPr lang="en-US" sz="183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SESI - SENAI</a:t>
            </a:r>
          </a:p>
        </p:txBody>
      </p:sp>
      <p:sp>
        <p:nvSpPr>
          <p:cNvPr id="69" name="AutoShape 122"/>
          <p:cNvSpPr>
            <a:spLocks noChangeArrowheads="1"/>
          </p:cNvSpPr>
          <p:nvPr/>
        </p:nvSpPr>
        <p:spPr bwMode="auto">
          <a:xfrm>
            <a:off x="6810198" y="3429940"/>
            <a:ext cx="1066985" cy="584530"/>
          </a:xfrm>
          <a:prstGeom prst="roundRect">
            <a:avLst>
              <a:gd name="adj" fmla="val 22991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24" b="1" dirty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Escola</a:t>
            </a:r>
          </a:p>
          <a:p>
            <a:pPr lvl="0" algn="ctr"/>
            <a:r>
              <a:rPr lang="en-US" sz="183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SESI</a:t>
            </a:r>
          </a:p>
        </p:txBody>
      </p:sp>
      <p:sp>
        <p:nvSpPr>
          <p:cNvPr id="71" name="AutoShape 122"/>
          <p:cNvSpPr>
            <a:spLocks noChangeArrowheads="1"/>
          </p:cNvSpPr>
          <p:nvPr/>
        </p:nvSpPr>
        <p:spPr bwMode="auto">
          <a:xfrm>
            <a:off x="6810198" y="4241432"/>
            <a:ext cx="1066985" cy="584530"/>
          </a:xfrm>
          <a:prstGeom prst="roundRect">
            <a:avLst>
              <a:gd name="adj" fmla="val 22991"/>
            </a:avLst>
          </a:prstGeom>
          <a:solidFill>
            <a:schemeClr val="accent3"/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24" b="1" dirty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Escola</a:t>
            </a:r>
          </a:p>
          <a:p>
            <a:pPr lvl="0" algn="ctr"/>
            <a:r>
              <a:rPr lang="en-US" sz="183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SENAI</a:t>
            </a:r>
          </a:p>
        </p:txBody>
      </p:sp>
      <p:sp>
        <p:nvSpPr>
          <p:cNvPr id="72" name="AutoShape 122"/>
          <p:cNvSpPr>
            <a:spLocks noChangeArrowheads="1"/>
          </p:cNvSpPr>
          <p:nvPr/>
        </p:nvSpPr>
        <p:spPr bwMode="auto">
          <a:xfrm>
            <a:off x="6810198" y="5060483"/>
            <a:ext cx="1066985" cy="584530"/>
          </a:xfrm>
          <a:prstGeom prst="roundRect">
            <a:avLst>
              <a:gd name="adj" fmla="val 22991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24" b="1" dirty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Escola</a:t>
            </a:r>
          </a:p>
          <a:p>
            <a:pPr lvl="0" algn="ctr"/>
            <a:r>
              <a:rPr lang="en-US" sz="183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SESI</a:t>
            </a:r>
          </a:p>
        </p:txBody>
      </p:sp>
      <p:sp>
        <p:nvSpPr>
          <p:cNvPr id="73" name="AutoShape 122"/>
          <p:cNvSpPr>
            <a:spLocks noChangeArrowheads="1"/>
          </p:cNvSpPr>
          <p:nvPr/>
        </p:nvSpPr>
        <p:spPr bwMode="auto">
          <a:xfrm>
            <a:off x="8657016" y="5052924"/>
            <a:ext cx="1066985" cy="584530"/>
          </a:xfrm>
          <a:prstGeom prst="roundRect">
            <a:avLst>
              <a:gd name="adj" fmla="val 22991"/>
            </a:avLst>
          </a:prstGeom>
          <a:solidFill>
            <a:schemeClr val="accent3"/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24" b="1" dirty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Escola</a:t>
            </a:r>
          </a:p>
          <a:p>
            <a:pPr lvl="0" algn="ctr"/>
            <a:r>
              <a:rPr lang="en-US" sz="183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SENAI</a:t>
            </a:r>
          </a:p>
        </p:txBody>
      </p:sp>
      <p:sp>
        <p:nvSpPr>
          <p:cNvPr id="74" name="AutoShape 122"/>
          <p:cNvSpPr>
            <a:spLocks noChangeArrowheads="1"/>
          </p:cNvSpPr>
          <p:nvPr/>
        </p:nvSpPr>
        <p:spPr bwMode="auto">
          <a:xfrm>
            <a:off x="8657016" y="3429940"/>
            <a:ext cx="1066985" cy="584530"/>
          </a:xfrm>
          <a:prstGeom prst="roundRect">
            <a:avLst>
              <a:gd name="adj" fmla="val 22991"/>
            </a:avLst>
          </a:prstGeom>
          <a:solidFill>
            <a:schemeClr val="accent3"/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24" b="1" dirty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Escola</a:t>
            </a:r>
          </a:p>
          <a:p>
            <a:pPr lvl="0" algn="ctr"/>
            <a:r>
              <a:rPr lang="en-US" sz="183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SENAI</a:t>
            </a:r>
          </a:p>
        </p:txBody>
      </p:sp>
      <p:sp>
        <p:nvSpPr>
          <p:cNvPr id="75" name="AutoShape 122"/>
          <p:cNvSpPr>
            <a:spLocks noChangeArrowheads="1"/>
          </p:cNvSpPr>
          <p:nvPr/>
        </p:nvSpPr>
        <p:spPr bwMode="auto">
          <a:xfrm>
            <a:off x="10503835" y="3429940"/>
            <a:ext cx="1066985" cy="584530"/>
          </a:xfrm>
          <a:prstGeom prst="roundRect">
            <a:avLst>
              <a:gd name="adj" fmla="val 22991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24" b="1" dirty="0" err="1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Escola</a:t>
            </a:r>
            <a:endParaRPr lang="en-US" sz="1224" b="1" dirty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  <a:p>
            <a:pPr lvl="0" algn="ctr"/>
            <a:r>
              <a:rPr lang="en-US" sz="1837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SESI</a:t>
            </a:r>
            <a:endParaRPr lang="en-US" sz="183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AutoShape 122"/>
          <p:cNvSpPr>
            <a:spLocks noChangeArrowheads="1"/>
          </p:cNvSpPr>
          <p:nvPr/>
        </p:nvSpPr>
        <p:spPr bwMode="auto">
          <a:xfrm>
            <a:off x="10503835" y="4245211"/>
            <a:ext cx="1066985" cy="584530"/>
          </a:xfrm>
          <a:prstGeom prst="roundRect">
            <a:avLst>
              <a:gd name="adj" fmla="val 22991"/>
            </a:avLst>
          </a:prstGeom>
          <a:solidFill>
            <a:schemeClr val="accent3"/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24" b="1" dirty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Escola</a:t>
            </a:r>
          </a:p>
          <a:p>
            <a:pPr lvl="0" algn="ctr"/>
            <a:r>
              <a:rPr lang="en-US" sz="183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SENAI</a:t>
            </a:r>
          </a:p>
        </p:txBody>
      </p:sp>
      <p:sp>
        <p:nvSpPr>
          <p:cNvPr id="77" name="AutoShape 122"/>
          <p:cNvSpPr>
            <a:spLocks noChangeArrowheads="1"/>
          </p:cNvSpPr>
          <p:nvPr/>
        </p:nvSpPr>
        <p:spPr bwMode="auto">
          <a:xfrm>
            <a:off x="10503835" y="5060483"/>
            <a:ext cx="1066985" cy="584530"/>
          </a:xfrm>
          <a:prstGeom prst="roundRect">
            <a:avLst>
              <a:gd name="adj" fmla="val 22991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24" b="1" dirty="0" err="1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Escola</a:t>
            </a:r>
            <a:endParaRPr lang="en-US" sz="1224" b="1" dirty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  <a:p>
            <a:pPr lvl="0" algn="ctr"/>
            <a:r>
              <a:rPr lang="en-US" sz="1837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SESI</a:t>
            </a:r>
            <a:endParaRPr lang="en-US" sz="183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Elbow Connector 77"/>
          <p:cNvCxnSpPr>
            <a:stCxn id="67" idx="1"/>
            <a:endCxn id="69" idx="3"/>
          </p:cNvCxnSpPr>
          <p:nvPr/>
        </p:nvCxnSpPr>
        <p:spPr>
          <a:xfrm rot="10800000">
            <a:off x="7877185" y="3722206"/>
            <a:ext cx="382455" cy="81149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67" idx="1"/>
            <a:endCxn id="72" idx="3"/>
          </p:cNvCxnSpPr>
          <p:nvPr/>
        </p:nvCxnSpPr>
        <p:spPr>
          <a:xfrm rot="10800000" flipV="1">
            <a:off x="7877185" y="4533697"/>
            <a:ext cx="382455" cy="81905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63"/>
          <p:cNvCxnSpPr>
            <a:stCxn id="71" idx="3"/>
            <a:endCxn id="67" idx="1"/>
          </p:cNvCxnSpPr>
          <p:nvPr/>
        </p:nvCxnSpPr>
        <p:spPr>
          <a:xfrm>
            <a:off x="7877184" y="4533697"/>
            <a:ext cx="382455" cy="0"/>
          </a:xfrm>
          <a:prstGeom prst="straightConnector1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63"/>
          <p:cNvCxnSpPr>
            <a:stCxn id="67" idx="0"/>
            <a:endCxn id="74" idx="2"/>
          </p:cNvCxnSpPr>
          <p:nvPr/>
        </p:nvCxnSpPr>
        <p:spPr>
          <a:xfrm flipH="1" flipV="1">
            <a:off x="9190509" y="4014471"/>
            <a:ext cx="1" cy="226961"/>
          </a:xfrm>
          <a:prstGeom prst="straightConnector1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63"/>
          <p:cNvCxnSpPr>
            <a:stCxn id="73" idx="0"/>
            <a:endCxn id="67" idx="2"/>
          </p:cNvCxnSpPr>
          <p:nvPr/>
        </p:nvCxnSpPr>
        <p:spPr>
          <a:xfrm flipV="1">
            <a:off x="9190509" y="4825962"/>
            <a:ext cx="1" cy="226962"/>
          </a:xfrm>
          <a:prstGeom prst="straightConnector1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63"/>
          <p:cNvCxnSpPr>
            <a:stCxn id="76" idx="1"/>
            <a:endCxn id="67" idx="3"/>
          </p:cNvCxnSpPr>
          <p:nvPr/>
        </p:nvCxnSpPr>
        <p:spPr>
          <a:xfrm flipH="1" flipV="1">
            <a:off x="10121379" y="4533697"/>
            <a:ext cx="382456" cy="3779"/>
          </a:xfrm>
          <a:prstGeom prst="straightConnector1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>
            <a:stCxn id="67" idx="3"/>
            <a:endCxn id="75" idx="1"/>
          </p:cNvCxnSpPr>
          <p:nvPr/>
        </p:nvCxnSpPr>
        <p:spPr>
          <a:xfrm flipV="1">
            <a:off x="10121379" y="3722205"/>
            <a:ext cx="382456" cy="81149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67" idx="3"/>
            <a:endCxn id="77" idx="1"/>
          </p:cNvCxnSpPr>
          <p:nvPr/>
        </p:nvCxnSpPr>
        <p:spPr>
          <a:xfrm>
            <a:off x="10121379" y="4533697"/>
            <a:ext cx="382456" cy="81905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504125" y="1397289"/>
            <a:ext cx="1179605" cy="408856"/>
            <a:chOff x="6283800" y="1442477"/>
            <a:chExt cx="1156122" cy="400717"/>
          </a:xfrm>
        </p:grpSpPr>
        <p:grpSp>
          <p:nvGrpSpPr>
            <p:cNvPr id="59" name="Group 58"/>
            <p:cNvGrpSpPr/>
            <p:nvPr/>
          </p:nvGrpSpPr>
          <p:grpSpPr>
            <a:xfrm rot="16200000">
              <a:off x="6747386" y="1150659"/>
              <a:ext cx="400717" cy="984354"/>
              <a:chOff x="8131560" y="233121"/>
              <a:chExt cx="529838" cy="1301537"/>
            </a:xfrm>
          </p:grpSpPr>
          <p:sp>
            <p:nvSpPr>
              <p:cNvPr id="60" name="Round Same Side Corner Rectangle 59"/>
              <p:cNvSpPr/>
              <p:nvPr>
                <p:custDataLst>
                  <p:tags r:id="rId10"/>
                </p:custDataLst>
              </p:nvPr>
            </p:nvSpPr>
            <p:spPr>
              <a:xfrm rot="10800000">
                <a:off x="8131560" y="233121"/>
                <a:ext cx="529838" cy="1301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rgbClr val="F2F2F2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837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/>
              <p:cNvSpPr/>
              <p:nvPr>
                <p:custDataLst>
                  <p:tags r:id="rId11"/>
                </p:custDataLst>
              </p:nvPr>
            </p:nvSpPr>
            <p:spPr>
              <a:xfrm>
                <a:off x="8159772" y="1028701"/>
                <a:ext cx="473416" cy="473416"/>
              </a:xfrm>
              <a:prstGeom prst="ellipse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110194" tIns="47751" rIns="110194" bIns="47751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526">
                  <a:buClr>
                    <a:schemeClr val="tx2"/>
                  </a:buClr>
                </a:pPr>
                <a:endParaRPr lang="es-CO" sz="1837" dirty="0" err="1"/>
              </a:p>
            </p:txBody>
          </p:sp>
        </p:grpSp>
        <p:sp>
          <p:nvSpPr>
            <p:cNvPr id="66" name="Oval 65"/>
            <p:cNvSpPr>
              <a:spLocks/>
            </p:cNvSpPr>
            <p:nvPr/>
          </p:nvSpPr>
          <p:spPr>
            <a:xfrm>
              <a:off x="7086843" y="1488095"/>
              <a:ext cx="306937" cy="309747"/>
            </a:xfrm>
            <a:prstGeom prst="ellipse">
              <a:avLst/>
            </a:prstGeom>
            <a:solidFill>
              <a:schemeClr val="accent6"/>
            </a:solidFill>
            <a:ln w="9525">
              <a:noFill/>
            </a:ln>
            <a:effectLst>
              <a:glow>
                <a:schemeClr val="accent1">
                  <a:alpha val="40000"/>
                </a:schemeClr>
              </a:glow>
              <a:outerShdw blurRad="101600" sx="64000" sy="64000" rotWithShape="0">
                <a:schemeClr val="tx1"/>
              </a:outerShdw>
            </a:effectLst>
            <a:scene3d>
              <a:camera prst="orthographicFront"/>
              <a:lightRig rig="balanced" dir="t">
                <a:rot lat="0" lon="0" rev="7800000"/>
              </a:lightRig>
            </a:scene3d>
            <a:sp3d>
              <a:bevelT w="254000" h="31750"/>
              <a:bevelB w="0" h="38100"/>
              <a:extrusionClr>
                <a:schemeClr val="bg2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s-CO" sz="1837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8" name="Title 3"/>
            <p:cNvSpPr txBox="1">
              <a:spLocks/>
            </p:cNvSpPr>
            <p:nvPr/>
          </p:nvSpPr>
          <p:spPr bwMode="auto">
            <a:xfrm>
              <a:off x="6283800" y="1516805"/>
              <a:ext cx="804988" cy="251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19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2pPr>
              <a:lvl3pPr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3pPr>
              <a:lvl4pPr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4pPr>
              <a:lvl5pPr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buClr>
                  <a:schemeClr val="tx2"/>
                </a:buClr>
              </a:pPr>
              <a:r>
                <a:rPr lang="es-CO" sz="1632" kern="0" dirty="0">
                  <a:solidFill>
                    <a:schemeClr val="accent6"/>
                  </a:solidFill>
                </a:rPr>
                <a:t>Modelo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49519" y="1450625"/>
            <a:ext cx="1179605" cy="408856"/>
            <a:chOff x="6283800" y="1442477"/>
            <a:chExt cx="1156122" cy="400717"/>
          </a:xfrm>
        </p:grpSpPr>
        <p:grpSp>
          <p:nvGrpSpPr>
            <p:cNvPr id="70" name="Group 69"/>
            <p:cNvGrpSpPr/>
            <p:nvPr/>
          </p:nvGrpSpPr>
          <p:grpSpPr>
            <a:xfrm rot="16200000">
              <a:off x="6747386" y="1150659"/>
              <a:ext cx="400717" cy="984354"/>
              <a:chOff x="8131560" y="233121"/>
              <a:chExt cx="529838" cy="1301537"/>
            </a:xfrm>
          </p:grpSpPr>
          <p:sp>
            <p:nvSpPr>
              <p:cNvPr id="82" name="Round Same Side Corner Rectangle 81"/>
              <p:cNvSpPr/>
              <p:nvPr>
                <p:custDataLst>
                  <p:tags r:id="rId8"/>
                </p:custDataLst>
              </p:nvPr>
            </p:nvSpPr>
            <p:spPr>
              <a:xfrm rot="10800000">
                <a:off x="8131560" y="233121"/>
                <a:ext cx="529838" cy="1301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rgbClr val="F2F2F2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837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Oval 82"/>
              <p:cNvSpPr/>
              <p:nvPr>
                <p:custDataLst>
                  <p:tags r:id="rId9"/>
                </p:custDataLst>
              </p:nvPr>
            </p:nvSpPr>
            <p:spPr>
              <a:xfrm>
                <a:off x="8159772" y="1028701"/>
                <a:ext cx="473416" cy="473416"/>
              </a:xfrm>
              <a:prstGeom prst="ellipse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110194" tIns="47751" rIns="110194" bIns="47751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526">
                  <a:buClr>
                    <a:schemeClr val="tx2"/>
                  </a:buClr>
                </a:pPr>
                <a:endParaRPr lang="es-CO" sz="1837" dirty="0" err="1"/>
              </a:p>
            </p:txBody>
          </p:sp>
        </p:grpSp>
        <p:sp>
          <p:nvSpPr>
            <p:cNvPr id="79" name="Oval 78"/>
            <p:cNvSpPr>
              <a:spLocks/>
            </p:cNvSpPr>
            <p:nvPr/>
          </p:nvSpPr>
          <p:spPr>
            <a:xfrm>
              <a:off x="7086843" y="1488095"/>
              <a:ext cx="306937" cy="309747"/>
            </a:xfrm>
            <a:prstGeom prst="ellipse">
              <a:avLst/>
            </a:prstGeom>
            <a:solidFill>
              <a:schemeClr val="accent6"/>
            </a:solidFill>
            <a:ln w="9525">
              <a:noFill/>
            </a:ln>
            <a:effectLst>
              <a:glow>
                <a:schemeClr val="accent1">
                  <a:alpha val="40000"/>
                </a:schemeClr>
              </a:glow>
              <a:outerShdw blurRad="101600" sx="64000" sy="64000" rotWithShape="0">
                <a:schemeClr val="tx1"/>
              </a:outerShdw>
            </a:effectLst>
            <a:scene3d>
              <a:camera prst="orthographicFront"/>
              <a:lightRig rig="balanced" dir="t">
                <a:rot lat="0" lon="0" rev="7800000"/>
              </a:lightRig>
            </a:scene3d>
            <a:sp3d>
              <a:bevelT w="254000" h="31750"/>
              <a:bevelB w="0" h="38100"/>
              <a:extrusionClr>
                <a:schemeClr val="bg2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s-CO" sz="1837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0" name="Title 3"/>
            <p:cNvSpPr txBox="1">
              <a:spLocks/>
            </p:cNvSpPr>
            <p:nvPr/>
          </p:nvSpPr>
          <p:spPr bwMode="auto">
            <a:xfrm>
              <a:off x="6283800" y="1516805"/>
              <a:ext cx="804988" cy="251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19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2pPr>
              <a:lvl3pPr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3pPr>
              <a:lvl4pPr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4pPr>
              <a:lvl5pPr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buClr>
                  <a:schemeClr val="tx2"/>
                </a:buClr>
              </a:pPr>
              <a:r>
                <a:rPr lang="es-CO" sz="1632" kern="0" dirty="0">
                  <a:solidFill>
                    <a:schemeClr val="accent6"/>
                  </a:solidFill>
                </a:rPr>
                <a:t>Modelo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504125" y="2870899"/>
            <a:ext cx="1179605" cy="408856"/>
            <a:chOff x="6283800" y="1442477"/>
            <a:chExt cx="1156122" cy="400717"/>
          </a:xfrm>
        </p:grpSpPr>
        <p:grpSp>
          <p:nvGrpSpPr>
            <p:cNvPr id="86" name="Group 85"/>
            <p:cNvGrpSpPr/>
            <p:nvPr/>
          </p:nvGrpSpPr>
          <p:grpSpPr>
            <a:xfrm rot="16200000">
              <a:off x="6747386" y="1150659"/>
              <a:ext cx="400717" cy="984354"/>
              <a:chOff x="8131560" y="233121"/>
              <a:chExt cx="529838" cy="1301537"/>
            </a:xfrm>
          </p:grpSpPr>
          <p:sp>
            <p:nvSpPr>
              <p:cNvPr id="89" name="Round Same Side Corner Rectangle 88"/>
              <p:cNvSpPr/>
              <p:nvPr>
                <p:custDataLst>
                  <p:tags r:id="rId6"/>
                </p:custDataLst>
              </p:nvPr>
            </p:nvSpPr>
            <p:spPr>
              <a:xfrm rot="10800000">
                <a:off x="8131560" y="233121"/>
                <a:ext cx="529838" cy="1301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rgbClr val="F2F2F2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837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Oval 90"/>
              <p:cNvSpPr/>
              <p:nvPr>
                <p:custDataLst>
                  <p:tags r:id="rId7"/>
                </p:custDataLst>
              </p:nvPr>
            </p:nvSpPr>
            <p:spPr>
              <a:xfrm>
                <a:off x="8159772" y="1028701"/>
                <a:ext cx="473416" cy="473416"/>
              </a:xfrm>
              <a:prstGeom prst="ellipse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110194" tIns="47751" rIns="110194" bIns="47751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526">
                  <a:buClr>
                    <a:schemeClr val="tx2"/>
                  </a:buClr>
                </a:pPr>
                <a:endParaRPr lang="es-CO" sz="1837" dirty="0" err="1"/>
              </a:p>
            </p:txBody>
          </p:sp>
        </p:grpSp>
        <p:sp>
          <p:nvSpPr>
            <p:cNvPr id="87" name="Oval 86"/>
            <p:cNvSpPr>
              <a:spLocks/>
            </p:cNvSpPr>
            <p:nvPr/>
          </p:nvSpPr>
          <p:spPr>
            <a:xfrm>
              <a:off x="7086843" y="1488095"/>
              <a:ext cx="306937" cy="309747"/>
            </a:xfrm>
            <a:prstGeom prst="ellipse">
              <a:avLst/>
            </a:prstGeom>
            <a:solidFill>
              <a:schemeClr val="accent6"/>
            </a:solidFill>
            <a:ln w="9525">
              <a:noFill/>
            </a:ln>
            <a:effectLst>
              <a:glow>
                <a:schemeClr val="accent1">
                  <a:alpha val="40000"/>
                </a:schemeClr>
              </a:glow>
              <a:outerShdw blurRad="101600" sx="64000" sy="64000" rotWithShape="0">
                <a:schemeClr val="tx1"/>
              </a:outerShdw>
            </a:effectLst>
            <a:scene3d>
              <a:camera prst="orthographicFront"/>
              <a:lightRig rig="balanced" dir="t">
                <a:rot lat="0" lon="0" rev="7800000"/>
              </a:lightRig>
            </a:scene3d>
            <a:sp3d>
              <a:bevelT w="254000" h="31750"/>
              <a:bevelB w="0" h="38100"/>
              <a:extrusionClr>
                <a:schemeClr val="bg2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s-CO" sz="1837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88" name="Title 3"/>
            <p:cNvSpPr txBox="1">
              <a:spLocks/>
            </p:cNvSpPr>
            <p:nvPr/>
          </p:nvSpPr>
          <p:spPr bwMode="auto">
            <a:xfrm>
              <a:off x="6283800" y="1516805"/>
              <a:ext cx="804988" cy="251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19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2pPr>
              <a:lvl3pPr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3pPr>
              <a:lvl4pPr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4pPr>
              <a:lvl5pPr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buClr>
                  <a:schemeClr val="tx2"/>
                </a:buClr>
              </a:pPr>
              <a:r>
                <a:rPr lang="es-CO" sz="1632" kern="0" dirty="0">
                  <a:solidFill>
                    <a:schemeClr val="accent6"/>
                  </a:solidFill>
                </a:rPr>
                <a:t>Modelo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49519" y="2870899"/>
            <a:ext cx="1179605" cy="408856"/>
            <a:chOff x="6283800" y="1442477"/>
            <a:chExt cx="1156122" cy="400717"/>
          </a:xfrm>
        </p:grpSpPr>
        <p:grpSp>
          <p:nvGrpSpPr>
            <p:cNvPr id="94" name="Group 93"/>
            <p:cNvGrpSpPr/>
            <p:nvPr/>
          </p:nvGrpSpPr>
          <p:grpSpPr>
            <a:xfrm rot="16200000">
              <a:off x="6747386" y="1150659"/>
              <a:ext cx="400717" cy="984354"/>
              <a:chOff x="8131560" y="233121"/>
              <a:chExt cx="529838" cy="1301537"/>
            </a:xfrm>
          </p:grpSpPr>
          <p:sp>
            <p:nvSpPr>
              <p:cNvPr id="98" name="Round Same Side Corner Rectangle 97"/>
              <p:cNvSpPr/>
              <p:nvPr>
                <p:custDataLst>
                  <p:tags r:id="rId4"/>
                </p:custDataLst>
              </p:nvPr>
            </p:nvSpPr>
            <p:spPr>
              <a:xfrm rot="10800000">
                <a:off x="8131560" y="233121"/>
                <a:ext cx="529838" cy="1301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rgbClr val="F2F2F2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837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99"/>
              <p:cNvSpPr/>
              <p:nvPr>
                <p:custDataLst>
                  <p:tags r:id="rId5"/>
                </p:custDataLst>
              </p:nvPr>
            </p:nvSpPr>
            <p:spPr>
              <a:xfrm>
                <a:off x="8159772" y="1028701"/>
                <a:ext cx="473416" cy="473416"/>
              </a:xfrm>
              <a:prstGeom prst="ellipse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110194" tIns="47751" rIns="110194" bIns="47751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526">
                  <a:buClr>
                    <a:schemeClr val="tx2"/>
                  </a:buClr>
                </a:pPr>
                <a:endParaRPr lang="es-CO" sz="1837" dirty="0" err="1"/>
              </a:p>
            </p:txBody>
          </p:sp>
        </p:grpSp>
        <p:sp>
          <p:nvSpPr>
            <p:cNvPr id="95" name="Oval 94"/>
            <p:cNvSpPr>
              <a:spLocks/>
            </p:cNvSpPr>
            <p:nvPr/>
          </p:nvSpPr>
          <p:spPr>
            <a:xfrm>
              <a:off x="7086843" y="1488095"/>
              <a:ext cx="306937" cy="309747"/>
            </a:xfrm>
            <a:prstGeom prst="ellipse">
              <a:avLst/>
            </a:prstGeom>
            <a:solidFill>
              <a:schemeClr val="accent6"/>
            </a:solidFill>
            <a:ln w="9525">
              <a:noFill/>
            </a:ln>
            <a:effectLst>
              <a:glow>
                <a:schemeClr val="accent1">
                  <a:alpha val="40000"/>
                </a:schemeClr>
              </a:glow>
              <a:outerShdw blurRad="101600" sx="64000" sy="64000" rotWithShape="0">
                <a:schemeClr val="tx1"/>
              </a:outerShdw>
            </a:effectLst>
            <a:scene3d>
              <a:camera prst="orthographicFront"/>
              <a:lightRig rig="balanced" dir="t">
                <a:rot lat="0" lon="0" rev="7800000"/>
              </a:lightRig>
            </a:scene3d>
            <a:sp3d>
              <a:bevelT w="254000" h="31750"/>
              <a:bevelB w="0" h="38100"/>
              <a:extrusionClr>
                <a:schemeClr val="bg2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s-CO" sz="1837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97" name="Title 3"/>
            <p:cNvSpPr txBox="1">
              <a:spLocks/>
            </p:cNvSpPr>
            <p:nvPr/>
          </p:nvSpPr>
          <p:spPr bwMode="auto">
            <a:xfrm>
              <a:off x="6283800" y="1516805"/>
              <a:ext cx="804988" cy="251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19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2pPr>
              <a:lvl3pPr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3pPr>
              <a:lvl4pPr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4pPr>
              <a:lvl5pPr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buClr>
                  <a:schemeClr val="tx2"/>
                </a:buClr>
              </a:pPr>
              <a:r>
                <a:rPr lang="es-CO" sz="1632" kern="0" dirty="0">
                  <a:solidFill>
                    <a:schemeClr val="accent6"/>
                  </a:solidFill>
                </a:rPr>
                <a:t>Modelo</a:t>
              </a:r>
            </a:p>
          </p:txBody>
        </p:sp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28021" y="242088"/>
            <a:ext cx="10980238" cy="430887"/>
          </a:xfrm>
        </p:spPr>
        <p:txBody>
          <a:bodyPr/>
          <a:lstStyle/>
          <a:p>
            <a:r>
              <a:rPr lang="pt-B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MODELOS DE OPERAÇÃO DO PROJETO</a:t>
            </a:r>
            <a:endParaRPr lang="pt-BR" sz="2800" dirty="0">
              <a:latin typeface="Calibri" panose="020F0502020204030204" pitchFamily="34" charset="0"/>
            </a:endParaRPr>
          </a:p>
        </p:txBody>
      </p:sp>
      <p:pic>
        <p:nvPicPr>
          <p:cNvPr id="65" name="Imagem 6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22945" y="6053210"/>
            <a:ext cx="1382785" cy="4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/>
          <p:cNvSpPr/>
          <p:nvPr/>
        </p:nvSpPr>
        <p:spPr>
          <a:xfrm>
            <a:off x="0" y="0"/>
            <a:ext cx="12192000" cy="574963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pt-BR" kern="0">
              <a:solidFill>
                <a:prstClr val="white"/>
              </a:solidFill>
            </a:endParaRPr>
          </a:p>
        </p:txBody>
      </p:sp>
      <p:sp>
        <p:nvSpPr>
          <p:cNvPr id="30" name="CaixaDeTexto 23"/>
          <p:cNvSpPr txBox="1">
            <a:spLocks noChangeArrowheads="1"/>
          </p:cNvSpPr>
          <p:nvPr/>
        </p:nvSpPr>
        <p:spPr bwMode="auto">
          <a:xfrm>
            <a:off x="4213185" y="3779362"/>
            <a:ext cx="7311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3600" dirty="0" smtClean="0">
                <a:solidFill>
                  <a:schemeClr val="accent4"/>
                </a:solidFill>
                <a:latin typeface="Calibri"/>
              </a:rPr>
              <a:t>Oportunidade de Inserção do Jovem no Mercado de Trabalho</a:t>
            </a:r>
            <a:endParaRPr lang="pt-BR" sz="3600" dirty="0">
              <a:solidFill>
                <a:schemeClr val="accent4"/>
              </a:solidFill>
              <a:latin typeface="Calibri"/>
            </a:endParaRPr>
          </a:p>
        </p:txBody>
      </p:sp>
      <p:cxnSp>
        <p:nvCxnSpPr>
          <p:cNvPr id="6" name="Conector reto 11"/>
          <p:cNvCxnSpPr>
            <a:cxnSpLocks noChangeShapeType="1"/>
          </p:cNvCxnSpPr>
          <p:nvPr/>
        </p:nvCxnSpPr>
        <p:spPr bwMode="auto">
          <a:xfrm>
            <a:off x="725906" y="3583216"/>
            <a:ext cx="10513112" cy="51235"/>
          </a:xfrm>
          <a:prstGeom prst="line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86" y="255275"/>
            <a:ext cx="4087399" cy="5645385"/>
          </a:xfrm>
          <a:prstGeom prst="rect">
            <a:avLst/>
          </a:prstGeom>
        </p:spPr>
      </p:pic>
      <p:sp>
        <p:nvSpPr>
          <p:cNvPr id="7" name="CaixaDeTexto 23"/>
          <p:cNvSpPr txBox="1">
            <a:spLocks noChangeArrowheads="1"/>
          </p:cNvSpPr>
          <p:nvPr/>
        </p:nvSpPr>
        <p:spPr bwMode="auto">
          <a:xfrm>
            <a:off x="4213185" y="2213106"/>
            <a:ext cx="7311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3600" dirty="0" smtClean="0">
                <a:solidFill>
                  <a:prstClr val="white"/>
                </a:solidFill>
                <a:latin typeface="Calibri"/>
              </a:rPr>
              <a:t>A APRENDIZAGEM PROFISSIONAL NA NOVA LEI DO ENSINO MÉDIO</a:t>
            </a:r>
            <a:endParaRPr lang="pt-BR" sz="36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8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1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ector reto 19"/>
          <p:cNvCxnSpPr/>
          <p:nvPr/>
        </p:nvCxnSpPr>
        <p:spPr>
          <a:xfrm>
            <a:off x="9172237" y="4881295"/>
            <a:ext cx="2317750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21"/>
          <p:cNvCxnSpPr/>
          <p:nvPr/>
        </p:nvCxnSpPr>
        <p:spPr>
          <a:xfrm>
            <a:off x="9172237" y="5478195"/>
            <a:ext cx="2317750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/>
          <p:cNvSpPr/>
          <p:nvPr/>
        </p:nvSpPr>
        <p:spPr>
          <a:xfrm>
            <a:off x="809615" y="205880"/>
            <a:ext cx="992611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3200" b="1" dirty="0" smtClean="0">
                <a:solidFill>
                  <a:srgbClr val="002960"/>
                </a:solidFill>
                <a:latin typeface="Century Gothic" pitchFamily="34" charset="0"/>
                <a:ea typeface="ＭＳ Ｐゴシック" charset="-128"/>
              </a:rPr>
              <a:t>PRECISAMOS NOS IGUALAR AOS DEMAIS PAÍSES...</a:t>
            </a:r>
            <a:endParaRPr lang="pt-BR" sz="3200" b="1" dirty="0">
              <a:solidFill>
                <a:srgbClr val="002960"/>
              </a:solidFill>
              <a:latin typeface="Century Gothic" pitchFamily="34" charset="0"/>
              <a:ea typeface="ＭＳ Ｐゴシック" charset="-128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1587" y="1039946"/>
            <a:ext cx="344982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tângulo 38"/>
          <p:cNvSpPr/>
          <p:nvPr/>
        </p:nvSpPr>
        <p:spPr>
          <a:xfrm>
            <a:off x="-468560" y="2929868"/>
            <a:ext cx="3312368" cy="132343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wrap="square">
            <a:spAutoFit/>
            <a:flatTx/>
          </a:bodyPr>
          <a:lstStyle/>
          <a:p>
            <a:pPr marL="0" lvl="3" algn="r" fontAlgn="base">
              <a:spcBef>
                <a:spcPts val="1200"/>
              </a:spcBef>
              <a:spcAft>
                <a:spcPct val="0"/>
              </a:spcAft>
              <a:buClr>
                <a:srgbClr val="A5C0ED"/>
              </a:buClr>
            </a:pPr>
            <a:r>
              <a:rPr lang="pt-BR" sz="2000" b="1" dirty="0" smtClean="0">
                <a:solidFill>
                  <a:prstClr val="white"/>
                </a:solidFill>
                <a:latin typeface="Century Gothic" pitchFamily="34" charset="0"/>
                <a:ea typeface="ＭＳ Ｐゴシック" charset="-128"/>
              </a:rPr>
              <a:t>dos estudantes do </a:t>
            </a:r>
            <a:br>
              <a:rPr lang="pt-BR" sz="2000" b="1" dirty="0" smtClean="0">
                <a:solidFill>
                  <a:prstClr val="white"/>
                </a:solidFill>
                <a:latin typeface="Century Gothic" pitchFamily="34" charset="0"/>
                <a:ea typeface="ＭＳ Ｐゴシック" charset="-128"/>
              </a:rPr>
            </a:br>
            <a:r>
              <a:rPr lang="pt-BR" sz="2000" b="1" dirty="0" smtClean="0">
                <a:solidFill>
                  <a:prstClr val="white"/>
                </a:solidFill>
                <a:latin typeface="Century Gothic" pitchFamily="34" charset="0"/>
                <a:ea typeface="ＭＳ Ｐゴシック" charset="-128"/>
              </a:rPr>
              <a:t>ensino médio, </a:t>
            </a:r>
            <a:br>
              <a:rPr lang="pt-BR" sz="2000" b="1" dirty="0" smtClean="0">
                <a:solidFill>
                  <a:prstClr val="white"/>
                </a:solidFill>
                <a:latin typeface="Century Gothic" pitchFamily="34" charset="0"/>
                <a:ea typeface="ＭＳ Ｐゴシック" charset="-128"/>
              </a:rPr>
            </a:br>
            <a:r>
              <a:rPr lang="pt-BR" sz="2000" b="1" dirty="0" smtClean="0">
                <a:solidFill>
                  <a:prstClr val="white"/>
                </a:solidFill>
                <a:latin typeface="Century Gothic" pitchFamily="34" charset="0"/>
                <a:ea typeface="ＭＳ Ｐゴシック" charset="-128"/>
              </a:rPr>
              <a:t>na União Europeia, </a:t>
            </a:r>
            <a:br>
              <a:rPr lang="pt-BR" sz="2000" b="1" dirty="0" smtClean="0">
                <a:solidFill>
                  <a:prstClr val="white"/>
                </a:solidFill>
                <a:latin typeface="Century Gothic" pitchFamily="34" charset="0"/>
                <a:ea typeface="ＭＳ Ｐゴシック" charset="-128"/>
              </a:rPr>
            </a:br>
            <a:r>
              <a:rPr lang="pt-BR" sz="2000" b="1" dirty="0" smtClean="0">
                <a:solidFill>
                  <a:prstClr val="white"/>
                </a:solidFill>
                <a:latin typeface="Century Gothic" pitchFamily="34" charset="0"/>
                <a:ea typeface="ＭＳ Ｐゴシック" charset="-128"/>
              </a:rPr>
              <a:t>optam pela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746784" y="2181214"/>
            <a:ext cx="19319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smtClean="0">
                <a:solidFill>
                  <a:srgbClr val="FFFFFF"/>
                </a:solidFill>
                <a:latin typeface="Century Gothic" pitchFamily="34" charset="0"/>
              </a:rPr>
              <a:t>50,4% </a:t>
            </a:r>
            <a:endParaRPr lang="pt-BR" sz="4400" dirty="0">
              <a:solidFill>
                <a:srgbClr val="000000"/>
              </a:solidFill>
            </a:endParaRPr>
          </a:p>
        </p:txBody>
      </p:sp>
      <p:grpSp>
        <p:nvGrpSpPr>
          <p:cNvPr id="41" name="Grupo 14"/>
          <p:cNvGrpSpPr/>
          <p:nvPr/>
        </p:nvGrpSpPr>
        <p:grpSpPr>
          <a:xfrm>
            <a:off x="4881462" y="1039946"/>
            <a:ext cx="5678998" cy="4536504"/>
            <a:chOff x="116632" y="6537176"/>
            <a:chExt cx="2808312" cy="2232248"/>
          </a:xfrm>
        </p:grpSpPr>
        <p:sp>
          <p:nvSpPr>
            <p:cNvPr id="42" name="Retângulo 41"/>
            <p:cNvSpPr/>
            <p:nvPr/>
          </p:nvSpPr>
          <p:spPr>
            <a:xfrm>
              <a:off x="116632" y="6537176"/>
              <a:ext cx="2664296" cy="2232248"/>
            </a:xfrm>
            <a:prstGeom prst="rect">
              <a:avLst/>
            </a:prstGeom>
            <a:solidFill>
              <a:srgbClr val="EDF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  <p:pic>
          <p:nvPicPr>
            <p:cNvPr id="43" name="Picture 2" descr="http://www.raiadiplomatica.com/wp-content/uploads/2011/03/alemanha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8640" y="7833320"/>
              <a:ext cx="504056" cy="36003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pic>
          <p:nvPicPr>
            <p:cNvPr id="44" name="Picture 4" descr="http://www.brasil-turismo.com/imagens/bandeiras/bandeira-dobrasil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84784" y="8337376"/>
              <a:ext cx="504056" cy="3525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45" name="CaixaDeTexto 44"/>
            <p:cNvSpPr txBox="1"/>
            <p:nvPr/>
          </p:nvSpPr>
          <p:spPr>
            <a:xfrm>
              <a:off x="1993048" y="8336977"/>
              <a:ext cx="720080" cy="348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rgbClr val="FC7404"/>
                  </a:solidFill>
                  <a:latin typeface="Century Gothic" pitchFamily="34" charset="0"/>
                </a:rPr>
                <a:t>9,3%* </a:t>
              </a:r>
            </a:p>
            <a:p>
              <a:r>
                <a:rPr lang="pt-BR" sz="2000" b="1" dirty="0" smtClean="0">
                  <a:solidFill>
                    <a:srgbClr val="0052A4"/>
                  </a:solidFill>
                  <a:latin typeface="Century Gothic" pitchFamily="34" charset="0"/>
                </a:rPr>
                <a:t>Brasil</a:t>
              </a:r>
              <a:endParaRPr lang="pt-BR" sz="2000" b="1" dirty="0">
                <a:solidFill>
                  <a:srgbClr val="0052A4"/>
                </a:solidFill>
                <a:latin typeface="Century Gothic" pitchFamily="34" charset="0"/>
              </a:endParaRPr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692696" y="7833320"/>
              <a:ext cx="864096" cy="34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rgbClr val="808080">
                      <a:lumMod val="75000"/>
                    </a:srgbClr>
                  </a:solidFill>
                  <a:latin typeface="Century Gothic" pitchFamily="34" charset="0"/>
                </a:rPr>
                <a:t>48,3% </a:t>
              </a:r>
            </a:p>
            <a:p>
              <a:r>
                <a:rPr lang="pt-BR" sz="2000" b="1" dirty="0" smtClean="0">
                  <a:solidFill>
                    <a:srgbClr val="0052A4"/>
                  </a:solidFill>
                  <a:latin typeface="Century Gothic" pitchFamily="34" charset="0"/>
                </a:rPr>
                <a:t>Alemanha</a:t>
              </a:r>
              <a:endParaRPr lang="pt-BR" sz="2000" b="1" dirty="0">
                <a:solidFill>
                  <a:srgbClr val="0052A4"/>
                </a:solidFill>
                <a:latin typeface="Century Gothic" pitchFamily="34" charset="0"/>
              </a:endParaRPr>
            </a:p>
          </p:txBody>
        </p:sp>
        <p:pic>
          <p:nvPicPr>
            <p:cNvPr id="47" name="Picture 8" descr="http://www.suapesquisa.com/paises/finlandia/bandeira_da_finlandia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8640" y="7257256"/>
              <a:ext cx="504056" cy="3816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48" name="CaixaDeTexto 47"/>
            <p:cNvSpPr txBox="1"/>
            <p:nvPr/>
          </p:nvSpPr>
          <p:spPr>
            <a:xfrm>
              <a:off x="692696" y="7329264"/>
              <a:ext cx="792088" cy="34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rgbClr val="808080">
                      <a:lumMod val="75000"/>
                    </a:srgbClr>
                  </a:solidFill>
                  <a:latin typeface="Century Gothic" pitchFamily="34" charset="0"/>
                </a:rPr>
                <a:t>70,1% </a:t>
              </a:r>
            </a:p>
            <a:p>
              <a:r>
                <a:rPr lang="pt-BR" sz="2000" b="1" dirty="0" smtClean="0">
                  <a:solidFill>
                    <a:srgbClr val="0052A4"/>
                  </a:solidFill>
                  <a:latin typeface="Century Gothic" pitchFamily="34" charset="0"/>
                </a:rPr>
                <a:t>Finlândia</a:t>
              </a:r>
              <a:endParaRPr lang="pt-BR" sz="2000" b="1" dirty="0">
                <a:solidFill>
                  <a:srgbClr val="0052A4"/>
                </a:solidFill>
                <a:latin typeface="Century Gothic" pitchFamily="34" charset="0"/>
              </a:endParaRPr>
            </a:p>
          </p:txBody>
        </p:sp>
        <p:pic>
          <p:nvPicPr>
            <p:cNvPr id="49" name="Picture 10" descr="http://www.bandeiras-nacionais.com/media/flags/flagge-spanien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88640" y="8337376"/>
              <a:ext cx="504056" cy="34981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50" name="CaixaDeTexto 49"/>
            <p:cNvSpPr txBox="1"/>
            <p:nvPr/>
          </p:nvSpPr>
          <p:spPr>
            <a:xfrm>
              <a:off x="692696" y="8337376"/>
              <a:ext cx="720080" cy="34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rgbClr val="808080">
                      <a:lumMod val="75000"/>
                    </a:srgbClr>
                  </a:solidFill>
                  <a:latin typeface="Century Gothic" pitchFamily="34" charset="0"/>
                </a:rPr>
                <a:t>45,5% </a:t>
              </a:r>
            </a:p>
            <a:p>
              <a:r>
                <a:rPr lang="pt-BR" sz="2000" b="1" dirty="0" smtClean="0">
                  <a:solidFill>
                    <a:srgbClr val="0052A4"/>
                  </a:solidFill>
                  <a:latin typeface="Century Gothic" pitchFamily="34" charset="0"/>
                </a:rPr>
                <a:t>Espanha</a:t>
              </a:r>
              <a:endParaRPr lang="pt-BR" sz="2000" b="1" dirty="0">
                <a:solidFill>
                  <a:srgbClr val="0052A4"/>
                </a:solidFill>
                <a:latin typeface="Century Gothic" pitchFamily="34" charset="0"/>
              </a:endParaRPr>
            </a:p>
          </p:txBody>
        </p:sp>
        <p:pic>
          <p:nvPicPr>
            <p:cNvPr id="51" name="Picture 14" descr="http://geo5.net/imagens/bandeira-do-reino-unido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484784" y="7833320"/>
              <a:ext cx="504056" cy="34563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52" name="CaixaDeTexto 51"/>
            <p:cNvSpPr txBox="1"/>
            <p:nvPr/>
          </p:nvSpPr>
          <p:spPr>
            <a:xfrm>
              <a:off x="1988840" y="7833320"/>
              <a:ext cx="936104" cy="34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rgbClr val="808080">
                      <a:lumMod val="75000"/>
                    </a:srgbClr>
                  </a:solidFill>
                  <a:latin typeface="Century Gothic" pitchFamily="34" charset="0"/>
                </a:rPr>
                <a:t>38,6% </a:t>
              </a:r>
            </a:p>
            <a:p>
              <a:r>
                <a:rPr lang="pt-BR" sz="2000" b="1" dirty="0" smtClean="0">
                  <a:solidFill>
                    <a:srgbClr val="0052A4"/>
                  </a:solidFill>
                  <a:latin typeface="Century Gothic" pitchFamily="34" charset="0"/>
                </a:rPr>
                <a:t>Reino</a:t>
              </a:r>
              <a:r>
                <a:rPr lang="pt-BR" sz="900" b="1" dirty="0" smtClean="0">
                  <a:solidFill>
                    <a:srgbClr val="0052A4"/>
                  </a:solidFill>
                  <a:latin typeface="Century Gothic" pitchFamily="34" charset="0"/>
                </a:rPr>
                <a:t> </a:t>
              </a:r>
              <a:r>
                <a:rPr lang="pt-BR" sz="2000" b="1" dirty="0" smtClean="0">
                  <a:solidFill>
                    <a:srgbClr val="0052A4"/>
                  </a:solidFill>
                  <a:latin typeface="Century Gothic" pitchFamily="34" charset="0"/>
                </a:rPr>
                <a:t>Unido</a:t>
              </a:r>
              <a:endParaRPr lang="pt-BR" sz="2000" b="1" dirty="0">
                <a:solidFill>
                  <a:srgbClr val="0052A4"/>
                </a:solidFill>
                <a:latin typeface="Century Gothic" pitchFamily="34" charset="0"/>
              </a:endParaRPr>
            </a:p>
          </p:txBody>
        </p:sp>
        <p:pic>
          <p:nvPicPr>
            <p:cNvPr id="53" name="Picture 16" descr="http://lusilinha.com/ptflag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484784" y="7329264"/>
              <a:ext cx="504056" cy="3393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54" name="CaixaDeTexto 53"/>
            <p:cNvSpPr txBox="1"/>
            <p:nvPr/>
          </p:nvSpPr>
          <p:spPr>
            <a:xfrm>
              <a:off x="1988840" y="7329264"/>
              <a:ext cx="936104" cy="34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rgbClr val="808080">
                      <a:lumMod val="75000"/>
                    </a:srgbClr>
                  </a:solidFill>
                  <a:latin typeface="Century Gothic" pitchFamily="34" charset="0"/>
                </a:rPr>
                <a:t>43,6% </a:t>
              </a:r>
            </a:p>
            <a:p>
              <a:r>
                <a:rPr lang="pt-BR" sz="2000" b="1" dirty="0" smtClean="0">
                  <a:solidFill>
                    <a:srgbClr val="0052A4"/>
                  </a:solidFill>
                  <a:latin typeface="Century Gothic" pitchFamily="34" charset="0"/>
                </a:rPr>
                <a:t>Portugal</a:t>
              </a:r>
              <a:endParaRPr lang="pt-BR" sz="2000" b="1" dirty="0">
                <a:solidFill>
                  <a:srgbClr val="0052A4"/>
                </a:solidFill>
                <a:latin typeface="Century Gothic" pitchFamily="34" charset="0"/>
              </a:endParaRPr>
            </a:p>
          </p:txBody>
        </p:sp>
        <p:sp>
          <p:nvSpPr>
            <p:cNvPr id="55" name="CaixaDeTexto 54"/>
            <p:cNvSpPr txBox="1"/>
            <p:nvPr/>
          </p:nvSpPr>
          <p:spPr>
            <a:xfrm>
              <a:off x="692696" y="6753200"/>
              <a:ext cx="720080" cy="34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rgbClr val="808080">
                      <a:lumMod val="75000"/>
                    </a:srgbClr>
                  </a:solidFill>
                  <a:latin typeface="Century Gothic" pitchFamily="34" charset="0"/>
                </a:rPr>
                <a:t>75,3% </a:t>
              </a:r>
            </a:p>
            <a:p>
              <a:r>
                <a:rPr lang="pt-BR" sz="2000" b="1" dirty="0" smtClean="0">
                  <a:solidFill>
                    <a:srgbClr val="0052A4"/>
                  </a:solidFill>
                  <a:latin typeface="Century Gothic" pitchFamily="34" charset="0"/>
                </a:rPr>
                <a:t>Áustria</a:t>
              </a:r>
              <a:endParaRPr lang="pt-BR" sz="2000" b="1" dirty="0">
                <a:solidFill>
                  <a:srgbClr val="0052A4"/>
                </a:solidFill>
                <a:latin typeface="Century Gothic" pitchFamily="34" charset="0"/>
              </a:endParaRPr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1988840" y="6753200"/>
              <a:ext cx="792088" cy="34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rgbClr val="808080">
                      <a:lumMod val="75000"/>
                    </a:srgbClr>
                  </a:solidFill>
                  <a:latin typeface="Century Gothic" pitchFamily="34" charset="0"/>
                </a:rPr>
                <a:t>44,2% </a:t>
              </a:r>
            </a:p>
            <a:p>
              <a:r>
                <a:rPr lang="pt-BR" sz="2000" b="1" dirty="0" smtClean="0">
                  <a:solidFill>
                    <a:srgbClr val="0052A4"/>
                  </a:solidFill>
                  <a:latin typeface="Century Gothic" pitchFamily="34" charset="0"/>
                </a:rPr>
                <a:t>França</a:t>
              </a:r>
              <a:endParaRPr lang="pt-BR" sz="2000" b="1" dirty="0">
                <a:solidFill>
                  <a:srgbClr val="0052A4"/>
                </a:solidFill>
                <a:latin typeface="Century Gothic" pitchFamily="34" charset="0"/>
              </a:endParaRPr>
            </a:p>
          </p:txBody>
        </p:sp>
        <p:pic>
          <p:nvPicPr>
            <p:cNvPr id="57" name="Picture 6" descr="http://www.1001bandeiras.com/europa/austria/1000.png?download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88640" y="6753200"/>
              <a:ext cx="504056" cy="33620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pic>
          <p:nvPicPr>
            <p:cNvPr id="58" name="Picture 12" descr="http://geo5.net/imagens/bandeira-da-fran%C3%A7a-grande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484784" y="6753200"/>
              <a:ext cx="504056" cy="34555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7219816" y="5378020"/>
            <a:ext cx="24607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pt-BR" sz="2000" dirty="0" smtClean="0">
                <a:solidFill>
                  <a:srgbClr val="0052A4"/>
                </a:solidFill>
                <a:latin typeface="Century Gothic" pitchFamily="34" charset="0"/>
              </a:rPr>
              <a:t/>
            </a:r>
            <a:br>
              <a:rPr lang="pt-BR" sz="2000" dirty="0" smtClean="0">
                <a:solidFill>
                  <a:srgbClr val="0052A4"/>
                </a:solidFill>
                <a:latin typeface="Century Gothic" pitchFamily="34" charset="0"/>
              </a:rPr>
            </a:br>
            <a:r>
              <a:rPr lang="pt-BR" sz="2000" dirty="0" smtClean="0">
                <a:solidFill>
                  <a:srgbClr val="FC7404"/>
                </a:solidFill>
                <a:latin typeface="Century Gothic" pitchFamily="34" charset="0"/>
              </a:rPr>
              <a:t>*</a:t>
            </a:r>
            <a:r>
              <a:rPr lang="pt-BR" sz="1000" dirty="0" smtClean="0">
                <a:solidFill>
                  <a:srgbClr val="002960"/>
                </a:solidFill>
                <a:latin typeface="Century Gothic" pitchFamily="34" charset="0"/>
              </a:rPr>
              <a:t>Ensino Médio </a:t>
            </a:r>
            <a:r>
              <a:rPr lang="pt-BR" sz="1000" dirty="0">
                <a:solidFill>
                  <a:srgbClr val="002960"/>
                </a:solidFill>
                <a:latin typeface="Century Gothic" pitchFamily="34" charset="0"/>
              </a:rPr>
              <a:t>integrado e </a:t>
            </a:r>
            <a:r>
              <a:rPr lang="pt-BR" sz="1000" dirty="0" smtClean="0">
                <a:solidFill>
                  <a:srgbClr val="002960"/>
                </a:solidFill>
                <a:latin typeface="Century Gothic" pitchFamily="34" charset="0"/>
              </a:rPr>
              <a:t>concomitante à educação Profissional</a:t>
            </a: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2381373" y="6013052"/>
            <a:ext cx="4104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ADEF"/>
              </a:buClr>
              <a:buFont typeface="Wingdings" pitchFamily="2" charset="2"/>
              <a:buNone/>
            </a:pPr>
            <a:r>
              <a:rPr lang="pt-BR" altLang="pt-BR" sz="1000" dirty="0">
                <a:solidFill>
                  <a:srgbClr val="002960"/>
                </a:solidFill>
                <a:latin typeface="Century Gothic" pitchFamily="34" charset="0"/>
              </a:rPr>
              <a:t>Fonte: </a:t>
            </a:r>
            <a:r>
              <a:rPr lang="pt-BR" altLang="pt-BR" sz="1000" dirty="0" smtClean="0">
                <a:solidFill>
                  <a:srgbClr val="002960"/>
                </a:solidFill>
                <a:latin typeface="Century Gothic" pitchFamily="34" charset="0"/>
              </a:rPr>
              <a:t>Censo da Educação Básica, 2016/ CEDEFOP, 2015</a:t>
            </a:r>
          </a:p>
          <a:p>
            <a:pPr eaLnBrk="1" hangingPunct="1">
              <a:buClr>
                <a:srgbClr val="00ADEF"/>
              </a:buClr>
              <a:buFont typeface="Wingdings" pitchFamily="2" charset="2"/>
              <a:buNone/>
            </a:pPr>
            <a:r>
              <a:rPr lang="pt-BR" altLang="pt-BR" sz="1000" dirty="0" smtClean="0">
                <a:solidFill>
                  <a:srgbClr val="002960"/>
                </a:solidFill>
                <a:latin typeface="Century Gothic" pitchFamily="34" charset="0"/>
              </a:rPr>
              <a:t>Elaboração UNIEPRO</a:t>
            </a:r>
            <a:endParaRPr lang="pt-BR" altLang="pt-BR" sz="1000" dirty="0">
              <a:solidFill>
                <a:srgbClr val="002960"/>
              </a:solidFill>
              <a:latin typeface="Century Gothic" pitchFamily="34" charset="0"/>
            </a:endParaRPr>
          </a:p>
        </p:txBody>
      </p:sp>
      <p:sp>
        <p:nvSpPr>
          <p:cNvPr id="61" name="Retângulo 60"/>
          <p:cNvSpPr/>
          <p:nvPr/>
        </p:nvSpPr>
        <p:spPr>
          <a:xfrm>
            <a:off x="-534906" y="4235462"/>
            <a:ext cx="3312368" cy="95410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wrap="square">
            <a:spAutoFit/>
            <a:flatTx/>
          </a:bodyPr>
          <a:lstStyle/>
          <a:p>
            <a:pPr marL="0" lvl="3" algn="r">
              <a:spcBef>
                <a:spcPts val="1200"/>
              </a:spcBef>
              <a:buClr>
                <a:srgbClr val="A5C0ED"/>
              </a:buClr>
            </a:pPr>
            <a:r>
              <a:rPr lang="pt-BR" sz="2800" b="1" dirty="0" smtClean="0">
                <a:solidFill>
                  <a:srgbClr val="FFFFFF"/>
                </a:solidFill>
                <a:latin typeface="Century Gothic" pitchFamily="34" charset="0"/>
              </a:rPr>
              <a:t>Educação </a:t>
            </a:r>
            <a:br>
              <a:rPr lang="pt-BR" sz="2800" b="1" dirty="0" smtClean="0">
                <a:solidFill>
                  <a:srgbClr val="FFFFFF"/>
                </a:solidFill>
                <a:latin typeface="Century Gothic" pitchFamily="34" charset="0"/>
              </a:rPr>
            </a:br>
            <a:r>
              <a:rPr lang="pt-BR" sz="2800" b="1" dirty="0" smtClean="0">
                <a:solidFill>
                  <a:srgbClr val="FFFFFF"/>
                </a:solidFill>
                <a:latin typeface="Century Gothic" pitchFamily="34" charset="0"/>
              </a:rPr>
              <a:t>Profissional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481560" y="914401"/>
            <a:ext cx="2222339" cy="16027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1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utoShape 8" descr="Resultado de imagem para olimpiada do conhecimento 2016"/>
          <p:cNvSpPr>
            <a:spLocks noChangeAspect="1" noChangeArrowheads="1"/>
          </p:cNvSpPr>
          <p:nvPr/>
        </p:nvSpPr>
        <p:spPr bwMode="auto">
          <a:xfrm>
            <a:off x="155663" y="-144462"/>
            <a:ext cx="30479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632">
              <a:solidFill>
                <a:srgbClr val="000000"/>
              </a:solidFill>
            </a:endParaRPr>
          </a:p>
        </p:txBody>
      </p:sp>
      <p:sp>
        <p:nvSpPr>
          <p:cNvPr id="34" name="CaixaDeTexto 4"/>
          <p:cNvSpPr txBox="1">
            <a:spLocks noChangeArrowheads="1"/>
          </p:cNvSpPr>
          <p:nvPr/>
        </p:nvSpPr>
        <p:spPr bwMode="auto">
          <a:xfrm>
            <a:off x="946613" y="104657"/>
            <a:ext cx="99365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4000" b="1" dirty="0" smtClean="0">
                <a:solidFill>
                  <a:srgbClr val="002060"/>
                </a:solidFill>
              </a:rPr>
              <a:t>A NOVA LEI DO ENSINO MÉDIO BRASILEIRO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946613" y="760593"/>
            <a:ext cx="10879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002060"/>
                </a:solidFill>
                <a:latin typeface="Calibri"/>
              </a:rPr>
              <a:t>APRENDIZAGEM PROFISSIONAL</a:t>
            </a:r>
            <a:endParaRPr lang="pt-BR" sz="3200" b="1" dirty="0">
              <a:solidFill>
                <a:srgbClr val="002060"/>
              </a:solidFill>
              <a:latin typeface="Calibri"/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5914890" y="1802046"/>
            <a:ext cx="35775" cy="4404529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8" name="Retângulo 17"/>
          <p:cNvSpPr/>
          <p:nvPr/>
        </p:nvSpPr>
        <p:spPr>
          <a:xfrm>
            <a:off x="294167" y="1497594"/>
            <a:ext cx="562072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prstClr val="black"/>
                </a:solidFill>
                <a:latin typeface="Calibri"/>
              </a:rPr>
              <a:t>§ </a:t>
            </a:r>
            <a:r>
              <a:rPr lang="pt-BR" sz="2000" b="1" dirty="0">
                <a:solidFill>
                  <a:prstClr val="black"/>
                </a:solidFill>
                <a:latin typeface="Calibri"/>
              </a:rPr>
              <a:t>6o</a:t>
            </a:r>
            <a:r>
              <a:rPr lang="pt-BR" sz="2000" dirty="0">
                <a:solidFill>
                  <a:prstClr val="black"/>
                </a:solidFill>
                <a:latin typeface="Calibri"/>
              </a:rPr>
              <a:t> A critério dos sistemas de ensino, </a:t>
            </a:r>
            <a:r>
              <a:rPr lang="pt-BR" sz="2000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a oferta de formação com ênfase técnica e profissional considerará: </a:t>
            </a:r>
            <a:endParaRPr lang="pt-BR" sz="2000" b="1" dirty="0" smtClean="0">
              <a:solidFill>
                <a:srgbClr val="4472C4">
                  <a:lumMod val="50000"/>
                </a:srgbClr>
              </a:solidFill>
              <a:latin typeface="Calibri"/>
            </a:endParaRPr>
          </a:p>
          <a:p>
            <a:pPr>
              <a:lnSpc>
                <a:spcPct val="150000"/>
              </a:lnSpc>
            </a:pPr>
            <a:endParaRPr lang="pt-BR" sz="2000" b="1" dirty="0" smtClean="0">
              <a:solidFill>
                <a:srgbClr val="4472C4">
                  <a:lumMod val="50000"/>
                </a:srgbClr>
              </a:solidFill>
              <a:latin typeface="Calibri"/>
            </a:endParaRPr>
          </a:p>
          <a:p>
            <a:pPr lvl="1">
              <a:lnSpc>
                <a:spcPct val="150000"/>
              </a:lnSpc>
            </a:pPr>
            <a:r>
              <a:rPr lang="pt-BR" sz="2000" b="1" dirty="0" smtClean="0">
                <a:solidFill>
                  <a:prstClr val="black"/>
                </a:solidFill>
                <a:latin typeface="Calibri"/>
              </a:rPr>
              <a:t>I </a:t>
            </a:r>
            <a:r>
              <a:rPr lang="pt-BR" sz="2000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- a inclusão </a:t>
            </a:r>
            <a:r>
              <a:rPr lang="pt-BR" sz="2000" dirty="0">
                <a:solidFill>
                  <a:prstClr val="black"/>
                </a:solidFill>
                <a:latin typeface="Calibri"/>
              </a:rPr>
              <a:t>de vivências </a:t>
            </a:r>
            <a:r>
              <a:rPr lang="pt-BR" sz="2000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práticas de trabalho no setor produtivo</a:t>
            </a:r>
            <a:r>
              <a:rPr lang="pt-BR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2000" dirty="0">
                <a:solidFill>
                  <a:prstClr val="black"/>
                </a:solidFill>
                <a:latin typeface="Calibri"/>
              </a:rPr>
              <a:t>ou em ambientes de simulação, estabelecendo parcerias e fazendo uso, quando aplicável, de instrumentos estabelecidos pela legislação sobre </a:t>
            </a:r>
            <a:r>
              <a:rPr lang="pt-BR" sz="2000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aprendizagem profissional</a:t>
            </a:r>
            <a:r>
              <a:rPr lang="pt-BR" sz="2000" b="1" dirty="0">
                <a:solidFill>
                  <a:prstClr val="black"/>
                </a:solidFill>
                <a:latin typeface="Calibri"/>
              </a:rPr>
              <a:t>;</a:t>
            </a:r>
            <a:r>
              <a:rPr lang="pt-BR" sz="20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3" name="Retângulo 2"/>
          <p:cNvSpPr/>
          <p:nvPr/>
        </p:nvSpPr>
        <p:spPr>
          <a:xfrm>
            <a:off x="6285175" y="3120697"/>
            <a:ext cx="4745620" cy="324091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tx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238875" y="2232356"/>
            <a:ext cx="57449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4472C4">
                    <a:lumMod val="50000"/>
                  </a:srgbClr>
                </a:solidFill>
                <a:latin typeface="Calibri"/>
              </a:rPr>
              <a:t>Inclusão da experiência prática e da APRENDIZAGEM PROFISSIONAL como parte diversificada do ensino médio</a:t>
            </a:r>
            <a:endParaRPr lang="pt-BR" sz="2800" b="1" dirty="0">
              <a:solidFill>
                <a:srgbClr val="4472C4">
                  <a:lumMod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76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1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CaixaDeTexto 60"/>
          <p:cNvSpPr txBox="1"/>
          <p:nvPr/>
        </p:nvSpPr>
        <p:spPr>
          <a:xfrm>
            <a:off x="3948708" y="5926688"/>
            <a:ext cx="7584683" cy="508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33"/>
              </a:lnSpc>
            </a:pPr>
            <a:r>
              <a:rPr lang="pt-BR" sz="1200" dirty="0">
                <a:solidFill>
                  <a:srgbClr val="FFC000">
                    <a:lumMod val="5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Fonte: ILO 2010; ILO KILM, 2013; ILO </a:t>
            </a:r>
            <a:r>
              <a:rPr lang="pt-BR" sz="1200" dirty="0" err="1">
                <a:solidFill>
                  <a:srgbClr val="FFC000">
                    <a:lumMod val="5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calculations</a:t>
            </a:r>
            <a:r>
              <a:rPr lang="pt-BR" sz="1200" dirty="0">
                <a:solidFill>
                  <a:srgbClr val="FFC000">
                    <a:lumMod val="5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; RAIS 2014 </a:t>
            </a:r>
            <a:br>
              <a:rPr lang="pt-BR" sz="1200" dirty="0">
                <a:solidFill>
                  <a:srgbClr val="FFC000">
                    <a:lumMod val="5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pt-BR" sz="1200" dirty="0">
                <a:solidFill>
                  <a:srgbClr val="FFC000">
                    <a:lumMod val="5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(trabalhadores no mercado de trabalho formal)</a:t>
            </a:r>
          </a:p>
        </p:txBody>
      </p:sp>
      <p:pic>
        <p:nvPicPr>
          <p:cNvPr id="62" name="Imagem 6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865" b="3965"/>
          <a:stretch/>
        </p:blipFill>
        <p:spPr>
          <a:xfrm>
            <a:off x="579120" y="1877567"/>
            <a:ext cx="3010266" cy="4724401"/>
          </a:xfrm>
          <a:prstGeom prst="rect">
            <a:avLst/>
          </a:prstGeom>
        </p:spPr>
      </p:pic>
      <p:sp>
        <p:nvSpPr>
          <p:cNvPr id="63" name="Elipse 62"/>
          <p:cNvSpPr/>
          <p:nvPr/>
        </p:nvSpPr>
        <p:spPr>
          <a:xfrm>
            <a:off x="11291888" y="3557588"/>
            <a:ext cx="900112" cy="211931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t-BR" sz="2400" kern="0" smtClean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64" name="Gráfico 63"/>
          <p:cNvGraphicFramePr>
            <a:graphicFrameLocks/>
          </p:cNvGraphicFramePr>
          <p:nvPr>
            <p:extLst/>
          </p:nvPr>
        </p:nvGraphicFramePr>
        <p:xfrm>
          <a:off x="4206875" y="1160364"/>
          <a:ext cx="8021741" cy="4704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5" name="Título 2"/>
          <p:cNvSpPr txBox="1">
            <a:spLocks/>
          </p:cNvSpPr>
          <p:nvPr/>
        </p:nvSpPr>
        <p:spPr>
          <a:xfrm>
            <a:off x="826194" y="123192"/>
            <a:ext cx="10238364" cy="1030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800" b="1" dirty="0" smtClean="0">
                <a:solidFill>
                  <a:srgbClr val="44546A">
                    <a:lumMod val="75000"/>
                  </a:srgbClr>
                </a:solidFill>
                <a:latin typeface="Calibri"/>
              </a:rPr>
              <a:t>PERCENTUAL DE APRENDIZES EM RELAÇÃO AO NÚMERO TOTAL DE TRABALHADORES</a:t>
            </a:r>
            <a:endParaRPr lang="pt-BR" sz="2800" b="1" dirty="0">
              <a:solidFill>
                <a:srgbClr val="44546A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46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1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ângulo 12"/>
          <p:cNvSpPr/>
          <p:nvPr/>
        </p:nvSpPr>
        <p:spPr>
          <a:xfrm>
            <a:off x="111497" y="1054727"/>
            <a:ext cx="9593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pt-BR" sz="24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TOP 10 - Ocupações - Aprendizagem </a:t>
            </a:r>
            <a:r>
              <a:rPr lang="pt-BR" sz="1867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(Todos os setores da economia)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/>
          </p:nvPr>
        </p:nvGraphicFramePr>
        <p:xfrm>
          <a:off x="224256" y="1648959"/>
          <a:ext cx="11336044" cy="4215463"/>
        </p:xfrm>
        <a:graphic>
          <a:graphicData uri="http://schemas.openxmlformats.org/drawingml/2006/table">
            <a:tbl>
              <a:tblPr/>
              <a:tblGrid>
                <a:gridCol w="2602383"/>
                <a:gridCol w="640379"/>
                <a:gridCol w="2815843"/>
                <a:gridCol w="640379"/>
                <a:gridCol w="3996681"/>
                <a:gridCol w="640379"/>
              </a:tblGrid>
              <a:tr h="306297"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CANADÁ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ALEMANHA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BRASIL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</a:tr>
              <a:tr h="438991"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Eletricista</a:t>
                      </a:r>
                      <a:endParaRPr lang="pt-BR" sz="1100" b="1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15%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Secretariado</a:t>
                      </a:r>
                      <a:endParaRPr lang="pt-BR" sz="1100" b="1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6%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Escriturários em geral, agentes, assistentes </a:t>
                      </a:r>
                      <a:b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</a:br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e auxiliares administrativos</a:t>
                      </a:r>
                      <a:endParaRPr lang="pt-BR" sz="1100" b="1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61%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401114"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Carpinteiro</a:t>
                      </a:r>
                      <a:endParaRPr lang="pt-BR" sz="1100" b="1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12%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Vendas de varejo</a:t>
                      </a:r>
                      <a:endParaRPr lang="pt-BR" sz="1100" b="1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5%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Vendedores e demonstradores </a:t>
                      </a:r>
                      <a:b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</a:br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em lojas ou mercados</a:t>
                      </a:r>
                      <a:endParaRPr lang="pt-BR" sz="1100" b="1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9%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</a:tr>
              <a:tr h="333411"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Encanador</a:t>
                      </a:r>
                      <a:endParaRPr lang="pt-BR" sz="1100" b="1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10%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Vendas </a:t>
                      </a:r>
                      <a:endParaRPr lang="pt-BR" sz="1100" b="1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5%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Mecânicos de </a:t>
                      </a:r>
                      <a:r>
                        <a:rPr lang="pt-BR" sz="1100" u="none" strike="noStrike" dirty="0" err="1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manut</a:t>
                      </a:r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. de maq. industriais</a:t>
                      </a:r>
                      <a:endParaRPr lang="pt-BR" sz="1100" b="1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5%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</a:tr>
              <a:tr h="349216"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Serviços Automotivos</a:t>
                      </a:r>
                      <a:endParaRPr lang="pt-BR" sz="1100" b="1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10%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Mecatrônica para veículos automotivos</a:t>
                      </a:r>
                      <a:endParaRPr lang="pt-BR" sz="1100" b="1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4%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Contínuos</a:t>
                      </a:r>
                      <a:endParaRPr lang="pt-BR" sz="1100" b="1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2%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</a:tr>
              <a:tr h="333411"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Tec. de Suporte do Usuário</a:t>
                      </a:r>
                      <a:endParaRPr lang="pt-BR" sz="1100" b="1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5%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Administração</a:t>
                      </a:r>
                      <a:endParaRPr lang="pt-BR" sz="1100" b="1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3,5%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Escriturários de serviços bancários</a:t>
                      </a:r>
                      <a:endParaRPr lang="pt-BR" sz="1100" b="1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2%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</a:tr>
              <a:tr h="430902"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Serviço de Alimentação</a:t>
                      </a:r>
                      <a:endParaRPr lang="pt-BR" sz="1100" b="1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5%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Comércio</a:t>
                      </a:r>
                      <a:r>
                        <a:rPr lang="pt-BR" sz="1100" u="none" strike="noStrike" baseline="0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 exterior</a:t>
                      </a:r>
                      <a:endParaRPr lang="pt-BR" sz="1100" b="1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3%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Trabalhadores de embalagem </a:t>
                      </a:r>
                      <a:b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</a:br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e de etiquetagem</a:t>
                      </a:r>
                      <a:endParaRPr lang="pt-BR" sz="1100" b="1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2%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</a:tr>
              <a:tr h="333411"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Estilista de Cabelo</a:t>
                      </a:r>
                      <a:endParaRPr lang="pt-BR" sz="1100" b="1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4%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Instrumentação cirúrgica </a:t>
                      </a:r>
                      <a:endParaRPr lang="pt-BR" sz="1100" b="1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3%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Alimentadores de linhas de produção</a:t>
                      </a:r>
                      <a:endParaRPr lang="pt-BR" sz="1100" b="1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2%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</a:tr>
              <a:tr h="306297"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Acabamento Interior</a:t>
                      </a:r>
                      <a:endParaRPr lang="pt-BR" sz="1100" b="1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4%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Mecânica industrial</a:t>
                      </a:r>
                      <a:endParaRPr lang="pt-BR" sz="1100" b="1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2,5%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Ajustadores mecânicos polivalentes</a:t>
                      </a:r>
                      <a:endParaRPr lang="pt-BR" sz="1100" b="1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2%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</a:tr>
              <a:tr h="306297"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Soldador</a:t>
                      </a:r>
                      <a:endParaRPr lang="pt-BR" sz="1100" b="1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4%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Serviços bancários</a:t>
                      </a:r>
                      <a:endParaRPr lang="pt-BR" sz="1100" b="1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2%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Almoxarifes e armazenistas</a:t>
                      </a:r>
                      <a:endParaRPr lang="pt-BR" sz="1100" b="1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1%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</a:tr>
              <a:tr h="338058"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Acabamento Exterior</a:t>
                      </a:r>
                      <a:endParaRPr lang="pt-BR" sz="1100" b="1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4%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Eletrônica</a:t>
                      </a:r>
                      <a:endParaRPr lang="pt-BR" sz="1100" b="1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9707" marR="9707" marT="970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2%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Garçons, barmen, copeiros e </a:t>
                      </a:r>
                      <a:r>
                        <a:rPr lang="pt-BR" sz="1100" u="none" strike="noStrike" dirty="0" err="1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sommeliers</a:t>
                      </a:r>
                      <a:endParaRPr lang="pt-BR" sz="1100" b="1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1%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</a:tr>
              <a:tr h="338058"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pt-BR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   TOTAL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73%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36%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87%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L="10585" marR="10585" marT="1058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11497" y="5864422"/>
            <a:ext cx="9894048" cy="61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00" dirty="0">
                <a:solidFill>
                  <a:srgbClr val="FFC000">
                    <a:lumMod val="5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Fonte: </a:t>
            </a:r>
            <a:r>
              <a:rPr lang="pt-BR" sz="1200" dirty="0" err="1">
                <a:solidFill>
                  <a:srgbClr val="FFC000">
                    <a:lumMod val="5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Higher</a:t>
            </a:r>
            <a:r>
              <a:rPr lang="pt-BR" sz="1200" dirty="0">
                <a:solidFill>
                  <a:srgbClr val="FFC000">
                    <a:lumMod val="5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pt-BR" sz="1200" dirty="0" err="1">
                <a:solidFill>
                  <a:srgbClr val="FFC000">
                    <a:lumMod val="5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Education</a:t>
            </a:r>
            <a:r>
              <a:rPr lang="pt-BR" sz="1200" dirty="0">
                <a:solidFill>
                  <a:srgbClr val="FFC000">
                    <a:lumMod val="5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pt-BR" sz="1200" dirty="0" err="1">
                <a:solidFill>
                  <a:srgbClr val="FFC000">
                    <a:lumMod val="5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Estrategy</a:t>
            </a:r>
            <a:r>
              <a:rPr lang="pt-BR" sz="1200" dirty="0">
                <a:solidFill>
                  <a:srgbClr val="FFC000">
                    <a:lumMod val="5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 Associates (Canadá); BIBB - Instituto Federal Alemão para Formação Profissional (Alemanha); RAIS 2014 (Brasil)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837771" y="255272"/>
            <a:ext cx="10238364" cy="1030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 smtClean="0">
                <a:solidFill>
                  <a:srgbClr val="44546A">
                    <a:lumMod val="75000"/>
                  </a:srgbClr>
                </a:solidFill>
                <a:latin typeface="Calibri"/>
              </a:rPr>
              <a:t>ALINHAMENTO entre oferta e demanda</a:t>
            </a:r>
            <a:r>
              <a:rPr lang="pt-BR" dirty="0" smtClean="0">
                <a:solidFill>
                  <a:srgbClr val="44546A">
                    <a:lumMod val="75000"/>
                  </a:srgbClr>
                </a:solidFill>
                <a:latin typeface="Calibri"/>
              </a:rPr>
              <a:t/>
            </a:r>
            <a:br>
              <a:rPr lang="pt-BR" dirty="0" smtClean="0">
                <a:solidFill>
                  <a:srgbClr val="44546A">
                    <a:lumMod val="75000"/>
                  </a:srgbClr>
                </a:solidFill>
                <a:latin typeface="Calibri"/>
              </a:rPr>
            </a:br>
            <a:endParaRPr lang="pt-BR" dirty="0">
              <a:solidFill>
                <a:srgbClr val="44546A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82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1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tângulo 34"/>
          <p:cNvSpPr/>
          <p:nvPr/>
        </p:nvSpPr>
        <p:spPr>
          <a:xfrm>
            <a:off x="0" y="1897782"/>
            <a:ext cx="12192000" cy="3018463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t-BR" sz="2400" kern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527382" y="1897782"/>
            <a:ext cx="3191199" cy="3018463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t-BR" sz="2400" kern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0" y="5977422"/>
            <a:ext cx="7975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00" dirty="0">
                <a:solidFill>
                  <a:srgbClr val="FFC000">
                    <a:lumMod val="5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Fonte: Comissão Econômica para a América Latina - CEPAL (2014)</a:t>
            </a:r>
          </a:p>
        </p:txBody>
      </p:sp>
      <p:sp>
        <p:nvSpPr>
          <p:cNvPr id="38" name="Retângulo de cantos arredondados 37"/>
          <p:cNvSpPr/>
          <p:nvPr/>
        </p:nvSpPr>
        <p:spPr>
          <a:xfrm>
            <a:off x="6643420" y="5138627"/>
            <a:ext cx="400937" cy="343180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t-BR" sz="2400" kern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tângulo de cantos arredondados 38"/>
          <p:cNvSpPr/>
          <p:nvPr/>
        </p:nvSpPr>
        <p:spPr>
          <a:xfrm>
            <a:off x="1967542" y="5133812"/>
            <a:ext cx="400812" cy="347997"/>
          </a:xfrm>
          <a:prstGeom prst="roundRect">
            <a:avLst/>
          </a:prstGeom>
          <a:solidFill>
            <a:srgbClr val="0062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t-BR" sz="2400" kern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7050309" y="5061181"/>
            <a:ext cx="3942236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20"/>
              </a:lnSpc>
            </a:pPr>
            <a:r>
              <a:rPr lang="pt-BR" sz="16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Contratos de Aprendizagem não efetivados após a formação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2374306" y="5061181"/>
            <a:ext cx="3011521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20"/>
              </a:lnSpc>
            </a:pPr>
            <a:r>
              <a:rPr lang="pt-BR" sz="16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Contratos de Aprendizagem efetivados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1391477" y="1895729"/>
            <a:ext cx="2304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INGLATERRA</a:t>
            </a:r>
          </a:p>
        </p:txBody>
      </p:sp>
      <p:graphicFrame>
        <p:nvGraphicFramePr>
          <p:cNvPr id="43" name="Gráfico 42"/>
          <p:cNvGraphicFramePr>
            <a:graphicFrameLocks/>
          </p:cNvGraphicFramePr>
          <p:nvPr>
            <p:extLst/>
          </p:nvPr>
        </p:nvGraphicFramePr>
        <p:xfrm>
          <a:off x="894576" y="2290720"/>
          <a:ext cx="2987179" cy="2668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44" name="Picture 2" descr="Resultado de imagem para bandeira da inglaterr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1892830"/>
            <a:ext cx="841175" cy="50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aixaDeTexto 44"/>
          <p:cNvSpPr txBox="1"/>
          <p:nvPr/>
        </p:nvSpPr>
        <p:spPr>
          <a:xfrm>
            <a:off x="6229856" y="5985693"/>
            <a:ext cx="2267405" cy="400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333" dirty="0">
                <a:solidFill>
                  <a:srgbClr val="FFC000">
                    <a:lumMod val="5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Brasil: RAIS 2011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527382" y="1401245"/>
            <a:ext cx="7399783" cy="4862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pt-BR" altLang="pt-BR" sz="2133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Taxa de contratação do aprendiz ao término do curso</a:t>
            </a:r>
            <a:endParaRPr lang="pt-BR" altLang="pt-BR" sz="2133" b="1" cap="all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4590462" y="1892830"/>
            <a:ext cx="3191199" cy="3018463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t-BR" sz="2400" kern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8400257" y="1892830"/>
            <a:ext cx="3191199" cy="3018463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t-BR" sz="2400" kern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9" name="Picture 6" descr="Bandeira da Alemanh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374" y="1902886"/>
            <a:ext cx="957281" cy="52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ixaDeTexto 49"/>
          <p:cNvSpPr txBox="1"/>
          <p:nvPr/>
        </p:nvSpPr>
        <p:spPr>
          <a:xfrm>
            <a:off x="5327915" y="1892829"/>
            <a:ext cx="2304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ALEMANHA</a:t>
            </a:r>
          </a:p>
        </p:txBody>
      </p:sp>
      <p:graphicFrame>
        <p:nvGraphicFramePr>
          <p:cNvPr id="51" name="Gráfico 50"/>
          <p:cNvGraphicFramePr>
            <a:graphicFrameLocks/>
          </p:cNvGraphicFramePr>
          <p:nvPr>
            <p:extLst/>
          </p:nvPr>
        </p:nvGraphicFramePr>
        <p:xfrm>
          <a:off x="4466660" y="2284643"/>
          <a:ext cx="3502816" cy="267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2" name="Gráfico 51"/>
          <p:cNvGraphicFramePr>
            <a:graphicFrameLocks/>
          </p:cNvGraphicFramePr>
          <p:nvPr>
            <p:extLst/>
          </p:nvPr>
        </p:nvGraphicFramePr>
        <p:xfrm>
          <a:off x="8252666" y="2458135"/>
          <a:ext cx="3219932" cy="2472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53" name="CaixaDeTexto 52"/>
          <p:cNvSpPr txBox="1"/>
          <p:nvPr/>
        </p:nvSpPr>
        <p:spPr>
          <a:xfrm>
            <a:off x="9456374" y="2730599"/>
            <a:ext cx="120298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9994">
              <a:spcBef>
                <a:spcPts val="3200"/>
              </a:spcBef>
            </a:pPr>
            <a:r>
              <a:rPr lang="pt-BR" sz="1867" b="1" dirty="0">
                <a:solidFill>
                  <a:prstClr val="white"/>
                </a:solidFill>
                <a:latin typeface="Century Gothic" panose="020B0502020202020204" pitchFamily="34" charset="0"/>
                <a:cs typeface="Arial" pitchFamily="34" charset="0"/>
              </a:rPr>
              <a:t>10,3%</a:t>
            </a:r>
            <a:endParaRPr lang="pt-BR" sz="1867" dirty="0">
              <a:solidFill>
                <a:prstClr val="white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9017486" y="3738095"/>
            <a:ext cx="128481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9994">
              <a:spcBef>
                <a:spcPts val="3200"/>
              </a:spcBef>
            </a:pPr>
            <a:r>
              <a:rPr lang="pt-BR" sz="1867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89,7%</a:t>
            </a:r>
            <a:endParaRPr lang="pt-BR" sz="1867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5" name="CaixaDeTexto 19"/>
          <p:cNvSpPr txBox="1">
            <a:spLocks noChangeArrowheads="1"/>
          </p:cNvSpPr>
          <p:nvPr/>
        </p:nvSpPr>
        <p:spPr bwMode="auto">
          <a:xfrm>
            <a:off x="9072331" y="1914896"/>
            <a:ext cx="2496919" cy="52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News Gothic MT"/>
              </a:defRPr>
            </a:lvl1pPr>
            <a:lvl2pPr marL="742950" indent="-285750">
              <a:defRPr>
                <a:solidFill>
                  <a:schemeClr val="tx1"/>
                </a:solidFill>
                <a:latin typeface="News Gothic MT"/>
              </a:defRPr>
            </a:lvl2pPr>
            <a:lvl3pPr marL="1143000" indent="-228600">
              <a:defRPr>
                <a:solidFill>
                  <a:schemeClr val="tx1"/>
                </a:solidFill>
                <a:latin typeface="News Gothic MT"/>
              </a:defRPr>
            </a:lvl3pPr>
            <a:lvl4pPr marL="1600200" indent="-228600">
              <a:defRPr>
                <a:solidFill>
                  <a:schemeClr val="tx1"/>
                </a:solidFill>
                <a:latin typeface="News Gothic MT"/>
              </a:defRPr>
            </a:lvl4pPr>
            <a:lvl5pPr marL="2057400" indent="-228600">
              <a:defRPr>
                <a:solidFill>
                  <a:schemeClr val="tx1"/>
                </a:solidFill>
                <a:latin typeface="News Gothic M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altLang="pt-BR" sz="1867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BRASIL</a:t>
            </a:r>
          </a:p>
        </p:txBody>
      </p:sp>
      <p:pic>
        <p:nvPicPr>
          <p:cNvPr id="56" name="Picture 8" descr="Resultado de image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400255" y="1899855"/>
            <a:ext cx="876423" cy="55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ítulo 1"/>
          <p:cNvSpPr txBox="1">
            <a:spLocks/>
          </p:cNvSpPr>
          <p:nvPr/>
        </p:nvSpPr>
        <p:spPr>
          <a:xfrm>
            <a:off x="866834" y="181990"/>
            <a:ext cx="10238364" cy="1030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 smtClean="0">
                <a:solidFill>
                  <a:srgbClr val="4472C4">
                    <a:lumMod val="50000"/>
                  </a:srgbClr>
                </a:solidFill>
                <a:latin typeface="Calibri"/>
              </a:rPr>
              <a:t>A Aprendizagem PRECISA FORTALECER sua essência educacional</a:t>
            </a:r>
            <a:endParaRPr lang="pt-BR" b="1" dirty="0">
              <a:solidFill>
                <a:srgbClr val="4472C4">
                  <a:lumMod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31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1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tângulo 16"/>
          <p:cNvSpPr/>
          <p:nvPr/>
        </p:nvSpPr>
        <p:spPr>
          <a:xfrm>
            <a:off x="247122" y="1691366"/>
            <a:ext cx="11482603" cy="46992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5073" tIns="91440" rIns="91440" bIns="91440" numCol="1" spcCol="1270" anchor="ctr" anchorCtr="0">
            <a:noAutofit/>
          </a:bodyPr>
          <a:lstStyle/>
          <a:p>
            <a:pPr algn="just" defTabSz="1066773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</a:pPr>
            <a:r>
              <a:rPr lang="pt-BR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Ampliar a oferta de aprendizagem  </a:t>
            </a:r>
            <a:r>
              <a:rPr lang="pt-BR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alinhada as demandas de médio e longo prazo do setor produtivo. </a:t>
            </a:r>
          </a:p>
          <a:p>
            <a:pPr algn="just" defTabSz="1066773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</a:pPr>
            <a:r>
              <a:rPr lang="pt-BR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Atualizar a CBO</a:t>
            </a:r>
            <a:r>
              <a:rPr lang="pt-BR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com a participação dos respectivos setores produtivos, gerando a identificação das ocupações que demandam formação metódica e que deverão ser consideradas no cálculo da cota de aprendizes</a:t>
            </a:r>
            <a:r>
              <a:rPr lang="pt-BR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1066773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</a:pPr>
            <a:r>
              <a:rPr lang="pt-BR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Ampliar a oferta de formação de técnicos de nível médio, </a:t>
            </a:r>
            <a:r>
              <a:rPr lang="pt-BR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possibilitando o reconhecimento de créditos para o ensino superior, alinhado com o novo marco regulatório do ensino médio</a:t>
            </a:r>
            <a:r>
              <a:rPr lang="pt-BR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1066773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</a:pPr>
            <a:r>
              <a:rPr lang="pt-BR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Expandir o tempo de duração do contrato </a:t>
            </a:r>
            <a:r>
              <a:rPr lang="pt-BR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 aprendizagem para até três anos para uma maior sinergia com o novo modelo do Ensino Médio, permitindo abordagens inovadoras que fortaleçam o Sistema Dual, Itinerários Formativos dentre outros</a:t>
            </a:r>
            <a:r>
              <a:rPr lang="pt-BR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1066773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</a:pPr>
            <a:r>
              <a:rPr lang="pt-BR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Estudar a possibilidade de </a:t>
            </a:r>
            <a:r>
              <a:rPr lang="pt-BR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alteração da idade mínima dos aprendizes para  16 anos</a:t>
            </a:r>
            <a:r>
              <a:rPr lang="pt-BR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permitindo sua atuação nas áreas de produção da indústria</a:t>
            </a:r>
            <a:r>
              <a:rPr lang="pt-BR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 defTabSz="1066773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</a:pPr>
            <a:endParaRPr lang="pt-BR" sz="16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-981455" y="1229361"/>
            <a:ext cx="2743200" cy="5161280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2000" r="-6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Título 2"/>
          <p:cNvSpPr txBox="1">
            <a:spLocks/>
          </p:cNvSpPr>
          <p:nvPr/>
        </p:nvSpPr>
        <p:spPr>
          <a:xfrm>
            <a:off x="897314" y="0"/>
            <a:ext cx="11294686" cy="1030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 smtClean="0">
                <a:solidFill>
                  <a:srgbClr val="4472C4">
                    <a:lumMod val="50000"/>
                  </a:srgbClr>
                </a:solidFill>
                <a:latin typeface="Calibri"/>
              </a:rPr>
              <a:t>PROPOSTAS PARA A APRENDIZAGEM</a:t>
            </a:r>
            <a:endParaRPr lang="pt-BR" sz="3200" b="1" dirty="0">
              <a:solidFill>
                <a:srgbClr val="4472C4">
                  <a:lumMod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188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5"/>
          <p:cNvSpPr>
            <a:spLocks noChangeArrowheads="1"/>
          </p:cNvSpPr>
          <p:nvPr/>
        </p:nvSpPr>
        <p:spPr bwMode="auto">
          <a:xfrm>
            <a:off x="-107947" y="6597650"/>
            <a:ext cx="608051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Fonte: </a:t>
            </a:r>
            <a:r>
              <a:rPr lang="pt-BR" alt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Sistema de Apropriação de Serviços Técnicos e Tecnológicos do SENAI, em 30/01/2015.</a:t>
            </a:r>
          </a:p>
        </p:txBody>
      </p:sp>
      <p:pic>
        <p:nvPicPr>
          <p:cNvPr id="7" name="Picture 2" descr="http://respostassustentaveis.com.br/wp-content/uploads/2015/05/industria-4.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75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0132" y="378898"/>
            <a:ext cx="2471531" cy="238539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1159" y="299800"/>
            <a:ext cx="636104" cy="77483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9159" y="577679"/>
            <a:ext cx="2226365" cy="2126973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6355803" y="1506579"/>
            <a:ext cx="2753360" cy="30463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r>
              <a:rPr lang="en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5954" y="596394"/>
            <a:ext cx="223520" cy="17272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1234" y="609094"/>
            <a:ext cx="254000" cy="17272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5443" y="2261858"/>
            <a:ext cx="223520" cy="17272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2935" y="2249858"/>
            <a:ext cx="254000" cy="17272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92100" y="1811212"/>
            <a:ext cx="6100236" cy="3512628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1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9" t="24438" r="63155" b="66743"/>
          <a:stretch>
            <a:fillRect/>
          </a:stretch>
        </p:blipFill>
        <p:spPr bwMode="auto">
          <a:xfrm>
            <a:off x="5867410" y="2448329"/>
            <a:ext cx="1237495" cy="85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92670" y="2422578"/>
            <a:ext cx="66128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prstClr val="white"/>
                </a:solidFill>
              </a:rPr>
              <a:t>RAFAEL LUCCHESI</a:t>
            </a:r>
          </a:p>
          <a:p>
            <a:pPr algn="ctr"/>
            <a:endParaRPr lang="pt-BR" sz="2800" dirty="0" smtClean="0">
              <a:solidFill>
                <a:prstClr val="white"/>
              </a:solidFill>
            </a:endParaRPr>
          </a:p>
          <a:p>
            <a:pPr algn="ctr"/>
            <a:r>
              <a:rPr lang="pt-BR" sz="2800" dirty="0" smtClean="0">
                <a:solidFill>
                  <a:prstClr val="white"/>
                </a:solidFill>
              </a:rPr>
              <a:t>Diretor de Educação</a:t>
            </a:r>
          </a:p>
          <a:p>
            <a:pPr algn="ctr"/>
            <a:r>
              <a:rPr lang="pt-BR" sz="2800" dirty="0" smtClean="0">
                <a:solidFill>
                  <a:prstClr val="white"/>
                </a:solidFill>
              </a:rPr>
              <a:t> e Tecnologia da CNI</a:t>
            </a:r>
          </a:p>
          <a:p>
            <a:pPr algn="ctr"/>
            <a:r>
              <a:rPr lang="pt-BR" sz="2800" dirty="0" smtClean="0">
                <a:solidFill>
                  <a:prstClr val="white"/>
                </a:solidFill>
              </a:rPr>
              <a:t>Diretor-geral do SENAI</a:t>
            </a:r>
          </a:p>
          <a:p>
            <a:pPr algn="ctr"/>
            <a:r>
              <a:rPr lang="pt-BR" sz="2800" dirty="0" smtClean="0">
                <a:solidFill>
                  <a:prstClr val="white"/>
                </a:solidFill>
              </a:rPr>
              <a:t>Superintendente do SESI</a:t>
            </a:r>
          </a:p>
        </p:txBody>
      </p:sp>
    </p:spTree>
    <p:extLst>
      <p:ext uri="{BB962C8B-B14F-4D97-AF65-F5344CB8AC3E}">
        <p14:creationId xmlns:p14="http://schemas.microsoft.com/office/powerpoint/2010/main" val="17451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1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tângulo 35"/>
          <p:cNvSpPr/>
          <p:nvPr/>
        </p:nvSpPr>
        <p:spPr>
          <a:xfrm>
            <a:off x="4456253" y="4002092"/>
            <a:ext cx="77357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32337">
              <a:defRPr/>
            </a:pPr>
            <a:r>
              <a:rPr lang="pt-BR" sz="4000" b="1" kern="0" dirty="0" smtClean="0">
                <a:solidFill>
                  <a:srgbClr val="4472C4">
                    <a:lumMod val="50000"/>
                  </a:srgbClr>
                </a:solidFill>
              </a:rPr>
              <a:t>7</a:t>
            </a:r>
            <a:r>
              <a:rPr lang="pt-BR" sz="3200" kern="0" dirty="0" smtClean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pt-BR" sz="2800" kern="0" dirty="0" smtClean="0">
                <a:solidFill>
                  <a:srgbClr val="4472C4">
                    <a:lumMod val="50000"/>
                  </a:srgbClr>
                </a:solidFill>
              </a:rPr>
              <a:t>em cada </a:t>
            </a:r>
            <a:r>
              <a:rPr lang="pt-BR" sz="4000" b="1" kern="0" dirty="0" smtClean="0">
                <a:solidFill>
                  <a:srgbClr val="4472C4">
                    <a:lumMod val="50000"/>
                  </a:srgbClr>
                </a:solidFill>
              </a:rPr>
              <a:t>10</a:t>
            </a:r>
            <a:r>
              <a:rPr lang="pt-BR" sz="3600" b="1" kern="0" dirty="0" smtClean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pt-BR" sz="2800" kern="0" dirty="0" smtClean="0">
                <a:solidFill>
                  <a:srgbClr val="4472C4">
                    <a:lumMod val="50000"/>
                  </a:srgbClr>
                </a:solidFill>
              </a:rPr>
              <a:t>alunos de cursos técnicos do SENAI, por exemplo, </a:t>
            </a:r>
            <a:r>
              <a:rPr lang="pt-BR" sz="3200" b="1" kern="0" dirty="0" smtClean="0">
                <a:solidFill>
                  <a:srgbClr val="4472C4">
                    <a:lumMod val="50000"/>
                  </a:srgbClr>
                </a:solidFill>
              </a:rPr>
              <a:t>conseguem emprego </a:t>
            </a:r>
            <a:r>
              <a:rPr lang="pt-BR" sz="2800" kern="0" dirty="0" smtClean="0">
                <a:solidFill>
                  <a:srgbClr val="4472C4">
                    <a:lumMod val="50000"/>
                  </a:srgbClr>
                </a:solidFill>
              </a:rPr>
              <a:t>no primeiro ano após a conclusão do curso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5423416" y="1077778"/>
            <a:ext cx="666519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32337">
              <a:defRPr/>
            </a:pPr>
            <a:r>
              <a:rPr lang="pt-BR" sz="4000" b="1" kern="0" dirty="0" smtClean="0">
                <a:solidFill>
                  <a:srgbClr val="4472C4">
                    <a:lumMod val="50000"/>
                  </a:srgbClr>
                </a:solidFill>
              </a:rPr>
              <a:t>90% </a:t>
            </a:r>
            <a:r>
              <a:rPr lang="pt-BR" sz="2800" kern="0" dirty="0" smtClean="0">
                <a:solidFill>
                  <a:srgbClr val="4472C4">
                    <a:lumMod val="50000"/>
                  </a:srgbClr>
                </a:solidFill>
              </a:rPr>
              <a:t>dos brasileiros concordam que os cursos de </a:t>
            </a:r>
            <a:r>
              <a:rPr lang="pt-BR" sz="3200" b="1" kern="0" dirty="0" smtClean="0">
                <a:solidFill>
                  <a:srgbClr val="4472C4">
                    <a:lumMod val="50000"/>
                  </a:srgbClr>
                </a:solidFill>
              </a:rPr>
              <a:t>educação profissional </a:t>
            </a:r>
            <a:r>
              <a:rPr lang="pt-BR" sz="2800" kern="0" dirty="0" smtClean="0">
                <a:solidFill>
                  <a:srgbClr val="4472C4">
                    <a:lumMod val="50000"/>
                  </a:srgbClr>
                </a:solidFill>
              </a:rPr>
              <a:t>tem </a:t>
            </a:r>
            <a:r>
              <a:rPr lang="pt-BR" sz="3200" b="1" kern="0" dirty="0" smtClean="0">
                <a:solidFill>
                  <a:srgbClr val="4472C4">
                    <a:lumMod val="50000"/>
                  </a:srgbClr>
                </a:solidFill>
              </a:rPr>
              <a:t>mais oportunidades no mercado de trabalho</a:t>
            </a:r>
          </a:p>
        </p:txBody>
      </p:sp>
      <p:cxnSp>
        <p:nvCxnSpPr>
          <p:cNvPr id="38" name="Conector reto 7"/>
          <p:cNvCxnSpPr>
            <a:cxnSpLocks noChangeShapeType="1"/>
          </p:cNvCxnSpPr>
          <p:nvPr/>
        </p:nvCxnSpPr>
        <p:spPr bwMode="auto">
          <a:xfrm flipV="1">
            <a:off x="5437931" y="3742078"/>
            <a:ext cx="6723682" cy="6399"/>
          </a:xfrm>
          <a:prstGeom prst="line">
            <a:avLst/>
          </a:prstGeom>
          <a:noFill/>
          <a:ln w="9525" algn="ctr">
            <a:solidFill>
              <a:srgbClr val="46A73F">
                <a:alpha val="6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-93226" y="5934644"/>
            <a:ext cx="59317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ED7D31"/>
              </a:buClr>
              <a:buFont typeface="Wingdings" pitchFamily="2" charset="2"/>
              <a:buNone/>
            </a:pPr>
            <a:r>
              <a:rPr lang="pt-BR" altLang="pt-BR" sz="1600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Fontes: CNI, Ibope e Pesquisa de Egresso, SENAI</a:t>
            </a:r>
            <a:endParaRPr lang="pt-BR" altLang="pt-BR" sz="1600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0" y="0"/>
            <a:ext cx="1828800" cy="1672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1" r="48435"/>
          <a:stretch/>
        </p:blipFill>
        <p:spPr>
          <a:xfrm>
            <a:off x="-1" y="0"/>
            <a:ext cx="5541843" cy="593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1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1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tângulo 22"/>
          <p:cNvSpPr/>
          <p:nvPr/>
        </p:nvSpPr>
        <p:spPr>
          <a:xfrm>
            <a:off x="5537436" y="4083068"/>
            <a:ext cx="1690577" cy="1944462"/>
          </a:xfrm>
          <a:prstGeom prst="rect">
            <a:avLst/>
          </a:prstGeom>
          <a:noFill/>
          <a:ln w="38100" cap="flat" cmpd="sng" algn="ctr">
            <a:solidFill>
              <a:srgbClr val="70AD47">
                <a:lumMod val="75000"/>
              </a:srgbClr>
            </a:solidFill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1773770357"/>
              </p:ext>
            </p:extLst>
          </p:nvPr>
        </p:nvGraphicFramePr>
        <p:xfrm>
          <a:off x="-241051" y="1884002"/>
          <a:ext cx="7426534" cy="4115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TextBox 6"/>
          <p:cNvSpPr txBox="1"/>
          <p:nvPr/>
        </p:nvSpPr>
        <p:spPr>
          <a:xfrm>
            <a:off x="1219840" y="1534154"/>
            <a:ext cx="494040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73">
              <a:lnSpc>
                <a:spcPct val="150000"/>
              </a:lnSpc>
            </a:pPr>
            <a:r>
              <a:rPr lang="en-US" sz="3600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76,1% </a:t>
            </a:r>
          </a:p>
          <a:p>
            <a:pPr algn="r" defTabSz="457173">
              <a:lnSpc>
                <a:spcPct val="150000"/>
              </a:lnSpc>
            </a:pP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dos </a:t>
            </a:r>
            <a:r>
              <a:rPr lang="en-US" b="1" dirty="0" err="1">
                <a:solidFill>
                  <a:srgbClr val="4472C4">
                    <a:lumMod val="50000"/>
                  </a:srgbClr>
                </a:solidFill>
                <a:latin typeface="Calibri"/>
              </a:rPr>
              <a:t>jovens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4472C4">
                    <a:lumMod val="50000"/>
                  </a:srgbClr>
                </a:solidFill>
                <a:latin typeface="Calibri"/>
              </a:rPr>
              <a:t>atribuem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4472C4">
                    <a:lumMod val="50000"/>
                  </a:srgbClr>
                </a:solidFill>
                <a:latin typeface="Calibri"/>
              </a:rPr>
              <a:t>grande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4472C4">
                    <a:lumMod val="50000"/>
                  </a:srgbClr>
                </a:solidFill>
                <a:latin typeface="Calibri"/>
              </a:rPr>
              <a:t>importância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 da </a:t>
            </a:r>
            <a:r>
              <a:rPr lang="en-US" b="1" dirty="0" err="1">
                <a:solidFill>
                  <a:srgbClr val="4472C4">
                    <a:lumMod val="50000"/>
                  </a:srgbClr>
                </a:solidFill>
                <a:latin typeface="Calibri"/>
              </a:rPr>
              <a:t>educação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4472C4">
                    <a:lumMod val="50000"/>
                  </a:srgbClr>
                </a:solidFill>
                <a:latin typeface="Calibri"/>
              </a:rPr>
              <a:t>profissional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 para </a:t>
            </a:r>
            <a:r>
              <a:rPr lang="en-US" b="1" dirty="0" err="1">
                <a:solidFill>
                  <a:srgbClr val="4472C4">
                    <a:lumMod val="50000"/>
                  </a:srgbClr>
                </a:solidFill>
                <a:latin typeface="Calibri"/>
              </a:rPr>
              <a:t>conseguir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 o </a:t>
            </a:r>
            <a:r>
              <a:rPr lang="en-US" b="1" dirty="0" err="1">
                <a:solidFill>
                  <a:srgbClr val="4472C4">
                    <a:lumMod val="50000"/>
                  </a:srgbClr>
                </a:solidFill>
                <a:latin typeface="Calibri"/>
              </a:rPr>
              <a:t>primeiro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4472C4">
                    <a:lumMod val="50000"/>
                  </a:srgbClr>
                </a:solidFill>
                <a:latin typeface="Calibri"/>
              </a:rPr>
              <a:t>emprego</a:t>
            </a:r>
            <a:endParaRPr lang="en-US" sz="3600" b="1" dirty="0">
              <a:solidFill>
                <a:srgbClr val="4472C4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6" name="Retângulo 25"/>
          <p:cNvSpPr>
            <a:spLocks noChangeArrowheads="1"/>
          </p:cNvSpPr>
          <p:nvPr/>
        </p:nvSpPr>
        <p:spPr bwMode="auto">
          <a:xfrm>
            <a:off x="917727" y="99765"/>
            <a:ext cx="10765048" cy="11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3484" tIns="31742" rIns="63484" bIns="31742">
            <a:spAutoFit/>
          </a:bodyPr>
          <a:lstStyle/>
          <a:p>
            <a:pPr defTabSz="457173"/>
            <a:r>
              <a:rPr lang="pt-BR" altLang="pt-BR" sz="3600" b="1" dirty="0">
                <a:solidFill>
                  <a:srgbClr val="002060"/>
                </a:solidFill>
                <a:latin typeface="Calibri"/>
              </a:rPr>
              <a:t>A EDUCAÇÃO PROFISSIONAL É O PASSAPORTE PARA O PRIMEIRO EMPREGO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8136457" y="2760674"/>
            <a:ext cx="3830798" cy="3266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73">
              <a:lnSpc>
                <a:spcPct val="150000"/>
              </a:lnSpc>
            </a:pPr>
            <a:r>
              <a:rPr lang="pt-BR" sz="1528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Pergunta: </a:t>
            </a:r>
          </a:p>
          <a:p>
            <a:pPr algn="ctr" defTabSz="457173">
              <a:lnSpc>
                <a:spcPct val="150000"/>
              </a:lnSpc>
            </a:pPr>
            <a:r>
              <a:rPr lang="pt-BR" sz="1528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(</a:t>
            </a:r>
            <a:r>
              <a:rPr lang="pt-BR" sz="1528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PARA QUEM FEZ/ESTÁ FAZENDO/PRETENDE FAZER CURSO TÉCNICO) </a:t>
            </a:r>
          </a:p>
          <a:p>
            <a:pPr algn="ctr" defTabSz="457173">
              <a:lnSpc>
                <a:spcPct val="150000"/>
              </a:lnSpc>
            </a:pPr>
            <a:r>
              <a:rPr lang="pt-BR" sz="1528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Utilizando uma escala de 0 a 10, em que 0 é nenhuma importância e 10 é muita importância, qual o grau de importância que você acredita que esse curso técnico tem: </a:t>
            </a:r>
            <a:r>
              <a:rPr lang="pt-BR" sz="1528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Para conseguir seu primeiro emprego </a:t>
            </a:r>
            <a:r>
              <a:rPr lang="pt-BR" sz="1528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(Estimulada e única)</a:t>
            </a:r>
          </a:p>
        </p:txBody>
      </p:sp>
      <p:graphicFrame>
        <p:nvGraphicFramePr>
          <p:cNvPr id="28" name="Tabe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726572"/>
              </p:ext>
            </p:extLst>
          </p:nvPr>
        </p:nvGraphicFramePr>
        <p:xfrm>
          <a:off x="8344828" y="1740716"/>
          <a:ext cx="3081900" cy="889000"/>
        </p:xfrm>
        <a:graphic>
          <a:graphicData uri="http://schemas.openxmlformats.org/drawingml/2006/table">
            <a:tbl>
              <a:tblPr firstRow="1" bandRow="1"/>
              <a:tblGrid>
                <a:gridCol w="855474"/>
                <a:gridCol w="998053"/>
                <a:gridCol w="1228373"/>
              </a:tblGrid>
              <a:tr h="518160"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Média</a:t>
                      </a: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Não sabe</a:t>
                      </a: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Não respondeu</a:t>
                      </a: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pt-BR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8,2</a:t>
                      </a:r>
                      <a:endParaRPr lang="pt-BR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pt-BR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0,6%</a:t>
                      </a:r>
                      <a:endParaRPr lang="pt-BR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10,7%</a:t>
                      </a:r>
                      <a:endParaRPr lang="pt-BR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-6957" y="6099405"/>
            <a:ext cx="83517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58277"/>
            <a:r>
              <a:rPr lang="pt-BR" altLang="pt-BR" sz="1600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Fonte: </a:t>
            </a:r>
            <a:r>
              <a:rPr lang="pt-BR" altLang="pt-BR" sz="1600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Pesquisa FSB “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Os Jovens, a Educação e 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o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 Ensino Técnico”, 2016</a:t>
            </a:r>
            <a:endParaRPr lang="pt-BR" sz="1600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1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908379" y="83351"/>
            <a:ext cx="11099472" cy="10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3484" tIns="31742" rIns="63484" bIns="31742">
            <a:spAutoFit/>
          </a:bodyPr>
          <a:lstStyle/>
          <a:p>
            <a:pPr defTabSz="457173"/>
            <a:r>
              <a:rPr lang="pt-BR" altLang="pt-BR" sz="3056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O CURSO TÉCNICO TEM ELEVADA IMPORTÂNCIA NO FUTURO </a:t>
            </a:r>
            <a:r>
              <a:rPr lang="pt-BR" altLang="pt-BR" sz="3056" b="1" dirty="0" smtClean="0">
                <a:solidFill>
                  <a:srgbClr val="4472C4">
                    <a:lumMod val="50000"/>
                  </a:srgbClr>
                </a:solidFill>
                <a:latin typeface="Calibri"/>
              </a:rPr>
              <a:t>PROFISSIONAL </a:t>
            </a:r>
            <a:r>
              <a:rPr lang="pt-BR" altLang="pt-BR" sz="3056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DO JOVEM</a:t>
            </a:r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871908"/>
              </p:ext>
            </p:extLst>
          </p:nvPr>
        </p:nvGraphicFramePr>
        <p:xfrm>
          <a:off x="8207306" y="1612498"/>
          <a:ext cx="3398331" cy="980440"/>
        </p:xfrm>
        <a:graphic>
          <a:graphicData uri="http://schemas.openxmlformats.org/drawingml/2006/table">
            <a:tbl>
              <a:tblPr firstRow="1" bandRow="1"/>
              <a:tblGrid>
                <a:gridCol w="999438"/>
                <a:gridCol w="1076499"/>
                <a:gridCol w="1322394"/>
              </a:tblGrid>
              <a:tr h="599505"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 smtClean="0">
                          <a:solidFill>
                            <a:schemeClr val="bg1"/>
                          </a:solidFill>
                        </a:rPr>
                        <a:t>Média</a:t>
                      </a:r>
                      <a:endParaRPr lang="pt-BR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 smtClean="0">
                          <a:solidFill>
                            <a:schemeClr val="bg1"/>
                          </a:solidFill>
                        </a:rPr>
                        <a:t>Não sabe</a:t>
                      </a:r>
                      <a:endParaRPr lang="pt-BR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 smtClean="0">
                          <a:solidFill>
                            <a:schemeClr val="bg1"/>
                          </a:solidFill>
                        </a:rPr>
                        <a:t>Não respondeu</a:t>
                      </a:r>
                      <a:endParaRPr lang="pt-BR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pt-BR" sz="17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8,7</a:t>
                      </a:r>
                      <a:endParaRPr lang="pt-BR" sz="17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pt-BR" sz="17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0,6%</a:t>
                      </a:r>
                      <a:endParaRPr lang="pt-BR" sz="17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22005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44012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66017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88024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110029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732036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354041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976048" algn="l" defTabSz="1244012" rtl="0" eaLnBrk="1" latinLnBrk="0" hangingPunct="1">
                        <a:defRPr lang="x-none" sz="2449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10,7%</a:t>
                      </a:r>
                      <a:endParaRPr lang="pt-BR" sz="17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8207306" y="2786566"/>
            <a:ext cx="3719762" cy="3266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73">
              <a:lnSpc>
                <a:spcPct val="150000"/>
              </a:lnSpc>
            </a:pPr>
            <a:r>
              <a:rPr lang="pt-BR" sz="1528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Pergunta: </a:t>
            </a:r>
          </a:p>
          <a:p>
            <a:pPr algn="ctr" defTabSz="457173">
              <a:lnSpc>
                <a:spcPct val="150000"/>
              </a:lnSpc>
            </a:pPr>
            <a:r>
              <a:rPr lang="pt-BR" sz="1528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(</a:t>
            </a:r>
            <a:r>
              <a:rPr lang="pt-BR" sz="1528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PARA QUEM FEZ/ESTÁ FAZENDO/PRETENDE FAZER CURSO TÉCNICO)</a:t>
            </a:r>
          </a:p>
          <a:p>
            <a:pPr algn="ctr" defTabSz="457173">
              <a:lnSpc>
                <a:spcPct val="150000"/>
              </a:lnSpc>
            </a:pPr>
            <a:r>
              <a:rPr lang="pt-BR" sz="1528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 Utilizando uma escala de 0 a 10, em que 0 é nenhuma importância e 10 é muita importância, qual o grau de importância que você acredita que esse curso técnico tem: </a:t>
            </a:r>
            <a:r>
              <a:rPr lang="pt-BR" sz="1528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No seu futuro profissional </a:t>
            </a:r>
            <a:r>
              <a:rPr lang="pt-BR" sz="1528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(Estimulada e única)</a:t>
            </a:r>
          </a:p>
        </p:txBody>
      </p:sp>
      <p:graphicFrame>
        <p:nvGraphicFramePr>
          <p:cNvPr id="20" name="Gráfico 19"/>
          <p:cNvGraphicFramePr/>
          <p:nvPr>
            <p:extLst/>
          </p:nvPr>
        </p:nvGraphicFramePr>
        <p:xfrm>
          <a:off x="652409" y="1601654"/>
          <a:ext cx="6475400" cy="409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TextBox 6"/>
          <p:cNvSpPr txBox="1"/>
          <p:nvPr/>
        </p:nvSpPr>
        <p:spPr>
          <a:xfrm>
            <a:off x="1568459" y="1174772"/>
            <a:ext cx="4995996" cy="185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73">
              <a:lnSpc>
                <a:spcPct val="150000"/>
              </a:lnSpc>
            </a:pPr>
            <a:r>
              <a:rPr lang="en-US" sz="3750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79,5% </a:t>
            </a:r>
            <a:r>
              <a:rPr lang="en-US" sz="1945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dos </a:t>
            </a:r>
            <a:r>
              <a:rPr lang="en-US" sz="1945" b="1" dirty="0" err="1">
                <a:solidFill>
                  <a:srgbClr val="4472C4">
                    <a:lumMod val="50000"/>
                  </a:srgbClr>
                </a:solidFill>
                <a:latin typeface="Calibri"/>
              </a:rPr>
              <a:t>jovens</a:t>
            </a:r>
            <a:r>
              <a:rPr lang="en-US" sz="1945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1945" b="1" dirty="0" err="1">
                <a:solidFill>
                  <a:srgbClr val="4472C4">
                    <a:lumMod val="50000"/>
                  </a:srgbClr>
                </a:solidFill>
                <a:latin typeface="Calibri"/>
              </a:rPr>
              <a:t>atribuem</a:t>
            </a:r>
            <a:r>
              <a:rPr lang="en-US" sz="1945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1945" b="1" dirty="0" err="1">
                <a:solidFill>
                  <a:srgbClr val="4472C4">
                    <a:lumMod val="50000"/>
                  </a:srgbClr>
                </a:solidFill>
                <a:latin typeface="Calibri"/>
              </a:rPr>
              <a:t>grande</a:t>
            </a:r>
            <a:r>
              <a:rPr lang="en-US" sz="1945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1945" b="1" dirty="0" err="1">
                <a:solidFill>
                  <a:srgbClr val="4472C4">
                    <a:lumMod val="50000"/>
                  </a:srgbClr>
                </a:solidFill>
                <a:latin typeface="Calibri"/>
              </a:rPr>
              <a:t>importância</a:t>
            </a:r>
            <a:r>
              <a:rPr lang="en-US" sz="1945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 de um </a:t>
            </a:r>
            <a:r>
              <a:rPr lang="en-US" sz="1945" b="1" dirty="0" err="1">
                <a:solidFill>
                  <a:srgbClr val="4472C4">
                    <a:lumMod val="50000"/>
                  </a:srgbClr>
                </a:solidFill>
                <a:latin typeface="Calibri"/>
              </a:rPr>
              <a:t>curso</a:t>
            </a:r>
            <a:r>
              <a:rPr lang="en-US" sz="1945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1945" b="1" dirty="0" err="1">
                <a:solidFill>
                  <a:srgbClr val="4472C4">
                    <a:lumMod val="50000"/>
                  </a:srgbClr>
                </a:solidFill>
                <a:latin typeface="Calibri"/>
              </a:rPr>
              <a:t>técnico</a:t>
            </a:r>
            <a:r>
              <a:rPr lang="en-US" sz="1945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 para </a:t>
            </a:r>
            <a:r>
              <a:rPr lang="en-US" sz="1945" b="1" dirty="0" err="1">
                <a:solidFill>
                  <a:srgbClr val="4472C4">
                    <a:lumMod val="50000"/>
                  </a:srgbClr>
                </a:solidFill>
                <a:latin typeface="Calibri"/>
              </a:rPr>
              <a:t>seu</a:t>
            </a:r>
            <a:r>
              <a:rPr lang="en-US" sz="1945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1945" b="1" dirty="0" err="1">
                <a:solidFill>
                  <a:srgbClr val="4472C4">
                    <a:lumMod val="50000"/>
                  </a:srgbClr>
                </a:solidFill>
                <a:latin typeface="Calibri"/>
              </a:rPr>
              <a:t>futuro</a:t>
            </a:r>
            <a:r>
              <a:rPr lang="en-US" sz="1945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1945" b="1" dirty="0" err="1">
                <a:solidFill>
                  <a:srgbClr val="4472C4">
                    <a:lumMod val="50000"/>
                  </a:srgbClr>
                </a:solidFill>
                <a:latin typeface="Calibri"/>
              </a:rPr>
              <a:t>profissional</a:t>
            </a:r>
            <a:endParaRPr lang="en-US" sz="3750" b="1" dirty="0">
              <a:solidFill>
                <a:srgbClr val="4472C4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4901609" y="3466214"/>
            <a:ext cx="1988288" cy="2151659"/>
          </a:xfrm>
          <a:prstGeom prst="rect">
            <a:avLst/>
          </a:prstGeom>
          <a:noFill/>
          <a:ln w="41275" cap="flat" cmpd="sng" algn="ctr">
            <a:solidFill>
              <a:srgbClr val="70AD47">
                <a:lumMod val="75000"/>
              </a:srgbClr>
            </a:solidFill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48561" y="6053422"/>
            <a:ext cx="83517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58277"/>
            <a:r>
              <a:rPr lang="pt-BR" altLang="pt-BR" sz="1600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Fonte: </a:t>
            </a:r>
            <a:r>
              <a:rPr lang="pt-BR" altLang="pt-BR" sz="1600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Pesquisa “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Os Jovens, a Educação e 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o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 Ensino Técnico”, 2016</a:t>
            </a:r>
            <a:endParaRPr lang="pt-BR" sz="1600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5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1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utoShape 8" descr="Resultado de imagem para olimpiada do conhecimento 2016"/>
          <p:cNvSpPr>
            <a:spLocks noChangeAspect="1" noChangeArrowheads="1"/>
          </p:cNvSpPr>
          <p:nvPr/>
        </p:nvSpPr>
        <p:spPr bwMode="auto">
          <a:xfrm>
            <a:off x="155663" y="-144462"/>
            <a:ext cx="30479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632">
              <a:solidFill>
                <a:srgbClr val="000000"/>
              </a:solidFill>
            </a:endParaRPr>
          </a:p>
        </p:txBody>
      </p:sp>
      <p:sp>
        <p:nvSpPr>
          <p:cNvPr id="42" name="CaixaDeTexto 4"/>
          <p:cNvSpPr txBox="1">
            <a:spLocks noChangeArrowheads="1"/>
          </p:cNvSpPr>
          <p:nvPr/>
        </p:nvSpPr>
        <p:spPr bwMode="auto">
          <a:xfrm>
            <a:off x="958810" y="160339"/>
            <a:ext cx="99365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A NOVA LEI DO 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ENSINO MÉDIO BRASILEIRO</a:t>
            </a:r>
          </a:p>
        </p:txBody>
      </p:sp>
      <p:graphicFrame>
        <p:nvGraphicFramePr>
          <p:cNvPr id="47" name="Diagrama 46"/>
          <p:cNvGraphicFramePr/>
          <p:nvPr>
            <p:extLst>
              <p:ext uri="{D42A27DB-BD31-4B8C-83A1-F6EECF244321}">
                <p14:modId xmlns:p14="http://schemas.microsoft.com/office/powerpoint/2010/main" val="72183718"/>
              </p:ext>
            </p:extLst>
          </p:nvPr>
        </p:nvGraphicFramePr>
        <p:xfrm>
          <a:off x="460459" y="938887"/>
          <a:ext cx="7748821" cy="476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8" name="CaixaDeTexto 47"/>
          <p:cNvSpPr txBox="1"/>
          <p:nvPr/>
        </p:nvSpPr>
        <p:spPr>
          <a:xfrm>
            <a:off x="9062632" y="2804479"/>
            <a:ext cx="216024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MERCADO DE TRABALHO OU </a:t>
            </a:r>
          </a:p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ENSINO SUPERIOR</a:t>
            </a:r>
          </a:p>
        </p:txBody>
      </p:sp>
      <p:cxnSp>
        <p:nvCxnSpPr>
          <p:cNvPr id="49" name="Conector reto 48"/>
          <p:cNvCxnSpPr/>
          <p:nvPr/>
        </p:nvCxnSpPr>
        <p:spPr>
          <a:xfrm>
            <a:off x="3590071" y="1137568"/>
            <a:ext cx="23182" cy="473913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dash"/>
            <a:miter lim="800000"/>
          </a:ln>
          <a:effectLst/>
        </p:spPr>
      </p:cxnSp>
      <p:sp>
        <p:nvSpPr>
          <p:cNvPr id="50" name="Retângulo 49"/>
          <p:cNvSpPr/>
          <p:nvPr/>
        </p:nvSpPr>
        <p:spPr>
          <a:xfrm>
            <a:off x="1511026" y="5876704"/>
            <a:ext cx="2079045" cy="461320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Até 1.800 horas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3614784" y="5876704"/>
            <a:ext cx="1841156" cy="461320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solidFill>
              <a:srgbClr val="00206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1.200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horas</a:t>
            </a:r>
          </a:p>
        </p:txBody>
      </p:sp>
      <p:sp>
        <p:nvSpPr>
          <p:cNvPr id="53" name="Chave direita 52"/>
          <p:cNvSpPr/>
          <p:nvPr/>
        </p:nvSpPr>
        <p:spPr>
          <a:xfrm>
            <a:off x="8334568" y="1240788"/>
            <a:ext cx="809344" cy="4466210"/>
          </a:xfrm>
          <a:prstGeom prst="rightBrace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06231" y="6079561"/>
            <a:ext cx="1177250" cy="46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1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utoShape 8" descr="Resultado de imagem para olimpiada do conhecimento 2016"/>
          <p:cNvSpPr>
            <a:spLocks noChangeAspect="1" noChangeArrowheads="1"/>
          </p:cNvSpPr>
          <p:nvPr/>
        </p:nvSpPr>
        <p:spPr bwMode="auto">
          <a:xfrm>
            <a:off x="155663" y="-144462"/>
            <a:ext cx="30479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632">
              <a:solidFill>
                <a:srgbClr val="000000"/>
              </a:solidFill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791181" y="183944"/>
            <a:ext cx="11051884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80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346" indent="-194673" algn="l" defTabSz="12180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32" baseline="0">
                <a:solidFill>
                  <a:schemeClr val="tx1"/>
                </a:solidFill>
                <a:latin typeface="+mn-lt"/>
              </a:defRPr>
            </a:lvl2pPr>
            <a:lvl3pPr marL="622005" indent="-356358" algn="l" defTabSz="12180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32" baseline="0">
                <a:solidFill>
                  <a:schemeClr val="tx1"/>
                </a:solidFill>
                <a:latin typeface="+mn-lt"/>
              </a:defRPr>
            </a:lvl3pPr>
            <a:lvl4pPr marL="835822" indent="-211655" algn="l" defTabSz="12180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32" baseline="0">
                <a:solidFill>
                  <a:schemeClr val="tx1"/>
                </a:solidFill>
                <a:latin typeface="+mn-lt"/>
              </a:defRPr>
            </a:lvl4pPr>
            <a:lvl5pPr marL="1020090" indent="-177099" algn="l" defTabSz="12180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solidFill>
                  <a:schemeClr val="tx1"/>
                </a:solidFill>
                <a:latin typeface="+mn-lt"/>
              </a:defRPr>
            </a:lvl5pPr>
            <a:lvl6pPr marL="1020090" indent="-177099" algn="l" defTabSz="12180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solidFill>
                  <a:schemeClr val="tx1"/>
                </a:solidFill>
                <a:latin typeface="+mn-lt"/>
              </a:defRPr>
            </a:lvl6pPr>
            <a:lvl7pPr marL="1020090" indent="-177099" algn="l" defTabSz="12180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solidFill>
                  <a:schemeClr val="tx1"/>
                </a:solidFill>
                <a:latin typeface="+mn-lt"/>
              </a:defRPr>
            </a:lvl7pPr>
            <a:lvl8pPr marL="1020090" indent="-177099" algn="l" defTabSz="12180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solidFill>
                  <a:schemeClr val="tx1"/>
                </a:solidFill>
                <a:latin typeface="+mn-lt"/>
              </a:defRPr>
            </a:lvl8pPr>
            <a:lvl9pPr marL="1020090" indent="-177099" algn="l" defTabSz="12180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pt-BR" sz="2800" b="1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FORMAÇÃO TÉCNICA E PROFISSIONAL</a:t>
            </a:r>
            <a:endParaRPr lang="pt-BR" sz="2800" b="1" kern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52" name="Imagem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6231" y="6079561"/>
            <a:ext cx="1177250" cy="460633"/>
          </a:xfrm>
          <a:prstGeom prst="rect">
            <a:avLst/>
          </a:prstGeom>
        </p:spPr>
      </p:pic>
      <p:sp>
        <p:nvSpPr>
          <p:cNvPr id="53" name="Rectangle 51"/>
          <p:cNvSpPr>
            <a:spLocks/>
          </p:cNvSpPr>
          <p:nvPr/>
        </p:nvSpPr>
        <p:spPr>
          <a:xfrm>
            <a:off x="155663" y="770243"/>
            <a:ext cx="11008739" cy="257818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 err="1" smtClean="0">
              <a:solidFill>
                <a:schemeClr val="tx1"/>
              </a:solidFill>
            </a:endParaRPr>
          </a:p>
        </p:txBody>
      </p:sp>
      <p:sp>
        <p:nvSpPr>
          <p:cNvPr id="54" name="Rectangle 5"/>
          <p:cNvSpPr>
            <a:spLocks/>
          </p:cNvSpPr>
          <p:nvPr/>
        </p:nvSpPr>
        <p:spPr>
          <a:xfrm>
            <a:off x="155664" y="770244"/>
            <a:ext cx="11008738" cy="47625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800" b="1" dirty="0" smtClean="0"/>
              <a:t>CURSO TÉCNICO DE NÍVEL MÉDIO</a:t>
            </a:r>
            <a:endParaRPr lang="pt-BR" sz="1800" b="1" dirty="0"/>
          </a:p>
        </p:txBody>
      </p:sp>
      <p:sp>
        <p:nvSpPr>
          <p:cNvPr id="55" name="Rectangle 61"/>
          <p:cNvSpPr>
            <a:spLocks/>
          </p:cNvSpPr>
          <p:nvPr/>
        </p:nvSpPr>
        <p:spPr>
          <a:xfrm>
            <a:off x="155663" y="3492538"/>
            <a:ext cx="11008739" cy="256315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 err="1" smtClean="0">
              <a:solidFill>
                <a:schemeClr val="tx1"/>
              </a:solidFill>
            </a:endParaRPr>
          </a:p>
        </p:txBody>
      </p:sp>
      <p:sp>
        <p:nvSpPr>
          <p:cNvPr id="56" name="Rectangle 62"/>
          <p:cNvSpPr>
            <a:spLocks/>
          </p:cNvSpPr>
          <p:nvPr/>
        </p:nvSpPr>
        <p:spPr>
          <a:xfrm>
            <a:off x="155663" y="3492539"/>
            <a:ext cx="10971241" cy="47625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800" b="1" dirty="0" smtClean="0"/>
              <a:t>QUALIFICAÇÃO PROFISSIONAL</a:t>
            </a:r>
            <a:endParaRPr lang="pt-BR" sz="1800" b="1" dirty="0"/>
          </a:p>
        </p:txBody>
      </p:sp>
      <p:sp>
        <p:nvSpPr>
          <p:cNvPr id="57" name="Retângulo 56"/>
          <p:cNvSpPr/>
          <p:nvPr/>
        </p:nvSpPr>
        <p:spPr>
          <a:xfrm>
            <a:off x="237358" y="1317104"/>
            <a:ext cx="107484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Calibri" panose="020F0502020204030204" pitchFamily="34" charset="0"/>
              </a:rPr>
              <a:t>O</a:t>
            </a:r>
            <a:r>
              <a:rPr lang="pt-BR" dirty="0" smtClean="0">
                <a:latin typeface="Calibri" panose="020F0502020204030204" pitchFamily="34" charset="0"/>
              </a:rPr>
              <a:t>bjetivam proporcionar ao estudante conhecimentos, saberes e competências profissionais necessários ao exercício profissional e da cidadania, com base nos fundamentos científico-tecnológicos, sócio históricos e culturais. </a:t>
            </a:r>
            <a:r>
              <a:rPr lang="pt-BR" dirty="0">
                <a:latin typeface="Calibri" panose="020F0502020204030204" pitchFamily="34" charset="0"/>
              </a:rPr>
              <a:t>(Art. 5º da Resolução 06/2012 - MEC)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A </a:t>
            </a:r>
            <a:r>
              <a:rPr lang="pt-B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carga horária mínima - 800 horas.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Ao término do curso o aluno recebe um diploma de nível técnico. 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201962" y="4024373"/>
            <a:ext cx="109712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Calibri" panose="020F0502020204030204" pitchFamily="34" charset="0"/>
              </a:rPr>
              <a:t>Cursos de curta </a:t>
            </a:r>
            <a:r>
              <a:rPr lang="pt-BR" dirty="0" smtClean="0">
                <a:latin typeface="Calibri" panose="020F0502020204030204" pitchFamily="34" charset="0"/>
              </a:rPr>
              <a:t>duração </a:t>
            </a:r>
            <a:r>
              <a:rPr lang="pt-BR" dirty="0">
                <a:latin typeface="Calibri" panose="020F0502020204030204" pitchFamily="34" charset="0"/>
              </a:rPr>
              <a:t>que desenvolvem competências e formam profissionais capacitados para entrada no mundo do trabalho. 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Carga </a:t>
            </a:r>
            <a:r>
              <a:rPr lang="pt-B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horária mínima -</a:t>
            </a:r>
            <a:r>
              <a:rPr lang="pt-BR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t-B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160 </a:t>
            </a:r>
            <a:r>
              <a:rPr lang="pt-BR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horas.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Ao </a:t>
            </a:r>
            <a:r>
              <a:rPr lang="pt-B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término do curso o aluno recebe um certificado.</a:t>
            </a:r>
            <a:endParaRPr lang="pt-BR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2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1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utoShape 8" descr="Resultado de imagem para olimpiada do conhecimento 2016"/>
          <p:cNvSpPr>
            <a:spLocks noChangeAspect="1" noChangeArrowheads="1"/>
          </p:cNvSpPr>
          <p:nvPr/>
        </p:nvSpPr>
        <p:spPr bwMode="auto">
          <a:xfrm>
            <a:off x="155663" y="-144462"/>
            <a:ext cx="30479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632">
              <a:solidFill>
                <a:srgbClr val="000000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1765" y="6079601"/>
            <a:ext cx="1177250" cy="460633"/>
          </a:xfrm>
          <a:prstGeom prst="rect">
            <a:avLst/>
          </a:prstGeom>
        </p:spPr>
      </p:pic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791181" y="183944"/>
            <a:ext cx="11051884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80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346" indent="-194673" algn="l" defTabSz="12180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32" baseline="0">
                <a:solidFill>
                  <a:schemeClr val="tx1"/>
                </a:solidFill>
                <a:latin typeface="+mn-lt"/>
              </a:defRPr>
            </a:lvl2pPr>
            <a:lvl3pPr marL="622005" indent="-356358" algn="l" defTabSz="12180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32" baseline="0">
                <a:solidFill>
                  <a:schemeClr val="tx1"/>
                </a:solidFill>
                <a:latin typeface="+mn-lt"/>
              </a:defRPr>
            </a:lvl3pPr>
            <a:lvl4pPr marL="835822" indent="-211655" algn="l" defTabSz="12180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32" baseline="0">
                <a:solidFill>
                  <a:schemeClr val="tx1"/>
                </a:solidFill>
                <a:latin typeface="+mn-lt"/>
              </a:defRPr>
            </a:lvl4pPr>
            <a:lvl5pPr marL="1020090" indent="-177099" algn="l" defTabSz="12180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solidFill>
                  <a:schemeClr val="tx1"/>
                </a:solidFill>
                <a:latin typeface="+mn-lt"/>
              </a:defRPr>
            </a:lvl5pPr>
            <a:lvl6pPr marL="1020090" indent="-177099" algn="l" defTabSz="12180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solidFill>
                  <a:schemeClr val="tx1"/>
                </a:solidFill>
                <a:latin typeface="+mn-lt"/>
              </a:defRPr>
            </a:lvl6pPr>
            <a:lvl7pPr marL="1020090" indent="-177099" algn="l" defTabSz="12180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solidFill>
                  <a:schemeClr val="tx1"/>
                </a:solidFill>
                <a:latin typeface="+mn-lt"/>
              </a:defRPr>
            </a:lvl7pPr>
            <a:lvl8pPr marL="1020090" indent="-177099" algn="l" defTabSz="12180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solidFill>
                  <a:schemeClr val="tx1"/>
                </a:solidFill>
                <a:latin typeface="+mn-lt"/>
              </a:defRPr>
            </a:lvl8pPr>
            <a:lvl9pPr marL="1020090" indent="-177099" algn="l" defTabSz="12180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pt-BR" sz="2800" b="1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PRÁTICA PROFISSIONAL NO SETOR PRODUTIVO</a:t>
            </a:r>
            <a:endParaRPr lang="pt-BR" sz="2800" b="1" kern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6"/>
          <p:cNvSpPr>
            <a:spLocks/>
          </p:cNvSpPr>
          <p:nvPr/>
        </p:nvSpPr>
        <p:spPr bwMode="auto">
          <a:xfrm>
            <a:off x="-124022" y="1326936"/>
            <a:ext cx="536328" cy="490232"/>
          </a:xfrm>
          <a:custGeom>
            <a:avLst/>
            <a:gdLst/>
            <a:ahLst/>
            <a:cxnLst/>
            <a:rect l="l" t="t" r="r" b="b"/>
            <a:pathLst>
              <a:path w="536328" h="360485">
                <a:moveTo>
                  <a:pt x="0" y="0"/>
                </a:moveTo>
                <a:lnTo>
                  <a:pt x="254975" y="0"/>
                </a:lnTo>
                <a:lnTo>
                  <a:pt x="281353" y="0"/>
                </a:lnTo>
                <a:lnTo>
                  <a:pt x="536328" y="0"/>
                </a:lnTo>
                <a:lnTo>
                  <a:pt x="536328" y="360485"/>
                </a:lnTo>
                <a:lnTo>
                  <a:pt x="281353" y="360485"/>
                </a:lnTo>
                <a:lnTo>
                  <a:pt x="254975" y="360485"/>
                </a:lnTo>
                <a:lnTo>
                  <a:pt x="0" y="360485"/>
                </a:lnTo>
                <a:lnTo>
                  <a:pt x="0" y="359988"/>
                </a:lnTo>
                <a:lnTo>
                  <a:pt x="167053" y="180243"/>
                </a:lnTo>
                <a:lnTo>
                  <a:pt x="0" y="498"/>
                </a:lnTo>
                <a:close/>
              </a:path>
            </a:pathLst>
          </a:custGeom>
          <a:solidFill>
            <a:schemeClr val="accent4">
              <a:lumMod val="90000"/>
              <a:lumOff val="1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38100" dist="12700" dir="8100000" algn="tr" rotWithShape="0">
              <a:prstClr val="black">
                <a:alpha val="28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endParaRPr lang="es-CO" sz="16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74"/>
          <p:cNvSpPr/>
          <p:nvPr/>
        </p:nvSpPr>
        <p:spPr>
          <a:xfrm>
            <a:off x="344046" y="1048040"/>
            <a:ext cx="5616916" cy="445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tx1"/>
              </a:solidFill>
            </a:endParaRPr>
          </a:p>
        </p:txBody>
      </p:sp>
      <p:sp>
        <p:nvSpPr>
          <p:cNvPr id="22" name="Isosceles Triangle 79"/>
          <p:cNvSpPr/>
          <p:nvPr/>
        </p:nvSpPr>
        <p:spPr bwMode="auto">
          <a:xfrm rot="16200000" flipH="1">
            <a:off x="69353" y="1527197"/>
            <a:ext cx="377365" cy="202576"/>
          </a:xfrm>
          <a:prstGeom prst="triangl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CO"/>
          </a:p>
        </p:txBody>
      </p:sp>
      <p:sp>
        <p:nvSpPr>
          <p:cNvPr id="23" name="Pentagon 80"/>
          <p:cNvSpPr>
            <a:spLocks/>
          </p:cNvSpPr>
          <p:nvPr/>
        </p:nvSpPr>
        <p:spPr bwMode="auto">
          <a:xfrm>
            <a:off x="156747" y="1142655"/>
            <a:ext cx="5230786" cy="490232"/>
          </a:xfrm>
          <a:prstGeom prst="homePlate">
            <a:avLst>
              <a:gd name="adj" fmla="val 32927"/>
            </a:avLst>
          </a:prstGeom>
          <a:solidFill>
            <a:schemeClr val="accent4">
              <a:lumMod val="90000"/>
              <a:lumOff val="1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vert="horz" wrap="square" lIns="14400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s-CO" sz="2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CO" sz="22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Estágio</a:t>
            </a:r>
            <a:endParaRPr lang="es-CO" sz="22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88008" y="1912136"/>
            <a:ext cx="51289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Calibri" panose="020F0502020204030204" pitchFamily="34" charset="0"/>
              </a:rPr>
              <a:t>É </a:t>
            </a:r>
            <a:r>
              <a:rPr lang="pt-BR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ato educativo escolar supervisionado</a:t>
            </a:r>
            <a:r>
              <a:rPr lang="pt-BR" sz="2000" dirty="0">
                <a:latin typeface="Calibri" panose="020F0502020204030204" pitchFamily="34" charset="0"/>
              </a:rPr>
              <a:t>, desenvolvido no ambiente de trabalho, que visa à preparação para o trabalho produtivo de educandos que estejam frequentando o ensino regular em instituições de educação superior, de educação profissional, de ensino médio, da educação especial e dos anos finais do ensino fundamental, na modalidade profissional da educação de jovens e adultos. </a:t>
            </a:r>
            <a:endParaRPr lang="pt-BR" sz="2000" dirty="0" smtClean="0">
              <a:latin typeface="Calibri" panose="020F0502020204030204" pitchFamily="34" charset="0"/>
            </a:endParaRPr>
          </a:p>
          <a:p>
            <a:r>
              <a:rPr lang="pt-BR" sz="2000" dirty="0" smtClean="0">
                <a:latin typeface="Calibri" panose="020F0502020204030204" pitchFamily="34" charset="0"/>
              </a:rPr>
              <a:t>(</a:t>
            </a:r>
            <a:r>
              <a:rPr lang="pt-BR" sz="2000" dirty="0">
                <a:latin typeface="Calibri" panose="020F0502020204030204" pitchFamily="34" charset="0"/>
              </a:rPr>
              <a:t>Art. 1º - Lei 11.788/2008)</a:t>
            </a:r>
          </a:p>
          <a:p>
            <a:endParaRPr lang="pt-BR" sz="2000" dirty="0">
              <a:latin typeface="Calibri" panose="020F0502020204030204" pitchFamily="34" charset="0"/>
            </a:endParaRPr>
          </a:p>
        </p:txBody>
      </p:sp>
      <p:sp>
        <p:nvSpPr>
          <p:cNvPr id="34" name="Rectangle 16"/>
          <p:cNvSpPr>
            <a:spLocks/>
          </p:cNvSpPr>
          <p:nvPr/>
        </p:nvSpPr>
        <p:spPr bwMode="auto">
          <a:xfrm>
            <a:off x="5960962" y="1326936"/>
            <a:ext cx="536328" cy="490232"/>
          </a:xfrm>
          <a:custGeom>
            <a:avLst/>
            <a:gdLst/>
            <a:ahLst/>
            <a:cxnLst/>
            <a:rect l="l" t="t" r="r" b="b"/>
            <a:pathLst>
              <a:path w="536328" h="360485">
                <a:moveTo>
                  <a:pt x="0" y="0"/>
                </a:moveTo>
                <a:lnTo>
                  <a:pt x="254975" y="0"/>
                </a:lnTo>
                <a:lnTo>
                  <a:pt x="281353" y="0"/>
                </a:lnTo>
                <a:lnTo>
                  <a:pt x="536328" y="0"/>
                </a:lnTo>
                <a:lnTo>
                  <a:pt x="536328" y="360485"/>
                </a:lnTo>
                <a:lnTo>
                  <a:pt x="281353" y="360485"/>
                </a:lnTo>
                <a:lnTo>
                  <a:pt x="254975" y="360485"/>
                </a:lnTo>
                <a:lnTo>
                  <a:pt x="0" y="360485"/>
                </a:lnTo>
                <a:lnTo>
                  <a:pt x="0" y="359988"/>
                </a:lnTo>
                <a:lnTo>
                  <a:pt x="167053" y="180243"/>
                </a:lnTo>
                <a:lnTo>
                  <a:pt x="0" y="498"/>
                </a:lnTo>
                <a:close/>
              </a:path>
            </a:pathLst>
          </a:custGeom>
          <a:solidFill>
            <a:schemeClr val="accent4">
              <a:lumMod val="90000"/>
              <a:lumOff val="1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38100" dist="12700" dir="8100000" algn="tr" rotWithShape="0">
              <a:prstClr val="black">
                <a:alpha val="28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endParaRPr lang="es-CO" sz="16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74"/>
          <p:cNvSpPr/>
          <p:nvPr/>
        </p:nvSpPr>
        <p:spPr>
          <a:xfrm>
            <a:off x="6429030" y="1048040"/>
            <a:ext cx="5616916" cy="445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tx1"/>
              </a:solidFill>
            </a:endParaRPr>
          </a:p>
        </p:txBody>
      </p:sp>
      <p:sp>
        <p:nvSpPr>
          <p:cNvPr id="36" name="Isosceles Triangle 79"/>
          <p:cNvSpPr/>
          <p:nvPr/>
        </p:nvSpPr>
        <p:spPr bwMode="auto">
          <a:xfrm rot="16200000" flipH="1">
            <a:off x="6154337" y="1527197"/>
            <a:ext cx="377365" cy="202576"/>
          </a:xfrm>
          <a:prstGeom prst="triangl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CO"/>
          </a:p>
        </p:txBody>
      </p:sp>
      <p:sp>
        <p:nvSpPr>
          <p:cNvPr id="37" name="Pentagon 80"/>
          <p:cNvSpPr>
            <a:spLocks/>
          </p:cNvSpPr>
          <p:nvPr/>
        </p:nvSpPr>
        <p:spPr bwMode="auto">
          <a:xfrm>
            <a:off x="6241731" y="1142655"/>
            <a:ext cx="5230786" cy="490232"/>
          </a:xfrm>
          <a:prstGeom prst="homePlate">
            <a:avLst>
              <a:gd name="adj" fmla="val 32927"/>
            </a:avLst>
          </a:prstGeom>
          <a:solidFill>
            <a:schemeClr val="accent4">
              <a:lumMod val="90000"/>
              <a:lumOff val="1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vert="horz" wrap="square" lIns="14400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s-CO" sz="2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CO" sz="22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Aprendizagem</a:t>
            </a:r>
            <a:r>
              <a:rPr lang="es-CO" sz="2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22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Profissional</a:t>
            </a:r>
            <a:endParaRPr lang="es-CO" sz="22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599540" y="1912136"/>
            <a:ext cx="511403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Contrato de trabalho especial, com prazo determinado</a:t>
            </a:r>
            <a:r>
              <a:rPr lang="pt-BR" sz="2000" dirty="0">
                <a:latin typeface="Calibri" panose="020F0502020204030204" pitchFamily="34" charset="0"/>
              </a:rPr>
              <a:t>, em que o empregador se compromete a assegurar ao maior de quatorze e menor de dezoito anos, inscrito em programa de aprendizagem, formação técnico-profissional metódica, compatível com o seu desenvolvimento físico, moral e psicológico, e o aprendiz, a </a:t>
            </a:r>
            <a:r>
              <a:rPr lang="pt-BR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executar, com zelo e diligência, as tarefas necessárias a essa </a:t>
            </a:r>
            <a:r>
              <a:rPr lang="pt-BR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formação</a:t>
            </a:r>
            <a:r>
              <a:rPr lang="pt-BR" sz="2000" dirty="0" smtClean="0">
                <a:latin typeface="Calibri" panose="020F0502020204030204" pitchFamily="34" charset="0"/>
              </a:rPr>
              <a:t>.</a:t>
            </a:r>
          </a:p>
          <a:p>
            <a:pPr algn="just"/>
            <a:r>
              <a:rPr lang="pt-BR" sz="2000" dirty="0" smtClean="0">
                <a:latin typeface="Calibri" panose="020F0502020204030204" pitchFamily="34" charset="0"/>
              </a:rPr>
              <a:t>(</a:t>
            </a:r>
            <a:r>
              <a:rPr lang="pt-BR" sz="2000" dirty="0">
                <a:latin typeface="Calibri" panose="020F0502020204030204" pitchFamily="34" charset="0"/>
              </a:rPr>
              <a:t>Art. 428 – CLT).</a:t>
            </a:r>
          </a:p>
        </p:txBody>
      </p:sp>
    </p:spTree>
    <p:extLst>
      <p:ext uri="{BB962C8B-B14F-4D97-AF65-F5344CB8AC3E}">
        <p14:creationId xmlns:p14="http://schemas.microsoft.com/office/powerpoint/2010/main" val="17379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1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utoShape 8" descr="Resultado de imagem para olimpiada do conhecimento 2016"/>
          <p:cNvSpPr>
            <a:spLocks noChangeAspect="1" noChangeArrowheads="1"/>
          </p:cNvSpPr>
          <p:nvPr/>
        </p:nvSpPr>
        <p:spPr bwMode="auto">
          <a:xfrm>
            <a:off x="155663" y="-144462"/>
            <a:ext cx="30479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632">
              <a:solidFill>
                <a:srgbClr val="000000"/>
              </a:solidFill>
            </a:endParaRPr>
          </a:p>
        </p:txBody>
      </p:sp>
      <p:sp>
        <p:nvSpPr>
          <p:cNvPr id="34" name="CaixaDeTexto 4"/>
          <p:cNvSpPr txBox="1">
            <a:spLocks noChangeArrowheads="1"/>
          </p:cNvSpPr>
          <p:nvPr/>
        </p:nvSpPr>
        <p:spPr bwMode="auto">
          <a:xfrm>
            <a:off x="935038" y="160339"/>
            <a:ext cx="11083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sz="3600" b="1" kern="0" dirty="0" smtClean="0">
                <a:solidFill>
                  <a:schemeClr val="tx2"/>
                </a:solidFill>
              </a:rPr>
              <a:t>É PRECISO...</a:t>
            </a:r>
            <a:endParaRPr lang="pt-BR" sz="3600" b="1" kern="0" dirty="0">
              <a:solidFill>
                <a:schemeClr val="tx2"/>
              </a:solidFill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 rot="5400000" flipH="1">
            <a:off x="7349723" y="-3076305"/>
            <a:ext cx="1465418" cy="7938708"/>
          </a:xfrm>
          <a:prstGeom prst="rect">
            <a:avLst/>
          </a:prstGeom>
          <a:gradFill rotWithShape="1">
            <a:gsLst>
              <a:gs pos="0">
                <a:srgbClr val="E2E2E2"/>
              </a:gs>
              <a:gs pos="100000">
                <a:srgbClr val="FAF9FD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O" sz="2000"/>
          </a:p>
        </p:txBody>
      </p:sp>
      <p:sp>
        <p:nvSpPr>
          <p:cNvPr id="12" name="CaixaDeTexto 13"/>
          <p:cNvSpPr txBox="1">
            <a:spLocks/>
          </p:cNvSpPr>
          <p:nvPr/>
        </p:nvSpPr>
        <p:spPr>
          <a:xfrm>
            <a:off x="5920160" y="342087"/>
            <a:ext cx="5874443" cy="104644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libri" panose="020F0502020204030204" pitchFamily="34" charset="0"/>
              </a:rPr>
              <a:t>Orientar a oferta às </a:t>
            </a:r>
            <a:r>
              <a:rPr lang="pt-BR" sz="20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demanda </a:t>
            </a:r>
            <a:r>
              <a:rPr lang="pt-BR" sz="2000" b="1" dirty="0">
                <a:solidFill>
                  <a:schemeClr val="accent4"/>
                </a:solidFill>
                <a:latin typeface="Calibri" panose="020F0502020204030204" pitchFamily="34" charset="0"/>
              </a:rPr>
              <a:t>do setor </a:t>
            </a:r>
            <a:r>
              <a:rPr lang="pt-BR" sz="20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produtivo</a:t>
            </a:r>
            <a:r>
              <a:rPr lang="pt-BR" sz="2000" dirty="0" smtClean="0">
                <a:latin typeface="Calibri" panose="020F050202020403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800" dirty="0"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libri" panose="020F0502020204030204" pitchFamily="34" charset="0"/>
              </a:rPr>
              <a:t>Criar </a:t>
            </a:r>
            <a:r>
              <a:rPr lang="pt-BR" sz="20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diretrizes </a:t>
            </a:r>
            <a:r>
              <a:rPr lang="pt-BR" sz="2000" b="1" dirty="0">
                <a:solidFill>
                  <a:schemeClr val="accent4"/>
                </a:solidFill>
                <a:latin typeface="Calibri" panose="020F0502020204030204" pitchFamily="34" charset="0"/>
              </a:rPr>
              <a:t>nacionais </a:t>
            </a:r>
            <a:r>
              <a:rPr lang="pt-BR" sz="2000" dirty="0">
                <a:latin typeface="Calibri" panose="020F0502020204030204" pitchFamily="34" charset="0"/>
              </a:rPr>
              <a:t>para a educação </a:t>
            </a:r>
            <a:r>
              <a:rPr lang="pt-BR" sz="2000" dirty="0" smtClean="0">
                <a:latin typeface="Calibri" panose="020F0502020204030204" pitchFamily="34" charset="0"/>
              </a:rPr>
              <a:t>profissional.</a:t>
            </a:r>
          </a:p>
        </p:txBody>
      </p:sp>
      <p:pic>
        <p:nvPicPr>
          <p:cNvPr id="13" name="Picture 2" descr="C:\Users\sebastian angarita\Desktop\Template-Elements\PA PPT\Tablero-blanc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62" y="1202811"/>
            <a:ext cx="3266552" cy="431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446662" y="2333693"/>
            <a:ext cx="3376038" cy="1299174"/>
          </a:xfrm>
          <a:prstGeom prst="rect">
            <a:avLst/>
          </a:prstGeom>
        </p:spPr>
        <p:txBody>
          <a:bodyPr vert="horz" lIns="89611" tIns="44806" rIns="89611" bIns="4480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dirty="0"/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 rot="5400000" flipH="1">
            <a:off x="7933118" y="844747"/>
            <a:ext cx="1699521" cy="6471242"/>
          </a:xfrm>
          <a:prstGeom prst="rect">
            <a:avLst/>
          </a:prstGeom>
          <a:gradFill rotWithShape="1">
            <a:gsLst>
              <a:gs pos="0">
                <a:srgbClr val="E2E2E2"/>
              </a:gs>
              <a:gs pos="100000">
                <a:srgbClr val="FAF9FD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O" sz="2000">
              <a:latin typeface="Calibri" panose="020F0502020204030204" pitchFamily="34" charset="0"/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 rot="5400000" flipH="1">
            <a:off x="8468000" y="-575126"/>
            <a:ext cx="1237931" cy="5868578"/>
          </a:xfrm>
          <a:prstGeom prst="rect">
            <a:avLst/>
          </a:prstGeom>
          <a:gradFill rotWithShape="1">
            <a:gsLst>
              <a:gs pos="0">
                <a:srgbClr val="E2E2E2"/>
              </a:gs>
              <a:gs pos="100000">
                <a:srgbClr val="FAF9FD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O" sz="2000">
              <a:latin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784489" y="1936404"/>
            <a:ext cx="5907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>
                <a:latin typeface="Calibri" panose="020F0502020204030204" pitchFamily="34" charset="0"/>
              </a:rPr>
              <a:t>Focar em </a:t>
            </a:r>
            <a:r>
              <a:rPr lang="pt-BR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STEM</a:t>
            </a:r>
            <a:r>
              <a:rPr lang="pt-BR" dirty="0" smtClean="0">
                <a:latin typeface="Calibri" panose="020F0502020204030204" pitchFamily="34" charset="0"/>
              </a:rPr>
              <a:t> - </a:t>
            </a:r>
            <a:r>
              <a:rPr lang="en-US" i="1" dirty="0">
                <a:latin typeface="Calibri" panose="020F0502020204030204" pitchFamily="34" charset="0"/>
              </a:rPr>
              <a:t>Science, </a:t>
            </a:r>
            <a:r>
              <a:rPr lang="en-US" i="1" dirty="0" smtClean="0">
                <a:latin typeface="Calibri" panose="020F0502020204030204" pitchFamily="34" charset="0"/>
              </a:rPr>
              <a:t>Technology</a:t>
            </a:r>
            <a:r>
              <a:rPr lang="en-US" i="1" dirty="0">
                <a:latin typeface="Calibri" panose="020F0502020204030204" pitchFamily="34" charset="0"/>
              </a:rPr>
              <a:t>, </a:t>
            </a:r>
            <a:r>
              <a:rPr lang="en-US" i="1" dirty="0" smtClean="0">
                <a:latin typeface="Calibri" panose="020F0502020204030204" pitchFamily="34" charset="0"/>
              </a:rPr>
              <a:t>Engineering </a:t>
            </a:r>
            <a:r>
              <a:rPr lang="en-US" i="1" dirty="0">
                <a:latin typeface="Calibri" panose="020F0502020204030204" pitchFamily="34" charset="0"/>
              </a:rPr>
              <a:t>and </a:t>
            </a:r>
            <a:r>
              <a:rPr lang="en-US" i="1" dirty="0" smtClean="0">
                <a:latin typeface="Calibri" panose="020F0502020204030204" pitchFamily="34" charset="0"/>
              </a:rPr>
              <a:t>Mathematics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Calibri" panose="020F0502020204030204" pitchFamily="34" charset="0"/>
              </a:rPr>
              <a:t>Prever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chemeClr val="accent4"/>
                </a:solidFill>
                <a:latin typeface="Calibri" panose="020F0502020204030204" pitchFamily="34" charset="0"/>
              </a:rPr>
              <a:t>itinerários</a:t>
            </a:r>
            <a:r>
              <a:rPr lang="en-US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chemeClr val="accent4"/>
                </a:solidFill>
                <a:latin typeface="Calibri" panose="020F0502020204030204" pitchFamily="34" charset="0"/>
              </a:rPr>
              <a:t>formativos</a:t>
            </a:r>
            <a:r>
              <a:rPr lang="en-US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   </a:t>
            </a:r>
            <a:endParaRPr lang="pt-BR" b="1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38"/>
          <p:cNvSpPr>
            <a:spLocks/>
          </p:cNvSpPr>
          <p:nvPr/>
        </p:nvSpPr>
        <p:spPr>
          <a:xfrm>
            <a:off x="3742098" y="203707"/>
            <a:ext cx="1805162" cy="1361335"/>
          </a:xfrm>
          <a:prstGeom prst="rect">
            <a:avLst/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i="1" dirty="0" smtClean="0">
                <a:latin typeface="Georgia" pitchFamily="18" charset="0"/>
              </a:rPr>
              <a:t>Mercado de Trabalho</a:t>
            </a:r>
            <a:endParaRPr lang="pt-BR" sz="1800" b="1" i="1" dirty="0">
              <a:latin typeface="Georgia" pitchFamily="18" charset="0"/>
            </a:endParaRPr>
          </a:p>
        </p:txBody>
      </p:sp>
      <p:sp>
        <p:nvSpPr>
          <p:cNvPr id="24" name="Rectangle 38"/>
          <p:cNvSpPr>
            <a:spLocks/>
          </p:cNvSpPr>
          <p:nvPr/>
        </p:nvSpPr>
        <p:spPr>
          <a:xfrm>
            <a:off x="3742098" y="1730299"/>
            <a:ext cx="1805162" cy="1361335"/>
          </a:xfrm>
          <a:prstGeom prst="rect">
            <a:avLst/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i="1" dirty="0" smtClean="0">
                <a:latin typeface="Georgia" pitchFamily="18" charset="0"/>
              </a:rPr>
              <a:t>Currículo</a:t>
            </a:r>
            <a:endParaRPr lang="pt-BR" sz="1800" b="1" i="1" dirty="0">
              <a:latin typeface="Georgia" pitchFamily="18" charset="0"/>
            </a:endParaRPr>
          </a:p>
        </p:txBody>
      </p:sp>
      <p:sp>
        <p:nvSpPr>
          <p:cNvPr id="25" name="Rectangle 38"/>
          <p:cNvSpPr>
            <a:spLocks/>
          </p:cNvSpPr>
          <p:nvPr/>
        </p:nvSpPr>
        <p:spPr>
          <a:xfrm>
            <a:off x="3742098" y="3230608"/>
            <a:ext cx="1805162" cy="1604776"/>
          </a:xfrm>
          <a:prstGeom prst="rect">
            <a:avLst/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 smtClean="0">
                <a:latin typeface="Georgia" pitchFamily="18" charset="0"/>
              </a:rPr>
              <a:t>Maior abrangência</a:t>
            </a:r>
            <a:endParaRPr lang="pt-BR" sz="1800" b="1" i="1" dirty="0">
              <a:latin typeface="Georgia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237169" y="2063207"/>
            <a:ext cx="2947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Itinerário V</a:t>
            </a:r>
          </a:p>
          <a:p>
            <a:pPr algn="ctr"/>
            <a:endParaRPr lang="pt-BR" sz="2400" b="1" dirty="0"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Formação Técnica e Profissional</a:t>
            </a:r>
            <a:endParaRPr lang="pt-BR" sz="2400" b="1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ctangle 38"/>
          <p:cNvSpPr>
            <a:spLocks/>
          </p:cNvSpPr>
          <p:nvPr/>
        </p:nvSpPr>
        <p:spPr>
          <a:xfrm>
            <a:off x="3742097" y="4999578"/>
            <a:ext cx="1805162" cy="1135002"/>
          </a:xfrm>
          <a:prstGeom prst="rect">
            <a:avLst/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 smtClean="0">
                <a:latin typeface="Georgia" pitchFamily="18" charset="0"/>
              </a:rPr>
              <a:t>Qualidade</a:t>
            </a:r>
            <a:endParaRPr lang="pt-BR" sz="1800" b="1" i="1" dirty="0">
              <a:latin typeface="Georgia" pitchFamily="18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 rot="5400000" flipH="1">
            <a:off x="8332179" y="2380238"/>
            <a:ext cx="995422" cy="6374363"/>
          </a:xfrm>
          <a:prstGeom prst="rect">
            <a:avLst/>
          </a:prstGeom>
          <a:gradFill rotWithShape="1">
            <a:gsLst>
              <a:gs pos="0">
                <a:srgbClr val="E2E2E2"/>
              </a:gs>
              <a:gs pos="100000">
                <a:srgbClr val="FAF9FD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O" sz="2000">
              <a:latin typeface="Calibri" panose="020F0502020204030204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688950" y="3263005"/>
            <a:ext cx="62966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>
                <a:latin typeface="Calibri" panose="020F0502020204030204" pitchFamily="34" charset="0"/>
              </a:rPr>
              <a:t>Prever </a:t>
            </a:r>
            <a:r>
              <a:rPr lang="pt-BR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modelos de gestão flexíveis </a:t>
            </a:r>
            <a:r>
              <a:rPr lang="pt-BR" dirty="0" smtClean="0">
                <a:latin typeface="Calibri" panose="020F0502020204030204" pitchFamily="34" charset="0"/>
              </a:rPr>
              <a:t>e com possibilidade de </a:t>
            </a:r>
            <a:r>
              <a:rPr lang="pt-BR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dupla </a:t>
            </a:r>
            <a:r>
              <a:rPr lang="pt-BR" b="1" dirty="0">
                <a:solidFill>
                  <a:schemeClr val="accent4"/>
                </a:solidFill>
                <a:latin typeface="Calibri" panose="020F0502020204030204" pitchFamily="34" charset="0"/>
              </a:rPr>
              <a:t>certificação</a:t>
            </a:r>
            <a:r>
              <a:rPr lang="pt-BR" dirty="0">
                <a:latin typeface="Calibri" panose="020F0502020204030204" pitchFamily="34" charset="0"/>
              </a:rPr>
              <a:t> para viabilizar parcerias;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>
                <a:latin typeface="Calibri" panose="020F0502020204030204" pitchFamily="34" charset="0"/>
              </a:rPr>
              <a:t>Criar </a:t>
            </a:r>
            <a:r>
              <a:rPr lang="pt-BR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critérios </a:t>
            </a:r>
            <a:r>
              <a:rPr lang="pt-BR" b="1" dirty="0">
                <a:solidFill>
                  <a:schemeClr val="accent4"/>
                </a:solidFill>
                <a:latin typeface="Calibri" panose="020F0502020204030204" pitchFamily="34" charset="0"/>
              </a:rPr>
              <a:t>mínimos </a:t>
            </a:r>
            <a:r>
              <a:rPr lang="pt-BR" dirty="0">
                <a:latin typeface="Calibri" panose="020F0502020204030204" pitchFamily="34" charset="0"/>
              </a:rPr>
              <a:t>para a </a:t>
            </a:r>
            <a:r>
              <a:rPr lang="pt-BR" b="1" dirty="0">
                <a:solidFill>
                  <a:schemeClr val="accent4"/>
                </a:solidFill>
                <a:latin typeface="Calibri" panose="020F0502020204030204" pitchFamily="34" charset="0"/>
              </a:rPr>
              <a:t>certificação de profissionais com notório </a:t>
            </a:r>
            <a:r>
              <a:rPr lang="pt-BR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saber, </a:t>
            </a:r>
            <a:r>
              <a:rPr lang="pt-BR" dirty="0" smtClean="0">
                <a:latin typeface="Calibri" panose="020F0502020204030204" pitchFamily="34" charset="0"/>
              </a:rPr>
              <a:t>estabelecidos pelo Ministério da Educação - MEC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5784490" y="5243656"/>
            <a:ext cx="6138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>
                <a:latin typeface="Calibri" panose="020F0502020204030204" pitchFamily="34" charset="0"/>
              </a:rPr>
              <a:t>Adotar </a:t>
            </a:r>
            <a:r>
              <a:rPr lang="pt-BR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sistema de avaliaç</a:t>
            </a:r>
            <a:r>
              <a:rPr lang="pt-BR" dirty="0" smtClean="0">
                <a:latin typeface="Calibri" panose="020F0502020204030204" pitchFamily="34" charset="0"/>
              </a:rPr>
              <a:t>ão de estudantes específico para cada curso técnico.  </a:t>
            </a:r>
            <a:endParaRPr lang="pt-B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OMbDO6y0iY7HIkJQ5i3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WuS8IEk0uGqbtkn_91o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OMbDO6y0iY7HIkJQ5i3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WuS8IEk0uGqbtkn_91o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OMbDO6y0iY7HIkJQ5i3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WuS8IEk0uGqbtkn_91o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OMbDO6y0iY7HIkJQ5i3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WuS8IEk0uGqbtkn_91o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SSP2015_powerpoint_Arial_EN_v3.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SP2015_powerpoint_EN_v3.0.potx" id="{D5894EE8-61E2-4FDD-A6C9-D78B2A8FF601}" vid="{BF68D47F-2BE0-4D98-8533-E44ECCA43C15}"/>
    </a:ext>
  </a:extLst>
</a:theme>
</file>

<file path=ppt/theme/theme3.xml><?xml version="1.0" encoding="utf-8"?>
<a:theme xmlns:a="http://schemas.openxmlformats.org/drawingml/2006/main" name="Firm Format - template_Blue">
  <a:themeElements>
    <a:clrScheme name="Custom 14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FC0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Blue with Orang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Blue with Pink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983"/>
        </a:accent3>
        <a:accent4>
          <a:srgbClr val="002960"/>
        </a:accent4>
        <a:accent5>
          <a:srgbClr val="AD005B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wide" id="{D44CB43B-36BF-4892-9FA1-9202DB698BDC}" vid="{A31D16EF-0BFC-4E58-9101-1E816436060E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16937</TotalTime>
  <Words>1873</Words>
  <Application>Microsoft Office PowerPoint</Application>
  <PresentationFormat>Widescreen</PresentationFormat>
  <Paragraphs>452</Paragraphs>
  <Slides>25</Slides>
  <Notes>14</Notes>
  <HiddenSlides>0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41" baseType="lpstr">
      <vt:lpstr>ＭＳ Ｐゴシック</vt:lpstr>
      <vt:lpstr>Andalus</vt:lpstr>
      <vt:lpstr>Arial</vt:lpstr>
      <vt:lpstr>Calibri</vt:lpstr>
      <vt:lpstr>Calibri Light</vt:lpstr>
      <vt:lpstr>Century Gothic</vt:lpstr>
      <vt:lpstr>DokChampa</vt:lpstr>
      <vt:lpstr>Frutiger LT Com 45 Light</vt:lpstr>
      <vt:lpstr>Georgia</vt:lpstr>
      <vt:lpstr>Segoe UI</vt:lpstr>
      <vt:lpstr>Verdana</vt:lpstr>
      <vt:lpstr>Wingdings</vt:lpstr>
      <vt:lpstr>Tema do Office</vt:lpstr>
      <vt:lpstr>WSSP2015_powerpoint_Arial_EN_v3.0</vt:lpstr>
      <vt:lpstr>Firm Format - template_Blue</vt:lpstr>
      <vt:lpstr>think-cell Slide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PERFIS PROFISSIONAIS DEFINIDOS PELO MERCADO DE TRABALHO</vt:lpstr>
      <vt:lpstr>Apresentação do PowerPoint</vt:lpstr>
      <vt:lpstr>CURRÍCULOS ADEQUADOS ÀS ÁREAS TECNOLÓGICAS DA INDÚSTRIA</vt:lpstr>
      <vt:lpstr>Apresentação do PowerPoint</vt:lpstr>
      <vt:lpstr>Apresentação do PowerPoint</vt:lpstr>
      <vt:lpstr>Apresentação do PowerPoint</vt:lpstr>
      <vt:lpstr>MODELOS DE OPERAÇÃO DO PROJETO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Servico Nacional de Aprendizagem Industrial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Silveira Duarte</dc:creator>
  <cp:lastModifiedBy>Angela Silva Da Veiga</cp:lastModifiedBy>
  <cp:revision>589</cp:revision>
  <cp:lastPrinted>2017-05-29T22:51:21Z</cp:lastPrinted>
  <dcterms:created xsi:type="dcterms:W3CDTF">2016-02-17T17:30:56Z</dcterms:created>
  <dcterms:modified xsi:type="dcterms:W3CDTF">2017-08-31T14:48:50Z</dcterms:modified>
</cp:coreProperties>
</file>