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257" r:id="rId2"/>
    <p:sldId id="456" r:id="rId3"/>
    <p:sldId id="433" r:id="rId4"/>
    <p:sldId id="403" r:id="rId5"/>
    <p:sldId id="420" r:id="rId6"/>
    <p:sldId id="454" r:id="rId7"/>
    <p:sldId id="435" r:id="rId8"/>
    <p:sldId id="436" r:id="rId9"/>
    <p:sldId id="437" r:id="rId10"/>
    <p:sldId id="438" r:id="rId11"/>
    <p:sldId id="440" r:id="rId12"/>
    <p:sldId id="441" r:id="rId13"/>
    <p:sldId id="442" r:id="rId14"/>
    <p:sldId id="445" r:id="rId15"/>
    <p:sldId id="455" r:id="rId16"/>
    <p:sldId id="322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95" autoAdjust="0"/>
    <p:restoredTop sz="9466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313B76-874A-43E5-821B-E446366FF2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1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C9F879F-EE66-437F-BF56-3A4470D7C2A7}" type="datetimeFigureOut">
              <a:rPr lang="pt-BR"/>
              <a:pPr>
                <a:defRPr/>
              </a:pPr>
              <a:t>30/08/2017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1F967-EE88-4A6F-9EA6-3EA2E81D9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477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4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21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2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3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2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59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EB28B-C4D2-4A3E-8DF7-2E417E3B28DB}" type="slidenum">
              <a:rPr lang="pt-BR" smtClean="0">
                <a:solidFill>
                  <a:prstClr val="black"/>
                </a:solidFill>
              </a:rPr>
              <a:pPr/>
              <a:t>13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3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8AA5B-2968-4D2A-AC47-1E468CFB60B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B0CE9-36F1-42DA-9189-28D444515B7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E6EA7-92A2-42ED-9A7C-C284BD3325C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EA82-7B68-498A-BFD5-B0A3DD2168C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04F7F-A87B-40D7-B2BB-3076363D9A4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48D1A-59A6-4740-95CA-6ED51A38848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CCC42-DA56-4539-A65D-1C3B2DF0ED2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054EC-7D4C-424C-BDF1-F3A03DA9B64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A37AD-8748-4FA6-B1FE-13E335F9BF0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CB8F4-F855-4B20-989E-ED9F9BC6292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08E7D-ECD0-4EA2-B5C6-18AAD49BB69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DB7C5-C1F5-4B56-83E7-BC7275BEDC7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E31E0-E35C-4527-8337-031274FF01E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F1A9EF2-18F0-4ADC-8F64-1D452D5D7CF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458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1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cordao@uol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4923" y="764704"/>
            <a:ext cx="676810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 Nacional na Comissão de Educação da Câmara Federal de Deputados</a:t>
            </a: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499343" y="2805238"/>
            <a:ext cx="664368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Reforma do Ensino Médio e os impactos sobre a Educação Profissional Técnica de nível médio</a:t>
            </a:r>
          </a:p>
          <a:p>
            <a:pPr algn="r">
              <a:spcBef>
                <a:spcPct val="50000"/>
              </a:spcBef>
            </a:pPr>
            <a:endParaRPr lang="pt-BR" sz="1800" dirty="0"/>
          </a:p>
          <a:p>
            <a:pPr algn="r">
              <a:spcBef>
                <a:spcPct val="50000"/>
              </a:spcBef>
            </a:pPr>
            <a:r>
              <a:rPr lang="pt-BR" sz="1800" dirty="0"/>
              <a:t>Francisco Aparecido Cordão</a:t>
            </a:r>
          </a:p>
          <a:p>
            <a:pPr algn="r">
              <a:spcBef>
                <a:spcPct val="50000"/>
              </a:spcBef>
            </a:pPr>
            <a:r>
              <a:rPr lang="pt-BR" sz="1800" dirty="0"/>
              <a:t>APE, CNC, SESC e SENAC</a:t>
            </a:r>
          </a:p>
          <a:p>
            <a:pPr algn="r">
              <a:spcBef>
                <a:spcPct val="50000"/>
              </a:spcBef>
            </a:pPr>
            <a:r>
              <a:rPr lang="pt-BR" sz="1800" dirty="0">
                <a:hlinkClick r:id="rId2"/>
              </a:rPr>
              <a:t>facordao@uol.com.br</a:t>
            </a:r>
            <a:endParaRPr lang="pt-BR" sz="1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405" y="1556792"/>
            <a:ext cx="8430383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9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 e seus parágrafos: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/>
              <a:t>O itinerário com ênfase na formação técnica e profissional considerará:</a:t>
            </a:r>
          </a:p>
          <a:p>
            <a:pPr algn="just"/>
            <a:r>
              <a:rPr lang="pt-BR" sz="1900" dirty="0"/>
              <a:t>I - a inclusão de vivências práticas de trabalho no setor produtivo ou em ambientes de simulação, </a:t>
            </a:r>
            <a:r>
              <a:rPr lang="pt-BR" sz="1900" b="1" dirty="0">
                <a:solidFill>
                  <a:srgbClr val="003399"/>
                </a:solidFill>
              </a:rPr>
              <a:t>estabelecendo parcerias </a:t>
            </a:r>
            <a:r>
              <a:rPr lang="pt-BR" sz="1900" dirty="0"/>
              <a:t>e fazendo uso, quando aplicável, de instrumentos estabelecidos pela</a:t>
            </a:r>
            <a:r>
              <a:rPr lang="pt-BR" sz="1900" b="1" dirty="0">
                <a:solidFill>
                  <a:srgbClr val="003399"/>
                </a:solidFill>
              </a:rPr>
              <a:t> legislação sobre aprendizagem profissional; </a:t>
            </a:r>
            <a:endParaRPr lang="pt-BR" sz="1900" dirty="0"/>
          </a:p>
          <a:p>
            <a:pPr algn="just"/>
            <a:r>
              <a:rPr lang="pt-BR" sz="1900" dirty="0"/>
              <a:t>II - a possibilidade de</a:t>
            </a:r>
            <a:r>
              <a:rPr lang="pt-BR" sz="1900" b="1" dirty="0">
                <a:solidFill>
                  <a:srgbClr val="003399"/>
                </a:solidFill>
              </a:rPr>
              <a:t> concessão de certificados intermediários de qualificação para o trabalho, </a:t>
            </a:r>
            <a:r>
              <a:rPr lang="pt-BR" sz="1900" dirty="0"/>
              <a:t>quando a formação for estruturada e organizada em etapas com terminalidade, devidamente certificadas.</a:t>
            </a:r>
          </a:p>
          <a:p>
            <a:pPr algn="just"/>
            <a:endParaRPr lang="pt-BR" sz="1900" b="1" dirty="0">
              <a:latin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900" dirty="0"/>
              <a:t>A oferta da formação técnica e profissional poderá ser realizada na própria instituição ou em parceria com outras instituições específicas, principalmente para desenvolvimento de atividades práticas, podendo  contar, inclusive, com o apoio de reconhecidas instituições de educação a distância, nacionais ou estrangeiras, articulando atividades de educação a distância ou presencial mediada por tecnologias, bem como adotar sistemas de créditos e de reconhecimento de competências.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95536" y="44624"/>
            <a:ext cx="741682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Destaques da Lei nº 13.415/2017 para a Educação Profissional - II</a:t>
            </a:r>
          </a:p>
        </p:txBody>
      </p:sp>
    </p:spTree>
    <p:extLst>
      <p:ext uri="{BB962C8B-B14F-4D97-AF65-F5344CB8AC3E}">
        <p14:creationId xmlns:p14="http://schemas.microsoft.com/office/powerpoint/2010/main" val="2754855937"/>
      </p:ext>
    </p:extLst>
  </p:cSld>
  <p:clrMapOvr>
    <a:masterClrMapping/>
  </p:clrMapOvr>
  <p:transition spd="slow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967186"/>
            <a:ext cx="87964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 e seus parágrafos:</a:t>
            </a:r>
          </a:p>
          <a:p>
            <a:pPr algn="just"/>
            <a:r>
              <a:rPr lang="pt-BR" sz="1800" dirty="0"/>
              <a:t>§ 11.  Para efeito de cumprimento de exigências curriculares do ensino médio, os sistemas de ensino poderão </a:t>
            </a:r>
            <a:r>
              <a:rPr lang="pt-BR" sz="1800" b="1" dirty="0">
                <a:solidFill>
                  <a:srgbClr val="003399"/>
                </a:solidFill>
              </a:rPr>
              <a:t>reconhecer competências </a:t>
            </a:r>
            <a:r>
              <a:rPr lang="pt-BR" sz="1800" dirty="0"/>
              <a:t>e firmar convênios com instituições de educação a distância com notório reconhecimento, mediante as  seguintes formas de comprovação:</a:t>
            </a:r>
          </a:p>
          <a:p>
            <a:pPr algn="just"/>
            <a:r>
              <a:rPr lang="pt-BR" sz="1800" dirty="0"/>
              <a:t>I - demonstração prática;</a:t>
            </a:r>
          </a:p>
          <a:p>
            <a:pPr algn="just"/>
            <a:r>
              <a:rPr lang="pt-BR" sz="1800" dirty="0"/>
              <a:t>II - experiência de trabalho supervisionado ou outra experiência adquirida fora do ambiente escolar;</a:t>
            </a:r>
          </a:p>
          <a:p>
            <a:pPr algn="just"/>
            <a:r>
              <a:rPr lang="pt-BR" sz="1800" dirty="0"/>
              <a:t>III - atividades de educação técnica oferecidas em outras instituições de ensino;</a:t>
            </a:r>
          </a:p>
          <a:p>
            <a:pPr algn="just"/>
            <a:r>
              <a:rPr lang="pt-BR" sz="1800" dirty="0"/>
              <a:t>IV - cursos oferecidos por centros ou programas ocupacionais;</a:t>
            </a:r>
          </a:p>
          <a:p>
            <a:pPr algn="just"/>
            <a:r>
              <a:rPr lang="pt-BR" sz="1800" dirty="0"/>
              <a:t>V - estudos realizados em instituições de ensino nacionais ou estrangeiras;</a:t>
            </a:r>
          </a:p>
          <a:p>
            <a:pPr algn="just"/>
            <a:r>
              <a:rPr lang="pt-BR" sz="1800" dirty="0"/>
              <a:t>VI – cursos realizados por meio de educação a distância ou educação presencial mediada por tecnologias.</a:t>
            </a:r>
          </a:p>
          <a:p>
            <a:pPr algn="just"/>
            <a:r>
              <a:rPr lang="pt-BR" sz="1800" dirty="0"/>
              <a:t>§ 12. As escolas deverão orientar os alunos no processo de escolha das áreas de conhecimento ou de atuação (formação) técnica e profissional.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51520" y="188640"/>
            <a:ext cx="756084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dirty="0">
                <a:solidFill>
                  <a:schemeClr val="tx2"/>
                </a:solidFill>
              </a:rPr>
              <a:t>Destaques da Lei nº 13.415/2017 para a Educação Profissional – II </a:t>
            </a:r>
          </a:p>
        </p:txBody>
      </p:sp>
    </p:spTree>
    <p:extLst>
      <p:ext uri="{BB962C8B-B14F-4D97-AF65-F5344CB8AC3E}">
        <p14:creationId xmlns:p14="http://schemas.microsoft.com/office/powerpoint/2010/main" val="2496473639"/>
      </p:ext>
    </p:extLst>
  </p:cSld>
  <p:clrMapOvr>
    <a:masterClrMapping/>
  </p:clrMapOvr>
  <p:transition spd="slow">
    <p:push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1653016"/>
            <a:ext cx="8603836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Segundo o Art. 61 da LDB, consideram-se 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profissionais da educação escolar básica 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os que, nela estando em efetivo exercício e tendo sido formados em cursos reconhecidos, são: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 – professores habilitados em nível médio ou superior para a docência na educação infantil e nos ensinos fundamental e médio (Lei nº 12.014/2009);      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II – trabalhadores em educação portadores de diploma de pedagogia, com habilitação em administração, planejamento, supervisão, inspeção e orientação educacional, bem como com títulos de mestrado ou doutorado nas mesmas áreas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12.014/2009);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III - trabalhadores em educação, portadores de diploma de curso técnico ou superior em área pedagógica ou afim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12.014/2009);</a:t>
            </a:r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0" algn="just"/>
            <a:r>
              <a:rPr kumimoji="0" lang="pt-B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IV - </a:t>
            </a:r>
            <a:r>
              <a:rPr kumimoji="0" lang="pt-BR" altLang="en-US" sz="16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cs typeface="Arial" panose="020B0604020202020204" pitchFamily="34" charset="0"/>
              </a:rPr>
              <a:t>profissionais com notório saber reconhecido pelos respectivos sistemas de ensino para ministrar conteúdos de áreas afins à sua formação ou experiência profissional, atestados por titulação especifica ou pr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ática profissional, para atendimento na formação técnica e profissional </a:t>
            </a: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(Lei nº 13.415/2017)</a:t>
            </a:r>
            <a:r>
              <a:rPr lang="pt-BR" altLang="en-US" sz="1600" b="1" dirty="0">
                <a:solidFill>
                  <a:srgbClr val="003399"/>
                </a:solidFill>
                <a:cs typeface="Arial" panose="020B0604020202020204" pitchFamily="34" charset="0"/>
              </a:rPr>
              <a:t>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n-US" sz="1600" b="1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n-US" sz="1600" dirty="0">
                <a:solidFill>
                  <a:srgbClr val="000000"/>
                </a:solidFill>
                <a:cs typeface="Arial" panose="020B0604020202020204" pitchFamily="34" charset="0"/>
              </a:rPr>
              <a:t>V – profissionais graduados que tenham feito complementação pedagógica, conforme disposto pelo Conselho Nacional de Educação (Lei nº 13.415/2017).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15212" y="188640"/>
            <a:ext cx="742514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2800" dirty="0">
                <a:solidFill>
                  <a:schemeClr val="tx2"/>
                </a:solidFill>
              </a:rPr>
              <a:t>Destaques sobre Profissionais da Educação pós Lei nº 13.415/2017</a:t>
            </a:r>
          </a:p>
        </p:txBody>
      </p:sp>
    </p:spTree>
    <p:extLst>
      <p:ext uri="{BB962C8B-B14F-4D97-AF65-F5344CB8AC3E}">
        <p14:creationId xmlns:p14="http://schemas.microsoft.com/office/powerpoint/2010/main" val="2031373794"/>
      </p:ext>
    </p:extLst>
  </p:cSld>
  <p:clrMapOvr>
    <a:masterClrMapping/>
  </p:clrMapOvr>
  <p:transition spd="slow"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824278"/>
            <a:ext cx="889248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Coragem para colocar o Ensino Médio e a Educação Profissional em lugar de destaque na pauta do debate nacional da sociedade em redes sociais e noticiários.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Inclusão da formação técnica e profissional entre os itinerários formativos específicos, na confluência dos direitos fundamentais ao trabalho e à educação.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A Medida Provisória 746/2016 utiliza mais a expressão “poderá” do que “deverá”.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Na prática, ao ser convertida em Lei, a MP 746/2016 retira do Congresso Nacional o poder de permanente alteração curricular (inúmeros projetos estão tramitando). 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Define um marco legal que depende fundamentalmente do marco normativo, a ser definido em regime de colaboração entre os Sistemas de Ensino, pelos Conselhos.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Abre perspectiva para a realização de parcerias que efetivem a concretização da oferta de programas educacionais flexíveis, contemplando Itinerários Formativos organizados segundo diferentes arranjos curriculares devidamente contextualizados.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BR" altLang="en-US" sz="1750" dirty="0">
                <a:solidFill>
                  <a:srgbClr val="000000"/>
                </a:solidFill>
                <a:cs typeface="Arial" panose="020B0604020202020204" pitchFamily="34" charset="0"/>
              </a:rPr>
              <a:t>Considerando a formação de professores como tarefa inadiável e reconhecendo a falta de professores adequadamente formados para a docência na Educação Profissional, contempla a docência de profissionais com notório saber, devidamente reconhecidos pelos respectivos Sistemas de Ensino para ministrar conteúdos de áreas afins à sua formação para o Itinerário da Formação Técnica e Profissional</a:t>
            </a:r>
            <a:r>
              <a:rPr kumimoji="0" lang="pt-BR" altLang="en-US" sz="175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. </a:t>
            </a:r>
            <a:endParaRPr kumimoji="0" lang="pt-BR" altLang="en-US" sz="175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323528" y="188640"/>
            <a:ext cx="763284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2800" dirty="0">
                <a:solidFill>
                  <a:schemeClr val="tx2"/>
                </a:solidFill>
              </a:rPr>
              <a:t>Principais Desafios da Reforma do Ensino Médio previstos na Lei nº 13.415/2017</a:t>
            </a:r>
          </a:p>
        </p:txBody>
      </p:sp>
    </p:spTree>
    <p:extLst>
      <p:ext uri="{BB962C8B-B14F-4D97-AF65-F5344CB8AC3E}">
        <p14:creationId xmlns:p14="http://schemas.microsoft.com/office/powerpoint/2010/main" val="3972012880"/>
      </p:ext>
    </p:extLst>
  </p:cSld>
  <p:clrMapOvr>
    <a:masterClrMapping/>
  </p:clrMapOvr>
  <p:transition spd="slow">
    <p:push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pt-BR" altLang="pt-BR" sz="1350">
              <a:latin typeface="Verdana" pitchFamily="34" charset="0"/>
            </a:endParaRPr>
          </a:p>
        </p:txBody>
      </p:sp>
      <p:graphicFrame>
        <p:nvGraphicFramePr>
          <p:cNvPr id="40963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79231"/>
              </p:ext>
            </p:extLst>
          </p:nvPr>
        </p:nvGraphicFramePr>
        <p:xfrm>
          <a:off x="195673" y="116632"/>
          <a:ext cx="8768815" cy="5760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2" name="Slide" r:id="rId4" imgW="3005292" imgH="2252631" progId="PowerPoint.Slide.12">
                  <p:embed/>
                </p:oleObj>
              </mc:Choice>
              <mc:Fallback>
                <p:oleObj name="Slide" r:id="rId4" imgW="3005292" imgH="2252631" progId="PowerPoint.Slide.12">
                  <p:embed/>
                  <p:pic>
                    <p:nvPicPr>
                      <p:cNvPr id="40963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73" y="116632"/>
                        <a:ext cx="8768815" cy="57606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Retângulo 5"/>
          <p:cNvSpPr>
            <a:spLocks noChangeArrowheads="1"/>
          </p:cNvSpPr>
          <p:nvPr/>
        </p:nvSpPr>
        <p:spPr bwMode="auto">
          <a:xfrm>
            <a:off x="4482703" y="3290887"/>
            <a:ext cx="2439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pt-BR" altLang="pt-BR" sz="1350" b="1">
                <a:latin typeface="Verdana" pitchFamily="34" charset="0"/>
              </a:rPr>
              <a:t> </a:t>
            </a:r>
            <a:endParaRPr lang="pt-BR" altLang="pt-BR" sz="1350">
              <a:latin typeface="Verdana" pitchFamily="34" charset="0"/>
            </a:endParaRPr>
          </a:p>
        </p:txBody>
      </p:sp>
      <p:sp>
        <p:nvSpPr>
          <p:cNvPr id="40965" name="Retângulo 6"/>
          <p:cNvSpPr>
            <a:spLocks noChangeArrowheads="1"/>
          </p:cNvSpPr>
          <p:nvPr/>
        </p:nvSpPr>
        <p:spPr bwMode="auto">
          <a:xfrm>
            <a:off x="195673" y="5999859"/>
            <a:ext cx="862716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pt-BR" altLang="pt-BR" sz="1350" b="1" dirty="0">
                <a:solidFill>
                  <a:schemeClr val="bg1">
                    <a:lumMod val="10000"/>
                  </a:schemeClr>
                </a:solidFill>
                <a:latin typeface="Verdana" pitchFamily="34" charset="0"/>
              </a:rPr>
              <a:t>Egressos preparados para se tornar um cidadão trabalhador  competente, capaz de ver e atuar no mundo com perspicácia </a:t>
            </a:r>
            <a:endParaRPr lang="pt-BR" altLang="pt-BR" sz="1350" dirty="0">
              <a:solidFill>
                <a:schemeClr val="bg1">
                  <a:lumMod val="10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57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72616"/>
            <a:ext cx="7355160" cy="131216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effectLst/>
              </a:rPr>
              <a:t>Exigências do Processo Educativo da Qualificação para 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000" dirty="0">
                <a:solidFill>
                  <a:schemeClr val="tx1"/>
                </a:solidFill>
              </a:rPr>
              <a:t>A formação para o trabalho é um processo educativo de construção de saberes e práticas voltadas para a inserção do educando no mundo laboral, em condições de promover aprimoramentos.</a:t>
            </a: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Necessita currículos sintonizados com as demandas do mundo do trabalho e ambientes adequados, em laboratórios, oficinas e outros </a:t>
            </a:r>
            <a:r>
              <a:rPr lang="pt-BR" sz="2000" dirty="0"/>
              <a:t>ambientes que cultivem a prática, objetivando o desenvolvimento do “ethos” profissional.</a:t>
            </a:r>
          </a:p>
          <a:p>
            <a:pPr algn="just"/>
            <a:r>
              <a:rPr lang="pt-BR" sz="2000" dirty="0"/>
              <a:t>Existência de Projeto Pedagógico sintonizado com a exigência de cumprimento do compromisso ético da qualificação para o trabalho.</a:t>
            </a:r>
          </a:p>
          <a:p>
            <a:pPr algn="just"/>
            <a:r>
              <a:rPr lang="pt-BR" altLang="pt-BR" sz="2000" dirty="0"/>
              <a:t>Esse compromisso exige a concepção do trabalho como princípio educativo e base para a organização e desenvolvimento curricular em seus objetivos, conteúdos e métodos de ensino-aprendizagem, bem como a adoção da pesquisa como princípio pedagógico, presente em toda a formação dos que viverão do próprio trabalho em um mundo permanentemente mutável.</a:t>
            </a:r>
          </a:p>
          <a:p>
            <a:pPr algn="just"/>
            <a:r>
              <a:rPr lang="pt-BR" sz="2000" dirty="0"/>
              <a:t>Desenvolver Competência Profissional como exigência da qualificação para o trabalho implica poder decidir, sabendo julgar, analisar, avaliar, observar, interpretar, correr riscos, corrigir fazeres, antecipar soluções, escolher, resolver e responder a desafios, convivendo com o incerto e o inusitado.</a:t>
            </a:r>
            <a:endParaRPr lang="pt-B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13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052735"/>
            <a:ext cx="8641655" cy="259216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O êxito na efetiva implantação desta Reforma do Ensino Médio no Brasil exigirá de todos nós muito e complexo trabalho, mas ...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“ o único lugar onde sucesso vem antes de trabalho é no dicionário”.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(Einstein)</a:t>
            </a:r>
          </a:p>
        </p:txBody>
      </p:sp>
      <p:pic>
        <p:nvPicPr>
          <p:cNvPr id="8198" name="Picture 6" descr="GE05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644900"/>
            <a:ext cx="5113338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53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504" y="116632"/>
            <a:ext cx="8935992" cy="494350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07793" y="5085184"/>
            <a:ext cx="86657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defRPr/>
            </a:pPr>
            <a:r>
              <a:rPr kumimoji="1" lang="pt-BR" altLang="pt-BR" sz="1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Observações: </a:t>
            </a:r>
          </a:p>
          <a:p>
            <a:pPr algn="just">
              <a:spcBef>
                <a:spcPct val="0"/>
              </a:spcBef>
              <a:defRPr/>
            </a:pPr>
            <a:r>
              <a:rPr kumimoji="1" lang="pt-BR" altLang="pt-BR" sz="1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* </a:t>
            </a:r>
            <a:r>
              <a:rPr kumimoji="1" lang="pt-BR" altLang="pt-BR" sz="1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Emenda Constitucional nº 59/2009 prevê Educação obrigatória dos 04 aos 17 anos. </a:t>
            </a:r>
          </a:p>
          <a:p>
            <a:pPr algn="just">
              <a:spcBef>
                <a:spcPct val="0"/>
              </a:spcBef>
              <a:buFontTx/>
              <a:buChar char="•"/>
              <a:defRPr/>
            </a:pPr>
            <a:r>
              <a:rPr kumimoji="1" lang="pt-BR" altLang="pt-BR" sz="1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A Lei nº. 11.741/2008 altera dispositivos da LDB sobre Educação Profissional e Tecnológica; e as Leis nº 12.513/2011 e  nº 12.816/2013 Instituem o PRONATEC. </a:t>
            </a:r>
          </a:p>
          <a:p>
            <a:pPr algn="just">
              <a:spcBef>
                <a:spcPct val="0"/>
              </a:spcBef>
              <a:buFontTx/>
              <a:buChar char="•"/>
              <a:defRPr/>
            </a:pPr>
            <a:r>
              <a:rPr kumimoji="1" lang="pt-BR" altLang="pt-BR" sz="1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A Lei 13.415/2017 (MP 746) institui política de fomento às escolas de Ensino Médio.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926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7D9DC-3A93-4151-A358-C3002726E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/>
              <a:t>Finalidades do Ensino Médio como etapa final da Educação Básica 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xmlns="" id="{72B9BBBE-617B-4983-89EB-DDF1AD04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19263"/>
            <a:ext cx="8784976" cy="4878090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I - Consolidação e o aprofundamento dos conhecimentos adquiridos no ensino fundamental, possibilitando o prosseguimento de estudos;</a:t>
            </a:r>
          </a:p>
          <a:p>
            <a:pPr algn="just"/>
            <a:r>
              <a:rPr lang="pt-BR" sz="2400" dirty="0"/>
              <a:t>II - Preparação básica para o trabalho e a cidadania do educando, para continuar aprendendo, de modo a ser capaz de se adaptar com flexibilidade a novas condições de ocupação ou aperfeiçoamento posteriores;</a:t>
            </a:r>
          </a:p>
          <a:p>
            <a:pPr algn="just"/>
            <a:r>
              <a:rPr lang="pt-BR" sz="2400" dirty="0"/>
              <a:t>III - Aprimoramento do educando como pessoa humana, incluindo a formação ética e o desenvolvimento da autonomia intelectual e do pensamento crítico;</a:t>
            </a:r>
          </a:p>
          <a:p>
            <a:pPr algn="just"/>
            <a:r>
              <a:rPr lang="pt-BR" sz="2400" dirty="0"/>
              <a:t>IV - Compreensão dos fundamentos científico-tecnológicos dos processos produtivos, relacionando a teoria com a prática, no ensino de cada disciplina.</a:t>
            </a:r>
          </a:p>
        </p:txBody>
      </p:sp>
    </p:spTree>
    <p:extLst>
      <p:ext uri="{BB962C8B-B14F-4D97-AF65-F5344CB8AC3E}">
        <p14:creationId xmlns:p14="http://schemas.microsoft.com/office/powerpoint/2010/main" val="84910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648"/>
            <a:ext cx="7283152" cy="1439565"/>
          </a:xfrm>
        </p:spPr>
        <p:txBody>
          <a:bodyPr lIns="90000" tIns="46800" rIns="90000" bIns="46800"/>
          <a:lstStyle/>
          <a:p>
            <a:pPr algn="ctr"/>
            <a:r>
              <a:rPr lang="pt-BR" altLang="pt-BR" sz="3200" dirty="0"/>
              <a:t>Diretrizes e orientações curriculares do Ensino Médio – I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88840"/>
            <a:ext cx="8064896" cy="4680520"/>
          </a:xfrm>
        </p:spPr>
        <p:txBody>
          <a:bodyPr lIns="90000" tIns="46800" rIns="90000" bIns="46800">
            <a:normAutofit/>
          </a:bodyPr>
          <a:lstStyle/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Lei de Diretrizes e Bases da Educação Nacional (1996)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Lei nº 9.394/1996 e alterações pelas Leis de nº 11.664/2008,  nº 11.741/2008 e nº 13.415/2017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Diretrizes Curriculares Nacionais do Ensino Médio (1998)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15/1998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03/1998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Parâmetros Curriculares Nacionais do Ensino Médio (MEC: 2000)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Matrizes de Referência SAEB/INEP (3º ano do EM - 2001)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PCNs + do Ensino Médio (MEC: 2002)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Atualização das Diretrizes Curriculares Nacionais – EM e EPT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39/2004 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01/2005</a:t>
            </a:r>
          </a:p>
          <a:p>
            <a:pPr marL="341313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Inclusão de Filosofia e Sociologia – Lei nº  11.664/2008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22/2008</a:t>
            </a:r>
          </a:p>
          <a:p>
            <a:pPr marL="690563" lvl="1" indent="-341313" algn="just" defTabSz="449263">
              <a:lnSpc>
                <a:spcPct val="80000"/>
              </a:lnSpc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01/2009</a:t>
            </a:r>
          </a:p>
          <a:p>
            <a:pPr marL="0" indent="0" defTabSz="449263">
              <a:lnSpc>
                <a:spcPct val="80000"/>
              </a:lnSpc>
              <a:buNone/>
            </a:pPr>
            <a:endParaRPr lang="pt-BR" altLang="pt-BR" sz="2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82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844824"/>
            <a:ext cx="8208912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pt-BR" altLang="pt-BR" sz="1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highlight>
                  <a:srgbClr val="FFFF00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Ensino Médio Inovador – Parecer CNE/CP nº 11/2009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Matrizes de Referência do Novo ENEM (INEP - 2009) 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Diretrizes Curriculares Nacionais Gerais para a Educação Básica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07/2010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04/2010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 Novas Diretrizes Curriculares Nacionais para o Ensino Médio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Parecer CNE/CEB nº 05/2011 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Resolução CNE/CEB nº 02/2012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Projeto de Reformulação do Ensino Médio</a:t>
            </a:r>
          </a:p>
          <a:p>
            <a:pPr marL="690563" lvl="1" indent="-341313" algn="just" defTabSz="449263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PLC nº 6.840/2013 (Debates Congresso/CONSED) 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Plano Nacional de Educação: Lei nº 13.005/2014 - metas </a:t>
            </a:r>
            <a:r>
              <a:rPr lang="pt-BR" sz="2000" b="1" dirty="0">
                <a:solidFill>
                  <a:srgbClr val="1F9581"/>
                </a:solidFill>
              </a:rPr>
              <a:t>03</a:t>
            </a: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04, </a:t>
            </a:r>
            <a:r>
              <a:rPr lang="pt-BR" sz="2000" b="1" dirty="0">
                <a:solidFill>
                  <a:srgbClr val="1F9581"/>
                </a:solidFill>
              </a:rPr>
              <a:t>06</a:t>
            </a:r>
            <a:r>
              <a:rPr 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, 07, 08, 09, 10, 11 do PNE</a:t>
            </a:r>
          </a:p>
          <a:p>
            <a:pPr marL="341313" indent="-341313" algn="just" defTabSz="449263" eaLnBrk="0" hangingPunct="0">
              <a:spcBef>
                <a:spcPts val="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pt-BR" altLang="pt-BR" sz="2000" dirty="0">
                <a:latin typeface="Arial" panose="020B0604020202020204" pitchFamily="34" charset="0"/>
                <a:cs typeface="Times New Roman" panose="02020603050405020304" pitchFamily="18" charset="0"/>
              </a:rPr>
              <a:t>Medida Provisória nº 746/2016 e Lei nº 13.415/2017 – Institui politica de fomento a escolas de ensino médio em tempo integral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5536" y="548680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Diretrizes e orientações curriculares do Ensino Médio – II </a:t>
            </a:r>
            <a:endParaRPr lang="pt-BR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684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E31E3AB1-A7E7-4936-8432-78019164E9AA}"/>
              </a:ext>
            </a:extLst>
          </p:cNvPr>
          <p:cNvSpPr/>
          <p:nvPr/>
        </p:nvSpPr>
        <p:spPr>
          <a:xfrm>
            <a:off x="179512" y="1688762"/>
            <a:ext cx="8856984" cy="506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O governo federal instituiu em 2009, o programa Ensino Médio Inovador*, aprovado pelo Parecer CNE/CP nº 11/2009. O foco principal programa era induzir o redesenho curricular com base em ações que incluem o aumento da carga horária mínima obrigatória (de 2.400 para 3.000 horas, nos três anos do Ensino Médio) e a diversidade nas práticas pedagógicas, incluindo atividades de produção artística e aquelas realizadas em laboratórios**. Às redes que aderissem ao programa, seria destinado apoio técnico-financeiro por parte do MEC para o redesenho curricular. Até 2011, o programa já havia sido implantado em 18 Unidades da Federação, representando recursos investidos da ordem de R$ 33 milhões, atingindo 296 mil alunos em 357 escolas***.  Seria a saída...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*Portaria nº 971, de 09/01/2009</a:t>
            </a:r>
          </a:p>
          <a:p>
            <a:pPr algn="just">
              <a:spcAft>
                <a:spcPts val="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** Nesse modelo de redesenho curricular, a proposta ideal deveria incluir currículo organizado a partir da concepção de quatro eixos: trabalho, tecnologia, ciência e cultura</a:t>
            </a:r>
          </a:p>
          <a:p>
            <a:pPr algn="just">
              <a:spcAft>
                <a:spcPts val="0"/>
              </a:spcAft>
            </a:pPr>
            <a:r>
              <a:rPr lang="pt-BR" sz="1800" dirty="0">
                <a:latin typeface="Arial" panose="020B0604020202020204" pitchFamily="34" charset="0"/>
                <a:cs typeface="Times New Roman" panose="02020603050405020304" pitchFamily="18" charset="0"/>
              </a:rPr>
              <a:t>*** Fonte: Secretaria de Educação Básica (SEB/MEC)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BB3FEA89-49BA-4924-878D-A6BEF3821AE1}"/>
              </a:ext>
            </a:extLst>
          </p:cNvPr>
          <p:cNvSpPr txBox="1"/>
          <p:nvPr/>
        </p:nvSpPr>
        <p:spPr>
          <a:xfrm>
            <a:off x="611560" y="344160"/>
            <a:ext cx="7582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pt-BR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Programa Ensino Médio Inovador</a:t>
            </a:r>
          </a:p>
        </p:txBody>
      </p:sp>
    </p:spTree>
    <p:extLst>
      <p:ext uri="{BB962C8B-B14F-4D97-AF65-F5344CB8AC3E}">
        <p14:creationId xmlns:p14="http://schemas.microsoft.com/office/powerpoint/2010/main" val="142911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ítulo 1"/>
          <p:cNvSpPr txBox="1">
            <a:spLocks/>
          </p:cNvSpPr>
          <p:nvPr/>
        </p:nvSpPr>
        <p:spPr bwMode="auto">
          <a:xfrm>
            <a:off x="83758" y="129233"/>
            <a:ext cx="799288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pt-BR" sz="3900" dirty="0">
              <a:solidFill>
                <a:schemeClr val="tx2"/>
              </a:solidFill>
            </a:endParaRPr>
          </a:p>
          <a:p>
            <a:pPr algn="ctr"/>
            <a:r>
              <a:rPr lang="pt-BR" sz="3900" dirty="0">
                <a:solidFill>
                  <a:schemeClr val="tx2"/>
                </a:solidFill>
              </a:rPr>
              <a:t>Lei nº 13.415/2017 – Reforma</a:t>
            </a:r>
          </a:p>
          <a:p>
            <a:pPr algn="ctr"/>
            <a:r>
              <a:rPr lang="pt-BR" sz="3900" dirty="0">
                <a:solidFill>
                  <a:schemeClr val="tx2"/>
                </a:solidFill>
              </a:rPr>
              <a:t> do Ensino Médio 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9592" y="2924944"/>
            <a:ext cx="7128792" cy="0"/>
          </a:xfrm>
          <a:prstGeom prst="straightConnector1">
            <a:avLst/>
          </a:prstGeom>
          <a:ln w="5715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95936" y="2477015"/>
            <a:ext cx="0" cy="2756769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499992" y="2463279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itchFamily="34" charset="0"/>
                <a:ea typeface="Calibri" pitchFamily="34" charset="0"/>
                <a:cs typeface="Arial" charset="0"/>
              </a:rPr>
              <a:t>Demais semestres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15617" y="2463279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libri" pitchFamily="34" charset="0"/>
                <a:ea typeface="Calibri" pitchFamily="34" charset="0"/>
                <a:cs typeface="Arial" charset="0"/>
              </a:rPr>
              <a:t>1,5 ou 02 anos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07604" y="2957030"/>
            <a:ext cx="29523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alibri" pitchFamily="34" charset="0"/>
                <a:ea typeface="Calibri" pitchFamily="34" charset="0"/>
                <a:cs typeface="Arial" charset="0"/>
              </a:rPr>
              <a:t>Base Curricular Comum definirá Direitos e Objetivos de Aprendizagem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As 4 áreas do conhecimento...;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Obrigatório em todos os anos: Língua Portuguesa (materna) e Matemática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67944" y="2981193"/>
            <a:ext cx="38884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ea typeface="Calibri" pitchFamily="34" charset="0"/>
                <a:cs typeface="Arial" charset="0"/>
              </a:rPr>
              <a:t>Alternativas de aprofundamento: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Linguagens e suas tecnologias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Matemática e tecnologias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Ciências da Natureza e tecn.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Calibri" pitchFamily="34" charset="0"/>
                <a:ea typeface="Calibri" pitchFamily="34" charset="0"/>
                <a:cs typeface="Arial" charset="0"/>
              </a:rPr>
              <a:t>Ciências Humanas e Sociais apl.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003399"/>
                </a:solidFill>
                <a:latin typeface="Calibri" pitchFamily="34" charset="0"/>
                <a:ea typeface="Calibri" pitchFamily="34" charset="0"/>
                <a:cs typeface="Arial" charset="0"/>
              </a:rPr>
              <a:t>Formação Técnica e Profissional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979131" y="5814588"/>
            <a:ext cx="4066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3399"/>
                </a:solidFill>
              </a:rPr>
              <a:t>Devem acontecer dentro ou fora da Escola, mediante parcerias educacionais 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5760131" y="5413041"/>
            <a:ext cx="504056" cy="360040"/>
          </a:xfrm>
          <a:prstGeom prst="downArrow">
            <a:avLst/>
          </a:prstGeom>
          <a:solidFill>
            <a:srgbClr val="E68900"/>
          </a:solidFill>
          <a:ln>
            <a:solidFill>
              <a:srgbClr val="E6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721745"/>
      </p:ext>
    </p:extLst>
  </p:cSld>
  <p:clrMapOvr>
    <a:masterClrMapping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 txBox="1">
            <a:spLocks/>
          </p:cNvSpPr>
          <p:nvPr/>
        </p:nvSpPr>
        <p:spPr bwMode="auto">
          <a:xfrm>
            <a:off x="384076" y="101820"/>
            <a:ext cx="7428284" cy="152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Base Nacional Curricular Comum</a:t>
            </a:r>
          </a:p>
          <a:p>
            <a:pPr algn="ctr"/>
            <a:r>
              <a:rPr lang="pt-BR" dirty="0">
                <a:solidFill>
                  <a:schemeClr val="tx2"/>
                </a:solidFill>
              </a:rPr>
              <a:t>  Principais aspectos: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4076" y="1268760"/>
            <a:ext cx="85084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>
              <a:latin typeface="Calibri" pitchFamily="34" charset="0"/>
              <a:ea typeface="Calibri" pitchFamily="34" charset="0"/>
              <a:cs typeface="Arial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Deve incluir, obrigatoriamente, o estudo da </a:t>
            </a:r>
            <a:r>
              <a:rPr lang="pt-BR" sz="2000" b="1" dirty="0">
                <a:solidFill>
                  <a:srgbClr val="003399"/>
                </a:solidFill>
              </a:rPr>
              <a:t>língua portuguesa e da matemática, nos três anos</a:t>
            </a:r>
            <a:r>
              <a:rPr lang="pt-BR" sz="2000" dirty="0"/>
              <a:t>, devendo incluir, também, estudos e práticas de educação física, arte, sociologia, filosofia, língua inglesa, bem como outra língua estrangeira (espanhol?), em caráter optativo.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b="1" dirty="0">
                <a:solidFill>
                  <a:srgbClr val="003399"/>
                </a:solidFill>
              </a:rPr>
              <a:t>Deverá considerar a formação integral do aluno</a:t>
            </a:r>
            <a:r>
              <a:rPr lang="pt-BR" sz="2000" dirty="0"/>
              <a:t>, de maneira a adotar um trabalho voltado para a construção de seu projeto de vida e para a sua formação nos aspectos físicos, cognitivos e socioemocionais.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Os arranjos curriculares devem conduzir os educandos  ao </a:t>
            </a:r>
            <a:r>
              <a:rPr lang="pt-BR" sz="2000" b="1" dirty="0">
                <a:solidFill>
                  <a:srgbClr val="003399"/>
                </a:solidFill>
              </a:rPr>
              <a:t>domínio dos princípios científicos e tecnológicos</a:t>
            </a:r>
            <a:r>
              <a:rPr lang="pt-BR" sz="2000" dirty="0"/>
              <a:t> que presidem a produção moderna e ao conhecimento das formas contemporâneas de linguagem, considerando sua relevância para o contexto local.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000" dirty="0"/>
              <a:t>No Ensino Médio, </a:t>
            </a:r>
            <a:r>
              <a:rPr lang="pt-BR" sz="2000" b="1" dirty="0">
                <a:solidFill>
                  <a:srgbClr val="003399"/>
                </a:solidFill>
              </a:rPr>
              <a:t>representa até 1800 horas da carga horária  do currículo,  a ser complementada por  itinerários diversificados segundo as 4 áreas do conhecimento </a:t>
            </a:r>
            <a:r>
              <a:rPr lang="pt-BR" sz="2000" dirty="0"/>
              <a:t>ou na </a:t>
            </a:r>
            <a:r>
              <a:rPr lang="pt-BR" sz="2000" b="1" dirty="0">
                <a:solidFill>
                  <a:srgbClr val="003399"/>
                </a:solidFill>
              </a:rPr>
              <a:t>formação técnica e profissional</a:t>
            </a:r>
            <a:r>
              <a:rPr lang="pt-BR" sz="2000" dirty="0"/>
              <a:t>, como opções dos alunos, por proposta das escolas.</a:t>
            </a:r>
            <a:endParaRPr lang="pt-BR" sz="2000" b="1" dirty="0">
              <a:solidFill>
                <a:srgbClr val="003399"/>
              </a:solidFill>
            </a:endParaRP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itchFamily="34" charset="0"/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290822"/>
      </p:ext>
    </p:extLst>
  </p:cSld>
  <p:clrMapOvr>
    <a:masterClrMapping/>
  </p:clrMapOvr>
  <p:transition spd="slow"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41788" y="84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ítulo 1"/>
          <p:cNvSpPr txBox="1">
            <a:spLocks/>
          </p:cNvSpPr>
          <p:nvPr/>
        </p:nvSpPr>
        <p:spPr bwMode="auto">
          <a:xfrm>
            <a:off x="251520" y="188639"/>
            <a:ext cx="7488832" cy="157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pt-BR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Destaques da Lei nº 13.415/2017 para oferta de diferentes arranjos curriculares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204" y="1772816"/>
            <a:ext cx="84622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Alteração do Art. 36 LDB</a:t>
            </a:r>
            <a:r>
              <a:rPr lang="pt-BR" sz="2200" b="1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pt-BR" sz="2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O currículo do ensino médio, a critério dos Sistemas de Ensino, será composto pela Base Nacional Comum Curricular e por itinerários formativos específicos, organizados por meio da oferta de diferentes arranjos curriculares, conforme a relevância para o contexto local e a possibilidade do respectivo Sistema, com ênfase em uma ou mais das seguintes áreas de conhecimento </a:t>
            </a:r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ou de atuação profissional</a:t>
            </a:r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 – linguagens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II – matemática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III - ciências da natureza e suas tecnologias;</a:t>
            </a: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Arial" panose="020B0604020202020204" pitchFamily="34" charset="0"/>
              </a:rPr>
              <a:t>IV - ciências humanas e sociais aplicadas; </a:t>
            </a:r>
          </a:p>
          <a:p>
            <a:pPr algn="just"/>
            <a:r>
              <a:rPr lang="pt-BR" sz="2200" b="1" dirty="0">
                <a:solidFill>
                  <a:srgbClr val="003399"/>
                </a:solidFill>
                <a:latin typeface="Arial" panose="020B0604020202020204" pitchFamily="34" charset="0"/>
              </a:rPr>
              <a:t>V - formação técnica e profissional</a:t>
            </a:r>
          </a:p>
        </p:txBody>
      </p:sp>
    </p:spTree>
    <p:extLst>
      <p:ext uri="{BB962C8B-B14F-4D97-AF65-F5344CB8AC3E}">
        <p14:creationId xmlns:p14="http://schemas.microsoft.com/office/powerpoint/2010/main" val="2249925687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3251</TotalTime>
  <Words>1623</Words>
  <Application>Microsoft Office PowerPoint</Application>
  <PresentationFormat>Apresentação na tela (4:3)</PresentationFormat>
  <Paragraphs>136</Paragraphs>
  <Slides>16</Slides>
  <Notes>7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Verdana</vt:lpstr>
      <vt:lpstr>Wingdings</vt:lpstr>
      <vt:lpstr>Rede</vt:lpstr>
      <vt:lpstr>Slide</vt:lpstr>
      <vt:lpstr>Apresentação do PowerPoint</vt:lpstr>
      <vt:lpstr>Apresentação do PowerPoint</vt:lpstr>
      <vt:lpstr>Finalidades do Ensino Médio como etapa final da Educação Básica </vt:lpstr>
      <vt:lpstr>Diretrizes e orientações curriculares do Ensino Médio – I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Exigências do Processo Educativo da Qualificação para o Trabalho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Cláudia</dc:creator>
  <cp:lastModifiedBy>Angela Silva Da Veiga</cp:lastModifiedBy>
  <cp:revision>596</cp:revision>
  <cp:lastPrinted>2017-08-18T19:29:38Z</cp:lastPrinted>
  <dcterms:created xsi:type="dcterms:W3CDTF">2007-11-05T14:35:04Z</dcterms:created>
  <dcterms:modified xsi:type="dcterms:W3CDTF">2017-08-30T20:27:04Z</dcterms:modified>
</cp:coreProperties>
</file>