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59" r:id="rId1"/>
  </p:sldMasterIdLst>
  <p:notesMasterIdLst>
    <p:notesMasterId r:id="rId18"/>
  </p:notesMasterIdLst>
  <p:handoutMasterIdLst>
    <p:handoutMasterId r:id="rId19"/>
  </p:handoutMasterIdLst>
  <p:sldIdLst>
    <p:sldId id="257" r:id="rId2"/>
    <p:sldId id="456" r:id="rId3"/>
    <p:sldId id="433" r:id="rId4"/>
    <p:sldId id="403" r:id="rId5"/>
    <p:sldId id="420" r:id="rId6"/>
    <p:sldId id="454" r:id="rId7"/>
    <p:sldId id="435" r:id="rId8"/>
    <p:sldId id="436" r:id="rId9"/>
    <p:sldId id="437" r:id="rId10"/>
    <p:sldId id="438" r:id="rId11"/>
    <p:sldId id="440" r:id="rId12"/>
    <p:sldId id="441" r:id="rId13"/>
    <p:sldId id="442" r:id="rId14"/>
    <p:sldId id="445" r:id="rId15"/>
    <p:sldId id="455" r:id="rId16"/>
    <p:sldId id="322" r:id="rId17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495" autoAdjust="0"/>
    <p:restoredTop sz="94660"/>
  </p:normalViewPr>
  <p:slideViewPr>
    <p:cSldViewPr>
      <p:cViewPr varScale="1">
        <p:scale>
          <a:sx n="116" d="100"/>
          <a:sy n="116" d="100"/>
        </p:scale>
        <p:origin x="108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16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16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65313B76-874A-43E5-821B-E446366FF2E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41865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AC9F879F-EE66-437F-BF56-3A4470D7C2A7}" type="datetimeFigureOut">
              <a:rPr lang="pt-BR"/>
              <a:pPr>
                <a:defRPr/>
              </a:pPr>
              <a:t>30/08/2017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noProof="0"/>
              <a:t>Clique para editar os estilos do texto mestre</a:t>
            </a:r>
          </a:p>
          <a:p>
            <a:pPr lvl="1"/>
            <a:r>
              <a:rPr lang="pt-BR" noProof="0"/>
              <a:t>Segundo nível</a:t>
            </a:r>
          </a:p>
          <a:p>
            <a:pPr lvl="2"/>
            <a:r>
              <a:rPr lang="pt-BR" noProof="0"/>
              <a:t>Terceiro nível</a:t>
            </a:r>
          </a:p>
          <a:p>
            <a:pPr lvl="3"/>
            <a:r>
              <a:rPr lang="pt-BR" noProof="0"/>
              <a:t>Quarto nível</a:t>
            </a:r>
          </a:p>
          <a:p>
            <a:pPr lvl="4"/>
            <a:r>
              <a:rPr lang="pt-BR" noProof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2B51F967-EE88-4A6F-9EA6-3EA2E81D979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64777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FEB28B-C4D2-4A3E-8DF7-2E417E3B28DB}" type="slidenum">
              <a:rPr lang="pt-BR" smtClean="0">
                <a:solidFill>
                  <a:prstClr val="black"/>
                </a:solidFill>
              </a:rPr>
              <a:pPr/>
              <a:t>7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44425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FEB28B-C4D2-4A3E-8DF7-2E417E3B28DB}" type="slidenum">
              <a:rPr lang="pt-BR" smtClean="0">
                <a:solidFill>
                  <a:prstClr val="black"/>
                </a:solidFill>
              </a:rPr>
              <a:pPr/>
              <a:t>8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67214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FEB28B-C4D2-4A3E-8DF7-2E417E3B28DB}" type="slidenum">
              <a:rPr lang="pt-BR" smtClean="0">
                <a:solidFill>
                  <a:prstClr val="black"/>
                </a:solidFill>
              </a:rPr>
              <a:pPr/>
              <a:t>9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07236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FEB28B-C4D2-4A3E-8DF7-2E417E3B28DB}" type="slidenum">
              <a:rPr lang="pt-BR" smtClean="0">
                <a:solidFill>
                  <a:prstClr val="black"/>
                </a:solidFill>
              </a:rPr>
              <a:pPr/>
              <a:t>10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16304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FEB28B-C4D2-4A3E-8DF7-2E417E3B28DB}" type="slidenum">
              <a:rPr lang="pt-BR" smtClean="0">
                <a:solidFill>
                  <a:prstClr val="black"/>
                </a:solidFill>
              </a:rPr>
              <a:pPr/>
              <a:t>11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35240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FEB28B-C4D2-4A3E-8DF7-2E417E3B28DB}" type="slidenum">
              <a:rPr lang="pt-BR" smtClean="0">
                <a:solidFill>
                  <a:prstClr val="black"/>
                </a:solidFill>
              </a:rPr>
              <a:pPr/>
              <a:t>12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25590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FEB28B-C4D2-4A3E-8DF7-2E417E3B28DB}" type="slidenum">
              <a:rPr lang="pt-BR" smtClean="0">
                <a:solidFill>
                  <a:prstClr val="black"/>
                </a:solidFill>
              </a:rPr>
              <a:pPr/>
              <a:t>13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93382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pt-BR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6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7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8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9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10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11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12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13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14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15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16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17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18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19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20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21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22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23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24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25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26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27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28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29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30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31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32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33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34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35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36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/>
            </a:p>
          </p:txBody>
        </p:sp>
      </p:grpSp>
      <p:sp>
        <p:nvSpPr>
          <p:cNvPr id="37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pt-BR" altLang="en-US"/>
              <a:t>Clique para editar o estilo do título mestre</a:t>
            </a:r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pt-BR" altLang="en-US"/>
              <a:t>Clique para editar o estilo do subtítulo mestre</a:t>
            </a:r>
          </a:p>
        </p:txBody>
      </p:sp>
      <p:sp>
        <p:nvSpPr>
          <p:cNvPr id="38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39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40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78AA5B-2968-4D2A-AC47-1E468CFB60BD}" type="slidenum">
              <a:rPr lang="pt-BR" altLang="en-US"/>
              <a:pPr>
                <a:defRPr/>
              </a:pPr>
              <a:t>‹nº›</a:t>
            </a:fld>
            <a:endParaRPr lang="pt-B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6B0CE9-36F1-42DA-9189-28D444515B77}" type="slidenum">
              <a:rPr lang="pt-BR" altLang="en-US"/>
              <a:pPr>
                <a:defRPr/>
              </a:pPr>
              <a:t>‹nº›</a:t>
            </a:fld>
            <a:endParaRPr lang="pt-B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FE6EA7-92A2-42ED-9A7C-C284BD3325C1}" type="slidenum">
              <a:rPr lang="pt-BR" altLang="en-US"/>
              <a:pPr>
                <a:defRPr/>
              </a:pPr>
              <a:t>‹nº›</a:t>
            </a:fld>
            <a:endParaRPr lang="pt-BR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ítulo e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abela 2"/>
          <p:cNvSpPr>
            <a:spLocks noGrp="1"/>
          </p:cNvSpPr>
          <p:nvPr>
            <p:ph type="tbl" idx="1"/>
          </p:nvPr>
        </p:nvSpPr>
        <p:spPr>
          <a:xfrm>
            <a:off x="457200" y="1719263"/>
            <a:ext cx="8229600" cy="4411662"/>
          </a:xfrm>
        </p:spPr>
        <p:txBody>
          <a:bodyPr/>
          <a:lstStyle/>
          <a:p>
            <a:pPr lvl="0"/>
            <a:endParaRPr lang="pt-BR" noProof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50EA82-7B68-498A-BFD5-B0A3DD2168C3}" type="slidenum">
              <a:rPr lang="pt-BR" altLang="en-US"/>
              <a:pPr>
                <a:defRPr/>
              </a:pPr>
              <a:t>‹nº›</a:t>
            </a:fld>
            <a:endParaRPr lang="pt-BR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ítulo, text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104F7F-A87B-40D7-B2BB-3076363D9A4F}" type="slidenum">
              <a:rPr lang="pt-BR" altLang="en-US"/>
              <a:pPr>
                <a:defRPr/>
              </a:pPr>
              <a:t>‹nº›</a:t>
            </a:fld>
            <a:endParaRPr lang="pt-B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F48D1A-59A6-4740-95CA-6ED51A38848E}" type="slidenum">
              <a:rPr lang="pt-BR" altLang="en-US"/>
              <a:pPr>
                <a:defRPr/>
              </a:pPr>
              <a:t>‹nº›</a:t>
            </a:fld>
            <a:endParaRPr lang="pt-B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DCCC42-DA56-4539-A65D-1C3B2DF0ED2F}" type="slidenum">
              <a:rPr lang="pt-BR" altLang="en-US"/>
              <a:pPr>
                <a:defRPr/>
              </a:pPr>
              <a:t>‹nº›</a:t>
            </a:fld>
            <a:endParaRPr lang="pt-B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3054EC-7D4C-424C-BDF1-F3A03DA9B644}" type="slidenum">
              <a:rPr lang="pt-BR" altLang="en-US"/>
              <a:pPr>
                <a:defRPr/>
              </a:pPr>
              <a:t>‹nº›</a:t>
            </a:fld>
            <a:endParaRPr lang="pt-B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7A37AD-8748-4FA6-B1FE-13E335F9BF0B}" type="slidenum">
              <a:rPr lang="pt-BR" altLang="en-US"/>
              <a:pPr>
                <a:defRPr/>
              </a:pPr>
              <a:t>‹nº›</a:t>
            </a:fld>
            <a:endParaRPr lang="pt-B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7CB8F4-F855-4B20-989E-ED9F9BC62920}" type="slidenum">
              <a:rPr lang="pt-BR" altLang="en-US"/>
              <a:pPr>
                <a:defRPr/>
              </a:pPr>
              <a:t>‹nº›</a:t>
            </a:fld>
            <a:endParaRPr lang="pt-B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208E7D-ECD0-4EA2-B5C6-18AAD49BB697}" type="slidenum">
              <a:rPr lang="pt-BR" altLang="en-US"/>
              <a:pPr>
                <a:defRPr/>
              </a:pPr>
              <a:t>‹nº›</a:t>
            </a:fld>
            <a:endParaRPr lang="pt-B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7DB7C5-C1F5-4B56-83E7-BC7275BEDC70}" type="slidenum">
              <a:rPr lang="pt-BR" altLang="en-US"/>
              <a:pPr>
                <a:defRPr/>
              </a:pPr>
              <a:t>‹nº›</a:t>
            </a:fld>
            <a:endParaRPr lang="pt-B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DE31E0-E35C-4527-8337-031274FF01EC}" type="slidenum">
              <a:rPr lang="pt-BR" altLang="en-US"/>
              <a:pPr>
                <a:defRPr/>
              </a:pPr>
              <a:t>‹nº›</a:t>
            </a:fld>
            <a:endParaRPr lang="pt-B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en-US"/>
              <a:t>Clique para editar o estilo do título mestre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en-US"/>
              <a:t>Clique para editar os estilos do texto mestre</a:t>
            </a:r>
          </a:p>
          <a:p>
            <a:pPr lvl="1"/>
            <a:r>
              <a:rPr lang="pt-BR" altLang="en-US"/>
              <a:t>Segundo nível</a:t>
            </a:r>
          </a:p>
          <a:p>
            <a:pPr lvl="2"/>
            <a:r>
              <a:rPr lang="pt-BR" altLang="en-US"/>
              <a:t>Terceiro nível</a:t>
            </a:r>
          </a:p>
          <a:p>
            <a:pPr lvl="3"/>
            <a:r>
              <a:rPr lang="pt-BR" altLang="en-US"/>
              <a:t>Quarto nível</a:t>
            </a:r>
          </a:p>
          <a:p>
            <a:pPr lvl="4"/>
            <a:r>
              <a:rPr lang="pt-BR" altLang="en-US"/>
              <a:t>Quinto nível</a:t>
            </a:r>
          </a:p>
        </p:txBody>
      </p:sp>
      <p:sp>
        <p:nvSpPr>
          <p:cNvPr id="2458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2458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2458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>
              <a:defRPr/>
            </a:pPr>
            <a:fld id="{4F1A9EF2-18F0-4ADC-8F64-1D452D5D7CF6}" type="slidenum">
              <a:rPr lang="pt-BR" altLang="en-US"/>
              <a:pPr>
                <a:defRPr/>
              </a:pPr>
              <a:t>‹nº›</a:t>
            </a:fld>
            <a:endParaRPr lang="pt-BR" altLang="en-US"/>
          </a:p>
        </p:txBody>
      </p:sp>
      <p:grpSp>
        <p:nvGrpSpPr>
          <p:cNvPr id="1032" name="Group 8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24585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24586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79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24587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76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24588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7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24589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79" cy="7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24590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76" cy="7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24591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73" cy="7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24592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73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24593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79" cy="73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24594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76" cy="73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24595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73" cy="73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24596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73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24597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24598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79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24599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76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24600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73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24601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24602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79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24603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76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24604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73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24605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24606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79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24607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79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24608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76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24609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73" cy="79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24610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75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24611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79" cy="75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24612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76" cy="75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24613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73" cy="75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24614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79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24615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73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2" r:id="rId2"/>
    <p:sldLayoutId id="2147483671" r:id="rId3"/>
    <p:sldLayoutId id="2147483670" r:id="rId4"/>
    <p:sldLayoutId id="2147483669" r:id="rId5"/>
    <p:sldLayoutId id="2147483668" r:id="rId6"/>
    <p:sldLayoutId id="2147483667" r:id="rId7"/>
    <p:sldLayoutId id="2147483666" r:id="rId8"/>
    <p:sldLayoutId id="2147483665" r:id="rId9"/>
    <p:sldLayoutId id="2147483664" r:id="rId10"/>
    <p:sldLayoutId id="2147483663" r:id="rId11"/>
    <p:sldLayoutId id="2147483662" r:id="rId12"/>
    <p:sldLayoutId id="2147483661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facordao@uol.com.br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374923" y="764704"/>
            <a:ext cx="6768107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pt-BR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Audiência Pública Nacional na Comissão de Educação da Câmara Federal de Deputados</a:t>
            </a:r>
          </a:p>
        </p:txBody>
      </p:sp>
      <p:sp>
        <p:nvSpPr>
          <p:cNvPr id="17410" name="Text Box 5"/>
          <p:cNvSpPr txBox="1">
            <a:spLocks noChangeArrowheads="1"/>
          </p:cNvSpPr>
          <p:nvPr/>
        </p:nvSpPr>
        <p:spPr bwMode="auto">
          <a:xfrm>
            <a:off x="499343" y="2805238"/>
            <a:ext cx="6643687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Reforma do Ensino Médio e os impactos sobre a Educação Profissional Técnica de nível médio</a:t>
            </a:r>
          </a:p>
          <a:p>
            <a:pPr algn="r">
              <a:spcBef>
                <a:spcPct val="50000"/>
              </a:spcBef>
            </a:pPr>
            <a:endParaRPr lang="pt-BR" sz="1800" dirty="0"/>
          </a:p>
          <a:p>
            <a:pPr algn="r">
              <a:spcBef>
                <a:spcPct val="50000"/>
              </a:spcBef>
            </a:pPr>
            <a:r>
              <a:rPr lang="pt-BR" sz="1800" dirty="0"/>
              <a:t>Francisco Aparecido Cordão</a:t>
            </a:r>
          </a:p>
          <a:p>
            <a:pPr algn="r">
              <a:spcBef>
                <a:spcPct val="50000"/>
              </a:spcBef>
            </a:pPr>
            <a:r>
              <a:rPr lang="pt-BR" sz="1800" dirty="0"/>
              <a:t>APE, CNC, SESC e SENAC</a:t>
            </a:r>
          </a:p>
          <a:p>
            <a:pPr algn="r">
              <a:spcBef>
                <a:spcPct val="50000"/>
              </a:spcBef>
            </a:pPr>
            <a:r>
              <a:rPr lang="pt-BR" sz="1800" dirty="0">
                <a:hlinkClick r:id="rId2"/>
              </a:rPr>
              <a:t>facordao@uol.com.br</a:t>
            </a:r>
            <a:endParaRPr lang="pt-BR" sz="1800" dirty="0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4141788" y="84931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83405" y="1556792"/>
            <a:ext cx="8430383" cy="50629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1900" b="1" dirty="0">
                <a:solidFill>
                  <a:srgbClr val="003399"/>
                </a:solidFill>
                <a:latin typeface="Arial" panose="020B0604020202020204" pitchFamily="34" charset="0"/>
              </a:rPr>
              <a:t>Alteração do Art. 36 LDB e seus parágrafos: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pt-BR" sz="1900" dirty="0"/>
              <a:t>O itinerário com ênfase na formação técnica e profissional considerará:</a:t>
            </a:r>
          </a:p>
          <a:p>
            <a:pPr algn="just"/>
            <a:r>
              <a:rPr lang="pt-BR" sz="1900" dirty="0"/>
              <a:t>I - a inclusão de vivências práticas de trabalho no setor produtivo ou em ambientes de simulação, </a:t>
            </a:r>
            <a:r>
              <a:rPr lang="pt-BR" sz="1900" b="1" dirty="0">
                <a:solidFill>
                  <a:srgbClr val="003399"/>
                </a:solidFill>
              </a:rPr>
              <a:t>estabelecendo parcerias </a:t>
            </a:r>
            <a:r>
              <a:rPr lang="pt-BR" sz="1900" dirty="0"/>
              <a:t>e fazendo uso, quando aplicável, de instrumentos estabelecidos pela</a:t>
            </a:r>
            <a:r>
              <a:rPr lang="pt-BR" sz="1900" b="1" dirty="0">
                <a:solidFill>
                  <a:srgbClr val="003399"/>
                </a:solidFill>
              </a:rPr>
              <a:t> legislação sobre aprendizagem profissional; </a:t>
            </a:r>
            <a:endParaRPr lang="pt-BR" sz="1900" dirty="0"/>
          </a:p>
          <a:p>
            <a:pPr algn="just"/>
            <a:r>
              <a:rPr lang="pt-BR" sz="1900" dirty="0"/>
              <a:t>II - a possibilidade de</a:t>
            </a:r>
            <a:r>
              <a:rPr lang="pt-BR" sz="1900" b="1" dirty="0">
                <a:solidFill>
                  <a:srgbClr val="003399"/>
                </a:solidFill>
              </a:rPr>
              <a:t> concessão de certificados intermediários de qualificação para o trabalho, </a:t>
            </a:r>
            <a:r>
              <a:rPr lang="pt-BR" sz="1900" dirty="0"/>
              <a:t>quando a formação for estruturada e organizada em etapas com terminalidade, devidamente certificadas.</a:t>
            </a:r>
          </a:p>
          <a:p>
            <a:pPr algn="just"/>
            <a:endParaRPr lang="pt-BR" sz="1900" b="1" dirty="0">
              <a:latin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pt-BR" sz="1900" dirty="0"/>
              <a:t>A oferta da formação técnica e profissional poderá ser realizada na própria instituição ou em parceria com outras instituições específicas, principalmente para desenvolvimento de atividades práticas, podendo  contar, inclusive, com o apoio de reconhecidas instituições de educação a distância, nacionais ou estrangeiras, articulando atividades de educação a distância ou presencial mediada por tecnologias, bem como adotar sistemas de créditos e de reconhecimento de competências. </a:t>
            </a:r>
          </a:p>
        </p:txBody>
      </p:sp>
      <p:sp>
        <p:nvSpPr>
          <p:cNvPr id="8" name="Título 1"/>
          <p:cNvSpPr txBox="1">
            <a:spLocks/>
          </p:cNvSpPr>
          <p:nvPr/>
        </p:nvSpPr>
        <p:spPr bwMode="auto">
          <a:xfrm>
            <a:off x="395536" y="44624"/>
            <a:ext cx="7416824" cy="15121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/>
            <a:r>
              <a:rPr lang="pt-BR" sz="3600" kern="0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pt-BR" dirty="0">
                <a:solidFill>
                  <a:schemeClr val="tx2"/>
                </a:solidFill>
              </a:rPr>
              <a:t>Destaques da Lei nº 13.415/2017 para a Educação Profissional - II</a:t>
            </a:r>
          </a:p>
        </p:txBody>
      </p:sp>
    </p:spTree>
    <p:extLst>
      <p:ext uri="{BB962C8B-B14F-4D97-AF65-F5344CB8AC3E}">
        <p14:creationId xmlns:p14="http://schemas.microsoft.com/office/powerpoint/2010/main" val="2754855937"/>
      </p:ext>
    </p:extLst>
  </p:cSld>
  <p:clrMapOvr>
    <a:masterClrMapping/>
  </p:clrMapOvr>
  <p:transition spd="slow">
    <p:push dir="d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4141788" y="84931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51520" y="1967186"/>
            <a:ext cx="8796436" cy="43088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200" b="1" dirty="0">
                <a:solidFill>
                  <a:srgbClr val="003399"/>
                </a:solidFill>
                <a:latin typeface="Arial" panose="020B0604020202020204" pitchFamily="34" charset="0"/>
              </a:rPr>
              <a:t>Alteração do Art. 36 LDB e seus parágrafos:</a:t>
            </a:r>
          </a:p>
          <a:p>
            <a:pPr algn="just"/>
            <a:r>
              <a:rPr lang="pt-BR" sz="1800" dirty="0"/>
              <a:t>§ 11.  Para efeito de cumprimento de exigências curriculares do ensino médio, os sistemas de ensino poderão </a:t>
            </a:r>
            <a:r>
              <a:rPr lang="pt-BR" sz="1800" b="1" dirty="0">
                <a:solidFill>
                  <a:srgbClr val="003399"/>
                </a:solidFill>
              </a:rPr>
              <a:t>reconhecer competências </a:t>
            </a:r>
            <a:r>
              <a:rPr lang="pt-BR" sz="1800" dirty="0"/>
              <a:t>e firmar convênios com instituições de educação a distância com notório reconhecimento, mediante as  seguintes formas de comprovação:</a:t>
            </a:r>
          </a:p>
          <a:p>
            <a:pPr algn="just"/>
            <a:r>
              <a:rPr lang="pt-BR" sz="1800" dirty="0"/>
              <a:t>I - demonstração prática;</a:t>
            </a:r>
          </a:p>
          <a:p>
            <a:pPr algn="just"/>
            <a:r>
              <a:rPr lang="pt-BR" sz="1800" dirty="0"/>
              <a:t>II - experiência de trabalho supervisionado ou outra experiência adquirida fora do ambiente escolar;</a:t>
            </a:r>
          </a:p>
          <a:p>
            <a:pPr algn="just"/>
            <a:r>
              <a:rPr lang="pt-BR" sz="1800" dirty="0"/>
              <a:t>III - atividades de educação técnica oferecidas em outras instituições de ensino;</a:t>
            </a:r>
          </a:p>
          <a:p>
            <a:pPr algn="just"/>
            <a:r>
              <a:rPr lang="pt-BR" sz="1800" dirty="0"/>
              <a:t>IV - cursos oferecidos por centros ou programas ocupacionais;</a:t>
            </a:r>
          </a:p>
          <a:p>
            <a:pPr algn="just"/>
            <a:r>
              <a:rPr lang="pt-BR" sz="1800" dirty="0"/>
              <a:t>V - estudos realizados em instituições de ensino nacionais ou estrangeiras;</a:t>
            </a:r>
          </a:p>
          <a:p>
            <a:pPr algn="just"/>
            <a:r>
              <a:rPr lang="pt-BR" sz="1800" dirty="0"/>
              <a:t>VI – cursos realizados por meio de educação a distância ou educação presencial mediada por tecnologias.</a:t>
            </a:r>
          </a:p>
          <a:p>
            <a:pPr algn="just"/>
            <a:r>
              <a:rPr lang="pt-BR" sz="1800" dirty="0"/>
              <a:t>§ 12. As escolas deverão orientar os alunos no processo de escolha das áreas de conhecimento ou de atuação (formação) técnica e profissional. </a:t>
            </a:r>
          </a:p>
        </p:txBody>
      </p:sp>
      <p:sp>
        <p:nvSpPr>
          <p:cNvPr id="8" name="Título 1"/>
          <p:cNvSpPr txBox="1">
            <a:spLocks/>
          </p:cNvSpPr>
          <p:nvPr/>
        </p:nvSpPr>
        <p:spPr bwMode="auto">
          <a:xfrm>
            <a:off x="251520" y="188640"/>
            <a:ext cx="756084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/>
            <a:r>
              <a:rPr lang="pt-BR" dirty="0">
                <a:solidFill>
                  <a:schemeClr val="tx2"/>
                </a:solidFill>
              </a:rPr>
              <a:t>Destaques da Lei nº 13.415/2017 para a Educação Profissional – II </a:t>
            </a:r>
          </a:p>
        </p:txBody>
      </p:sp>
    </p:spTree>
    <p:extLst>
      <p:ext uri="{BB962C8B-B14F-4D97-AF65-F5344CB8AC3E}">
        <p14:creationId xmlns:p14="http://schemas.microsoft.com/office/powerpoint/2010/main" val="2496473639"/>
      </p:ext>
    </p:extLst>
  </p:cSld>
  <p:clrMapOvr>
    <a:masterClrMapping/>
  </p:clrMapOvr>
  <p:transition spd="slow">
    <p:push dir="d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4141788" y="84931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179512" y="1653016"/>
            <a:ext cx="8603836" cy="50167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Segundo o Art. 61 da LDB, consideram-se </a:t>
            </a:r>
            <a:r>
              <a:rPr lang="pt-BR" altLang="en-US" sz="1600" b="1" dirty="0">
                <a:solidFill>
                  <a:srgbClr val="003399"/>
                </a:solidFill>
                <a:cs typeface="Arial" panose="020B0604020202020204" pitchFamily="34" charset="0"/>
              </a:rPr>
              <a:t>profissionais da educação escolar básica </a:t>
            </a:r>
            <a:r>
              <a:rPr kumimoji="0" lang="pt-BR" alt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os que, nela estando em efetivo exercício e tendo sido formados em cursos reconhecidos, são: 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         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I – professores habilitados em nível médio ou superior para a docência na educação infantil e nos ensinos fundamental e médio (Lei nº 12.014/2009);            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en-US" sz="16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cs typeface="Arial" panose="020B0604020202020204" pitchFamily="34" charset="0"/>
            </a:endParaRPr>
          </a:p>
          <a:p>
            <a:pPr lvl="0" algn="just"/>
            <a:r>
              <a:rPr kumimoji="0" lang="pt-BR" alt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II – trabalhadores em educação portadores de diploma de pedagogia, com habilitação em administração, planejamento, supervisão, inspeção e orientação educacional, bem como com títulos de mestrado ou doutorado nas mesmas áreas </a:t>
            </a:r>
            <a:r>
              <a:rPr lang="pt-BR" altLang="en-US" sz="1600" dirty="0">
                <a:solidFill>
                  <a:srgbClr val="000000"/>
                </a:solidFill>
                <a:cs typeface="Arial" panose="020B0604020202020204" pitchFamily="34" charset="0"/>
              </a:rPr>
              <a:t>(Lei nº 12.014/2009);</a:t>
            </a:r>
            <a:r>
              <a:rPr kumimoji="0" lang="pt-BR" alt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   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     </a:t>
            </a:r>
          </a:p>
          <a:p>
            <a:pPr lvl="0" algn="just"/>
            <a:r>
              <a:rPr kumimoji="0" lang="pt-BR" alt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III - trabalhadores em educação, portadores de diploma de curso técnico ou superior em área pedagógica ou afim </a:t>
            </a:r>
            <a:r>
              <a:rPr lang="pt-BR" altLang="en-US" sz="1600" dirty="0">
                <a:solidFill>
                  <a:srgbClr val="000000"/>
                </a:solidFill>
                <a:cs typeface="Arial" panose="020B0604020202020204" pitchFamily="34" charset="0"/>
              </a:rPr>
              <a:t>(Lei nº 12.014/2009);</a:t>
            </a:r>
            <a:r>
              <a:rPr kumimoji="0" lang="pt-BR" alt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  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en-US" sz="16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cs typeface="Arial" panose="020B0604020202020204" pitchFamily="34" charset="0"/>
            </a:endParaRPr>
          </a:p>
          <a:p>
            <a:pPr lvl="0" algn="just"/>
            <a:r>
              <a:rPr kumimoji="0" lang="pt-BR" alt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IV - </a:t>
            </a:r>
            <a:r>
              <a:rPr kumimoji="0" lang="pt-BR" altLang="en-US" sz="1600" b="1" i="0" u="none" strike="noStrike" cap="none" normalizeH="0" baseline="0" dirty="0">
                <a:ln>
                  <a:noFill/>
                </a:ln>
                <a:solidFill>
                  <a:srgbClr val="003399"/>
                </a:solidFill>
                <a:effectLst/>
                <a:cs typeface="Arial" panose="020B0604020202020204" pitchFamily="34" charset="0"/>
              </a:rPr>
              <a:t>profissionais com notório saber reconhecido pelos respectivos sistemas de ensino para ministrar conteúdos de áreas afins à sua formação ou experiência profissional, atestados por titulação especifica ou pr</a:t>
            </a:r>
            <a:r>
              <a:rPr lang="pt-BR" altLang="en-US" sz="1600" b="1" dirty="0">
                <a:solidFill>
                  <a:srgbClr val="003399"/>
                </a:solidFill>
                <a:cs typeface="Arial" panose="020B0604020202020204" pitchFamily="34" charset="0"/>
              </a:rPr>
              <a:t>ática profissional, para atendimento na formação técnica e profissional </a:t>
            </a:r>
            <a:r>
              <a:rPr lang="pt-BR" altLang="en-US" sz="1600" dirty="0">
                <a:solidFill>
                  <a:srgbClr val="000000"/>
                </a:solidFill>
                <a:cs typeface="Arial" panose="020B0604020202020204" pitchFamily="34" charset="0"/>
              </a:rPr>
              <a:t>(Lei nº 13.415/2017)</a:t>
            </a:r>
            <a:r>
              <a:rPr lang="pt-BR" altLang="en-US" sz="1600" b="1" dirty="0">
                <a:solidFill>
                  <a:srgbClr val="003399"/>
                </a:solidFill>
                <a:cs typeface="Arial" panose="020B0604020202020204" pitchFamily="34" charset="0"/>
              </a:rPr>
              <a:t>;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en-US" sz="1600" b="1" i="0" u="none" strike="noStrike" cap="none" normalizeH="0" baseline="0" dirty="0">
              <a:ln>
                <a:noFill/>
              </a:ln>
              <a:solidFill>
                <a:srgbClr val="003399"/>
              </a:solidFill>
              <a:effectLst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pt-BR" altLang="en-US" sz="1600" dirty="0">
                <a:solidFill>
                  <a:srgbClr val="000000"/>
                </a:solidFill>
                <a:cs typeface="Arial" panose="020B0604020202020204" pitchFamily="34" charset="0"/>
              </a:rPr>
              <a:t>V – profissionais graduados que tenham feito complementação pedagógica, conforme disposto pelo Conselho Nacional de Educação (Lei nº 13.415/2017). </a:t>
            </a:r>
          </a:p>
        </p:txBody>
      </p:sp>
      <p:sp>
        <p:nvSpPr>
          <p:cNvPr id="8" name="Título 1"/>
          <p:cNvSpPr txBox="1">
            <a:spLocks/>
          </p:cNvSpPr>
          <p:nvPr/>
        </p:nvSpPr>
        <p:spPr bwMode="auto">
          <a:xfrm>
            <a:off x="315212" y="188640"/>
            <a:ext cx="7425140" cy="12961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/>
            <a:r>
              <a:rPr lang="pt-BR" sz="2800" dirty="0">
                <a:solidFill>
                  <a:schemeClr val="tx2"/>
                </a:solidFill>
              </a:rPr>
              <a:t>Destaques sobre Profissionais da Educação pós Lei nº 13.415/2017</a:t>
            </a:r>
          </a:p>
        </p:txBody>
      </p:sp>
    </p:spTree>
    <p:extLst>
      <p:ext uri="{BB962C8B-B14F-4D97-AF65-F5344CB8AC3E}">
        <p14:creationId xmlns:p14="http://schemas.microsoft.com/office/powerpoint/2010/main" val="2031373794"/>
      </p:ext>
    </p:extLst>
  </p:cSld>
  <p:clrMapOvr>
    <a:masterClrMapping/>
  </p:clrMapOvr>
  <p:transition spd="slow">
    <p:push dir="d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4141788" y="84931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1824278"/>
            <a:ext cx="8892480" cy="4670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285750" marR="0" lvl="0" indent="-285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pt-BR" altLang="en-US" sz="1750" dirty="0">
                <a:solidFill>
                  <a:srgbClr val="000000"/>
                </a:solidFill>
                <a:cs typeface="Arial" panose="020B0604020202020204" pitchFamily="34" charset="0"/>
              </a:rPr>
              <a:t>Coragem para colocar o Ensino Médio e a Educação Profissional em lugar de destaque na pauta do debate nacional da sociedade em redes sociais e noticiários. </a:t>
            </a:r>
          </a:p>
          <a:p>
            <a:pPr marL="285750" marR="0" lvl="0" indent="-285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pt-BR" altLang="en-US" sz="1750" dirty="0">
                <a:solidFill>
                  <a:srgbClr val="000000"/>
                </a:solidFill>
                <a:cs typeface="Arial" panose="020B0604020202020204" pitchFamily="34" charset="0"/>
              </a:rPr>
              <a:t>Inclusão da formação técnica e profissional entre os itinerários formativos específicos, na confluência dos direitos fundamentais ao trabalho e à educação.</a:t>
            </a:r>
          </a:p>
          <a:p>
            <a:pPr marL="285750" marR="0" lvl="0" indent="-285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pt-BR" altLang="en-US" sz="1750" dirty="0">
                <a:solidFill>
                  <a:srgbClr val="000000"/>
                </a:solidFill>
                <a:cs typeface="Arial" panose="020B0604020202020204" pitchFamily="34" charset="0"/>
              </a:rPr>
              <a:t>A Medida Provisória 746/2016 utiliza mais a expressão “poderá” do que “deverá”.</a:t>
            </a:r>
          </a:p>
          <a:p>
            <a:pPr marL="285750" marR="0" lvl="0" indent="-285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pt-BR" altLang="en-US" sz="1750" dirty="0">
                <a:solidFill>
                  <a:srgbClr val="000000"/>
                </a:solidFill>
                <a:cs typeface="Arial" panose="020B0604020202020204" pitchFamily="34" charset="0"/>
              </a:rPr>
              <a:t>Na prática, ao ser convertida em Lei, a MP 746/2016 retira do Congresso Nacional o poder de permanente alteração curricular (inúmeros projetos estão tramitando). </a:t>
            </a:r>
          </a:p>
          <a:p>
            <a:pPr marL="285750" marR="0" lvl="0" indent="-285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pt-BR" altLang="en-US" sz="1750" dirty="0">
                <a:solidFill>
                  <a:srgbClr val="000000"/>
                </a:solidFill>
                <a:cs typeface="Arial" panose="020B0604020202020204" pitchFamily="34" charset="0"/>
              </a:rPr>
              <a:t>Define um marco legal que depende fundamentalmente do marco normativo, a ser definido em regime de colaboração entre os Sistemas de Ensino, pelos Conselhos. </a:t>
            </a:r>
          </a:p>
          <a:p>
            <a:pPr marL="285750" marR="0" lvl="0" indent="-285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pt-BR" altLang="en-US" sz="1750" dirty="0">
                <a:solidFill>
                  <a:srgbClr val="000000"/>
                </a:solidFill>
                <a:cs typeface="Arial" panose="020B0604020202020204" pitchFamily="34" charset="0"/>
              </a:rPr>
              <a:t>Abre perspectiva para a realização de parcerias que efetivem a concretização da oferta de programas educacionais flexíveis, contemplando Itinerários Formativos organizados segundo diferentes arranjos curriculares devidamente contextualizados.</a:t>
            </a:r>
          </a:p>
          <a:p>
            <a:pPr marL="285750" marR="0" lvl="0" indent="-285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pt-BR" altLang="en-US" sz="1750" dirty="0">
                <a:solidFill>
                  <a:srgbClr val="000000"/>
                </a:solidFill>
                <a:cs typeface="Arial" panose="020B0604020202020204" pitchFamily="34" charset="0"/>
              </a:rPr>
              <a:t>Considerando a formação de professores como tarefa inadiável e reconhecendo a falta de professores adequadamente formados para a docência na Educação Profissional, contempla a docência de profissionais com notório saber, devidamente reconhecidos pelos respectivos Sistemas de Ensino para ministrar conteúdos de áreas afins à sua formação para o Itinerário da Formação Técnica e Profissional</a:t>
            </a:r>
            <a:r>
              <a:rPr kumimoji="0" lang="pt-BR" altLang="en-US" sz="1750" i="0" u="none" strike="noStrike" cap="none" normalizeH="0" baseline="0" dirty="0">
                <a:ln>
                  <a:noFill/>
                </a:ln>
                <a:effectLst/>
                <a:cs typeface="Arial" panose="020B0604020202020204" pitchFamily="34" charset="0"/>
              </a:rPr>
              <a:t>. </a:t>
            </a:r>
            <a:endParaRPr kumimoji="0" lang="pt-BR" altLang="en-US" sz="1750" i="0" u="none" strike="noStrike" cap="none" normalizeH="0" baseline="0" dirty="0">
              <a:ln>
                <a:noFill/>
              </a:ln>
              <a:effectLst/>
            </a:endParaRPr>
          </a:p>
        </p:txBody>
      </p:sp>
      <p:sp>
        <p:nvSpPr>
          <p:cNvPr id="8" name="Título 1"/>
          <p:cNvSpPr txBox="1">
            <a:spLocks/>
          </p:cNvSpPr>
          <p:nvPr/>
        </p:nvSpPr>
        <p:spPr bwMode="auto">
          <a:xfrm>
            <a:off x="323528" y="188640"/>
            <a:ext cx="7632848" cy="1440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/>
            <a:r>
              <a:rPr lang="pt-BR" sz="2800" dirty="0">
                <a:solidFill>
                  <a:schemeClr val="tx2"/>
                </a:solidFill>
              </a:rPr>
              <a:t>Principais Desafios da Reforma do Ensino Médio previstos na Lei nº 13.415/2017</a:t>
            </a:r>
          </a:p>
        </p:txBody>
      </p:sp>
    </p:spTree>
    <p:extLst>
      <p:ext uri="{BB962C8B-B14F-4D97-AF65-F5344CB8AC3E}">
        <p14:creationId xmlns:p14="http://schemas.microsoft.com/office/powerpoint/2010/main" val="3972012880"/>
      </p:ext>
    </p:extLst>
  </p:cSld>
  <p:clrMapOvr>
    <a:masterClrMapping/>
  </p:clrMapOvr>
  <p:transition spd="slow">
    <p:push dir="d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ChangeArrowheads="1"/>
          </p:cNvSpPr>
          <p:nvPr/>
        </p:nvSpPr>
        <p:spPr bwMode="auto">
          <a:xfrm>
            <a:off x="1143001" y="707209"/>
            <a:ext cx="184731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SzPct val="75000"/>
              <a:buBlip>
                <a:blip r:embed="rId3"/>
              </a:buBlip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105000"/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105000"/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folHlink"/>
              </a:buClr>
              <a:buSzPct val="105000"/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SzPct val="105000"/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pt-BR" altLang="pt-BR" sz="1350">
              <a:latin typeface="Verdana" pitchFamily="34" charset="0"/>
            </a:endParaRPr>
          </a:p>
        </p:txBody>
      </p:sp>
      <p:graphicFrame>
        <p:nvGraphicFramePr>
          <p:cNvPr id="40963" name="Objeto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2079231"/>
              </p:ext>
            </p:extLst>
          </p:nvPr>
        </p:nvGraphicFramePr>
        <p:xfrm>
          <a:off x="195673" y="116632"/>
          <a:ext cx="8768815" cy="57606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92" name="Slide" r:id="rId4" imgW="3005292" imgH="2252631" progId="PowerPoint.Slide.12">
                  <p:embed/>
                </p:oleObj>
              </mc:Choice>
              <mc:Fallback>
                <p:oleObj name="Slide" r:id="rId4" imgW="3005292" imgH="2252631" progId="PowerPoint.Slide.12">
                  <p:embed/>
                  <p:pic>
                    <p:nvPicPr>
                      <p:cNvPr id="40963" name="Objeto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673" y="116632"/>
                        <a:ext cx="8768815" cy="576063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64" name="Retângulo 5"/>
          <p:cNvSpPr>
            <a:spLocks noChangeArrowheads="1"/>
          </p:cNvSpPr>
          <p:nvPr/>
        </p:nvSpPr>
        <p:spPr bwMode="auto">
          <a:xfrm>
            <a:off x="4482703" y="3290887"/>
            <a:ext cx="243978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SzPct val="75000"/>
              <a:buBlip>
                <a:blip r:embed="rId3"/>
              </a:buBlip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105000"/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105000"/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folHlink"/>
              </a:buClr>
              <a:buSzPct val="105000"/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SzPct val="105000"/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pt-BR" altLang="pt-BR" sz="1350" b="1">
                <a:latin typeface="Verdana" pitchFamily="34" charset="0"/>
              </a:rPr>
              <a:t> </a:t>
            </a:r>
            <a:endParaRPr lang="pt-BR" altLang="pt-BR" sz="1350">
              <a:latin typeface="Verdana" pitchFamily="34" charset="0"/>
            </a:endParaRPr>
          </a:p>
        </p:txBody>
      </p:sp>
      <p:sp>
        <p:nvSpPr>
          <p:cNvPr id="40965" name="Retângulo 6"/>
          <p:cNvSpPr>
            <a:spLocks noChangeArrowheads="1"/>
          </p:cNvSpPr>
          <p:nvPr/>
        </p:nvSpPr>
        <p:spPr bwMode="auto">
          <a:xfrm>
            <a:off x="195673" y="5999859"/>
            <a:ext cx="8627165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SzPct val="75000"/>
              <a:buBlip>
                <a:blip r:embed="rId3"/>
              </a:buBlip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105000"/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105000"/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folHlink"/>
              </a:buClr>
              <a:buSzPct val="105000"/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SzPct val="105000"/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SzTx/>
              <a:buFontTx/>
              <a:buNone/>
              <a:defRPr/>
            </a:pPr>
            <a:r>
              <a:rPr lang="pt-BR" altLang="pt-BR" sz="1350" b="1" dirty="0">
                <a:solidFill>
                  <a:schemeClr val="bg1">
                    <a:lumMod val="10000"/>
                  </a:schemeClr>
                </a:solidFill>
                <a:latin typeface="Verdana" pitchFamily="34" charset="0"/>
              </a:rPr>
              <a:t>Egressos preparados para se tornar um cidadão trabalhador  competente, capaz de ver e atuar no mundo com perspicácia </a:t>
            </a:r>
            <a:endParaRPr lang="pt-BR" altLang="pt-BR" sz="1350" dirty="0">
              <a:solidFill>
                <a:schemeClr val="bg1">
                  <a:lumMod val="10000"/>
                </a:schemeClr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27576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72616"/>
            <a:ext cx="7355160" cy="1312168"/>
          </a:xfrm>
        </p:spPr>
        <p:txBody>
          <a:bodyPr>
            <a:normAutofit fontScale="90000"/>
          </a:bodyPr>
          <a:lstStyle/>
          <a:p>
            <a:pPr algn="ctr">
              <a:lnSpc>
                <a:spcPct val="100000"/>
              </a:lnSpc>
            </a:pPr>
            <a:r>
              <a:rPr lang="pt-BR" sz="3600" b="1" dirty="0">
                <a:effectLst/>
              </a:rPr>
              <a:t>Exigências do Processo Educativo da Qualificação para o Trabalho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2" y="1916832"/>
            <a:ext cx="8784976" cy="4896544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pt-BR" sz="2000" dirty="0">
                <a:solidFill>
                  <a:schemeClr val="tx1"/>
                </a:solidFill>
              </a:rPr>
              <a:t>A formação para o trabalho é um processo educativo de construção de saberes e práticas voltadas para a inserção do educando no mundo laboral, em condições de promover aprimoramentos.</a:t>
            </a:r>
          </a:p>
          <a:p>
            <a:pPr algn="just"/>
            <a:r>
              <a:rPr lang="pt-BR" sz="2000" dirty="0">
                <a:solidFill>
                  <a:schemeClr val="tx1"/>
                </a:solidFill>
              </a:rPr>
              <a:t>Necessita currículos sintonizados com as demandas do mundo do trabalho e ambientes adequados, em laboratórios, oficinas e outros </a:t>
            </a:r>
            <a:r>
              <a:rPr lang="pt-BR" sz="2000" dirty="0"/>
              <a:t>ambientes que cultivem a prática, objetivando o desenvolvimento do “ethos” profissional.</a:t>
            </a:r>
          </a:p>
          <a:p>
            <a:pPr algn="just"/>
            <a:r>
              <a:rPr lang="pt-BR" sz="2000" dirty="0"/>
              <a:t>Existência de Projeto Pedagógico sintonizado com a exigência de cumprimento do compromisso ético da qualificação para o trabalho.</a:t>
            </a:r>
          </a:p>
          <a:p>
            <a:pPr algn="just"/>
            <a:r>
              <a:rPr lang="pt-BR" altLang="pt-BR" sz="2000" dirty="0"/>
              <a:t>Esse compromisso exige a concepção do trabalho como princípio educativo e base para a organização e desenvolvimento curricular em seus objetivos, conteúdos e métodos de ensino-aprendizagem, bem como a adoção da pesquisa como princípio pedagógico, presente em toda a formação dos que viverão do próprio trabalho em um mundo permanentemente mutável.</a:t>
            </a:r>
          </a:p>
          <a:p>
            <a:pPr algn="just"/>
            <a:r>
              <a:rPr lang="pt-BR" sz="2000" dirty="0"/>
              <a:t>Desenvolver Competência Profissional como exigência da qualificação para o trabalho implica poder decidir, sabendo julgar, analisar, avaliar, observar, interpretar, correr riscos, corrigir fazeres, antecipar soluções, escolher, resolver e responder a desafios, convivendo com o incerto e o inusitado.</a:t>
            </a:r>
            <a:endParaRPr lang="pt-BR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90137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19" y="1052735"/>
            <a:ext cx="8641655" cy="2592165"/>
          </a:xfrm>
          <a:solidFill>
            <a:schemeClr val="bg1"/>
          </a:solidFill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pt-BR" altLang="pt-BR" sz="2400" dirty="0"/>
              <a:t>O êxito na efetiva implantação desta Reforma do Ensino Médio no Brasil exigirá de todos nós muito e complexo trabalho, mas ...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pt-BR" altLang="pt-BR" sz="2400" dirty="0"/>
              <a:t>“ o único lugar onde sucesso vem antes de trabalho é no dicionário”.</a:t>
            </a:r>
          </a:p>
          <a:p>
            <a:pPr algn="r" eaLnBrk="1" hangingPunct="1">
              <a:lnSpc>
                <a:spcPct val="90000"/>
              </a:lnSpc>
              <a:buFontTx/>
              <a:buNone/>
            </a:pPr>
            <a:r>
              <a:rPr lang="pt-BR" altLang="pt-BR" sz="2400" dirty="0"/>
              <a:t>(Einstein)</a:t>
            </a:r>
          </a:p>
        </p:txBody>
      </p:sp>
      <p:pic>
        <p:nvPicPr>
          <p:cNvPr id="8198" name="Picture 6" descr="GE050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150" y="3644900"/>
            <a:ext cx="5113338" cy="2455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33532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0504" y="116632"/>
            <a:ext cx="8935992" cy="4943504"/>
          </a:xfrm>
          <a:prstGeom prst="rect">
            <a:avLst/>
          </a:prstGeom>
        </p:spPr>
      </p:pic>
      <p:sp>
        <p:nvSpPr>
          <p:cNvPr id="2" name="CaixaDeTexto 1"/>
          <p:cNvSpPr txBox="1"/>
          <p:nvPr/>
        </p:nvSpPr>
        <p:spPr>
          <a:xfrm>
            <a:off x="107793" y="5085184"/>
            <a:ext cx="866571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ct val="0"/>
              </a:spcBef>
              <a:defRPr/>
            </a:pPr>
            <a:r>
              <a:rPr kumimoji="1" lang="pt-BR" altLang="pt-BR" sz="1800" b="1" i="1" dirty="0"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Observações: </a:t>
            </a:r>
          </a:p>
          <a:p>
            <a:pPr algn="just">
              <a:spcBef>
                <a:spcPct val="0"/>
              </a:spcBef>
              <a:defRPr/>
            </a:pPr>
            <a:r>
              <a:rPr kumimoji="1" lang="pt-BR" altLang="pt-BR" sz="1800" b="1" i="1" dirty="0"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* </a:t>
            </a:r>
            <a:r>
              <a:rPr kumimoji="1" lang="pt-BR" altLang="pt-BR" sz="1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Emenda Constitucional nº 59/2009 prevê Educação obrigatória dos 04 aos 17 anos. </a:t>
            </a:r>
          </a:p>
          <a:p>
            <a:pPr algn="just">
              <a:spcBef>
                <a:spcPct val="0"/>
              </a:spcBef>
              <a:buFontTx/>
              <a:buChar char="•"/>
              <a:defRPr/>
            </a:pPr>
            <a:r>
              <a:rPr kumimoji="1" lang="pt-BR" altLang="pt-BR" sz="1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 A Lei nº. 11.741/2008 altera dispositivos da LDB sobre Educação Profissional e Tecnológica; e as Leis nº 12.513/2011 e  nº 12.816/2013 Instituem o PRONATEC. </a:t>
            </a:r>
          </a:p>
          <a:p>
            <a:pPr algn="just">
              <a:spcBef>
                <a:spcPct val="0"/>
              </a:spcBef>
              <a:buFontTx/>
              <a:buChar char="•"/>
              <a:defRPr/>
            </a:pPr>
            <a:r>
              <a:rPr kumimoji="1" lang="pt-BR" altLang="pt-BR" sz="1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 A Lei 13.415/2017 (MP 746) institui política de fomento às escolas de Ensino Médio.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892644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F97D9DC-3A93-4151-A358-C3002726E4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3200" dirty="0"/>
              <a:t>Finalidades do Ensino Médio como etapa final da Educação Básica </a:t>
            </a:r>
          </a:p>
        </p:txBody>
      </p:sp>
      <p:sp>
        <p:nvSpPr>
          <p:cNvPr id="9" name="Espaço Reservado para Conteúdo 8">
            <a:extLst>
              <a:ext uri="{FF2B5EF4-FFF2-40B4-BE49-F238E27FC236}">
                <a16:creationId xmlns:a16="http://schemas.microsoft.com/office/drawing/2014/main" xmlns="" id="{72B9BBBE-617B-4983-89EB-DDF1AD04E1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1719263"/>
            <a:ext cx="8784976" cy="4878090"/>
          </a:xfrm>
        </p:spPr>
        <p:txBody>
          <a:bodyPr>
            <a:noAutofit/>
          </a:bodyPr>
          <a:lstStyle/>
          <a:p>
            <a:pPr algn="just"/>
            <a:r>
              <a:rPr lang="pt-BR" sz="2400" dirty="0"/>
              <a:t>I - Consolidação e o aprofundamento dos conhecimentos adquiridos no ensino fundamental, possibilitando o prosseguimento de estudos;</a:t>
            </a:r>
          </a:p>
          <a:p>
            <a:pPr algn="just"/>
            <a:r>
              <a:rPr lang="pt-BR" sz="2400" dirty="0"/>
              <a:t>II - Preparação básica para o trabalho e a cidadania do educando, para continuar aprendendo, de modo a ser capaz de se adaptar com flexibilidade a novas condições de ocupação ou aperfeiçoamento posteriores;</a:t>
            </a:r>
          </a:p>
          <a:p>
            <a:pPr algn="just"/>
            <a:r>
              <a:rPr lang="pt-BR" sz="2400" dirty="0"/>
              <a:t>III - Aprimoramento do educando como pessoa humana, incluindo a formação ética e o desenvolvimento da autonomia intelectual e do pensamento crítico;</a:t>
            </a:r>
          </a:p>
          <a:p>
            <a:pPr algn="just"/>
            <a:r>
              <a:rPr lang="pt-BR" sz="2400" dirty="0"/>
              <a:t>IV - Compreensão dos fundamentos científico-tecnológicos dos processos produtivos, relacionando a teoria com a prática, no ensino de cada disciplina.</a:t>
            </a:r>
          </a:p>
        </p:txBody>
      </p:sp>
    </p:spTree>
    <p:extLst>
      <p:ext uri="{BB962C8B-B14F-4D97-AF65-F5344CB8AC3E}">
        <p14:creationId xmlns:p14="http://schemas.microsoft.com/office/powerpoint/2010/main" val="8491044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60648"/>
            <a:ext cx="7283152" cy="1439565"/>
          </a:xfrm>
        </p:spPr>
        <p:txBody>
          <a:bodyPr lIns="90000" tIns="46800" rIns="90000" bIns="46800"/>
          <a:lstStyle/>
          <a:p>
            <a:pPr algn="ctr"/>
            <a:r>
              <a:rPr lang="pt-BR" altLang="pt-BR" sz="3200" dirty="0"/>
              <a:t>Diretrizes e orientações curriculares do Ensino Médio – I 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528" y="1988840"/>
            <a:ext cx="8064896" cy="4680520"/>
          </a:xfrm>
        </p:spPr>
        <p:txBody>
          <a:bodyPr lIns="90000" tIns="46800" rIns="90000" bIns="46800">
            <a:normAutofit/>
          </a:bodyPr>
          <a:lstStyle/>
          <a:p>
            <a:pPr marL="341313" indent="-341313" algn="just" defTabSz="449263">
              <a:lnSpc>
                <a:spcPct val="80000"/>
              </a:lnSpc>
            </a:pPr>
            <a:r>
              <a:rPr lang="pt-BR" altLang="pt-BR" sz="2000" dirty="0">
                <a:latin typeface="Arial" panose="020B0604020202020204" pitchFamily="34" charset="0"/>
                <a:cs typeface="Times New Roman" panose="02020603050405020304" pitchFamily="18" charset="0"/>
              </a:rPr>
              <a:t>Lei de Diretrizes e Bases da Educação Nacional (1996)</a:t>
            </a:r>
          </a:p>
          <a:p>
            <a:pPr marL="690563" lvl="1" indent="-341313" algn="just" defTabSz="449263">
              <a:lnSpc>
                <a:spcPct val="80000"/>
              </a:lnSpc>
            </a:pPr>
            <a:r>
              <a:rPr lang="pt-BR" altLang="pt-BR" sz="2000" dirty="0">
                <a:latin typeface="Arial" panose="020B0604020202020204" pitchFamily="34" charset="0"/>
                <a:cs typeface="Times New Roman" panose="02020603050405020304" pitchFamily="18" charset="0"/>
              </a:rPr>
              <a:t>Lei nº 9.394/1996 e alterações pelas Leis de nº 11.664/2008,  nº 11.741/2008 e nº 13.415/2017</a:t>
            </a:r>
          </a:p>
          <a:p>
            <a:pPr marL="341313" indent="-341313" algn="just" defTabSz="449263">
              <a:lnSpc>
                <a:spcPct val="80000"/>
              </a:lnSpc>
            </a:pPr>
            <a:r>
              <a:rPr lang="pt-BR" altLang="pt-BR" sz="2000" dirty="0">
                <a:latin typeface="Arial" panose="020B0604020202020204" pitchFamily="34" charset="0"/>
                <a:cs typeface="Times New Roman" panose="02020603050405020304" pitchFamily="18" charset="0"/>
              </a:rPr>
              <a:t>Diretrizes Curriculares Nacionais do Ensino Médio (1998)</a:t>
            </a:r>
          </a:p>
          <a:p>
            <a:pPr marL="690563" lvl="1" indent="-341313" algn="just" defTabSz="449263">
              <a:lnSpc>
                <a:spcPct val="80000"/>
              </a:lnSpc>
            </a:pPr>
            <a:r>
              <a:rPr lang="pt-BR" altLang="pt-BR" sz="2000" dirty="0">
                <a:latin typeface="Arial" panose="020B0604020202020204" pitchFamily="34" charset="0"/>
                <a:cs typeface="Times New Roman" panose="02020603050405020304" pitchFamily="18" charset="0"/>
              </a:rPr>
              <a:t>Parecer CNE/CEB nº 15/1998 </a:t>
            </a:r>
          </a:p>
          <a:p>
            <a:pPr marL="690563" lvl="1" indent="-341313" algn="just" defTabSz="449263">
              <a:lnSpc>
                <a:spcPct val="80000"/>
              </a:lnSpc>
            </a:pPr>
            <a:r>
              <a:rPr lang="pt-BR" altLang="pt-BR" sz="2000" dirty="0">
                <a:latin typeface="Arial" panose="020B0604020202020204" pitchFamily="34" charset="0"/>
                <a:cs typeface="Times New Roman" panose="02020603050405020304" pitchFamily="18" charset="0"/>
              </a:rPr>
              <a:t>Resolução CNE/CEB nº 03/1998</a:t>
            </a:r>
          </a:p>
          <a:p>
            <a:pPr marL="341313" indent="-341313" algn="just" defTabSz="449263">
              <a:lnSpc>
                <a:spcPct val="80000"/>
              </a:lnSpc>
            </a:pPr>
            <a:r>
              <a:rPr lang="pt-BR" altLang="pt-BR" sz="2000" dirty="0">
                <a:latin typeface="Arial" panose="020B0604020202020204" pitchFamily="34" charset="0"/>
                <a:cs typeface="Times New Roman" panose="02020603050405020304" pitchFamily="18" charset="0"/>
              </a:rPr>
              <a:t>Parâmetros Curriculares Nacionais do Ensino Médio (MEC: 2000)</a:t>
            </a:r>
          </a:p>
          <a:p>
            <a:pPr marL="341313" indent="-341313" algn="just" defTabSz="449263">
              <a:lnSpc>
                <a:spcPct val="80000"/>
              </a:lnSpc>
            </a:pPr>
            <a:r>
              <a:rPr lang="pt-BR" altLang="pt-BR" sz="2000" dirty="0">
                <a:latin typeface="Arial" panose="020B0604020202020204" pitchFamily="34" charset="0"/>
                <a:cs typeface="Times New Roman" panose="02020603050405020304" pitchFamily="18" charset="0"/>
              </a:rPr>
              <a:t>Matrizes de Referência SAEB/INEP (3º ano do EM - 2001)</a:t>
            </a:r>
          </a:p>
          <a:p>
            <a:pPr marL="341313" indent="-341313" algn="just" defTabSz="449263">
              <a:lnSpc>
                <a:spcPct val="80000"/>
              </a:lnSpc>
            </a:pPr>
            <a:r>
              <a:rPr lang="pt-BR" altLang="pt-BR" sz="2000" dirty="0">
                <a:latin typeface="Arial" panose="020B0604020202020204" pitchFamily="34" charset="0"/>
                <a:cs typeface="Times New Roman" panose="02020603050405020304" pitchFamily="18" charset="0"/>
              </a:rPr>
              <a:t>PCNs + do Ensino Médio (MEC: 2002)</a:t>
            </a:r>
          </a:p>
          <a:p>
            <a:pPr marL="341313" indent="-341313" algn="just" defTabSz="449263">
              <a:lnSpc>
                <a:spcPct val="80000"/>
              </a:lnSpc>
            </a:pPr>
            <a:r>
              <a:rPr lang="pt-BR" altLang="pt-BR" sz="2000" dirty="0">
                <a:latin typeface="Arial" panose="020B0604020202020204" pitchFamily="34" charset="0"/>
                <a:cs typeface="Times New Roman" panose="02020603050405020304" pitchFamily="18" charset="0"/>
              </a:rPr>
              <a:t>Atualização das Diretrizes Curriculares Nacionais – EM e EPT </a:t>
            </a:r>
          </a:p>
          <a:p>
            <a:pPr marL="690563" lvl="1" indent="-341313" algn="just" defTabSz="449263">
              <a:lnSpc>
                <a:spcPct val="80000"/>
              </a:lnSpc>
            </a:pPr>
            <a:r>
              <a:rPr lang="pt-BR" altLang="pt-BR" sz="2000" dirty="0">
                <a:latin typeface="Arial" panose="020B0604020202020204" pitchFamily="34" charset="0"/>
                <a:cs typeface="Times New Roman" panose="02020603050405020304" pitchFamily="18" charset="0"/>
              </a:rPr>
              <a:t>Parecer CNE/CEB nº 39/2004 </a:t>
            </a:r>
          </a:p>
          <a:p>
            <a:pPr marL="690563" lvl="1" indent="-341313" algn="just" defTabSz="449263">
              <a:lnSpc>
                <a:spcPct val="80000"/>
              </a:lnSpc>
            </a:pPr>
            <a:r>
              <a:rPr lang="pt-BR" altLang="pt-BR" sz="2000" dirty="0">
                <a:latin typeface="Arial" panose="020B0604020202020204" pitchFamily="34" charset="0"/>
                <a:cs typeface="Times New Roman" panose="02020603050405020304" pitchFamily="18" charset="0"/>
              </a:rPr>
              <a:t>Resolução CNE/CEB nº 01/2005</a:t>
            </a:r>
          </a:p>
          <a:p>
            <a:pPr marL="341313" indent="-341313" algn="just" defTabSz="449263">
              <a:lnSpc>
                <a:spcPct val="80000"/>
              </a:lnSpc>
            </a:pPr>
            <a:r>
              <a:rPr lang="pt-BR" altLang="pt-BR" sz="2000" dirty="0">
                <a:latin typeface="Arial" panose="020B0604020202020204" pitchFamily="34" charset="0"/>
                <a:cs typeface="Times New Roman" panose="02020603050405020304" pitchFamily="18" charset="0"/>
              </a:rPr>
              <a:t>Inclusão de Filosofia e Sociologia – Lei nº  11.664/2008</a:t>
            </a:r>
          </a:p>
          <a:p>
            <a:pPr marL="690563" lvl="1" indent="-341313" algn="just" defTabSz="449263">
              <a:lnSpc>
                <a:spcPct val="80000"/>
              </a:lnSpc>
            </a:pPr>
            <a:r>
              <a:rPr lang="pt-BR" altLang="pt-BR" sz="2000" dirty="0">
                <a:latin typeface="Arial" panose="020B0604020202020204" pitchFamily="34" charset="0"/>
                <a:cs typeface="Times New Roman" panose="02020603050405020304" pitchFamily="18" charset="0"/>
              </a:rPr>
              <a:t>Parecer CNE/CEB nº 22/2008</a:t>
            </a:r>
          </a:p>
          <a:p>
            <a:pPr marL="690563" lvl="1" indent="-341313" algn="just" defTabSz="449263">
              <a:lnSpc>
                <a:spcPct val="80000"/>
              </a:lnSpc>
            </a:pPr>
            <a:r>
              <a:rPr lang="pt-BR" altLang="pt-BR" sz="2000" dirty="0">
                <a:latin typeface="Arial" panose="020B0604020202020204" pitchFamily="34" charset="0"/>
                <a:cs typeface="Times New Roman" panose="02020603050405020304" pitchFamily="18" charset="0"/>
              </a:rPr>
              <a:t>Resolução CNE/CEB nº 01/2009</a:t>
            </a:r>
          </a:p>
          <a:p>
            <a:pPr marL="0" indent="0" defTabSz="449263">
              <a:lnSpc>
                <a:spcPct val="80000"/>
              </a:lnSpc>
              <a:buNone/>
            </a:pPr>
            <a:endParaRPr lang="pt-BR" altLang="pt-BR" sz="2200" dirty="0"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75820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95536" y="1844824"/>
            <a:ext cx="8208912" cy="45981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1313" indent="-341313" defTabSz="449263" eaLnBrk="0" hangingPunct="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endParaRPr lang="pt-BR" altLang="pt-BR" sz="16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marL="341313" indent="-341313" algn="just" defTabSz="449263" eaLnBrk="0" hangingPunct="0">
              <a:spcBef>
                <a:spcPts val="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pt-BR" altLang="pt-BR" sz="2000" dirty="0">
                <a:highlight>
                  <a:srgbClr val="FFFF00"/>
                </a:highlight>
                <a:latin typeface="Arial" panose="020B0604020202020204" pitchFamily="34" charset="0"/>
                <a:cs typeface="Times New Roman" panose="02020603050405020304" pitchFamily="18" charset="0"/>
              </a:rPr>
              <a:t>Ensino Médio Inovador – Parecer CNE/CP nº 11/2009</a:t>
            </a:r>
          </a:p>
          <a:p>
            <a:pPr marL="341313" indent="-341313" algn="just" defTabSz="449263" eaLnBrk="0" hangingPunct="0">
              <a:spcBef>
                <a:spcPts val="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pt-BR" altLang="pt-BR" sz="2000" dirty="0">
                <a:latin typeface="Arial" panose="020B0604020202020204" pitchFamily="34" charset="0"/>
                <a:cs typeface="Times New Roman" panose="02020603050405020304" pitchFamily="18" charset="0"/>
              </a:rPr>
              <a:t>Matrizes de Referência do Novo ENEM (INEP - 2009) </a:t>
            </a:r>
          </a:p>
          <a:p>
            <a:pPr marL="341313" indent="-341313" algn="just" defTabSz="449263" eaLnBrk="0" hangingPunct="0">
              <a:spcBef>
                <a:spcPts val="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pt-BR" altLang="pt-BR" sz="2000" dirty="0">
                <a:latin typeface="Arial" panose="020B0604020202020204" pitchFamily="34" charset="0"/>
                <a:cs typeface="Times New Roman" panose="02020603050405020304" pitchFamily="18" charset="0"/>
              </a:rPr>
              <a:t>Diretrizes Curriculares Nacionais Gerais para a Educação Básica </a:t>
            </a:r>
          </a:p>
          <a:p>
            <a:pPr marL="690563" lvl="1" indent="-341313" algn="just" defTabSz="449263" eaLnBrk="0" hangingPunct="0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</a:pPr>
            <a:r>
              <a:rPr lang="pt-BR" altLang="pt-BR" sz="2000" dirty="0">
                <a:latin typeface="Arial" panose="020B0604020202020204" pitchFamily="34" charset="0"/>
                <a:cs typeface="Times New Roman" panose="02020603050405020304" pitchFamily="18" charset="0"/>
              </a:rPr>
              <a:t>Parecer CNE/CEB nº 07/2010 </a:t>
            </a:r>
          </a:p>
          <a:p>
            <a:pPr marL="690563" lvl="1" indent="-341313" algn="just" defTabSz="449263" eaLnBrk="0" hangingPunct="0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</a:pPr>
            <a:r>
              <a:rPr lang="pt-BR" altLang="pt-BR" sz="2000" dirty="0">
                <a:latin typeface="Arial" panose="020B0604020202020204" pitchFamily="34" charset="0"/>
                <a:cs typeface="Times New Roman" panose="02020603050405020304" pitchFamily="18" charset="0"/>
              </a:rPr>
              <a:t>Resolução CNE/CEB nº 04/2010</a:t>
            </a:r>
          </a:p>
          <a:p>
            <a:pPr marL="341313" indent="-341313" algn="just" defTabSz="449263" eaLnBrk="0" hangingPunct="0">
              <a:spcBef>
                <a:spcPts val="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pt-BR" altLang="pt-BR" sz="2000" dirty="0">
                <a:latin typeface="Arial" panose="020B0604020202020204" pitchFamily="34" charset="0"/>
                <a:cs typeface="Times New Roman" panose="02020603050405020304" pitchFamily="18" charset="0"/>
              </a:rPr>
              <a:t> Novas Diretrizes Curriculares Nacionais para o Ensino Médio</a:t>
            </a:r>
          </a:p>
          <a:p>
            <a:pPr marL="690563" lvl="1" indent="-341313" algn="just" defTabSz="449263" eaLnBrk="0" hangingPunct="0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</a:pPr>
            <a:r>
              <a:rPr lang="pt-BR" altLang="pt-BR" sz="2000" dirty="0">
                <a:latin typeface="Arial" panose="020B0604020202020204" pitchFamily="34" charset="0"/>
                <a:cs typeface="Times New Roman" panose="02020603050405020304" pitchFamily="18" charset="0"/>
              </a:rPr>
              <a:t>Parecer CNE/CEB nº 05/2011 </a:t>
            </a:r>
          </a:p>
          <a:p>
            <a:pPr marL="690563" lvl="1" indent="-341313" algn="just" defTabSz="449263" eaLnBrk="0" hangingPunct="0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</a:pPr>
            <a:r>
              <a:rPr lang="pt-BR" altLang="pt-BR" sz="2000" dirty="0">
                <a:latin typeface="Arial" panose="020B0604020202020204" pitchFamily="34" charset="0"/>
                <a:cs typeface="Times New Roman" panose="02020603050405020304" pitchFamily="18" charset="0"/>
              </a:rPr>
              <a:t>Resolução CNE/CEB nº 02/2012</a:t>
            </a:r>
          </a:p>
          <a:p>
            <a:pPr marL="341313" indent="-341313" algn="just" defTabSz="449263" eaLnBrk="0" hangingPunct="0">
              <a:spcBef>
                <a:spcPts val="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pt-BR" altLang="pt-BR" sz="2000" dirty="0">
                <a:latin typeface="Arial" panose="020B0604020202020204" pitchFamily="34" charset="0"/>
                <a:cs typeface="Times New Roman" panose="02020603050405020304" pitchFamily="18" charset="0"/>
              </a:rPr>
              <a:t>Projeto de Reformulação do Ensino Médio</a:t>
            </a:r>
          </a:p>
          <a:p>
            <a:pPr marL="690563" lvl="1" indent="-341313" algn="just" defTabSz="449263" eaLnBrk="0" hangingPunct="0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</a:pPr>
            <a:r>
              <a:rPr lang="pt-BR" altLang="pt-BR" sz="2000" dirty="0">
                <a:latin typeface="Arial" panose="020B0604020202020204" pitchFamily="34" charset="0"/>
                <a:cs typeface="Times New Roman" panose="02020603050405020304" pitchFamily="18" charset="0"/>
              </a:rPr>
              <a:t>PLC nº 6.840/2013 (Debates Congresso/CONSED) </a:t>
            </a:r>
          </a:p>
          <a:p>
            <a:pPr marL="341313" indent="-341313" algn="just" defTabSz="449263" eaLnBrk="0" hangingPunct="0">
              <a:spcBef>
                <a:spcPts val="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pt-BR" sz="2000" dirty="0">
                <a:latin typeface="Arial" panose="020B0604020202020204" pitchFamily="34" charset="0"/>
                <a:cs typeface="Times New Roman" panose="02020603050405020304" pitchFamily="18" charset="0"/>
              </a:rPr>
              <a:t>Plano Nacional de Educação: Lei nº 13.005/2014 - metas </a:t>
            </a:r>
            <a:r>
              <a:rPr lang="pt-BR" sz="2000" b="1" dirty="0">
                <a:solidFill>
                  <a:srgbClr val="1F9581"/>
                </a:solidFill>
              </a:rPr>
              <a:t>03</a:t>
            </a:r>
            <a:r>
              <a:rPr lang="pt-BR" sz="2000" dirty="0">
                <a:latin typeface="Arial" panose="020B0604020202020204" pitchFamily="34" charset="0"/>
                <a:cs typeface="Times New Roman" panose="02020603050405020304" pitchFamily="18" charset="0"/>
              </a:rPr>
              <a:t>, 04, </a:t>
            </a:r>
            <a:r>
              <a:rPr lang="pt-BR" sz="2000" b="1" dirty="0">
                <a:solidFill>
                  <a:srgbClr val="1F9581"/>
                </a:solidFill>
              </a:rPr>
              <a:t>06</a:t>
            </a:r>
            <a:r>
              <a:rPr lang="pt-BR" sz="2000" dirty="0">
                <a:latin typeface="Arial" panose="020B0604020202020204" pitchFamily="34" charset="0"/>
                <a:cs typeface="Times New Roman" panose="02020603050405020304" pitchFamily="18" charset="0"/>
              </a:rPr>
              <a:t>, 07, 08, 09, 10, 11 do PNE</a:t>
            </a:r>
          </a:p>
          <a:p>
            <a:pPr marL="341313" indent="-341313" algn="just" defTabSz="449263" eaLnBrk="0" hangingPunct="0">
              <a:spcBef>
                <a:spcPts val="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pt-BR" altLang="pt-BR" sz="2000" dirty="0">
                <a:latin typeface="Arial" panose="020B0604020202020204" pitchFamily="34" charset="0"/>
                <a:cs typeface="Times New Roman" panose="02020603050405020304" pitchFamily="18" charset="0"/>
              </a:rPr>
              <a:t>Medida Provisória nº 746/2016 e Lei nº 13.415/2017 – Institui politica de fomento a escolas de ensino médio em tempo integral 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395536" y="548680"/>
            <a:ext cx="712879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altLang="pt-BR" sz="32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Diretrizes e orientações curriculares do Ensino Médio – II </a:t>
            </a:r>
            <a:endParaRPr lang="pt-BR" sz="32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0768444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xmlns="" id="{E31E3AB1-A7E7-4936-8432-78019164E9AA}"/>
              </a:ext>
            </a:extLst>
          </p:cNvPr>
          <p:cNvSpPr/>
          <p:nvPr/>
        </p:nvSpPr>
        <p:spPr>
          <a:xfrm>
            <a:off x="179512" y="1688762"/>
            <a:ext cx="8856984" cy="50644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1800" dirty="0">
                <a:latin typeface="Arial" panose="020B0604020202020204" pitchFamily="34" charset="0"/>
                <a:cs typeface="Times New Roman" panose="02020603050405020304" pitchFamily="18" charset="0"/>
              </a:rPr>
              <a:t>O governo federal instituiu em 2009, o programa Ensino Médio Inovador*, aprovado pelo Parecer CNE/CP nº 11/2009. O foco principal programa era induzir o redesenho curricular com base em ações que incluem o aumento da carga horária mínima obrigatória (de 2.400 para 3.000 horas, nos três anos do Ensino Médio) e a diversidade nas práticas pedagógicas, incluindo atividades de produção artística e aquelas realizadas em laboratórios**. Às redes que aderissem ao programa, seria destinado apoio técnico-financeiro por parte do MEC para o redesenho curricular. Até 2011, o programa já havia sido implantado em 18 Unidades da Federação, representando recursos investidos da ordem de R$ 33 milhões, atingindo 296 mil alunos em 357 escolas***.  Seria a saída...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pt-BR" sz="18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1800" dirty="0">
                <a:latin typeface="Arial" panose="020B0604020202020204" pitchFamily="34" charset="0"/>
                <a:cs typeface="Times New Roman" panose="02020603050405020304" pitchFamily="18" charset="0"/>
              </a:rPr>
              <a:t>*Portaria nº 971, de 09/01/2009</a:t>
            </a:r>
          </a:p>
          <a:p>
            <a:pPr algn="just">
              <a:spcAft>
                <a:spcPts val="0"/>
              </a:spcAft>
            </a:pPr>
            <a:r>
              <a:rPr lang="pt-BR" sz="1800" dirty="0">
                <a:latin typeface="Arial" panose="020B0604020202020204" pitchFamily="34" charset="0"/>
                <a:cs typeface="Times New Roman" panose="02020603050405020304" pitchFamily="18" charset="0"/>
              </a:rPr>
              <a:t>** Nesse modelo de redesenho curricular, a proposta ideal deveria incluir currículo organizado a partir da concepção de quatro eixos: trabalho, tecnologia, ciência e cultura</a:t>
            </a:r>
          </a:p>
          <a:p>
            <a:pPr algn="just">
              <a:spcAft>
                <a:spcPts val="0"/>
              </a:spcAft>
            </a:pPr>
            <a:r>
              <a:rPr lang="pt-BR" sz="1800" dirty="0">
                <a:latin typeface="Arial" panose="020B0604020202020204" pitchFamily="34" charset="0"/>
                <a:cs typeface="Times New Roman" panose="02020603050405020304" pitchFamily="18" charset="0"/>
              </a:rPr>
              <a:t>*** Fonte: Secretaria de Educação Básica (SEB/MEC)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xmlns="" id="{BB3FEA89-49BA-4924-878D-A6BEF3821AE1}"/>
              </a:ext>
            </a:extLst>
          </p:cNvPr>
          <p:cNvSpPr txBox="1"/>
          <p:nvPr/>
        </p:nvSpPr>
        <p:spPr>
          <a:xfrm>
            <a:off x="611560" y="344160"/>
            <a:ext cx="75823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hangingPunct="0"/>
            <a:r>
              <a:rPr lang="pt-BR" sz="32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Programa Ensino Médio Inovador</a:t>
            </a:r>
          </a:p>
        </p:txBody>
      </p:sp>
    </p:spTree>
    <p:extLst>
      <p:ext uri="{BB962C8B-B14F-4D97-AF65-F5344CB8AC3E}">
        <p14:creationId xmlns:p14="http://schemas.microsoft.com/office/powerpoint/2010/main" val="14291174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4141788" y="84931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ítulo 1"/>
          <p:cNvSpPr txBox="1">
            <a:spLocks/>
          </p:cNvSpPr>
          <p:nvPr/>
        </p:nvSpPr>
        <p:spPr bwMode="auto">
          <a:xfrm>
            <a:off x="83758" y="129233"/>
            <a:ext cx="7992888" cy="1440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/>
            <a:r>
              <a:rPr lang="pt-BR" sz="3600" kern="0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endParaRPr lang="pt-BR" sz="3900" dirty="0">
              <a:solidFill>
                <a:schemeClr val="tx2"/>
              </a:solidFill>
            </a:endParaRPr>
          </a:p>
          <a:p>
            <a:pPr algn="ctr"/>
            <a:r>
              <a:rPr lang="pt-BR" sz="3900" dirty="0">
                <a:solidFill>
                  <a:schemeClr val="tx2"/>
                </a:solidFill>
              </a:rPr>
              <a:t>Lei nº 13.415/2017 – Reforma</a:t>
            </a:r>
          </a:p>
          <a:p>
            <a:pPr algn="ctr"/>
            <a:r>
              <a:rPr lang="pt-BR" sz="3900" dirty="0">
                <a:solidFill>
                  <a:schemeClr val="tx2"/>
                </a:solidFill>
              </a:rPr>
              <a:t> do Ensino Médio </a:t>
            </a:r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899592" y="2924944"/>
            <a:ext cx="7128792" cy="0"/>
          </a:xfrm>
          <a:prstGeom prst="straightConnector1">
            <a:avLst/>
          </a:prstGeom>
          <a:ln w="57150">
            <a:solidFill>
              <a:srgbClr val="00339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995936" y="2477015"/>
            <a:ext cx="0" cy="2756769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4499992" y="2463279"/>
            <a:ext cx="27363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400" dirty="0">
                <a:latin typeface="Calibri" pitchFamily="34" charset="0"/>
                <a:ea typeface="Calibri" pitchFamily="34" charset="0"/>
                <a:cs typeface="Arial" charset="0"/>
              </a:rPr>
              <a:t>Demais semestres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115617" y="2463279"/>
            <a:ext cx="27363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400" dirty="0">
                <a:latin typeface="Calibri" pitchFamily="34" charset="0"/>
                <a:ea typeface="Calibri" pitchFamily="34" charset="0"/>
                <a:cs typeface="Arial" charset="0"/>
              </a:rPr>
              <a:t>1,5 ou 02 anos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007604" y="2957030"/>
            <a:ext cx="2952329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b="1" dirty="0">
                <a:latin typeface="Calibri" pitchFamily="34" charset="0"/>
                <a:ea typeface="Calibri" pitchFamily="34" charset="0"/>
                <a:cs typeface="Arial" charset="0"/>
              </a:rPr>
              <a:t>Base Curricular Comum definirá Direitos e Objetivos de Aprendizagem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000" dirty="0">
                <a:latin typeface="Calibri" pitchFamily="34" charset="0"/>
                <a:ea typeface="Calibri" pitchFamily="34" charset="0"/>
                <a:cs typeface="Arial" charset="0"/>
              </a:rPr>
              <a:t>As 4 áreas do conhecimento...;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000" dirty="0">
                <a:latin typeface="Calibri" pitchFamily="34" charset="0"/>
                <a:ea typeface="Calibri" pitchFamily="34" charset="0"/>
                <a:cs typeface="Arial" charset="0"/>
              </a:rPr>
              <a:t>Obrigatório em todos os anos: Língua Portuguesa (materna) e Matemática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067944" y="2981193"/>
            <a:ext cx="3888432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400" b="1" dirty="0">
                <a:latin typeface="Calibri" pitchFamily="34" charset="0"/>
                <a:ea typeface="Calibri" pitchFamily="34" charset="0"/>
                <a:cs typeface="Arial" charset="0"/>
              </a:rPr>
              <a:t>Alternativas de aprofundamento: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000" dirty="0">
                <a:latin typeface="Calibri" pitchFamily="34" charset="0"/>
                <a:ea typeface="Calibri" pitchFamily="34" charset="0"/>
                <a:cs typeface="Arial" charset="0"/>
              </a:rPr>
              <a:t>Linguagens e suas tecnologias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000" dirty="0">
                <a:latin typeface="Calibri" pitchFamily="34" charset="0"/>
                <a:ea typeface="Calibri" pitchFamily="34" charset="0"/>
                <a:cs typeface="Arial" charset="0"/>
              </a:rPr>
              <a:t>Matemática e tecnologias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000" dirty="0">
                <a:latin typeface="Calibri" pitchFamily="34" charset="0"/>
                <a:ea typeface="Calibri" pitchFamily="34" charset="0"/>
                <a:cs typeface="Arial" charset="0"/>
              </a:rPr>
              <a:t>Ciências da Natureza e tecn.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000" dirty="0">
                <a:latin typeface="Calibri" pitchFamily="34" charset="0"/>
                <a:ea typeface="Calibri" pitchFamily="34" charset="0"/>
                <a:cs typeface="Arial" charset="0"/>
              </a:rPr>
              <a:t>Ciências Humanas e Sociais apl.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000" b="1" dirty="0">
                <a:solidFill>
                  <a:srgbClr val="003399"/>
                </a:solidFill>
                <a:latin typeface="Calibri" pitchFamily="34" charset="0"/>
                <a:ea typeface="Calibri" pitchFamily="34" charset="0"/>
                <a:cs typeface="Arial" charset="0"/>
              </a:rPr>
              <a:t>Formação Técnica e Profissional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3979131" y="5814588"/>
            <a:ext cx="406605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>
                <a:solidFill>
                  <a:srgbClr val="003399"/>
                </a:solidFill>
              </a:rPr>
              <a:t>Devem acontecer dentro ou fora da Escola, mediante parcerias educacionais </a:t>
            </a:r>
          </a:p>
        </p:txBody>
      </p:sp>
      <p:sp>
        <p:nvSpPr>
          <p:cNvPr id="5" name="Seta para Baixo 4"/>
          <p:cNvSpPr/>
          <p:nvPr/>
        </p:nvSpPr>
        <p:spPr>
          <a:xfrm>
            <a:off x="5760131" y="5413041"/>
            <a:ext cx="504056" cy="360040"/>
          </a:xfrm>
          <a:prstGeom prst="downArrow">
            <a:avLst/>
          </a:prstGeom>
          <a:solidFill>
            <a:srgbClr val="E68900"/>
          </a:solidFill>
          <a:ln>
            <a:solidFill>
              <a:srgbClr val="E68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70721745"/>
      </p:ext>
    </p:extLst>
  </p:cSld>
  <p:clrMapOvr>
    <a:masterClrMapping/>
  </p:clrMapOvr>
  <p:transition spd="slow">
    <p:push dir="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ítulo 1"/>
          <p:cNvSpPr txBox="1">
            <a:spLocks/>
          </p:cNvSpPr>
          <p:nvPr/>
        </p:nvSpPr>
        <p:spPr bwMode="auto">
          <a:xfrm>
            <a:off x="384076" y="101820"/>
            <a:ext cx="7428284" cy="15269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/>
            <a:r>
              <a:rPr lang="pt-BR" sz="3600" kern="0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pt-BR" dirty="0">
                <a:solidFill>
                  <a:schemeClr val="tx2"/>
                </a:solidFill>
              </a:rPr>
              <a:t>Base Nacional Curricular Comum</a:t>
            </a:r>
          </a:p>
          <a:p>
            <a:pPr algn="ctr"/>
            <a:r>
              <a:rPr lang="pt-BR" dirty="0">
                <a:solidFill>
                  <a:schemeClr val="tx2"/>
                </a:solidFill>
              </a:rPr>
              <a:t>  Principais aspectos:</a:t>
            </a:r>
          </a:p>
        </p:txBody>
      </p:sp>
      <p:sp>
        <p:nvSpPr>
          <p:cNvPr id="2" name="Rectangle 1"/>
          <p:cNvSpPr/>
          <p:nvPr/>
        </p:nvSpPr>
        <p:spPr>
          <a:xfrm>
            <a:off x="384076" y="1268760"/>
            <a:ext cx="8508404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t-BR" sz="2400" dirty="0">
              <a:latin typeface="Calibri" pitchFamily="34" charset="0"/>
              <a:ea typeface="Calibri" pitchFamily="34" charset="0"/>
              <a:cs typeface="Arial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pt-BR" sz="2000" dirty="0"/>
              <a:t>Deve incluir, obrigatoriamente, o estudo da </a:t>
            </a:r>
            <a:r>
              <a:rPr lang="pt-BR" sz="2000" b="1" dirty="0">
                <a:solidFill>
                  <a:srgbClr val="003399"/>
                </a:solidFill>
              </a:rPr>
              <a:t>língua portuguesa e da matemática, nos três anos</a:t>
            </a:r>
            <a:r>
              <a:rPr lang="pt-BR" sz="2000" dirty="0"/>
              <a:t>, devendo incluir, também, estudos e práticas de educação física, arte, sociologia, filosofia, língua inglesa, bem como outra língua estrangeira (espanhol?), em caráter optativo.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pt-BR" sz="2000" b="1" dirty="0">
                <a:solidFill>
                  <a:srgbClr val="003399"/>
                </a:solidFill>
              </a:rPr>
              <a:t>Deverá considerar a formação integral do aluno</a:t>
            </a:r>
            <a:r>
              <a:rPr lang="pt-BR" sz="2000" dirty="0"/>
              <a:t>, de maneira a adotar um trabalho voltado para a construção de seu projeto de vida e para a sua formação nos aspectos físicos, cognitivos e socioemocionais.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pt-BR" sz="2000" dirty="0"/>
              <a:t>Os arranjos curriculares devem conduzir os educandos  ao </a:t>
            </a:r>
            <a:r>
              <a:rPr lang="pt-BR" sz="2000" b="1" dirty="0">
                <a:solidFill>
                  <a:srgbClr val="003399"/>
                </a:solidFill>
              </a:rPr>
              <a:t>domínio dos princípios científicos e tecnológicos</a:t>
            </a:r>
            <a:r>
              <a:rPr lang="pt-BR" sz="2000" dirty="0"/>
              <a:t> que presidem a produção moderna e ao conhecimento das formas contemporâneas de linguagem, considerando sua relevância para o contexto local.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pt-BR" sz="2000" dirty="0"/>
              <a:t>No Ensino Médio, </a:t>
            </a:r>
            <a:r>
              <a:rPr lang="pt-BR" sz="2000" b="1" dirty="0">
                <a:solidFill>
                  <a:srgbClr val="003399"/>
                </a:solidFill>
              </a:rPr>
              <a:t>representa até 1800 horas da carga horária  do currículo,  a ser complementada por  itinerários diversificados segundo as 4 áreas do conhecimento </a:t>
            </a:r>
            <a:r>
              <a:rPr lang="pt-BR" sz="2000" dirty="0"/>
              <a:t>ou na </a:t>
            </a:r>
            <a:r>
              <a:rPr lang="pt-BR" sz="2000" b="1" dirty="0">
                <a:solidFill>
                  <a:srgbClr val="003399"/>
                </a:solidFill>
              </a:rPr>
              <a:t>formação técnica e profissional</a:t>
            </a:r>
            <a:r>
              <a:rPr lang="pt-BR" sz="2000" dirty="0"/>
              <a:t>, como opções dos alunos, por proposta das escolas.</a:t>
            </a:r>
            <a:endParaRPr lang="pt-BR" sz="2000" b="1" dirty="0">
              <a:solidFill>
                <a:srgbClr val="003399"/>
              </a:solidFill>
            </a:endParaRPr>
          </a:p>
          <a:p>
            <a:endParaRPr lang="pt-BR" sz="2000" dirty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000" dirty="0">
              <a:latin typeface="Calibri" pitchFamily="34" charset="0"/>
              <a:ea typeface="Calibri" pitchFamily="34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4290822"/>
      </p:ext>
    </p:extLst>
  </p:cSld>
  <p:clrMapOvr>
    <a:masterClrMapping/>
  </p:clrMapOvr>
  <p:transition spd="slow">
    <p:push dir="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4141788" y="84931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ítulo 1"/>
          <p:cNvSpPr txBox="1">
            <a:spLocks/>
          </p:cNvSpPr>
          <p:nvPr/>
        </p:nvSpPr>
        <p:spPr bwMode="auto">
          <a:xfrm>
            <a:off x="251520" y="188639"/>
            <a:ext cx="7488832" cy="15743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/>
            <a:r>
              <a:rPr lang="pt-BR" sz="3600" kern="0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pt-BR" dirty="0">
                <a:solidFill>
                  <a:schemeClr val="tx2"/>
                </a:solidFill>
              </a:rPr>
              <a:t>Destaques da Lei nº 13.415/2017 para oferta de diferentes arranjos curriculares</a:t>
            </a:r>
          </a:p>
        </p:txBody>
      </p:sp>
      <p:sp>
        <p:nvSpPr>
          <p:cNvPr id="5" name="Rectangle 4"/>
          <p:cNvSpPr/>
          <p:nvPr/>
        </p:nvSpPr>
        <p:spPr>
          <a:xfrm>
            <a:off x="358204" y="1772816"/>
            <a:ext cx="8462268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pt-BR" sz="22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/>
            <a:r>
              <a:rPr lang="pt-BR" sz="2200" b="1" dirty="0">
                <a:solidFill>
                  <a:srgbClr val="003399"/>
                </a:solidFill>
                <a:latin typeface="Arial" panose="020B0604020202020204" pitchFamily="34" charset="0"/>
              </a:rPr>
              <a:t>Alteração do Art. 36 LDB</a:t>
            </a:r>
            <a:r>
              <a:rPr lang="pt-BR" sz="2200" b="1" dirty="0">
                <a:solidFill>
                  <a:srgbClr val="000000"/>
                </a:solidFill>
                <a:latin typeface="Arial" panose="020B0604020202020204" pitchFamily="34" charset="0"/>
              </a:rPr>
              <a:t>: </a:t>
            </a:r>
            <a:endParaRPr lang="pt-BR" sz="22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/>
            <a:r>
              <a:rPr lang="pt-BR" sz="2200" dirty="0">
                <a:solidFill>
                  <a:srgbClr val="000000"/>
                </a:solidFill>
                <a:latin typeface="Arial" panose="020B0604020202020204" pitchFamily="34" charset="0"/>
              </a:rPr>
              <a:t>O currículo do ensino médio, a critério dos Sistemas de Ensino, será composto pela Base Nacional Comum Curricular e por itinerários formativos específicos, organizados por meio da oferta de diferentes arranjos curriculares, conforme a relevância para o contexto local e a possibilidade do respectivo Sistema, com ênfase em uma ou mais das seguintes áreas de conhecimento </a:t>
            </a:r>
            <a:r>
              <a:rPr lang="pt-BR" sz="2200" b="1" dirty="0">
                <a:solidFill>
                  <a:srgbClr val="003399"/>
                </a:solidFill>
                <a:latin typeface="Arial" panose="020B0604020202020204" pitchFamily="34" charset="0"/>
              </a:rPr>
              <a:t>ou de atuação profissional</a:t>
            </a:r>
            <a:r>
              <a:rPr lang="pt-BR" sz="2200" dirty="0">
                <a:solidFill>
                  <a:srgbClr val="000000"/>
                </a:solidFill>
                <a:latin typeface="Arial" panose="020B0604020202020204" pitchFamily="34" charset="0"/>
              </a:rPr>
              <a:t>:</a:t>
            </a:r>
          </a:p>
          <a:p>
            <a:pPr algn="just"/>
            <a:r>
              <a:rPr lang="pt-BR" sz="2200" dirty="0">
                <a:solidFill>
                  <a:srgbClr val="000000"/>
                </a:solidFill>
                <a:latin typeface="Arial" panose="020B0604020202020204" pitchFamily="34" charset="0"/>
              </a:rPr>
              <a:t>I – linguagens e suas tecnologias;</a:t>
            </a:r>
          </a:p>
          <a:p>
            <a:pPr algn="just"/>
            <a:r>
              <a:rPr lang="pt-BR" sz="2200" dirty="0">
                <a:solidFill>
                  <a:srgbClr val="000000"/>
                </a:solidFill>
                <a:latin typeface="Arial" panose="020B0604020202020204" pitchFamily="34" charset="0"/>
              </a:rPr>
              <a:t>II – matemática e suas tecnologias;</a:t>
            </a:r>
          </a:p>
          <a:p>
            <a:pPr algn="just"/>
            <a:r>
              <a:rPr lang="pt-BR" sz="2200" dirty="0">
                <a:solidFill>
                  <a:srgbClr val="000000"/>
                </a:solidFill>
                <a:latin typeface="Arial" panose="020B0604020202020204" pitchFamily="34" charset="0"/>
              </a:rPr>
              <a:t>III - ciências da natureza e suas tecnologias;</a:t>
            </a:r>
          </a:p>
          <a:p>
            <a:pPr algn="just"/>
            <a:r>
              <a:rPr lang="pt-BR" sz="2200" dirty="0">
                <a:solidFill>
                  <a:srgbClr val="000000"/>
                </a:solidFill>
                <a:latin typeface="Arial" panose="020B0604020202020204" pitchFamily="34" charset="0"/>
              </a:rPr>
              <a:t>IV - ciências humanas e sociais aplicadas; </a:t>
            </a:r>
          </a:p>
          <a:p>
            <a:pPr algn="just"/>
            <a:r>
              <a:rPr lang="pt-BR" sz="2200" b="1" dirty="0">
                <a:solidFill>
                  <a:srgbClr val="003399"/>
                </a:solidFill>
                <a:latin typeface="Arial" panose="020B0604020202020204" pitchFamily="34" charset="0"/>
              </a:rPr>
              <a:t>V - formação técnica e profissional</a:t>
            </a:r>
          </a:p>
        </p:txBody>
      </p:sp>
    </p:spTree>
    <p:extLst>
      <p:ext uri="{BB962C8B-B14F-4D97-AF65-F5344CB8AC3E}">
        <p14:creationId xmlns:p14="http://schemas.microsoft.com/office/powerpoint/2010/main" val="2249925687"/>
      </p:ext>
    </p:extLst>
  </p:cSld>
  <p:clrMapOvr>
    <a:masterClrMapping/>
  </p:clrMapOvr>
  <p:transition spd="slow">
    <p:push dir="d"/>
  </p:transition>
</p:sld>
</file>

<file path=ppt/theme/theme1.xml><?xml version="1.0" encoding="utf-8"?>
<a:theme xmlns:a="http://schemas.openxmlformats.org/drawingml/2006/main" name="Rede">
  <a:themeElements>
    <a:clrScheme name="Rede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Red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Rede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de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de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de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de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de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de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de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de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de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Network</Template>
  <TotalTime>3251</TotalTime>
  <Words>1623</Words>
  <Application>Microsoft Office PowerPoint</Application>
  <PresentationFormat>Apresentação na tela (4:3)</PresentationFormat>
  <Paragraphs>136</Paragraphs>
  <Slides>16</Slides>
  <Notes>7</Notes>
  <HiddenSlides>0</HiddenSlides>
  <MMClips>0</MMClips>
  <ScaleCrop>false</ScaleCrop>
  <HeadingPairs>
    <vt:vector size="8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Servidores OLE inseridos</vt:lpstr>
      </vt:variant>
      <vt:variant>
        <vt:i4>1</vt:i4>
      </vt:variant>
      <vt:variant>
        <vt:lpstr>Títulos de slides</vt:lpstr>
      </vt:variant>
      <vt:variant>
        <vt:i4>16</vt:i4>
      </vt:variant>
    </vt:vector>
  </HeadingPairs>
  <TitlesOfParts>
    <vt:vector size="23" baseType="lpstr">
      <vt:lpstr>Arial</vt:lpstr>
      <vt:lpstr>Calibri</vt:lpstr>
      <vt:lpstr>Times New Roman</vt:lpstr>
      <vt:lpstr>Verdana</vt:lpstr>
      <vt:lpstr>Wingdings</vt:lpstr>
      <vt:lpstr>Rede</vt:lpstr>
      <vt:lpstr>Slide</vt:lpstr>
      <vt:lpstr>Apresentação do PowerPoint</vt:lpstr>
      <vt:lpstr>Apresentação do PowerPoint</vt:lpstr>
      <vt:lpstr>Finalidades do Ensino Médio como etapa final da Educação Básica </vt:lpstr>
      <vt:lpstr>Diretrizes e orientações curriculares do Ensino Médio – I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Exigências do Processo Educativo da Qualificação para o Trabalho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Cláudia</dc:creator>
  <cp:lastModifiedBy>Angela Silva Da Veiga</cp:lastModifiedBy>
  <cp:revision>596</cp:revision>
  <cp:lastPrinted>2017-08-18T19:29:38Z</cp:lastPrinted>
  <dcterms:created xsi:type="dcterms:W3CDTF">2007-11-05T14:35:04Z</dcterms:created>
  <dcterms:modified xsi:type="dcterms:W3CDTF">2017-08-30T20:27:04Z</dcterms:modified>
</cp:coreProperties>
</file>